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6" r:id="rId26"/>
  </p:sldIdLst>
  <p:sldSz cx="9144000" cy="6858000" type="screen4x3"/>
  <p:notesSz cx="6858000" cy="9144000"/>
  <p:embeddedFontLst>
    <p:embeddedFont>
      <p:font typeface="Gill Sans" panose="020B0604020202020204" charset="0"/>
      <p:regular r:id="rId28"/>
      <p:bold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a74bc647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5a74bc647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5dcaad8d7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55dcaad8d7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a9121907b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5a9121907b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a74bc647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5a74bc647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a74bc647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5a74bc647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a74bc647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5a74bc647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a74bc647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5a74bc647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a74bc647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a74bc647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585057a0a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585057a0a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5057a0a0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5057a0a0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85057a0a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85057a0a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a8bd63e9b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a8bd63e9b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a94dd54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a94dd54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85057a63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85057a63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a8c69370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a8c69370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a71fcb7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a71fcb7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a74bc647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5a74bc647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a74bc647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5a74bc647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a9121907b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5a9121907b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/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>
            <a:solidFill>
              <a:srgbClr val="317F92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sz="45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2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3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/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sz="2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911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sz="2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500" dist="18500" dir="5400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274300" rIns="91425" bIns="45700" anchor="t" anchorCtr="0">
            <a:noAutofit/>
          </a:bodyPr>
          <a:lstStyle/>
          <a:p>
            <a:pPr marL="0" marR="0" lvl="0" indent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" name="Google Shape;80;p10"/>
          <p:cNvSpPr>
            <a:spLocks noGrp="1"/>
          </p:cNvSpPr>
          <p:nvPr>
            <p:ph type="pic" idx="2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2743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rgbClr val="EAD8B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0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chemeClr val="lt2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lvl="0" indent="-2286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90000" sy="90000" flip="xy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rgbClr val="FEF9F3">
              <a:alpha val="32941"/>
            </a:srgbClr>
          </a:solidFill>
          <a:ln w="9525" cap="rnd" cmpd="sng">
            <a:solidFill>
              <a:srgbClr val="D1C1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0" cap="rnd" cmpd="sng">
            <a:solidFill>
              <a:srgbClr val="FFF5DB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5400000" algn="tl" rotWithShape="0">
              <a:srgbClr val="ADA48C">
                <a:alpha val="8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Google Shape;8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C5B390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564E4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911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6F6A5F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12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6.png"/><Relationship Id="rId10" Type="http://schemas.openxmlformats.org/officeDocument/2006/relationships/image" Target="../media/image48.png"/><Relationship Id="rId4" Type="http://schemas.openxmlformats.org/officeDocument/2006/relationships/image" Target="../media/image45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/>
        </p:nvSpPr>
        <p:spPr>
          <a:xfrm>
            <a:off x="2179559" y="1343891"/>
            <a:ext cx="533653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0" u="none" strike="noStrike" cap="none" dirty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Video Frame text recognition                  system </a:t>
            </a:r>
            <a:endParaRPr sz="2400" b="1" i="0" u="none" strike="noStrike" cap="none" dirty="0">
              <a:solidFill>
                <a:schemeClr val="accent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5084618" y="3332018"/>
            <a:ext cx="3810000" cy="18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i="0" u="none" strike="noStrike" cap="none" dirty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Presented by :</a:t>
            </a:r>
            <a:r>
              <a:rPr lang="es" sz="2000" b="0" i="0" u="none" strike="noStrike" cap="none" dirty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000" b="0" i="0" u="none" strike="noStrike" cap="none" dirty="0">
              <a:solidFill>
                <a:schemeClr val="accent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Renuka R. Tamboli </a:t>
            </a:r>
            <a:endParaRPr sz="2000" dirty="0">
              <a:solidFill>
                <a:schemeClr val="accent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Mayuri  M. Videkar </a:t>
            </a:r>
            <a:endParaRPr sz="2000" dirty="0">
              <a:solidFill>
                <a:schemeClr val="accent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Gayatri P. Suryawanshi </a:t>
            </a:r>
            <a:endParaRPr sz="2000" dirty="0">
              <a:solidFill>
                <a:schemeClr val="accent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1435600" y="129625"/>
            <a:ext cx="74982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" sz="3000" b="1"/>
              <a:t>Steps </a:t>
            </a:r>
            <a:r>
              <a:rPr lang="es"/>
              <a:t>:</a:t>
            </a:r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1435600" y="834225"/>
            <a:ext cx="7498200" cy="58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"/>
              <a:t>Detect words from line image</a:t>
            </a:r>
            <a:endParaRPr/>
          </a:p>
          <a:p>
            <a:pPr marL="886967" lvl="2" indent="-266699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</a:pPr>
            <a:r>
              <a:rPr lang="es" sz="2400"/>
              <a:t>Edge Detection</a:t>
            </a:r>
            <a:endParaRPr sz="24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cv2.sobel(img,cv2.CV_8U,1,0)</a:t>
            </a:r>
            <a:endParaRPr sz="18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Edge is detected in an image where pixels intensities changes distinctly.</a:t>
            </a:r>
            <a:endParaRPr sz="1800"/>
          </a:p>
          <a:p>
            <a:pPr marL="886967" lvl="2" indent="-266699" algn="l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Create kernel shape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element = cv2.getStructuringElement(cv2.MORPH_CROSS ,ele_size)</a:t>
            </a:r>
            <a:endParaRPr sz="1800"/>
          </a:p>
          <a:p>
            <a:pPr marL="886967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886967" lvl="2" indent="-266699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1800"/>
              <a:t>Perform Morphological operation like dilation followed by erosion to  remove small black points on the line.</a:t>
            </a:r>
            <a:endParaRPr sz="1800"/>
          </a:p>
          <a:p>
            <a:pPr marL="886967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88696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img_threshold=cv2.morphologyEx(img_threshold,</a:t>
            </a:r>
            <a:endParaRPr sz="1800"/>
          </a:p>
          <a:p>
            <a:pPr marL="88696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cv2.MORPH_CLOSE,element)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		</a:t>
            </a:r>
            <a:endParaRPr sz="1800"/>
          </a:p>
          <a:p>
            <a:pPr marL="3657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1435600" y="0"/>
            <a:ext cx="7498200" cy="10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"/>
              <a:t>Steps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20973"/>
          <a:stretch/>
        </p:blipFill>
        <p:spPr>
          <a:xfrm>
            <a:off x="1605275" y="1308225"/>
            <a:ext cx="5606475" cy="156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/>
        </p:nvSpPr>
        <p:spPr>
          <a:xfrm>
            <a:off x="1446275" y="765950"/>
            <a:ext cx="7155600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" sz="2400">
                <a:latin typeface="Gill Sans"/>
                <a:ea typeface="Gill Sans"/>
                <a:cs typeface="Gill Sans"/>
                <a:sym typeface="Gill Sans"/>
              </a:rPr>
              <a:t>words after morphological operation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1605275" y="2998800"/>
            <a:ext cx="7296000" cy="3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Char char="●"/>
            </a:pPr>
            <a:r>
              <a:rPr lang="e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find Contours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contours are defined as line joining all points along the boundary of image that have same intensity.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Gill Sans"/>
                <a:ea typeface="Gill Sans"/>
                <a:cs typeface="Gill Sans"/>
                <a:sym typeface="Gill Sans"/>
              </a:rPr>
              <a:t>cv2.findContours(img_threshold,cv2.RETR_EXTERNAL,cv2.CHAIN_APPROX_SIMPLE)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●"/>
            </a:pPr>
            <a:r>
              <a:rPr lang="es" sz="2400">
                <a:latin typeface="Gill Sans"/>
                <a:ea typeface="Gill Sans"/>
                <a:cs typeface="Gill Sans"/>
                <a:sym typeface="Gill Sans"/>
              </a:rPr>
              <a:t>Sort Contours and draw Rectangle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Gill Sans"/>
                <a:ea typeface="Gill Sans"/>
                <a:cs typeface="Gill Sans"/>
                <a:sym typeface="Gill Sans"/>
              </a:rPr>
              <a:t>x,y,w,h=cv2.boundingRect(cnt)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●"/>
            </a:pPr>
            <a:r>
              <a:rPr lang="es" sz="2400">
                <a:latin typeface="Gill Sans"/>
                <a:ea typeface="Gill Sans"/>
                <a:cs typeface="Gill Sans"/>
                <a:sym typeface="Gill Sans"/>
              </a:rPr>
              <a:t>From gray image retrieved this rectangular portion.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"/>
              <a:t>Steps :</a:t>
            </a: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body" idx="1"/>
          </p:nvPr>
        </p:nvSpPr>
        <p:spPr>
          <a:xfrm>
            <a:off x="1031600" y="0"/>
            <a:ext cx="8112300" cy="6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			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Detect words from line image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050" y="2222938"/>
            <a:ext cx="7649300" cy="5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050" y="4566050"/>
            <a:ext cx="3879900" cy="6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9800" y="3176738"/>
            <a:ext cx="3168573" cy="6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51300" y="4566050"/>
            <a:ext cx="1286900" cy="6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13025" y="4541173"/>
            <a:ext cx="800100" cy="6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90700" y="3153300"/>
            <a:ext cx="700667" cy="5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"/>
              <a:t>Steps :</a:t>
            </a:r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body" idx="1"/>
          </p:nvPr>
        </p:nvSpPr>
        <p:spPr>
          <a:xfrm>
            <a:off x="1177100" y="274650"/>
            <a:ext cx="796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Detect words from line image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7575" y="5596678"/>
            <a:ext cx="2613700" cy="5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250" y="5572150"/>
            <a:ext cx="1836045" cy="5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9299" y="4305749"/>
            <a:ext cx="1190011" cy="5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3325" y="4354803"/>
            <a:ext cx="1742423" cy="5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5600" y="3429000"/>
            <a:ext cx="7093825" cy="5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54825" y="1417650"/>
            <a:ext cx="5677125" cy="17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" sz="3000" b="1"/>
              <a:t>Steps :</a:t>
            </a:r>
            <a:endParaRPr sz="3000" b="1"/>
          </a:p>
        </p:txBody>
      </p:sp>
      <p:sp>
        <p:nvSpPr>
          <p:cNvPr id="246" name="Google Shape;246;p29"/>
          <p:cNvSpPr txBox="1">
            <a:spLocks noGrp="1"/>
          </p:cNvSpPr>
          <p:nvPr>
            <p:ph type="body" idx="1"/>
          </p:nvPr>
        </p:nvSpPr>
        <p:spPr>
          <a:xfrm>
            <a:off x="1154525" y="2467175"/>
            <a:ext cx="7710900" cy="41148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</a:t>
            </a:r>
            <a:r>
              <a:rPr lang="es">
                <a:solidFill>
                  <a:srgbClr val="FFFFFF"/>
                </a:solidFill>
              </a:rPr>
              <a:t> </a:t>
            </a:r>
            <a:endParaRPr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000" y="2610400"/>
            <a:ext cx="3168573" cy="6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600" y="3569100"/>
            <a:ext cx="731125" cy="102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541299" y="3569100"/>
            <a:ext cx="491375" cy="9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5300" y="3569100"/>
            <a:ext cx="659642" cy="9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07584" y="3708471"/>
            <a:ext cx="804800" cy="8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14000" y="3727004"/>
            <a:ext cx="1001667" cy="8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87300" y="3727275"/>
            <a:ext cx="731125" cy="80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90049" y="3727000"/>
            <a:ext cx="804800" cy="64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35600" y="5085400"/>
            <a:ext cx="804800" cy="8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41300" y="5034024"/>
            <a:ext cx="731125" cy="823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flipH="1">
            <a:off x="3505300" y="4964663"/>
            <a:ext cx="191900" cy="9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080631" y="4964681"/>
            <a:ext cx="731125" cy="893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rot="10800000">
            <a:off x="5195174" y="5001751"/>
            <a:ext cx="611725" cy="81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/>
        </p:nvSpPr>
        <p:spPr>
          <a:xfrm>
            <a:off x="1276150" y="1286950"/>
            <a:ext cx="73044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latin typeface="Gill Sans"/>
                <a:ea typeface="Gill Sans"/>
                <a:cs typeface="Gill Sans"/>
                <a:sym typeface="Gill Sans"/>
              </a:rPr>
              <a:t>Detect characters from word image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" sz="3000" b="1"/>
              <a:t>Steps :</a:t>
            </a:r>
            <a:endParaRPr sz="3000" b="1"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1"/>
          </p:nvPr>
        </p:nvSpPr>
        <p:spPr>
          <a:xfrm>
            <a:off x="1435600" y="1967450"/>
            <a:ext cx="7292700" cy="46503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936" y="5371961"/>
            <a:ext cx="841075" cy="6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4887" y="5238063"/>
            <a:ext cx="482536" cy="7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5301" y="5371951"/>
            <a:ext cx="168211" cy="6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2550" y="5371951"/>
            <a:ext cx="560697" cy="6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74075" y="5069225"/>
            <a:ext cx="482525" cy="91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>
            <a:off x="1721576" y="4045751"/>
            <a:ext cx="168200" cy="7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80054" y="4129854"/>
            <a:ext cx="841057" cy="6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15796" y="4095596"/>
            <a:ext cx="560700" cy="6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4405300" y="4045786"/>
            <a:ext cx="734575" cy="57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729221" y="3980769"/>
            <a:ext cx="644864" cy="7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34624" y="2514025"/>
            <a:ext cx="4709550" cy="78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856599" y="3836999"/>
            <a:ext cx="644850" cy="78813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0"/>
          <p:cNvSpPr txBox="1"/>
          <p:nvPr/>
        </p:nvSpPr>
        <p:spPr>
          <a:xfrm>
            <a:off x="1488800" y="1229650"/>
            <a:ext cx="72396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200">
                <a:latin typeface="Gill Sans"/>
                <a:ea typeface="Gill Sans"/>
                <a:cs typeface="Gill Sans"/>
                <a:sym typeface="Gill Sans"/>
              </a:rPr>
              <a:t>Detect characters from word image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" sz="3000" b="1"/>
              <a:t>Steps :</a:t>
            </a:r>
            <a:endParaRPr sz="3000" b="1"/>
          </a:p>
        </p:txBody>
      </p:sp>
      <p:sp>
        <p:nvSpPr>
          <p:cNvPr id="285" name="Google Shape;285;p31"/>
          <p:cNvSpPr txBox="1">
            <a:spLocks noGrp="1"/>
          </p:cNvSpPr>
          <p:nvPr>
            <p:ph type="body" idx="1"/>
          </p:nvPr>
        </p:nvSpPr>
        <p:spPr>
          <a:xfrm>
            <a:off x="1584500" y="2020575"/>
            <a:ext cx="5571600" cy="2413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</a:t>
            </a:r>
            <a:r>
              <a:rPr lang="es">
                <a:solidFill>
                  <a:srgbClr val="FFFFFF"/>
                </a:solidFill>
              </a:rPr>
              <a:t> </a:t>
            </a:r>
            <a:endParaRPr/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850" y="2235695"/>
            <a:ext cx="1428197" cy="8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6558" y="3280099"/>
            <a:ext cx="780600" cy="9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0140" y="3428995"/>
            <a:ext cx="601438" cy="4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6325" y="3185623"/>
            <a:ext cx="519557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30723" y="3152370"/>
            <a:ext cx="752300" cy="103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1"/>
          <p:cNvSpPr txBox="1"/>
          <p:nvPr/>
        </p:nvSpPr>
        <p:spPr>
          <a:xfrm>
            <a:off x="1499450" y="1325325"/>
            <a:ext cx="70707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latin typeface="Gill Sans"/>
                <a:ea typeface="Gill Sans"/>
                <a:cs typeface="Gill Sans"/>
                <a:sym typeface="Gill Sans"/>
              </a:rPr>
              <a:t>Detect characters from word image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1595125" y="4648625"/>
            <a:ext cx="5571600" cy="1539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20877" y="4843975"/>
            <a:ext cx="1207850" cy="11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65173" y="4843978"/>
            <a:ext cx="311155" cy="11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12773" y="4843972"/>
            <a:ext cx="829727" cy="11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>
            <a:spLocks noGrp="1"/>
          </p:cNvSpPr>
          <p:nvPr>
            <p:ph type="title"/>
          </p:nvPr>
        </p:nvSpPr>
        <p:spPr>
          <a:xfrm>
            <a:off x="1435608" y="264013"/>
            <a:ext cx="74982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/>
              <a:t>Character Recognition</a:t>
            </a:r>
            <a:endParaRPr sz="3000" b="1"/>
          </a:p>
        </p:txBody>
      </p:sp>
      <p:sp>
        <p:nvSpPr>
          <p:cNvPr id="301" name="Google Shape;301;p32"/>
          <p:cNvSpPr txBox="1">
            <a:spLocks noGrp="1"/>
          </p:cNvSpPr>
          <p:nvPr>
            <p:ph type="body" idx="1"/>
          </p:nvPr>
        </p:nvSpPr>
        <p:spPr>
          <a:xfrm>
            <a:off x="1435600" y="1138100"/>
            <a:ext cx="7498200" cy="571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" sz="2400"/>
              <a:t>The detected character images are given as input to the </a:t>
            </a:r>
            <a:r>
              <a:rPr lang="es" sz="2400">
                <a:solidFill>
                  <a:srgbClr val="562214"/>
                </a:solidFill>
              </a:rPr>
              <a:t>Character</a:t>
            </a:r>
            <a:r>
              <a:rPr lang="es" sz="3000" b="1">
                <a:solidFill>
                  <a:srgbClr val="562214"/>
                </a:solidFill>
              </a:rPr>
              <a:t> </a:t>
            </a:r>
            <a:r>
              <a:rPr lang="es" sz="2400"/>
              <a:t>recognition model built using convolutional neural network(CNN) implemented with tensorflow. </a:t>
            </a:r>
            <a:endParaRPr sz="240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highlight>
                  <a:schemeClr val="lt1"/>
                </a:highlight>
              </a:rPr>
              <a:t>A </a:t>
            </a:r>
            <a:r>
              <a:rPr lang="es" sz="2400" b="1">
                <a:highlight>
                  <a:schemeClr val="lt1"/>
                </a:highlight>
              </a:rPr>
              <a:t>Convolutional Neural Network</a:t>
            </a:r>
            <a:r>
              <a:rPr lang="es" sz="2400">
                <a:highlight>
                  <a:schemeClr val="lt1"/>
                </a:highlight>
              </a:rPr>
              <a:t> is a Deep Learning algorithm which can take in an input image, assign importance/weights to various objects in the image and be able to differentiate one from the other.</a:t>
            </a:r>
            <a:endParaRPr sz="240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/>
              <a:t>Convolutional Neural Network</a:t>
            </a:r>
            <a:endParaRPr sz="3000" b="1"/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Computer understands an image using numbers at each pixels.</a:t>
            </a:r>
            <a:endParaRPr sz="2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In CNN,input is given to neurons organized in square,whose values correspond to pixel intensities.</a:t>
            </a:r>
            <a:endParaRPr sz="2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s" sz="2400">
                <a:highlight>
                  <a:srgbClr val="FFFFFF"/>
                </a:highlight>
              </a:rPr>
              <a:t>CNN has following layers:</a:t>
            </a:r>
            <a:endParaRPr sz="2400">
              <a:highlight>
                <a:srgbClr val="FFFFFF"/>
              </a:highlight>
            </a:endParaRPr>
          </a:p>
          <a:p>
            <a:pPr marL="13716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AutoNum type="arabicPeriod"/>
            </a:pPr>
            <a:r>
              <a:rPr lang="es" sz="2400">
                <a:highlight>
                  <a:srgbClr val="FFFFFF"/>
                </a:highlight>
              </a:rPr>
              <a:t>Convolution Layer</a:t>
            </a:r>
            <a:endParaRPr sz="2400">
              <a:highlight>
                <a:srgbClr val="FFFFFF"/>
              </a:highlight>
            </a:endParaRPr>
          </a:p>
          <a:p>
            <a:pPr marL="13716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AutoNum type="arabicPeriod"/>
            </a:pPr>
            <a:r>
              <a:rPr lang="es" sz="2400">
                <a:highlight>
                  <a:schemeClr val="lt1"/>
                </a:highlight>
              </a:rPr>
              <a:t>ReLu Layer</a:t>
            </a:r>
            <a:endParaRPr sz="2400">
              <a:highlight>
                <a:schemeClr val="lt1"/>
              </a:highlight>
            </a:endParaRPr>
          </a:p>
          <a:p>
            <a:pPr marL="13716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AutoNum type="arabicPeriod"/>
            </a:pPr>
            <a:r>
              <a:rPr lang="es" sz="2400">
                <a:highlight>
                  <a:schemeClr val="lt1"/>
                </a:highlight>
              </a:rPr>
              <a:t>Pooling</a:t>
            </a:r>
            <a:endParaRPr sz="2400">
              <a:highlight>
                <a:schemeClr val="lt1"/>
              </a:highlight>
            </a:endParaRPr>
          </a:p>
          <a:p>
            <a:pPr marL="13716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AutoNum type="arabicPeriod"/>
            </a:pPr>
            <a:r>
              <a:rPr lang="es" sz="2400">
                <a:highlight>
                  <a:srgbClr val="FFFFFF"/>
                </a:highlight>
              </a:rPr>
              <a:t>Fully Connected</a:t>
            </a:r>
            <a:endParaRPr sz="240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30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>
            <a:spLocks noGrp="1"/>
          </p:cNvSpPr>
          <p:nvPr>
            <p:ph type="title"/>
          </p:nvPr>
        </p:nvSpPr>
        <p:spPr>
          <a:xfrm>
            <a:off x="1435600" y="274646"/>
            <a:ext cx="7498200" cy="763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/>
              <a:t> </a:t>
            </a:r>
            <a:endParaRPr sz="3000" b="1"/>
          </a:p>
        </p:txBody>
      </p:sp>
      <p:sp>
        <p:nvSpPr>
          <p:cNvPr id="313" name="Google Shape;313;p34"/>
          <p:cNvSpPr txBox="1">
            <a:spLocks noGrp="1"/>
          </p:cNvSpPr>
          <p:nvPr>
            <p:ph type="body" idx="1"/>
          </p:nvPr>
        </p:nvSpPr>
        <p:spPr>
          <a:xfrm>
            <a:off x="1435600" y="1038450"/>
            <a:ext cx="7498200" cy="564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Convolution Layer :</a:t>
            </a:r>
            <a:endParaRPr sz="24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Uses filters to detect features at different locations from input image to produce feature maps.</a:t>
            </a:r>
            <a:endParaRPr sz="24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Pooling Layer :</a:t>
            </a:r>
            <a:endParaRPr sz="24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Takes feature maps and shrink it to create condensed feature maps.</a:t>
            </a:r>
            <a:endParaRPr sz="2400"/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ReLu Layer :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		Activates the node if input is above zero.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Fully Connected layer :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           This layer connects every neuron from pooling layer to every one of output neuron 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1435621" y="274320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" sz="3000" b="1"/>
              <a:t>Flowchart </a:t>
            </a:r>
            <a:r>
              <a:rPr lang="es" sz="3000" b="1" u="sng"/>
              <a:t>:</a:t>
            </a:r>
            <a:endParaRPr sz="3000" b="1" u="sng"/>
          </a:p>
        </p:txBody>
      </p:sp>
      <p:pic>
        <p:nvPicPr>
          <p:cNvPr id="122" name="Google Shape;122;p16" descr="C:\Users\Admin\Pictures\Screenshots\Screenshot (588).png"/>
          <p:cNvPicPr preferRelativeResize="0"/>
          <p:nvPr/>
        </p:nvPicPr>
        <p:blipFill rotWithShape="1">
          <a:blip r:embed="rId3">
            <a:alphaModFix/>
          </a:blip>
          <a:srcRect l="19768" t="28522" r="48773" b="19296"/>
          <a:stretch/>
        </p:blipFill>
        <p:spPr>
          <a:xfrm>
            <a:off x="1975564" y="1285450"/>
            <a:ext cx="6418175" cy="5045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1464650" y="2584675"/>
            <a:ext cx="69000" cy="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/>
              <a:t>TensorFlow</a:t>
            </a:r>
            <a:endParaRPr sz="3000" b="1"/>
          </a:p>
        </p:txBody>
      </p:sp>
      <p:sp>
        <p:nvSpPr>
          <p:cNvPr id="319" name="Google Shape;319;p35"/>
          <p:cNvSpPr txBox="1">
            <a:spLocks noGrp="1"/>
          </p:cNvSpPr>
          <p:nvPr>
            <p:ph type="body" idx="1"/>
          </p:nvPr>
        </p:nvSpPr>
        <p:spPr>
          <a:xfrm>
            <a:off x="1435600" y="1468700"/>
            <a:ext cx="7498200" cy="538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Gill Sans"/>
              <a:buChar char="●"/>
            </a:pPr>
            <a:r>
              <a:rPr lang="es" sz="2400"/>
              <a:t>TensorFlow is an open source library for machine learning and deep learning that allows developers to create dataflow graphs to build models.</a:t>
            </a: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Gill Sans"/>
              <a:buChar char="●"/>
            </a:pP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</a:rPr>
              <a:t> It provides fast numerical computing and</a:t>
            </a:r>
            <a:r>
              <a:rPr lang="es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</a:rPr>
              <a:t>allows developers to create large-scale neural networks with many layers.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2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b="1"/>
              <a:t>Convolutional Neural Network</a:t>
            </a:r>
            <a:endParaRPr sz="3000" b="1"/>
          </a:p>
        </p:txBody>
      </p:sp>
      <p:pic>
        <p:nvPicPr>
          <p:cNvPr id="325" name="Google Shape;3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400" y="1417325"/>
            <a:ext cx="7895326" cy="43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/>
              <a:t>Compiling Model</a:t>
            </a:r>
            <a:endParaRPr sz="3000" b="1"/>
          </a:p>
        </p:txBody>
      </p:sp>
      <p:sp>
        <p:nvSpPr>
          <p:cNvPr id="331" name="Google Shape;331;p37"/>
          <p:cNvSpPr txBox="1">
            <a:spLocks noGrp="1"/>
          </p:cNvSpPr>
          <p:nvPr>
            <p:ph type="body" idx="1"/>
          </p:nvPr>
        </p:nvSpPr>
        <p:spPr>
          <a:xfrm>
            <a:off x="1189750" y="1160075"/>
            <a:ext cx="7743900" cy="534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model.compile(loss='categorical_crossentropy',          optimizer='adam', metrics=['accuracy'])</a:t>
            </a:r>
            <a:endParaRPr sz="2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s" sz="2400" b="1"/>
              <a:t>parameters:</a:t>
            </a:r>
            <a:endParaRPr sz="2400" b="1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loss function measures the performance of a classification model whose output is a probability value between 0 and 1.</a:t>
            </a:r>
            <a:endParaRPr sz="24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914400" lvl="1" indent="-381000" algn="l" rtl="0">
              <a:spcBef>
                <a:spcPts val="550"/>
              </a:spcBef>
              <a:spcAft>
                <a:spcPts val="0"/>
              </a:spcAft>
              <a:buSzPts val="2400"/>
              <a:buChar char="○"/>
            </a:pPr>
            <a:r>
              <a:rPr lang="es" sz="2400"/>
              <a:t>Adam optimizer adapts learning rate with changing parameters during training model.</a:t>
            </a:r>
            <a:endParaRPr sz="240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914400" lvl="1" indent="-381000" algn="l" rtl="0">
              <a:spcBef>
                <a:spcPts val="550"/>
              </a:spcBef>
              <a:spcAft>
                <a:spcPts val="0"/>
              </a:spcAft>
              <a:buSzPts val="2400"/>
              <a:buFont typeface="Gill Sans"/>
              <a:buChar char="○"/>
            </a:pPr>
            <a:r>
              <a:rPr lang="es" sz="2400">
                <a:solidFill>
                  <a:srgbClr val="222222"/>
                </a:solidFill>
                <a:highlight>
                  <a:srgbClr val="FFFFFF"/>
                </a:highlight>
              </a:rPr>
              <a:t>A metric is a function that is used to judge the performance of your model.</a:t>
            </a:r>
            <a:endParaRPr sz="24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/>
              <a:t>Result</a:t>
            </a:r>
            <a:endParaRPr sz="3000" b="1"/>
          </a:p>
        </p:txBody>
      </p:sp>
      <p:pic>
        <p:nvPicPr>
          <p:cNvPr id="337" name="Google Shape;3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00" y="1122026"/>
            <a:ext cx="6602225" cy="50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/>
              <a:t>Accuracy</a:t>
            </a:r>
            <a:endParaRPr sz="3000" b="1"/>
          </a:p>
        </p:txBody>
      </p:sp>
      <p:pic>
        <p:nvPicPr>
          <p:cNvPr id="343" name="Google Shape;34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1800" y="1570000"/>
            <a:ext cx="7555999" cy="466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/>
          <p:nvPr/>
        </p:nvSpPr>
        <p:spPr>
          <a:xfrm>
            <a:off x="1447800" y="2955943"/>
            <a:ext cx="703560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 b="1" cap="none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rPr>
              <a:t>Thank You!</a:t>
            </a:r>
            <a:endParaRPr sz="5400" b="1" cap="none">
              <a:solidFill>
                <a:schemeClr val="accent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2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/>
              <a:t>Technology Stack</a:t>
            </a:r>
            <a:endParaRPr sz="3000" b="1"/>
          </a:p>
        </p:txBody>
      </p:sp>
      <p:grpSp>
        <p:nvGrpSpPr>
          <p:cNvPr id="129" name="Google Shape;129;p17"/>
          <p:cNvGrpSpPr/>
          <p:nvPr/>
        </p:nvGrpSpPr>
        <p:grpSpPr>
          <a:xfrm>
            <a:off x="2981073" y="1904327"/>
            <a:ext cx="4098496" cy="4270687"/>
            <a:chOff x="3217473" y="1225350"/>
            <a:chExt cx="3118150" cy="3159727"/>
          </a:xfrm>
        </p:grpSpPr>
        <p:sp>
          <p:nvSpPr>
            <p:cNvPr id="130" name="Google Shape;130;p17"/>
            <p:cNvSpPr/>
            <p:nvPr/>
          </p:nvSpPr>
          <p:spPr>
            <a:xfrm>
              <a:off x="3579175" y="2711400"/>
              <a:ext cx="2396410" cy="97116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31" name="Google Shape;131;p17"/>
            <p:cNvSpPr/>
            <p:nvPr/>
          </p:nvSpPr>
          <p:spPr>
            <a:xfrm>
              <a:off x="3730755" y="2527208"/>
              <a:ext cx="2079127" cy="837209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32" name="Google Shape;132;p17"/>
            <p:cNvSpPr/>
            <p:nvPr/>
          </p:nvSpPr>
          <p:spPr>
            <a:xfrm>
              <a:off x="3946479" y="2252239"/>
              <a:ext cx="1647477" cy="663383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33" name="Google Shape;133;p17"/>
            <p:cNvSpPr/>
            <p:nvPr/>
          </p:nvSpPr>
          <p:spPr>
            <a:xfrm>
              <a:off x="4265445" y="1828277"/>
              <a:ext cx="1014014" cy="416547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34" name="Google Shape;134;p17"/>
            <p:cNvSpPr/>
            <p:nvPr/>
          </p:nvSpPr>
          <p:spPr>
            <a:xfrm>
              <a:off x="3217473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35" name="Google Shape;135;p17"/>
            <p:cNvSpPr/>
            <p:nvPr/>
          </p:nvSpPr>
          <p:spPr>
            <a:xfrm>
              <a:off x="3790596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36" name="Google Shape;136;p17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137" name="Google Shape;137;p17"/>
            <p:cNvSpPr/>
            <p:nvPr/>
          </p:nvSpPr>
          <p:spPr>
            <a:xfrm>
              <a:off x="4002555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38" name="Google Shape;138;p17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39" name="Google Shape;139;p17"/>
            <p:cNvSpPr/>
            <p:nvPr/>
          </p:nvSpPr>
          <p:spPr>
            <a:xfrm>
              <a:off x="4323640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gradFill>
              <a:gsLst>
                <a:gs pos="0">
                  <a:srgbClr val="DB0000"/>
                </a:gs>
                <a:gs pos="100000">
                  <a:srgbClr val="540303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40" name="Google Shape;140;p17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B4437"/>
            </a:solidFill>
            <a:ln>
              <a:noFill/>
            </a:ln>
          </p:spPr>
        </p:sp>
        <p:sp>
          <p:nvSpPr>
            <p:cNvPr id="141" name="Google Shape;141;p17"/>
            <p:cNvSpPr/>
            <p:nvPr/>
          </p:nvSpPr>
          <p:spPr>
            <a:xfrm>
              <a:off x="3636034" y="2553603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gradFill>
              <a:gsLst>
                <a:gs pos="0">
                  <a:srgbClr val="4D4D4D"/>
                </a:gs>
                <a:gs pos="100000">
                  <a:srgbClr val="000000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42" name="Google Shape;142;p17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43" name="Google Shape;143;p17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</p:grpSp>
      <p:sp>
        <p:nvSpPr>
          <p:cNvPr id="144" name="Google Shape;144;p17"/>
          <p:cNvSpPr txBox="1"/>
          <p:nvPr/>
        </p:nvSpPr>
        <p:spPr>
          <a:xfrm>
            <a:off x="5927525" y="1836300"/>
            <a:ext cx="2929200" cy="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i="1"/>
              <a:t>Front end:Django</a:t>
            </a:r>
            <a:endParaRPr sz="1800" b="1" i="1"/>
          </a:p>
        </p:txBody>
      </p:sp>
      <p:sp>
        <p:nvSpPr>
          <p:cNvPr id="145" name="Google Shape;145;p17"/>
          <p:cNvSpPr txBox="1"/>
          <p:nvPr/>
        </p:nvSpPr>
        <p:spPr>
          <a:xfrm>
            <a:off x="1671425" y="2387700"/>
            <a:ext cx="3618300" cy="1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i="1"/>
              <a:t>Image preprocessing:</a:t>
            </a:r>
            <a:endParaRPr sz="18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i="1"/>
              <a:t>opencv(threshold,</a:t>
            </a:r>
            <a:endParaRPr sz="18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i="1"/>
              <a:t>binarization)</a:t>
            </a:r>
            <a:endParaRPr sz="18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sp>
        <p:nvSpPr>
          <p:cNvPr id="146" name="Google Shape;146;p17"/>
          <p:cNvSpPr txBox="1"/>
          <p:nvPr/>
        </p:nvSpPr>
        <p:spPr>
          <a:xfrm>
            <a:off x="6593950" y="3429000"/>
            <a:ext cx="3015300" cy="6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i="1"/>
              <a:t>Segmentation:opencv</a:t>
            </a:r>
            <a:endParaRPr sz="18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/>
          </a:p>
        </p:txBody>
      </p:sp>
      <p:sp>
        <p:nvSpPr>
          <p:cNvPr id="147" name="Google Shape;147;p17"/>
          <p:cNvSpPr txBox="1"/>
          <p:nvPr/>
        </p:nvSpPr>
        <p:spPr>
          <a:xfrm>
            <a:off x="1206175" y="4221625"/>
            <a:ext cx="1998900" cy="13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i="1"/>
              <a:t>Text Recognition:</a:t>
            </a:r>
            <a:endParaRPr sz="1800" b="1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i="1"/>
              <a:t>cnn(tensorflow)</a:t>
            </a:r>
            <a:endParaRPr sz="1800" b="1" i="1"/>
          </a:p>
        </p:txBody>
      </p:sp>
      <p:sp>
        <p:nvSpPr>
          <p:cNvPr id="148" name="Google Shape;148;p17"/>
          <p:cNvSpPr/>
          <p:nvPr/>
        </p:nvSpPr>
        <p:spPr>
          <a:xfrm>
            <a:off x="1206175" y="2455575"/>
            <a:ext cx="361800" cy="3639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FFFF"/>
                </a:solidFill>
              </a:rPr>
              <a:t>2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5459625" y="1930050"/>
            <a:ext cx="361800" cy="3639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1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6717775" y="3065100"/>
            <a:ext cx="361800" cy="3639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3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1073800" y="3857725"/>
            <a:ext cx="361800" cy="363900"/>
          </a:xfrm>
          <a:prstGeom prst="ellipse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FFFF"/>
                </a:solidFill>
              </a:rPr>
              <a:t>4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" sz="3000" b="1"/>
              <a:t>Steps</a:t>
            </a:r>
            <a:r>
              <a:rPr lang="es"/>
              <a:t> :</a:t>
            </a: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body" idx="1"/>
          </p:nvPr>
        </p:nvSpPr>
        <p:spPr>
          <a:xfrm>
            <a:off x="1435608" y="13716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733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lang="es" sz="2400"/>
              <a:t>Selecting region of interest from streaming video</a:t>
            </a:r>
            <a:endParaRPr sz="2400"/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3">
            <a:alphaModFix/>
          </a:blip>
          <a:srcRect l="38251" t="13801" r="26131" b="32307"/>
          <a:stretch/>
        </p:blipFill>
        <p:spPr>
          <a:xfrm>
            <a:off x="2694650" y="1998175"/>
            <a:ext cx="4600726" cy="391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" sz="3000" b="1"/>
              <a:t>Steps</a:t>
            </a:r>
            <a:r>
              <a:rPr lang="es"/>
              <a:t> :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36576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es" sz="2400"/>
              <a:t>Selected region of interest</a:t>
            </a:r>
            <a:r>
              <a:rPr lang="es"/>
              <a:t> 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800" y="2937701"/>
            <a:ext cx="6412750" cy="166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1435600" y="49425"/>
            <a:ext cx="7498200" cy="1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" sz="3000" b="1"/>
              <a:t>Steps</a:t>
            </a:r>
            <a:r>
              <a:rPr lang="es"/>
              <a:t> :</a:t>
            </a:r>
            <a:endParaRPr sz="3000"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1435600" y="1180625"/>
            <a:ext cx="7498200" cy="56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3444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lang="es" sz="2400"/>
              <a:t>Image preprocessing</a:t>
            </a:r>
            <a:endParaRPr sz="2400"/>
          </a:p>
          <a:p>
            <a:pPr marL="886967" lvl="2" indent="-2666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BGR to Gray</a:t>
            </a:r>
            <a:endParaRPr sz="24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cv2.cvtColor(img, cv2.COLOR_BGR2GRAY)</a:t>
            </a:r>
            <a:endParaRPr sz="1800"/>
          </a:p>
          <a:p>
            <a:pPr marL="886967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 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 l="-1380" r="1380" b="23265"/>
          <a:stretch/>
        </p:blipFill>
        <p:spPr>
          <a:xfrm>
            <a:off x="1682875" y="3107425"/>
            <a:ext cx="6159175" cy="18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/>
        </p:nvSpPr>
        <p:spPr>
          <a:xfrm>
            <a:off x="1860950" y="4689375"/>
            <a:ext cx="5981100" cy="1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" sz="3000" b="1"/>
              <a:t>Steps</a:t>
            </a:r>
            <a:r>
              <a:rPr lang="es"/>
              <a:t> :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733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lang="es" sz="2400"/>
              <a:t>Image preprocessing</a:t>
            </a:r>
            <a:endParaRPr sz="2400"/>
          </a:p>
          <a:p>
            <a:pPr marL="886967" lvl="2" indent="-22859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s"/>
              <a:t>Binarization</a:t>
            </a:r>
            <a:endParaRPr/>
          </a:p>
          <a:p>
            <a:pPr marL="886967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th, threshed = cv2.threshold(gray,100, 255,      cv2.THRESH_BINARY|cv2.THRESH_OTSU)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 sz="1800"/>
              <a:t>Thresholding is used for separating the foreground text from its background. </a:t>
            </a:r>
            <a:endParaRPr sz="1800"/>
          </a:p>
        </p:txBody>
      </p:sp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21783"/>
          <a:stretch/>
        </p:blipFill>
        <p:spPr>
          <a:xfrm>
            <a:off x="2247275" y="4124701"/>
            <a:ext cx="5560975" cy="167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1435608" y="30478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" sz="3000" b="1"/>
              <a:t>Steps</a:t>
            </a:r>
            <a:r>
              <a:rPr lang="es"/>
              <a:t> :</a:t>
            </a:r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1435600" y="1233800"/>
            <a:ext cx="7498200" cy="5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733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lang="es" sz="2400"/>
              <a:t>Image Segmentation into lines</a:t>
            </a:r>
            <a:endParaRPr sz="2400"/>
          </a:p>
          <a:p>
            <a:pPr marL="640080" lvl="1" indent="-2377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s" sz="1800"/>
              <a:t>hist=cv2.reduce(threshed,1, cv2.REDUCE_AVG)</a:t>
            </a:r>
            <a:endParaRPr sz="1800"/>
          </a:p>
          <a:p>
            <a:pPr marL="640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1" indent="-237744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◦"/>
            </a:pPr>
            <a:r>
              <a:rPr lang="e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hist=[  0   0   0   0   0   0   0   0   0 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0   0   0   0   0   0   0   0   0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0   0  32  33  20 122 147 133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107 120 118  98 101 140 130 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101   9  16 13   9   0   0   0   0   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0  19  23 21  86 101  95  76  78 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81  69  74 103  99  85   7  11  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10   7   0   0   0   0   0   0   0   0  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0   0   0  0   0   0   0   0   0   0]</a:t>
            </a:r>
            <a:endParaRPr sz="18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40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 r="20723"/>
          <a:stretch/>
        </p:blipFill>
        <p:spPr>
          <a:xfrm>
            <a:off x="5337900" y="2086100"/>
            <a:ext cx="3806100" cy="394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1435608" y="30478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s" sz="3000" b="1"/>
              <a:t>Steps</a:t>
            </a:r>
            <a:r>
              <a:rPr lang="es"/>
              <a:t> :</a:t>
            </a:r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1435600" y="1233800"/>
            <a:ext cx="7498200" cy="50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lvl="0" indent="-27330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⚫"/>
            </a:pPr>
            <a:r>
              <a:rPr lang="es" sz="2400"/>
              <a:t>Image Segmentation into lines</a:t>
            </a: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3">
            <a:alphaModFix/>
          </a:blip>
          <a:srcRect b="10849"/>
          <a:stretch/>
        </p:blipFill>
        <p:spPr>
          <a:xfrm>
            <a:off x="1927525" y="1990425"/>
            <a:ext cx="6015925" cy="18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5925" y="4259050"/>
            <a:ext cx="6464350" cy="59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5925" y="5233275"/>
            <a:ext cx="6464350" cy="59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583</Words>
  <Application>Microsoft Office PowerPoint</Application>
  <PresentationFormat>On-screen Show (4:3)</PresentationFormat>
  <Paragraphs>149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Times New Roman</vt:lpstr>
      <vt:lpstr>Gill Sans</vt:lpstr>
      <vt:lpstr>Verdana</vt:lpstr>
      <vt:lpstr>Noto Sans Symbols</vt:lpstr>
      <vt:lpstr>Solstice</vt:lpstr>
      <vt:lpstr>PowerPoint Presentation</vt:lpstr>
      <vt:lpstr>Flowchart :</vt:lpstr>
      <vt:lpstr>Technology Stack</vt:lpstr>
      <vt:lpstr>Steps :</vt:lpstr>
      <vt:lpstr>Steps :</vt:lpstr>
      <vt:lpstr>Steps :</vt:lpstr>
      <vt:lpstr>Steps :</vt:lpstr>
      <vt:lpstr>Steps :</vt:lpstr>
      <vt:lpstr>Steps :</vt:lpstr>
      <vt:lpstr>Steps :</vt:lpstr>
      <vt:lpstr> Steps : </vt:lpstr>
      <vt:lpstr>Steps :</vt:lpstr>
      <vt:lpstr>Steps :</vt:lpstr>
      <vt:lpstr>Steps :</vt:lpstr>
      <vt:lpstr>Steps :</vt:lpstr>
      <vt:lpstr>Steps :</vt:lpstr>
      <vt:lpstr>Character Recognition</vt:lpstr>
      <vt:lpstr>Convolutional Neural Network</vt:lpstr>
      <vt:lpstr> </vt:lpstr>
      <vt:lpstr>TensorFlow</vt:lpstr>
      <vt:lpstr>Convolutional Neural Network</vt:lpstr>
      <vt:lpstr>Compiling Model</vt:lpstr>
      <vt:lpstr>Result</vt:lpstr>
      <vt:lpstr>Accuracy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rrtamboli</cp:lastModifiedBy>
  <cp:revision>1</cp:revision>
  <dcterms:modified xsi:type="dcterms:W3CDTF">2019-06-22T17:10:31Z</dcterms:modified>
</cp:coreProperties>
</file>