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79" r:id="rId2"/>
    <p:sldId id="280" r:id="rId3"/>
    <p:sldId id="281" r:id="rId4"/>
    <p:sldId id="28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3" r:id="rId20"/>
    <p:sldId id="284" r:id="rId21"/>
    <p:sldId id="285" r:id="rId22"/>
    <p:sldId id="286" r:id="rId23"/>
  </p:sldIdLst>
  <p:sldSz cx="9144000" cy="5143500" type="screen16x9"/>
  <p:notesSz cx="6858000" cy="9144000"/>
  <p:embeddedFontLst>
    <p:embeddedFont>
      <p:font typeface="Calibri" pitchFamily="34" charset="0"/>
      <p:regular r:id="rId25"/>
      <p:bold r:id="rId26"/>
      <p:italic r:id="rId27"/>
      <p:boldItalic r:id="rId28"/>
    </p:embeddedFont>
    <p:embeddedFont>
      <p:font typeface="Cambria" pitchFamily="18" charset="0"/>
      <p:regular r:id="rId29"/>
      <p:bold r:id="rId30"/>
      <p:italic r:id="rId31"/>
      <p:boldItalic r:id="rId32"/>
    </p:embeddedFont>
    <p:embeddedFont>
      <p:font typeface="Maven Pro" charset="0"/>
      <p:regular r:id="rId33"/>
      <p:bold r:id="rId34"/>
    </p:embeddedFont>
    <p:embeddedFont>
      <p:font typeface="Nunito"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8471f1e42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8471f1e4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8471f1e42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8471f1e42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8471f1e42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8471f1e42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8471f1e42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8471f1e42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8471f1e42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8471f1e42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8471f1e42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8471f1e42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8471f1e4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8471f1e4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8471f1e42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8471f1e42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8471f1e42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8471f1e42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8471f1e42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8471f1e42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471f1e42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471f1e42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8471f1e42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8471f1e42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8471f1e42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8471f1e42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8471f1e42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8471f1e42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elltontech.com/data-science-analytics-solutions" TargetMode="External"/><Relationship Id="rId2" Type="http://schemas.openxmlformats.org/officeDocument/2006/relationships/hyperlink" Target="https://www.kelltontech.com/ecommerce-solution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8026" y="1821651"/>
            <a:ext cx="6107949" cy="807913"/>
          </a:xfrm>
          <a:prstGeom prst="rect">
            <a:avLst/>
          </a:prstGeom>
          <a:noFill/>
        </p:spPr>
        <p:txBody>
          <a:bodyPr wrap="square" rtlCol="0">
            <a:spAutoFit/>
          </a:bodyPr>
          <a:lstStyle/>
          <a:p>
            <a:pPr algn="ctr"/>
            <a:endParaRPr lang="en-US" sz="1050"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Presentation on</a:t>
            </a:r>
          </a:p>
          <a:p>
            <a:pPr algn="ctr"/>
            <a:r>
              <a:rPr lang="en-IN" sz="2100" b="1" dirty="0">
                <a:latin typeface="Times New Roman" pitchFamily="18" charset="0"/>
                <a:cs typeface="Times New Roman" pitchFamily="18" charset="0"/>
              </a:rPr>
              <a:t>   </a:t>
            </a:r>
            <a:r>
              <a:rPr lang="en-IN" sz="2200" b="1" dirty="0">
                <a:latin typeface="Times New Roman" pitchFamily="18" charset="0"/>
                <a:cs typeface="Times New Roman" pitchFamily="18" charset="0"/>
              </a:rPr>
              <a:t>CUSTOMER RETENTION DATA ANALYSIS</a:t>
            </a:r>
            <a:endParaRPr lang="en-US" sz="2200" dirty="0">
              <a:latin typeface="Times New Roman" pitchFamily="18" charset="0"/>
              <a:cs typeface="Times New Roman" pitchFamily="18" charset="0"/>
            </a:endParaRPr>
          </a:p>
        </p:txBody>
      </p:sp>
      <p:sp>
        <p:nvSpPr>
          <p:cNvPr id="6" name="TextBox 5"/>
          <p:cNvSpPr txBox="1"/>
          <p:nvPr/>
        </p:nvSpPr>
        <p:spPr>
          <a:xfrm>
            <a:off x="3333534" y="1508637"/>
            <a:ext cx="2815194" cy="276999"/>
          </a:xfrm>
          <a:prstGeom prst="rect">
            <a:avLst/>
          </a:prstGeom>
          <a:noFill/>
        </p:spPr>
        <p:txBody>
          <a:bodyPr wrap="none" rtlCol="0">
            <a:spAutoFit/>
          </a:bodyPr>
          <a:lstStyle/>
          <a:p>
            <a:r>
              <a:rPr lang="en-IN" sz="1200" b="1" dirty="0" err="1">
                <a:latin typeface="Times New Roman" pitchFamily="18" charset="0"/>
                <a:cs typeface="Times New Roman" pitchFamily="18" charset="0"/>
              </a:rPr>
              <a:t>Bengaluru</a:t>
            </a:r>
            <a:r>
              <a:rPr lang="en-IN" sz="1200" b="1" dirty="0">
                <a:latin typeface="Times New Roman" pitchFamily="18" charset="0"/>
                <a:cs typeface="Times New Roman" pitchFamily="18" charset="0"/>
              </a:rPr>
              <a:t>– 560 038, Karnataka, INDIA</a:t>
            </a:r>
          </a:p>
        </p:txBody>
      </p:sp>
      <p:sp>
        <p:nvSpPr>
          <p:cNvPr id="10" name="TextBox 9"/>
          <p:cNvSpPr txBox="1"/>
          <p:nvPr/>
        </p:nvSpPr>
        <p:spPr>
          <a:xfrm>
            <a:off x="1878607" y="3799820"/>
            <a:ext cx="1345240" cy="769441"/>
          </a:xfrm>
          <a:prstGeom prst="rect">
            <a:avLst/>
          </a:prstGeom>
          <a:noFill/>
        </p:spPr>
        <p:txBody>
          <a:bodyPr wrap="none" rtlCol="0">
            <a:spAutoFit/>
          </a:bodyPr>
          <a:lstStyle/>
          <a:p>
            <a:pPr algn="ctr"/>
            <a:r>
              <a:rPr lang="en-IN" sz="1600" dirty="0" smtClean="0">
                <a:latin typeface="Times New Roman" pitchFamily="18" charset="0"/>
                <a:cs typeface="Times New Roman" pitchFamily="18" charset="0"/>
              </a:rPr>
              <a:t>Submitted by:</a:t>
            </a:r>
          </a:p>
          <a:p>
            <a:pPr algn="ctr"/>
            <a:r>
              <a:rPr lang="en-IN" sz="1600" b="1" dirty="0" err="1" smtClean="0">
                <a:latin typeface="Times New Roman" pitchFamily="18" charset="0"/>
                <a:cs typeface="Times New Roman" pitchFamily="18" charset="0"/>
              </a:rPr>
              <a:t>Renu</a:t>
            </a:r>
            <a:endParaRPr lang="en-IN" sz="1600" b="1" dirty="0" smtClean="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p:txBody>
      </p:sp>
      <p:sp>
        <p:nvSpPr>
          <p:cNvPr id="12" name="TextBox 11"/>
          <p:cNvSpPr txBox="1"/>
          <p:nvPr/>
        </p:nvSpPr>
        <p:spPr>
          <a:xfrm>
            <a:off x="5859256" y="3799820"/>
            <a:ext cx="2954655" cy="584775"/>
          </a:xfrm>
          <a:prstGeom prst="rect">
            <a:avLst/>
          </a:prstGeom>
          <a:noFill/>
        </p:spPr>
        <p:txBody>
          <a:bodyPr wrap="none" rtlCol="0">
            <a:spAutoFit/>
          </a:bodyPr>
          <a:lstStyle/>
          <a:p>
            <a:pPr algn="ctr"/>
            <a:r>
              <a:rPr lang="en-IN" sz="1600" dirty="0" smtClean="0">
                <a:latin typeface="Times New Roman" pitchFamily="18" charset="0"/>
                <a:cs typeface="Times New Roman" pitchFamily="18" charset="0"/>
              </a:rPr>
              <a:t>Submitted </a:t>
            </a:r>
            <a:r>
              <a:rPr lang="en-IN" sz="1600" dirty="0" smtClean="0">
                <a:latin typeface="Times New Roman" pitchFamily="18" charset="0"/>
                <a:cs typeface="Times New Roman" pitchFamily="18" charset="0"/>
              </a:rPr>
              <a:t>From:</a:t>
            </a:r>
            <a:endParaRPr lang="en-IN" sz="1600" dirty="0" smtClean="0">
              <a:latin typeface="Times New Roman" pitchFamily="18" charset="0"/>
              <a:cs typeface="Times New Roman" pitchFamily="18" charset="0"/>
            </a:endParaRPr>
          </a:p>
          <a:p>
            <a:pPr algn="ctr"/>
            <a:r>
              <a:rPr lang="en-IN" sz="1200" b="1" dirty="0" smtClean="0">
                <a:latin typeface="Times New Roman" pitchFamily="18" charset="0"/>
                <a:cs typeface="Times New Roman" pitchFamily="18" charset="0"/>
              </a:rPr>
              <a:t>          </a:t>
            </a:r>
            <a:r>
              <a:rPr lang="en-IN" sz="1600" b="1" dirty="0" err="1" smtClean="0">
                <a:latin typeface="Times New Roman" pitchFamily="18" charset="0"/>
                <a:cs typeface="Times New Roman" pitchFamily="18" charset="0"/>
              </a:rPr>
              <a:t>Shwetank</a:t>
            </a:r>
            <a:r>
              <a:rPr lang="en-IN" sz="1600" b="1" dirty="0" smtClean="0">
                <a:latin typeface="Times New Roman" pitchFamily="18" charset="0"/>
                <a:cs typeface="Times New Roman" pitchFamily="18" charset="0"/>
              </a:rPr>
              <a:t> </a:t>
            </a:r>
            <a:r>
              <a:rPr lang="en-IN" sz="1600" b="1" dirty="0" err="1" smtClean="0">
                <a:latin typeface="Times New Roman" pitchFamily="18" charset="0"/>
                <a:cs typeface="Times New Roman" pitchFamily="18" charset="0"/>
              </a:rPr>
              <a:t>Mishra</a:t>
            </a:r>
            <a:r>
              <a:rPr lang="en-IN" sz="1200" b="1" dirty="0" smtClean="0">
                <a:latin typeface="Times New Roman" pitchFamily="18" charset="0"/>
                <a:cs typeface="Times New Roman" pitchFamily="18" charset="0"/>
              </a:rPr>
              <a:t>		</a:t>
            </a:r>
            <a:endParaRPr lang="en-IN" sz="1200" b="1"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2160968" y="396053"/>
            <a:ext cx="4783280" cy="96441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2"/>
          <p:cNvPicPr preferRelativeResize="0"/>
          <p:nvPr/>
        </p:nvPicPr>
        <p:blipFill>
          <a:blip r:embed="rId3">
            <a:alphaModFix/>
          </a:blip>
          <a:stretch>
            <a:fillRect/>
          </a:stretch>
        </p:blipFill>
        <p:spPr>
          <a:xfrm>
            <a:off x="152400" y="152400"/>
            <a:ext cx="8794425" cy="474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3"/>
          <p:cNvPicPr preferRelativeResize="0"/>
          <p:nvPr/>
        </p:nvPicPr>
        <p:blipFill>
          <a:blip r:embed="rId3">
            <a:alphaModFix/>
          </a:blip>
          <a:stretch>
            <a:fillRect/>
          </a:stretch>
        </p:blipFill>
        <p:spPr>
          <a:xfrm>
            <a:off x="152400" y="152400"/>
            <a:ext cx="8757450" cy="474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4"/>
          <p:cNvPicPr preferRelativeResize="0"/>
          <p:nvPr/>
        </p:nvPicPr>
        <p:blipFill>
          <a:blip r:embed="rId3">
            <a:alphaModFix/>
          </a:blip>
          <a:stretch>
            <a:fillRect/>
          </a:stretch>
        </p:blipFill>
        <p:spPr>
          <a:xfrm>
            <a:off x="152400" y="152400"/>
            <a:ext cx="8757450" cy="474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25"/>
          <p:cNvPicPr preferRelativeResize="0"/>
          <p:nvPr/>
        </p:nvPicPr>
        <p:blipFill>
          <a:blip r:embed="rId3">
            <a:alphaModFix/>
          </a:blip>
          <a:stretch>
            <a:fillRect/>
          </a:stretch>
        </p:blipFill>
        <p:spPr>
          <a:xfrm>
            <a:off x="152400" y="152400"/>
            <a:ext cx="8819076" cy="475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26"/>
          <p:cNvPicPr preferRelativeResize="0"/>
          <p:nvPr/>
        </p:nvPicPr>
        <p:blipFill>
          <a:blip r:embed="rId3">
            <a:alphaModFix/>
          </a:blip>
          <a:stretch>
            <a:fillRect/>
          </a:stretch>
        </p:blipFill>
        <p:spPr>
          <a:xfrm>
            <a:off x="152400" y="152400"/>
            <a:ext cx="8720476" cy="47010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7"/>
          <p:cNvPicPr preferRelativeResize="0"/>
          <p:nvPr/>
        </p:nvPicPr>
        <p:blipFill>
          <a:blip r:embed="rId3">
            <a:alphaModFix/>
          </a:blip>
          <a:stretch>
            <a:fillRect/>
          </a:stretch>
        </p:blipFill>
        <p:spPr>
          <a:xfrm>
            <a:off x="152400" y="152400"/>
            <a:ext cx="8646549" cy="472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8"/>
          <p:cNvPicPr preferRelativeResize="0"/>
          <p:nvPr/>
        </p:nvPicPr>
        <p:blipFill>
          <a:blip r:embed="rId3">
            <a:alphaModFix/>
          </a:blip>
          <a:stretch>
            <a:fillRect/>
          </a:stretch>
        </p:blipFill>
        <p:spPr>
          <a:xfrm>
            <a:off x="152400" y="152400"/>
            <a:ext cx="8745126" cy="481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29"/>
          <p:cNvPicPr preferRelativeResize="0"/>
          <p:nvPr/>
        </p:nvPicPr>
        <p:blipFill>
          <a:blip r:embed="rId3">
            <a:alphaModFix/>
          </a:blip>
          <a:stretch>
            <a:fillRect/>
          </a:stretch>
        </p:blipFill>
        <p:spPr>
          <a:xfrm>
            <a:off x="152400" y="152400"/>
            <a:ext cx="868352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30"/>
          <p:cNvPicPr preferRelativeResize="0"/>
          <p:nvPr/>
        </p:nvPicPr>
        <p:blipFill>
          <a:blip r:embed="rId3">
            <a:alphaModFix/>
          </a:blip>
          <a:stretch>
            <a:fillRect/>
          </a:stretch>
        </p:blipFill>
        <p:spPr>
          <a:xfrm>
            <a:off x="152400" y="152400"/>
            <a:ext cx="8732800" cy="4900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33">
            <a:extLst>
              <a:ext uri="{FF2B5EF4-FFF2-40B4-BE49-F238E27FC236}">
                <a16:creationId xmlns:a16="http://schemas.microsoft.com/office/drawing/2014/main" xmlns="" id="{BE135798-BA2F-422A-A01E-A2620EC7D853}"/>
              </a:ext>
            </a:extLst>
          </p:cNvPr>
          <p:cNvSpPr txBox="1">
            <a:spLocks/>
          </p:cNvSpPr>
          <p:nvPr/>
        </p:nvSpPr>
        <p:spPr>
          <a:xfrm>
            <a:off x="503275" y="1580707"/>
            <a:ext cx="8640726" cy="190600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b="1" dirty="0"/>
              <a:t>Key Conclusions from      the EDA process done </a:t>
            </a:r>
          </a:p>
        </p:txBody>
      </p:sp>
    </p:spTree>
    <p:extLst>
      <p:ext uri="{BB962C8B-B14F-4D97-AF65-F5344CB8AC3E}">
        <p14:creationId xmlns:p14="http://schemas.microsoft.com/office/powerpoint/2010/main" xmlns="" val="18738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3;p14">
            <a:extLst>
              <a:ext uri="{FF2B5EF4-FFF2-40B4-BE49-F238E27FC236}">
                <a16:creationId xmlns:a16="http://schemas.microsoft.com/office/drawing/2014/main" xmlns="" id="{88D142C6-5B5D-49BF-BC60-F6DB5CE6DCD3}"/>
              </a:ext>
            </a:extLst>
          </p:cNvPr>
          <p:cNvSpPr txBox="1">
            <a:spLocks/>
          </p:cNvSpPr>
          <p:nvPr/>
        </p:nvSpPr>
        <p:spPr>
          <a:xfrm>
            <a:off x="973550" y="445950"/>
            <a:ext cx="7689900" cy="407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990"/>
            </a:pPr>
            <a:r>
              <a:rPr lang="en-US" sz="1700" b="1" dirty="0">
                <a:solidFill>
                  <a:schemeClr val="bg2">
                    <a:lumMod val="50000"/>
                  </a:schemeClr>
                </a:solidFill>
                <a:latin typeface="Calibri"/>
                <a:ea typeface="Calibri"/>
                <a:cs typeface="Calibri"/>
                <a:sym typeface="Calibri"/>
              </a:rPr>
              <a:t>Objective</a:t>
            </a:r>
            <a:r>
              <a:rPr lang="en-US" sz="1700" dirty="0">
                <a:solidFill>
                  <a:schemeClr val="bg2">
                    <a:lumMod val="50000"/>
                  </a:schemeClr>
                </a:solidFill>
                <a:latin typeface="Calibri"/>
                <a:ea typeface="Calibri"/>
                <a:cs typeface="Calibri"/>
                <a:sym typeface="Calibri"/>
              </a:rPr>
              <a:t>: Perform a detailed EDA on Customer Retention Dataset.</a:t>
            </a:r>
          </a:p>
          <a:p>
            <a:pPr algn="just">
              <a:buSzPts val="990"/>
            </a:pPr>
            <a:r>
              <a:rPr lang="en-US" sz="1700" dirty="0">
                <a:solidFill>
                  <a:schemeClr val="bg2">
                    <a:lumMod val="50000"/>
                  </a:schemeClr>
                </a:solidFill>
                <a:latin typeface="Calibri"/>
                <a:ea typeface="Calibri"/>
                <a:cs typeface="Calibri"/>
                <a:sym typeface="Calibri"/>
              </a:rPr>
              <a:t> </a:t>
            </a:r>
          </a:p>
          <a:p>
            <a:pPr algn="just">
              <a:buSzPts val="990"/>
            </a:pPr>
            <a:r>
              <a:rPr lang="en-US" sz="1700" b="1" dirty="0">
                <a:solidFill>
                  <a:schemeClr val="bg2">
                    <a:lumMod val="50000"/>
                  </a:schemeClr>
                </a:solidFill>
                <a:latin typeface="Calibri"/>
                <a:ea typeface="Calibri"/>
                <a:cs typeface="Calibri"/>
                <a:sym typeface="Calibri"/>
              </a:rPr>
              <a:t>Purpose</a:t>
            </a:r>
            <a:r>
              <a:rPr lang="en-US" sz="1700" dirty="0">
                <a:solidFill>
                  <a:schemeClr val="bg2">
                    <a:lumMod val="50000"/>
                  </a:schemeClr>
                </a:solidFill>
                <a:latin typeface="Calibri"/>
                <a:ea typeface="Calibri"/>
                <a:cs typeface="Calibri"/>
                <a:sym typeface="Calibri"/>
              </a:rPr>
              <a:t> :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Customer satisfaction has emerged as one of the most important factors that </a:t>
            </a:r>
            <a:r>
              <a:rPr lang="en-US" sz="1700" dirty="0" err="1">
                <a:solidFill>
                  <a:schemeClr val="bg2">
                    <a:lumMod val="50000"/>
                  </a:schemeClr>
                </a:solidFill>
                <a:latin typeface="Calibri"/>
                <a:ea typeface="Calibri"/>
                <a:cs typeface="Calibri"/>
                <a:sym typeface="Calibri"/>
              </a:rPr>
              <a:t>gurantee</a:t>
            </a:r>
            <a:r>
              <a:rPr lang="en-US" sz="1700" dirty="0">
                <a:solidFill>
                  <a:schemeClr val="bg2">
                    <a:lumMod val="50000"/>
                  </a:schemeClr>
                </a:solidFill>
                <a:latin typeface="Calibri"/>
                <a:ea typeface="Calibri"/>
                <a:cs typeface="Calibri"/>
                <a:sym typeface="Calibri"/>
              </a:rPr>
              <a:t> the success of online store.</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It has been posited as a key stimulant of purchase, repurchase, intentions and customer loyalty.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Capturing the audience’s attention and converting them into paying customers is paramount for online businesses in a fiercely competitive </a:t>
            </a:r>
            <a:r>
              <a:rPr lang="en-US" sz="1700" dirty="0">
                <a:solidFill>
                  <a:schemeClr val="bg2">
                    <a:lumMod val="50000"/>
                  </a:schemeClr>
                </a:solidFill>
                <a:uFill>
                  <a:noFill/>
                </a:uFill>
                <a:latin typeface="Calibri"/>
                <a:ea typeface="Calibri"/>
                <a:cs typeface="Calibri"/>
                <a:sym typeface="Calibri"/>
                <a:hlinkClick r:id="rId2">
                  <a:extLst>
                    <a:ext uri="{A12FA001-AC4F-418D-AE19-62706E023703}">
                      <ahyp:hlinkClr xmlns:ahyp="http://schemas.microsoft.com/office/drawing/2018/hyperlinkcolor" xmlns="" val="tx"/>
                    </a:ext>
                  </a:extLst>
                </a:hlinkClick>
              </a:rPr>
              <a:t>e-commerce</a:t>
            </a:r>
            <a:r>
              <a:rPr lang="en-US" sz="1700" dirty="0">
                <a:solidFill>
                  <a:schemeClr val="bg2">
                    <a:lumMod val="50000"/>
                  </a:schemeClr>
                </a:solidFill>
                <a:latin typeface="Calibri"/>
                <a:ea typeface="Calibri"/>
                <a:cs typeface="Calibri"/>
                <a:sym typeface="Calibri"/>
              </a:rPr>
              <a:t> market.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Driven by the need to succeed, more and more businesses are turning to artificial intelligence (AI) and </a:t>
            </a:r>
            <a:r>
              <a:rPr lang="en-US" sz="1700" dirty="0">
                <a:solidFill>
                  <a:schemeClr val="bg2">
                    <a:lumMod val="50000"/>
                  </a:schemeClr>
                </a:solidFill>
                <a:uFill>
                  <a:noFill/>
                </a:uFill>
                <a:latin typeface="Calibri"/>
                <a:ea typeface="Calibri"/>
                <a:cs typeface="Calibri"/>
                <a:sym typeface="Calibri"/>
                <a:hlinkClick r:id="rId3">
                  <a:extLst>
                    <a:ext uri="{A12FA001-AC4F-418D-AE19-62706E023703}">
                      <ahyp:hlinkClr xmlns:ahyp="http://schemas.microsoft.com/office/drawing/2018/hyperlinkcolor" xmlns="" val="tx"/>
                    </a:ext>
                  </a:extLst>
                </a:hlinkClick>
              </a:rPr>
              <a:t>data science applications</a:t>
            </a:r>
            <a:r>
              <a:rPr lang="en-US" sz="1700" dirty="0">
                <a:solidFill>
                  <a:schemeClr val="bg2">
                    <a:lumMod val="50000"/>
                  </a:schemeClr>
                </a:solidFill>
                <a:latin typeface="Calibri"/>
                <a:ea typeface="Calibri"/>
                <a:cs typeface="Calibri"/>
                <a:sym typeface="Calibri"/>
              </a:rPr>
              <a:t> in e-commerce to maximize customer retention and conversion. </a:t>
            </a:r>
          </a:p>
          <a:p>
            <a:pPr algn="just">
              <a:buSzPts val="990"/>
            </a:pPr>
            <a:endParaRPr lang="en-US" sz="1700" dirty="0">
              <a:solidFill>
                <a:schemeClr val="bg2">
                  <a:lumMod val="50000"/>
                </a:schemeClr>
              </a:solidFill>
              <a:latin typeface="Calibri"/>
              <a:ea typeface="Calibri"/>
              <a:cs typeface="Calibri"/>
              <a:sym typeface="Calibri"/>
            </a:endParaRPr>
          </a:p>
          <a:p>
            <a:pPr algn="just">
              <a:buSzPts val="990"/>
            </a:pPr>
            <a:endParaRPr lang="en-US" sz="1700" dirty="0">
              <a:solidFill>
                <a:schemeClr val="bg2">
                  <a:lumMod val="50000"/>
                </a:schemeClr>
              </a:solidFill>
              <a:latin typeface="Calibri"/>
              <a:ea typeface="Calibri"/>
              <a:cs typeface="Calibri"/>
              <a:sym typeface="Calibri"/>
            </a:endParaRPr>
          </a:p>
        </p:txBody>
      </p:sp>
    </p:spTree>
    <p:extLst>
      <p:ext uri="{BB962C8B-B14F-4D97-AF65-F5344CB8AC3E}">
        <p14:creationId xmlns:p14="http://schemas.microsoft.com/office/powerpoint/2010/main" xmlns="" val="54118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3;p34">
            <a:extLst>
              <a:ext uri="{FF2B5EF4-FFF2-40B4-BE49-F238E27FC236}">
                <a16:creationId xmlns:a16="http://schemas.microsoft.com/office/drawing/2014/main" xmlns="" id="{52CF28EC-4909-4E0A-81ED-2FE99A74AACA}"/>
              </a:ext>
            </a:extLst>
          </p:cNvPr>
          <p:cNvSpPr txBox="1">
            <a:spLocks/>
          </p:cNvSpPr>
          <p:nvPr/>
        </p:nvSpPr>
        <p:spPr>
          <a:xfrm>
            <a:off x="61625" y="382025"/>
            <a:ext cx="8441700" cy="462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lvl="1" indent="-311150" algn="just">
              <a:lnSpc>
                <a:spcPct val="107916"/>
              </a:lnSpc>
              <a:buSzPts val="1300"/>
              <a:buFont typeface="Calibri"/>
              <a:buChar char="○"/>
            </a:pPr>
            <a:r>
              <a:rPr lang="en-US" sz="1300" b="1">
                <a:latin typeface="Calibri"/>
                <a:ea typeface="Calibri"/>
                <a:cs typeface="Calibri"/>
                <a:sym typeface="Calibri"/>
              </a:rPr>
              <a:t> People who is between 20 to 50 years old, they prefer online shopping more than senior citizens or teenagers.</a:t>
            </a:r>
          </a:p>
          <a:p>
            <a:pPr marL="914400" lvl="1" indent="-311150" algn="just">
              <a:lnSpc>
                <a:spcPct val="107916"/>
              </a:lnSpc>
              <a:buSzPts val="1300"/>
              <a:buFont typeface="Calibri"/>
              <a:buChar char="○"/>
            </a:pPr>
            <a:r>
              <a:rPr lang="en-US" sz="1300" b="1">
                <a:latin typeface="Calibri"/>
                <a:ea typeface="Calibri"/>
                <a:cs typeface="Calibri"/>
                <a:sym typeface="Calibri"/>
              </a:rPr>
              <a:t> We can also assume that, people with 31-40 years will not have much time to go out and shop, hence they will prefer online shopping more. </a:t>
            </a:r>
          </a:p>
          <a:p>
            <a:pPr marL="914400" lvl="1" indent="-311150" algn="just">
              <a:lnSpc>
                <a:spcPct val="107916"/>
              </a:lnSpc>
              <a:buSzPts val="1300"/>
              <a:buFont typeface="Calibri"/>
              <a:buChar char="○"/>
            </a:pPr>
            <a:r>
              <a:rPr lang="en-US" sz="1300" b="1">
                <a:latin typeface="Calibri"/>
                <a:ea typeface="Calibri"/>
                <a:cs typeface="Calibri"/>
                <a:sym typeface="Calibri"/>
              </a:rPr>
              <a:t>We can observe from these pie charts that, in all age groups, more than 50% of the sample, it is women who does more online shopping when compared to men.</a:t>
            </a:r>
          </a:p>
          <a:p>
            <a:pPr marL="914400" lvl="1" indent="-311150" algn="just">
              <a:lnSpc>
                <a:spcPct val="107916"/>
              </a:lnSpc>
              <a:buSzPts val="1300"/>
              <a:buFont typeface="Calibri"/>
              <a:buChar char="○"/>
            </a:pPr>
            <a:r>
              <a:rPr lang="en-US" sz="1300" b="1">
                <a:latin typeface="Calibri"/>
                <a:ea typeface="Calibri"/>
                <a:cs typeface="Calibri"/>
                <a:sym typeface="Calibri"/>
              </a:rPr>
              <a:t>Delhi shops the most online, followed by Noida and Bangalore.</a:t>
            </a:r>
          </a:p>
          <a:p>
            <a:pPr marL="914400" lvl="1" indent="-311150" algn="just">
              <a:lnSpc>
                <a:spcPct val="107916"/>
              </a:lnSpc>
              <a:buSzPts val="1300"/>
              <a:buFont typeface="Calibri"/>
              <a:buChar char="○"/>
            </a:pPr>
            <a:r>
              <a:rPr lang="en-US" sz="1300" b="1">
                <a:latin typeface="Calibri"/>
                <a:ea typeface="Calibri"/>
                <a:cs typeface="Calibri"/>
                <a:sym typeface="Calibri"/>
              </a:rPr>
              <a:t>Surprisingly, in Delhi and Noida, males prefer online shopping more than females. So we know our target audience in these cities,right?</a:t>
            </a:r>
          </a:p>
          <a:p>
            <a:pPr marL="914400" lvl="1" indent="-311150" algn="just">
              <a:lnSpc>
                <a:spcPct val="107916"/>
              </a:lnSpc>
              <a:buSzPts val="1300"/>
              <a:buFont typeface="Calibri"/>
              <a:buChar char="○"/>
            </a:pPr>
            <a:r>
              <a:rPr lang="en-US" sz="1300" b="1">
                <a:latin typeface="Calibri"/>
                <a:ea typeface="Calibri"/>
                <a:cs typeface="Calibri"/>
                <a:sym typeface="Calibri"/>
              </a:rPr>
              <a:t>Bulandshahr and Moradabad - both cities in UttarPradesh no female shoppers at all !!</a:t>
            </a:r>
          </a:p>
          <a:p>
            <a:pPr marL="914400" lvl="1" indent="-311150" algn="just">
              <a:lnSpc>
                <a:spcPct val="107916"/>
              </a:lnSpc>
              <a:buSzPts val="1300"/>
              <a:buFont typeface="Calibri"/>
              <a:buChar char="○"/>
            </a:pPr>
            <a:r>
              <a:rPr lang="en-US" sz="1300" b="1">
                <a:latin typeface="Calibri"/>
                <a:ea typeface="Calibri"/>
                <a:cs typeface="Calibri"/>
                <a:sym typeface="Calibri"/>
              </a:rPr>
              <a:t>In Delhi, people aged between 41-50 years, prefer to shop on online more, when compared to other age groups.</a:t>
            </a:r>
          </a:p>
          <a:p>
            <a:pPr marL="914400" lvl="1" indent="-311150" algn="just">
              <a:lnSpc>
                <a:spcPct val="107916"/>
              </a:lnSpc>
              <a:buSzPts val="1300"/>
              <a:buFont typeface="Calibri"/>
              <a:buChar char="○"/>
            </a:pPr>
            <a:r>
              <a:rPr lang="en-US" sz="1300" b="1">
                <a:latin typeface="Calibri"/>
                <a:ea typeface="Calibri"/>
                <a:cs typeface="Calibri"/>
                <a:sym typeface="Calibri"/>
              </a:rPr>
              <a:t>In Bangalore, it is people aged between 21-30 years of age.</a:t>
            </a:r>
          </a:p>
          <a:p>
            <a:pPr marL="914400" lvl="1" indent="-311150" algn="just">
              <a:lnSpc>
                <a:spcPct val="107916"/>
              </a:lnSpc>
              <a:buSzPts val="1300"/>
              <a:buFont typeface="Calibri"/>
              <a:buChar char="○"/>
            </a:pPr>
            <a:r>
              <a:rPr lang="en-US" sz="1300" b="1">
                <a:latin typeface="Calibri"/>
                <a:ea typeface="Calibri"/>
                <a:cs typeface="Calibri"/>
                <a:sym typeface="Calibri"/>
              </a:rPr>
              <a:t>In the rest of the cities, on an average, people aged between 31-40 years prefer online shopping, except Gurgaon where senior citizens are more involved.</a:t>
            </a:r>
          </a:p>
          <a:p>
            <a:pPr marL="914400" lvl="1" indent="-311150" algn="just">
              <a:lnSpc>
                <a:spcPct val="107916"/>
              </a:lnSpc>
              <a:buSzPts val="1300"/>
              <a:buFont typeface="Calibri"/>
              <a:buChar char="○"/>
            </a:pPr>
            <a:r>
              <a:rPr lang="en-US" sz="1300" b="1">
                <a:latin typeface="Calibri"/>
                <a:ea typeface="Calibri"/>
                <a:cs typeface="Calibri"/>
                <a:sym typeface="Calibri"/>
              </a:rPr>
              <a:t>In the past 1 year, on an average people have shopped approximately 30-40 times.</a:t>
            </a:r>
          </a:p>
          <a:p>
            <a:pPr marL="914400" lvl="1" indent="-311150" algn="just">
              <a:lnSpc>
                <a:spcPct val="107916"/>
              </a:lnSpc>
              <a:buSzPts val="1300"/>
              <a:buFont typeface="Calibri"/>
              <a:buChar char="○"/>
            </a:pPr>
            <a:r>
              <a:rPr lang="en-US" sz="1300" b="1">
                <a:latin typeface="Calibri"/>
                <a:ea typeface="Calibri"/>
                <a:cs typeface="Calibri"/>
                <a:sym typeface="Calibri"/>
              </a:rPr>
              <a:t>From the data, we can see that, people who have been shopping for more then 3-4 years are the ones who frequently shops.</a:t>
            </a:r>
          </a:p>
          <a:p>
            <a:pPr marL="914400" lvl="1" indent="-311150" algn="just">
              <a:lnSpc>
                <a:spcPct val="107916"/>
              </a:lnSpc>
              <a:buSzPts val="1300"/>
              <a:buFont typeface="Calibri"/>
              <a:buChar char="○"/>
            </a:pPr>
            <a:r>
              <a:rPr lang="en-US" sz="1300" b="1">
                <a:latin typeface="Calibri"/>
                <a:ea typeface="Calibri"/>
                <a:cs typeface="Calibri"/>
                <a:sym typeface="Calibri"/>
              </a:rPr>
              <a:t>We can observe that most of the people, abandoned their cart as they were having better alternative offers.</a:t>
            </a:r>
          </a:p>
          <a:p>
            <a:pPr marL="914400" lvl="1" indent="-311150" algn="just">
              <a:lnSpc>
                <a:spcPct val="107916"/>
              </a:lnSpc>
              <a:buSzPts val="1300"/>
              <a:buFont typeface="Calibri"/>
              <a:buChar char="○"/>
            </a:pPr>
            <a:r>
              <a:rPr lang="en-US" sz="1300" b="1">
                <a:latin typeface="Calibri"/>
                <a:ea typeface="Calibri"/>
                <a:cs typeface="Calibri"/>
                <a:sym typeface="Calibri"/>
              </a:rPr>
              <a:t>People even abandon their carts, because they do not have their preferred mode of payment.</a:t>
            </a:r>
          </a:p>
          <a:p>
            <a:pPr marL="1371600" lvl="2" indent="-298450" algn="just">
              <a:lnSpc>
                <a:spcPct val="107916"/>
              </a:lnSpc>
              <a:buClr>
                <a:schemeClr val="dk2"/>
              </a:buClr>
              <a:buSzPts val="1100"/>
              <a:buFont typeface="Calibri"/>
              <a:buChar char="■"/>
            </a:pPr>
            <a:endParaRPr lang="en-US" sz="1100" b="1">
              <a:solidFill>
                <a:schemeClr val="dk2"/>
              </a:solidFill>
              <a:highlight>
                <a:srgbClr val="FFFFFF"/>
              </a:highlight>
              <a:latin typeface="Calibri"/>
              <a:ea typeface="Calibri"/>
              <a:cs typeface="Calibri"/>
              <a:sym typeface="Calibri"/>
            </a:endParaRPr>
          </a:p>
          <a:p>
            <a:pPr marL="457200" indent="-298450" algn="just">
              <a:buClr>
                <a:schemeClr val="dk2"/>
              </a:buClr>
              <a:buSzPts val="1100"/>
              <a:buFont typeface="Calibri"/>
              <a:buChar char="●"/>
            </a:pPr>
            <a:endParaRPr lang="en-US" sz="1100" b="1" dirty="0">
              <a:solidFill>
                <a:schemeClr val="dk2"/>
              </a:solidFill>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xmlns="" val="12776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8;p35">
            <a:extLst>
              <a:ext uri="{FF2B5EF4-FFF2-40B4-BE49-F238E27FC236}">
                <a16:creationId xmlns:a16="http://schemas.microsoft.com/office/drawing/2014/main" xmlns="" id="{C4AAA4FF-110E-4CBE-BE23-341321485515}"/>
              </a:ext>
            </a:extLst>
          </p:cNvPr>
          <p:cNvSpPr txBox="1">
            <a:spLocks/>
          </p:cNvSpPr>
          <p:nvPr/>
        </p:nvSpPr>
        <p:spPr>
          <a:xfrm>
            <a:off x="0" y="258800"/>
            <a:ext cx="8749800" cy="4645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indent="-310515" algn="just">
              <a:lnSpc>
                <a:spcPct val="107916"/>
              </a:lnSpc>
              <a:buSzPts val="1290"/>
              <a:buFont typeface="Calibri"/>
              <a:buChar char="●"/>
            </a:pPr>
            <a:r>
              <a:rPr lang="en-US" sz="1290" b="1">
                <a:latin typeface="Calibri"/>
                <a:ea typeface="Calibri"/>
                <a:cs typeface="Calibri"/>
                <a:sym typeface="Calibri"/>
              </a:rPr>
              <a:t>So when the preferred payment mode of people who cancel their cart was analysed, it appears that they preferred CoD, but was not available for that product, which can also imply that the customer may have some difficulty in trusting the retail store?</a:t>
            </a:r>
          </a:p>
          <a:p>
            <a:pPr marL="914400" indent="-310515" algn="just">
              <a:lnSpc>
                <a:spcPct val="107916"/>
              </a:lnSpc>
              <a:buSzPts val="1290"/>
              <a:buFont typeface="Calibri"/>
              <a:buChar char="●"/>
            </a:pPr>
            <a:r>
              <a:rPr lang="en-US" sz="1290" b="1">
                <a:latin typeface="Calibri"/>
                <a:ea typeface="Calibri"/>
                <a:cs typeface="Calibri"/>
                <a:sym typeface="Calibri"/>
              </a:rPr>
              <a:t>Lack of trust is also a reason for cancelling their product.</a:t>
            </a:r>
          </a:p>
          <a:p>
            <a:pPr marL="914400" indent="-310515" algn="just">
              <a:lnSpc>
                <a:spcPct val="107916"/>
              </a:lnSpc>
              <a:buSzPts val="1290"/>
              <a:buFont typeface="Calibri"/>
              <a:buChar char="●"/>
            </a:pPr>
            <a:r>
              <a:rPr lang="en-US" sz="1290" b="1">
                <a:latin typeface="Calibri"/>
                <a:ea typeface="Calibri"/>
                <a:cs typeface="Calibri"/>
                <a:sym typeface="Calibri"/>
              </a:rPr>
              <a:t>We can observe that, mostly agree with the fact that the product they are purchasing from the app or website, they hope to have complete information regarding the product.</a:t>
            </a:r>
          </a:p>
          <a:p>
            <a:pPr marL="914400" indent="-310515" algn="just">
              <a:lnSpc>
                <a:spcPct val="107916"/>
              </a:lnSpc>
              <a:buSzPts val="1290"/>
              <a:buFont typeface="Calibri"/>
              <a:buChar char="●"/>
            </a:pPr>
            <a:r>
              <a:rPr lang="en-US" sz="1290" b="1">
                <a:latin typeface="Calibri"/>
                <a:ea typeface="Calibri"/>
                <a:cs typeface="Calibri"/>
                <a:sym typeface="Calibri"/>
              </a:rPr>
              <a:t>Most of them agrees that the functioning of app efficiently is also a major factor which helps in enhance user experience while doing online shopping.</a:t>
            </a:r>
          </a:p>
          <a:p>
            <a:pPr marL="914400" indent="-310515" algn="just">
              <a:lnSpc>
                <a:spcPct val="107916"/>
              </a:lnSpc>
              <a:buSzPts val="1290"/>
              <a:buFont typeface="Calibri"/>
              <a:buChar char="●"/>
            </a:pPr>
            <a:r>
              <a:rPr lang="en-US" sz="1290" b="1">
                <a:latin typeface="Calibri"/>
                <a:ea typeface="Calibri"/>
                <a:cs typeface="Calibri"/>
                <a:sym typeface="Calibri"/>
              </a:rPr>
              <a:t>To some group of people, its not only how the app is working, but what benefits it arrives with the purchase.</a:t>
            </a:r>
          </a:p>
          <a:p>
            <a:pPr marL="914400" indent="-310515" algn="just">
              <a:lnSpc>
                <a:spcPct val="107916"/>
              </a:lnSpc>
              <a:buSzPts val="1290"/>
              <a:buFont typeface="Calibri"/>
              <a:buChar char="●"/>
            </a:pPr>
            <a:r>
              <a:rPr lang="en-US" sz="1290" b="1">
                <a:latin typeface="Calibri"/>
                <a:ea typeface="Calibri"/>
                <a:cs typeface="Calibri"/>
                <a:sym typeface="Calibri"/>
              </a:rPr>
              <a:t>SOme people just shop online just because they enjoy it.</a:t>
            </a:r>
          </a:p>
          <a:p>
            <a:pPr marL="914400" indent="-310515" algn="just">
              <a:lnSpc>
                <a:spcPct val="107916"/>
              </a:lnSpc>
              <a:buSzPts val="1290"/>
              <a:buFont typeface="Calibri"/>
              <a:buChar char="●"/>
            </a:pPr>
            <a:r>
              <a:rPr lang="en-US" sz="1290" b="1">
                <a:latin typeface="Calibri"/>
                <a:ea typeface="Calibri"/>
                <a:cs typeface="Calibri"/>
                <a:sym typeface="Calibri"/>
              </a:rPr>
              <a:t>Mostly because, it is convenient and flexible, people prefer online shopping.</a:t>
            </a:r>
          </a:p>
          <a:p>
            <a:pPr marL="914400" indent="-310515" algn="just">
              <a:lnSpc>
                <a:spcPct val="107916"/>
              </a:lnSpc>
              <a:buSzPts val="1290"/>
              <a:buFont typeface="Calibri"/>
              <a:buChar char="●"/>
            </a:pPr>
            <a:r>
              <a:rPr lang="en-US" sz="1290" b="1">
                <a:latin typeface="Calibri"/>
                <a:ea typeface="Calibri"/>
                <a:cs typeface="Calibri"/>
                <a:sym typeface="Calibri"/>
              </a:rPr>
              <a:t>From the data we can see that, data related to how the person is accessing the app or website does not matter as it has negative correlation.</a:t>
            </a:r>
          </a:p>
          <a:p>
            <a:pPr marL="914400" indent="-310515" algn="just">
              <a:lnSpc>
                <a:spcPct val="107916"/>
              </a:lnSpc>
              <a:buSzPts val="1290"/>
              <a:buFont typeface="Calibri"/>
              <a:buChar char="●"/>
            </a:pPr>
            <a:r>
              <a:rPr lang="en-US" sz="1290" b="1">
                <a:latin typeface="Calibri"/>
                <a:ea typeface="Calibri"/>
                <a:cs typeface="Calibri"/>
                <a:sym typeface="Calibri"/>
              </a:rPr>
              <a:t>Customer retention can be done, majorly with customer reviews and by finding out if they are satisfied with the quality of product and experience delivered to them.</a:t>
            </a:r>
          </a:p>
          <a:p>
            <a:pPr marL="914400" indent="-310515" algn="just">
              <a:lnSpc>
                <a:spcPct val="107916"/>
              </a:lnSpc>
              <a:buSzPts val="1290"/>
              <a:buFont typeface="Calibri"/>
              <a:buChar char="●"/>
            </a:pPr>
            <a:r>
              <a:rPr lang="en-US" sz="1290" b="1">
                <a:latin typeface="Calibri"/>
                <a:ea typeface="Calibri"/>
                <a:cs typeface="Calibri"/>
                <a:sym typeface="Calibri"/>
              </a:rPr>
              <a:t>With all the data represented above, we can observe that Amazon and Flipkart have extremely good reviews and most of the people prefer these two app.</a:t>
            </a:r>
          </a:p>
          <a:p>
            <a:pPr marL="914400" indent="-310515" algn="just">
              <a:lnSpc>
                <a:spcPct val="107916"/>
              </a:lnSpc>
              <a:buSzPts val="1290"/>
              <a:buFont typeface="Calibri"/>
              <a:buChar char="●"/>
            </a:pPr>
            <a:r>
              <a:rPr lang="en-US" sz="1290" b="1">
                <a:latin typeface="Calibri"/>
                <a:ea typeface="Calibri"/>
                <a:cs typeface="Calibri"/>
                <a:sym typeface="Calibri"/>
              </a:rPr>
              <a:t>Myntra is also quite famous in a smaller group of people.</a:t>
            </a:r>
          </a:p>
          <a:p>
            <a:pPr marL="914400" indent="-310515" algn="just">
              <a:lnSpc>
                <a:spcPct val="107916"/>
              </a:lnSpc>
              <a:buSzPts val="1290"/>
              <a:buFont typeface="Calibri"/>
              <a:buChar char="●"/>
            </a:pPr>
            <a:r>
              <a:rPr lang="en-US" sz="1290" b="1">
                <a:latin typeface="Calibri"/>
                <a:ea typeface="Calibri"/>
                <a:cs typeface="Calibri"/>
                <a:sym typeface="Calibri"/>
              </a:rPr>
              <a:t>Snap deal and Paytm is opted less comparatively.</a:t>
            </a:r>
          </a:p>
          <a:p>
            <a:pPr marL="914400" indent="-310515" algn="just">
              <a:lnSpc>
                <a:spcPct val="107916"/>
              </a:lnSpc>
              <a:buSzPts val="1290"/>
              <a:buFont typeface="Calibri"/>
              <a:buChar char="●"/>
            </a:pPr>
            <a:r>
              <a:rPr lang="en-US" sz="1290" b="1">
                <a:latin typeface="Calibri"/>
                <a:ea typeface="Calibri"/>
                <a:cs typeface="Calibri"/>
                <a:sym typeface="Calibri"/>
              </a:rPr>
              <a:t>People recommend Amazon and Flipkart, majorly.</a:t>
            </a:r>
            <a:endParaRPr lang="en-US" sz="3540" b="1" dirty="0">
              <a:latin typeface="Calibri"/>
              <a:ea typeface="Calibri"/>
              <a:cs typeface="Calibri"/>
              <a:sym typeface="Calibri"/>
            </a:endParaRPr>
          </a:p>
        </p:txBody>
      </p:sp>
    </p:spTree>
    <p:extLst>
      <p:ext uri="{BB962C8B-B14F-4D97-AF65-F5344CB8AC3E}">
        <p14:creationId xmlns:p14="http://schemas.microsoft.com/office/powerpoint/2010/main" xmlns="" val="368367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203BF8-6563-456D-AB29-86ACDB77ECE2}"/>
              </a:ext>
            </a:extLst>
          </p:cNvPr>
          <p:cNvSpPr txBox="1"/>
          <p:nvPr/>
        </p:nvSpPr>
        <p:spPr>
          <a:xfrm>
            <a:off x="2374605" y="2110085"/>
            <a:ext cx="5677786" cy="1200329"/>
          </a:xfrm>
          <a:prstGeom prst="rect">
            <a:avLst/>
          </a:prstGeom>
          <a:noFill/>
        </p:spPr>
        <p:txBody>
          <a:bodyPr wrap="square" rtlCol="0">
            <a:spAutoFit/>
          </a:bodyPr>
          <a:lstStyle/>
          <a:p>
            <a:r>
              <a:rPr lang="en-US" sz="7200" b="1" dirty="0">
                <a:latin typeface="Cambria" panose="02040503050406030204" pitchFamily="18" charset="0"/>
                <a:ea typeface="Cambria" panose="02040503050406030204" pitchFamily="18" charset="0"/>
              </a:rPr>
              <a:t> </a:t>
            </a:r>
            <a:r>
              <a:rPr lang="en-US" sz="7200" b="1" dirty="0">
                <a:latin typeface="Times New Roman" panose="02020603050405020304" pitchFamily="18" charset="0"/>
                <a:ea typeface="Cambria" panose="02040503050406030204" pitchFamily="18" charset="0"/>
                <a:cs typeface="Times New Roman" panose="02020603050405020304" pitchFamily="18" charset="0"/>
              </a:rPr>
              <a:t>THANKS</a:t>
            </a:r>
            <a:endParaRPr lang="en-IN" sz="72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132043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8;p15">
            <a:extLst>
              <a:ext uri="{FF2B5EF4-FFF2-40B4-BE49-F238E27FC236}">
                <a16:creationId xmlns:a16="http://schemas.microsoft.com/office/drawing/2014/main" xmlns="" id="{D8428209-0B6B-48BD-A3B0-9D5FADABC468}"/>
              </a:ext>
            </a:extLst>
          </p:cNvPr>
          <p:cNvSpPr txBox="1">
            <a:spLocks/>
          </p:cNvSpPr>
          <p:nvPr/>
        </p:nvSpPr>
        <p:spPr>
          <a:xfrm>
            <a:off x="1417200" y="356825"/>
            <a:ext cx="6925800" cy="39933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700" b="1" dirty="0">
                <a:solidFill>
                  <a:schemeClr val="bg2">
                    <a:lumMod val="50000"/>
                  </a:schemeClr>
                </a:solidFill>
                <a:latin typeface="Calibri"/>
                <a:ea typeface="Calibri"/>
                <a:cs typeface="Calibri"/>
                <a:sym typeface="Calibri"/>
              </a:rPr>
              <a:t>Motivation</a:t>
            </a:r>
            <a:r>
              <a:rPr lang="en-US" sz="1700" dirty="0">
                <a:solidFill>
                  <a:schemeClr val="bg2">
                    <a:lumMod val="50000"/>
                  </a:schemeClr>
                </a:solidFill>
                <a:latin typeface="Calibri"/>
                <a:ea typeface="Calibri"/>
                <a:cs typeface="Calibri"/>
                <a:sym typeface="Calibri"/>
              </a:rPr>
              <a:t> :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Data science involves proficiently using underlying fields such as statistics, mathematics, and programming to develop an understanding of trends and patterns in structured and unstructured data.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This data is deciphered into actions for defining customer acquisition and retention strategies by e-commerce businesses.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 Since increasing conversion propensity is the bottom line for e-commerce businesses, the insights on user behavior provided by customer analytics help target the right set of customers. </a:t>
            </a:r>
            <a:endParaRPr lang="en-US" dirty="0">
              <a:solidFill>
                <a:schemeClr val="bg2">
                  <a:lumMod val="50000"/>
                </a:schemeClr>
              </a:solidFill>
            </a:endParaRPr>
          </a:p>
        </p:txBody>
      </p:sp>
    </p:spTree>
    <p:extLst>
      <p:ext uri="{BB962C8B-B14F-4D97-AF65-F5344CB8AC3E}">
        <p14:creationId xmlns:p14="http://schemas.microsoft.com/office/powerpoint/2010/main" xmlns="" val="29593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3;p16">
            <a:extLst>
              <a:ext uri="{FF2B5EF4-FFF2-40B4-BE49-F238E27FC236}">
                <a16:creationId xmlns:a16="http://schemas.microsoft.com/office/drawing/2014/main" xmlns="" id="{34521AEA-C88D-49F6-B60B-5D4F5E971A01}"/>
              </a:ext>
            </a:extLst>
          </p:cNvPr>
          <p:cNvSpPr txBox="1">
            <a:spLocks/>
          </p:cNvSpPr>
          <p:nvPr/>
        </p:nvSpPr>
        <p:spPr>
          <a:xfrm>
            <a:off x="1388625" y="2197395"/>
            <a:ext cx="6366900" cy="43863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7200" b="1" dirty="0"/>
              <a:t>Exploratory Data Analysis</a:t>
            </a:r>
          </a:p>
        </p:txBody>
      </p:sp>
    </p:spTree>
    <p:extLst>
      <p:ext uri="{BB962C8B-B14F-4D97-AF65-F5344CB8AC3E}">
        <p14:creationId xmlns:p14="http://schemas.microsoft.com/office/powerpoint/2010/main" xmlns="" val="13554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7"/>
          <p:cNvPicPr preferRelativeResize="0"/>
          <p:nvPr/>
        </p:nvPicPr>
        <p:blipFill>
          <a:blip r:embed="rId3">
            <a:alphaModFix/>
          </a:blip>
          <a:stretch>
            <a:fillRect/>
          </a:stretch>
        </p:blipFill>
        <p:spPr>
          <a:xfrm>
            <a:off x="172525" y="189375"/>
            <a:ext cx="8737326" cy="474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8"/>
          <p:cNvPicPr preferRelativeResize="0"/>
          <p:nvPr/>
        </p:nvPicPr>
        <p:blipFill>
          <a:blip r:embed="rId3">
            <a:alphaModFix/>
          </a:blip>
          <a:stretch>
            <a:fillRect/>
          </a:stretch>
        </p:blipFill>
        <p:spPr>
          <a:xfrm>
            <a:off x="152400" y="152400"/>
            <a:ext cx="8695824" cy="477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9"/>
          <p:cNvPicPr preferRelativeResize="0"/>
          <p:nvPr/>
        </p:nvPicPr>
        <p:blipFill>
          <a:blip r:embed="rId3">
            <a:alphaModFix/>
          </a:blip>
          <a:stretch>
            <a:fillRect/>
          </a:stretch>
        </p:blipFill>
        <p:spPr>
          <a:xfrm>
            <a:off x="152400" y="152400"/>
            <a:ext cx="8708150" cy="470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20"/>
          <p:cNvPicPr preferRelativeResize="0"/>
          <p:nvPr/>
        </p:nvPicPr>
        <p:blipFill>
          <a:blip r:embed="rId3">
            <a:alphaModFix/>
          </a:blip>
          <a:stretch>
            <a:fillRect/>
          </a:stretch>
        </p:blipFill>
        <p:spPr>
          <a:xfrm>
            <a:off x="152400" y="152400"/>
            <a:ext cx="8794425" cy="477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21"/>
          <p:cNvPicPr preferRelativeResize="0"/>
          <p:nvPr/>
        </p:nvPicPr>
        <p:blipFill>
          <a:blip r:embed="rId3">
            <a:alphaModFix/>
          </a:blip>
          <a:stretch>
            <a:fillRect/>
          </a:stretch>
        </p:blipFill>
        <p:spPr>
          <a:xfrm>
            <a:off x="152400" y="152400"/>
            <a:ext cx="8819075" cy="48386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B3110E"/>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784</Words>
  <Application>Microsoft Office PowerPoint</Application>
  <PresentationFormat>On-screen Show (16:9)</PresentationFormat>
  <Paragraphs>48</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Times New Roman</vt:lpstr>
      <vt:lpstr>Calibri</vt:lpstr>
      <vt:lpstr>Cambria</vt:lpstr>
      <vt:lpstr>Maven Pro</vt:lpstr>
      <vt:lpstr>Nunito</vt:lpstr>
      <vt:lpstr>Momentum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DATASET ANALYSIS</dc:title>
  <cp:lastModifiedBy>user</cp:lastModifiedBy>
  <cp:revision>4</cp:revision>
  <dcterms:modified xsi:type="dcterms:W3CDTF">2022-08-18T11:43:40Z</dcterms:modified>
</cp:coreProperties>
</file>