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8" r:id="rId4"/>
    <p:sldId id="280" r:id="rId5"/>
    <p:sldId id="279" r:id="rId6"/>
    <p:sldId id="281" r:id="rId7"/>
    <p:sldId id="282" r:id="rId8"/>
    <p:sldId id="283" r:id="rId9"/>
    <p:sldId id="286" r:id="rId10"/>
    <p:sldId id="285" r:id="rId11"/>
    <p:sldId id="287" r:id="rId12"/>
    <p:sldId id="284" r:id="rId13"/>
    <p:sldId id="289" r:id="rId14"/>
    <p:sldId id="292" r:id="rId15"/>
    <p:sldId id="288" r:id="rId16"/>
    <p:sldId id="293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 Sharma" initials="RS" lastIdx="0" clrIdx="0">
    <p:extLst>
      <p:ext uri="{19B8F6BF-5375-455C-9EA6-DF929625EA0E}">
        <p15:presenceInfo xmlns:p15="http://schemas.microsoft.com/office/powerpoint/2012/main" userId="3bd2841135ce80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42424-FE65-4642-AE4B-00C227E79455}" v="358" dt="2019-02-10T20:28:21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25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286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0855E7-1A5F-4644-A3A0-FFCA6D2C5B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Census Data Analytics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B021B-A12C-4D44-AB85-EF58D46C6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128DE-7137-491D-A009-101A75301E03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B1041-A516-46CB-B085-4C58442062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: Renu Sharma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950EA-80DB-415C-B21B-545198993E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A531C-EE51-42DC-89C4-923482B1D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969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Census Data Analytics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D9C80-EC8D-4CD4-BC96-5A6BCB8DD395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: Renu Sharma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C98E-6679-457C-9E62-6DB444125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217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BC98E-6679-457C-9E62-6DB4441255D3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40E42-8F78-43DC-BF8D-EB386A490E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2BAAABB-5009-4592-900E-95B56EDDE8AE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F01BC-E144-42FF-B4F3-DBB3963204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Presented By : Renu Sharma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8EE220E5-21E2-4A09-BBE4-2EDD5063B7D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Census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97495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BC98E-6679-457C-9E62-6DB4441255D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A6101-97E6-4411-8C39-4D0C4F561E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E9364CB-5F94-4B99-BBF3-4675E15A1F04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83CCA-6402-4BF1-800B-A4C688683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Presented By : Renu Sharma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CE3FFE33-1C58-497E-9DB3-C46A1B8CEE1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Census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102704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\PresPro\projects\prezi\Dan\line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b="18027"/>
          <a:stretch/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00150"/>
            <a:ext cx="73152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E3B-7317-4D65-8ACD-4754AB60B324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2896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9DB-9786-4D95-BA79-A3A132610BC8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28005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83C-2774-4A4A-AEB5-184B3092DFDD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175372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0C65-A0CA-4236-881E-CBBEEFC78419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196310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DBC9-4D97-454B-8EF7-761703A99F34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255742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\PresPro\projects\prezi\Dan\line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b="18027"/>
          <a:stretch/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00150"/>
            <a:ext cx="73152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10708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7A9C-444F-4D3D-A8A7-1DE31B277C93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200033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90A-ADC2-47F5-83F5-5F53B4D95188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11193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20B5-D66B-452A-B77A-925869EE99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136463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652" y="12001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F150-AE10-4F76-93BD-5BC324279850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109912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8848-E257-448C-9C2A-5B51BD86896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336276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632D-C092-4151-AB46-AED85A7D70DF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24716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3E66-B291-4839-A251-DF91A93C3E06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108917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\PresPro\projects\prezi\originals\images\figure-grid-blur.png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55" b="13354"/>
          <a:stretch/>
        </p:blipFill>
        <p:spPr bwMode="auto">
          <a:xfrm>
            <a:off x="247651" y="18331"/>
            <a:ext cx="8648699" cy="512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aniel\PresPro\projects\prezi\Dan\lines.png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b="18027"/>
          <a:stretch/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205979"/>
            <a:ext cx="7391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1200151"/>
            <a:ext cx="7010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767263"/>
            <a:ext cx="1676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4761-DEDA-4A98-90BB-673F3791D36D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408015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ensus-Income+(KDD)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aniel\PresPro\projects\prezi\originals\images\figure-grid-bol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  <a14:imgEffect>
                      <a14:brightnessContrast bright="-1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2341"/>
            <a:ext cx="6121208" cy="43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aniel\PresPro\projects\prezi\Dan\widebar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829" b="8454"/>
          <a:stretch/>
        </p:blipFill>
        <p:spPr bwMode="auto">
          <a:xfrm>
            <a:off x="0" y="2343150"/>
            <a:ext cx="9144000" cy="26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2750"/>
            <a:ext cx="9220200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solidFill>
                  <a:schemeClr val="accent1"/>
                </a:solidFill>
              </a:rPr>
              <a:t>Census Data (Income) Analysis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2BF0-ADF7-488B-B17A-9939D494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767263"/>
            <a:ext cx="2286000" cy="273844"/>
          </a:xfrm>
        </p:spPr>
        <p:txBody>
          <a:bodyPr/>
          <a:lstStyle/>
          <a:p>
            <a:fld id="{DE134A51-925F-44BE-BE6C-50154137AB33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34700-BA76-419C-B9F7-F72829E4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3514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713-CB91-430D-AF7C-C0DCF8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C8B-1B45-48FA-94AA-2116319B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2CAE4-DEC3-478E-BA97-7115DE16554E}"/>
              </a:ext>
            </a:extLst>
          </p:cNvPr>
          <p:cNvSpPr txBox="1"/>
          <p:nvPr/>
        </p:nvSpPr>
        <p:spPr>
          <a:xfrm>
            <a:off x="2590800" y="-95250"/>
            <a:ext cx="243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Analysis 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265CBF9-D4A9-44F8-8D9F-303092F0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91589"/>
              </p:ext>
            </p:extLst>
          </p:nvPr>
        </p:nvGraphicFramePr>
        <p:xfrm>
          <a:off x="76200" y="874713"/>
          <a:ext cx="1752599" cy="337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062">
                  <a:extLst>
                    <a:ext uri="{9D8B030D-6E8A-4147-A177-3AD203B41FA5}">
                      <a16:colId xmlns:a16="http://schemas.microsoft.com/office/drawing/2014/main" val="673242998"/>
                    </a:ext>
                  </a:extLst>
                </a:gridCol>
                <a:gridCol w="508254">
                  <a:extLst>
                    <a:ext uri="{9D8B030D-6E8A-4147-A177-3AD203B41FA5}">
                      <a16:colId xmlns:a16="http://schemas.microsoft.com/office/drawing/2014/main" val="2827873370"/>
                    </a:ext>
                  </a:extLst>
                </a:gridCol>
                <a:gridCol w="359283">
                  <a:extLst>
                    <a:ext uri="{9D8B030D-6E8A-4147-A177-3AD203B41FA5}">
                      <a16:colId xmlns:a16="http://schemas.microsoft.com/office/drawing/2014/main" val="2348558319"/>
                    </a:ext>
                  </a:extLst>
                </a:gridCol>
              </a:tblGrid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OCCUPATION-CODE    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R-CLASS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CNT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303405434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Adm-clerical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2991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841382095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458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973576226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Armed-Forces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058934619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762802743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Craft-repair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2825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397705894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860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642884382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Exec-managerial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90787535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40240526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Farming-fishing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768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265323130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646587481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Handlers-cleaners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1116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777725696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27035851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Machine-op-inspct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1463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619132702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17500181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Other-service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2671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129221972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956082684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Priv-house-serv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555549678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16975275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Prof-specialty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2043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785995239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1650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80864961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Protective-serv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906296920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184911895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Sales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2436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526006504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928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946346076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Tech-support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593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757283236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257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075605041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Transport-moving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&lt;=50K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1186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160552839"/>
                  </a:ext>
                </a:extLst>
              </a:tr>
              <a:tr h="1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&gt;50K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305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593636649"/>
                  </a:ext>
                </a:extLst>
              </a:tr>
            </a:tbl>
          </a:graphicData>
        </a:graphic>
      </p:graphicFrame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C561F6-DD20-4ADE-AB51-4CDB7850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133350"/>
            <a:ext cx="3733801" cy="253365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A6C51A-0FA8-47B8-8E30-0DCE6F361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2724150"/>
            <a:ext cx="3657601" cy="2533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6726F1-CF4B-4DAD-9E06-160F0390EDA1}"/>
              </a:ext>
            </a:extLst>
          </p:cNvPr>
          <p:cNvSpPr txBox="1"/>
          <p:nvPr/>
        </p:nvSpPr>
        <p:spPr>
          <a:xfrm>
            <a:off x="2057400" y="810279"/>
            <a:ext cx="3200400" cy="1304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0E76E8-EF11-449A-84B3-202C7E231C01}"/>
              </a:ext>
            </a:extLst>
          </p:cNvPr>
          <p:cNvSpPr txBox="1"/>
          <p:nvPr/>
        </p:nvSpPr>
        <p:spPr>
          <a:xfrm>
            <a:off x="1828799" y="997626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Exec-managerial individuals are almost same in low and high 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Admin-clerical and other services group has more  females  than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Priv-house-serv has all the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Prof-specialty and other services more 50% of higher 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Occupation-code plays a great role in predicting earnings of an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4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713-CB91-430D-AF7C-C0DCF8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C8B-1B45-48FA-94AA-2116319B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2CAE4-DEC3-478E-BA97-7115DE16554E}"/>
              </a:ext>
            </a:extLst>
          </p:cNvPr>
          <p:cNvSpPr txBox="1"/>
          <p:nvPr/>
        </p:nvSpPr>
        <p:spPr>
          <a:xfrm>
            <a:off x="914400" y="102393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Analysis 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BB1C84-143E-4538-B9D0-EC64A78EB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69507"/>
              </p:ext>
            </p:extLst>
          </p:nvPr>
        </p:nvGraphicFramePr>
        <p:xfrm>
          <a:off x="6019800" y="361949"/>
          <a:ext cx="3048000" cy="2063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46163497"/>
                    </a:ext>
                  </a:extLst>
                </a:gridCol>
                <a:gridCol w="846438">
                  <a:extLst>
                    <a:ext uri="{9D8B030D-6E8A-4147-A177-3AD203B41FA5}">
                      <a16:colId xmlns:a16="http://schemas.microsoft.com/office/drawing/2014/main" val="3445281692"/>
                    </a:ext>
                  </a:extLst>
                </a:gridCol>
                <a:gridCol w="906162">
                  <a:extLst>
                    <a:ext uri="{9D8B030D-6E8A-4147-A177-3AD203B41FA5}">
                      <a16:colId xmlns:a16="http://schemas.microsoft.com/office/drawing/2014/main" val="4249004942"/>
                    </a:ext>
                  </a:extLst>
                </a:gridCol>
              </a:tblGrid>
              <a:tr h="25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RACE               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R-CLASS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COUNT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123016"/>
                  </a:ext>
                </a:extLst>
              </a:tr>
              <a:tr h="266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Amer-Indian-Eskimo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85730990"/>
                  </a:ext>
                </a:extLst>
              </a:tr>
              <a:tr h="14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78194954"/>
                  </a:ext>
                </a:extLst>
              </a:tr>
              <a:tr h="14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Asian-Pac-Islander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27846960"/>
                  </a:ext>
                </a:extLst>
              </a:tr>
              <a:tr h="14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27990470"/>
                  </a:ext>
                </a:extLst>
              </a:tr>
              <a:tr h="16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97738529"/>
                  </a:ext>
                </a:extLst>
              </a:tr>
              <a:tr h="14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43369946"/>
                  </a:ext>
                </a:extLst>
              </a:tr>
              <a:tr h="16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Other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27336224"/>
                  </a:ext>
                </a:extLst>
              </a:tr>
              <a:tr h="14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32167368"/>
                  </a:ext>
                </a:extLst>
              </a:tr>
              <a:tr h="16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White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70448016"/>
                  </a:ext>
                </a:extLst>
              </a:tr>
              <a:tr h="14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77040701"/>
                  </a:ext>
                </a:extLst>
              </a:tr>
            </a:tbl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E0C-BA9F-48E7-B929-2773AAC5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2495550"/>
            <a:ext cx="4514850" cy="25336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1A3379-7BF3-4B0F-83F1-586BDE0B0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2" y="2557994"/>
            <a:ext cx="4514850" cy="253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47ED7-2B9C-4631-88E6-7073B4E42859}"/>
              </a:ext>
            </a:extLst>
          </p:cNvPr>
          <p:cNvSpPr txBox="1"/>
          <p:nvPr/>
        </p:nvSpPr>
        <p:spPr>
          <a:xfrm>
            <a:off x="533400" y="846429"/>
            <a:ext cx="5715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More than 85% are white individuals in this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Most of the white individuals are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More than 60% of white individuals  makes less than 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Dataset has almost 50% males and 50% black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More than 90% of black individuals are in lower 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A2CAE4-DEC3-478E-BA97-7115DE16554E}"/>
              </a:ext>
            </a:extLst>
          </p:cNvPr>
          <p:cNvSpPr txBox="1"/>
          <p:nvPr/>
        </p:nvSpPr>
        <p:spPr>
          <a:xfrm>
            <a:off x="4343400" y="146429"/>
            <a:ext cx="24384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Analysis:</a:t>
            </a:r>
            <a:r>
              <a:rPr lang="en-US" sz="5100" dirty="0"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CB88B152-97A8-4A50-B459-A1419D9D5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" y="1"/>
            <a:ext cx="4396068" cy="20383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6402BA7-EBC4-4A8B-A837-0E4534DF0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26" y="3057768"/>
            <a:ext cx="2938389" cy="210534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5ACA565-654B-40AC-AC95-097063C89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48" y="712327"/>
            <a:ext cx="4214534" cy="221881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FFA6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713-CB91-430D-AF7C-C0DCF8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D881ACF-3CBC-4700-96BD-1E518A861D5E}" type="datetime2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C8B-1B45-48FA-94AA-2116319B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Presented By Renu Sharma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657912-7B47-4265-BF57-2BB56463DEE1}"/>
              </a:ext>
            </a:extLst>
          </p:cNvPr>
          <p:cNvSpPr/>
          <p:nvPr/>
        </p:nvSpPr>
        <p:spPr>
          <a:xfrm>
            <a:off x="59185" y="2038350"/>
            <a:ext cx="48747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Average and median age of people are 39 and 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Male has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Female has skewed distribution between 20 and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Between 40 and 50 years of age people are more in higher income group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680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713-CB91-430D-AF7C-C0DCF8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767263"/>
            <a:ext cx="2209800" cy="273844"/>
          </a:xfrm>
        </p:spPr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C8B-1B45-48FA-94AA-2116319B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2CAE4-DEC3-478E-BA97-7115DE16554E}"/>
              </a:ext>
            </a:extLst>
          </p:cNvPr>
          <p:cNvSpPr txBox="1"/>
          <p:nvPr/>
        </p:nvSpPr>
        <p:spPr>
          <a:xfrm>
            <a:off x="4267200" y="209550"/>
            <a:ext cx="255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Analysis 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320783-67E9-4404-A85E-92D4B55A5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8563"/>
              </p:ext>
            </p:extLst>
          </p:nvPr>
        </p:nvGraphicFramePr>
        <p:xfrm>
          <a:off x="7086600" y="3105150"/>
          <a:ext cx="1981200" cy="131064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49540701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</a:rPr>
                        <a:t>HOURS-PER-WEEK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4675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</a:rPr>
                        <a:t>R-CLASS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</a:rPr>
                        <a:t>&lt;=50K    806841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384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</a:rPr>
                        <a:t>&gt;50K     320025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866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6603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</a:rPr>
                        <a:t>SEX 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7168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</a:rPr>
                        <a:t>Female   329293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31889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       Male          797573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432097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C6C0B4CE-202F-4724-BE40-866BCDD3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0" y="2571750"/>
            <a:ext cx="3733800" cy="2533650"/>
          </a:xfrm>
          <a:prstGeom prst="rect">
            <a:avLst/>
          </a:prstGeom>
        </p:spPr>
      </p:pic>
      <p:pic>
        <p:nvPicPr>
          <p:cNvPr id="13" name="Picture 12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10C4DE38-8009-4832-ABF8-843F7D088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821" y="199500"/>
            <a:ext cx="3733800" cy="2533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E879FA-2C24-4ACD-ABF5-1534FC804439}"/>
              </a:ext>
            </a:extLst>
          </p:cNvPr>
          <p:cNvSpPr txBox="1"/>
          <p:nvPr/>
        </p:nvSpPr>
        <p:spPr>
          <a:xfrm>
            <a:off x="3810001" y="971550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Hours-Per-Week has outliers in both side  of  the 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Hours-Per-Week has range of attributes slightly higher in &gt;50K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Hours-Per-Week has  some significance on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228599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713-CB91-430D-AF7C-C0DCF8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767263"/>
            <a:ext cx="2286000" cy="273844"/>
          </a:xfrm>
        </p:spPr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C8B-1B45-48FA-94AA-2116319B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2CAE4-DEC3-478E-BA97-7115DE16554E}"/>
              </a:ext>
            </a:extLst>
          </p:cNvPr>
          <p:cNvSpPr txBox="1"/>
          <p:nvPr/>
        </p:nvSpPr>
        <p:spPr>
          <a:xfrm>
            <a:off x="3352800" y="102393"/>
            <a:ext cx="32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Analysis 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D142C00E-BAF1-406F-981B-7DB213A91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3914775" cy="2533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2F02C-534E-47CE-83F8-26A57E270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76615"/>
            <a:ext cx="3790950" cy="253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7AA2A-8A5E-4DD8-ACDB-91EFB3093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854" y="3257550"/>
            <a:ext cx="3743288" cy="847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7243C-CD28-447C-B0F4-ECB94A0DAF18}"/>
              </a:ext>
            </a:extLst>
          </p:cNvPr>
          <p:cNvSpPr txBox="1"/>
          <p:nvPr/>
        </p:nvSpPr>
        <p:spPr>
          <a:xfrm>
            <a:off x="228600" y="4104683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Both the boxplots has straight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,Capital Gain and Losses  hasn’t got significant effect on prediction</a:t>
            </a:r>
          </a:p>
        </p:txBody>
      </p:sp>
    </p:spTree>
    <p:extLst>
      <p:ext uri="{BB962C8B-B14F-4D97-AF65-F5344CB8AC3E}">
        <p14:creationId xmlns:p14="http://schemas.microsoft.com/office/powerpoint/2010/main" val="413073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8881"/>
            <a:ext cx="9144000" cy="14546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2CAE4-DEC3-478E-BA97-7115DE16554E}"/>
              </a:ext>
            </a:extLst>
          </p:cNvPr>
          <p:cNvSpPr txBox="1"/>
          <p:nvPr/>
        </p:nvSpPr>
        <p:spPr>
          <a:xfrm>
            <a:off x="1600200" y="3080321"/>
            <a:ext cx="6324600" cy="1523999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Performance Matrix </a:t>
            </a:r>
            <a:r>
              <a:rPr lang="en-US" sz="3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 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The above matrix shows clearly that best classifier , is  random forest with max-depth 5  which should be used for predicting earning potential for an individual person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713-CB91-430D-AF7C-C0DCF8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D881ACF-3CBC-4700-96BD-1E518A861D5E}" type="datetime2">
              <a:rPr lang="en-US" sz="900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Wednesday, February 13, 2019</a:t>
            </a:fld>
            <a:endParaRPr lang="en-US" sz="900" dirty="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C8B-1B45-48FA-94AA-2116319B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dirty="0">
                <a:solidFill>
                  <a:prstClr val="white">
                    <a:tint val="75000"/>
                    <a:alpha val="80000"/>
                  </a:prstClr>
                </a:solidFill>
                <a:latin typeface="+mn-lt"/>
                <a:ea typeface="+mn-ea"/>
                <a:cs typeface="+mn-cs"/>
              </a:rPr>
              <a:t>Presented By Renu Sharma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AA8B9D-5845-4424-A57D-648F7BF78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20449"/>
              </p:ext>
            </p:extLst>
          </p:nvPr>
        </p:nvGraphicFramePr>
        <p:xfrm>
          <a:off x="914400" y="241103"/>
          <a:ext cx="7772400" cy="275774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551619907"/>
                    </a:ext>
                  </a:extLst>
                </a:gridCol>
                <a:gridCol w="1484563">
                  <a:extLst>
                    <a:ext uri="{9D8B030D-6E8A-4147-A177-3AD203B41FA5}">
                      <a16:colId xmlns:a16="http://schemas.microsoft.com/office/drawing/2014/main" val="2072803528"/>
                    </a:ext>
                  </a:extLst>
                </a:gridCol>
                <a:gridCol w="3005449">
                  <a:extLst>
                    <a:ext uri="{9D8B030D-6E8A-4147-A177-3AD203B41FA5}">
                      <a16:colId xmlns:a16="http://schemas.microsoft.com/office/drawing/2014/main" val="704132908"/>
                    </a:ext>
                  </a:extLst>
                </a:gridCol>
                <a:gridCol w="1377388">
                  <a:extLst>
                    <a:ext uri="{9D8B030D-6E8A-4147-A177-3AD203B41FA5}">
                      <a16:colId xmlns:a16="http://schemas.microsoft.com/office/drawing/2014/main" val="3436113425"/>
                    </a:ext>
                  </a:extLst>
                </a:gridCol>
              </a:tblGrid>
              <a:tr h="2294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2957" marR="2957" marT="29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 Performance</a:t>
                      </a:r>
                    </a:p>
                  </a:txBody>
                  <a:tcPr marL="2957" marR="2957" marT="29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2957" marR="2957" marT="29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30716"/>
                  </a:ext>
                </a:extLst>
              </a:tr>
              <a:tr h="179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 Name 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Parameters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CROSS VALUE 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Accuracy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86329"/>
                  </a:ext>
                </a:extLst>
              </a:tr>
              <a:tr h="33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KNeighborsClassifier1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Neighbors =1 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0.77366036 0.7736     0.76740464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0.77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03109"/>
                  </a:ext>
                </a:extLst>
              </a:tr>
              <a:tr h="33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KNeighborsClassifier3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Neighbors =3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0.79658758 0.79733333 0.79781275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0.8096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36477"/>
                  </a:ext>
                </a:extLst>
              </a:tr>
              <a:tr h="33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KNeighborsClassifier5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Neighbors =5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0.79712077 0.8064     0.79941318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0.8168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163401"/>
                  </a:ext>
                </a:extLst>
              </a:tr>
              <a:tr h="33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KNeighborsClassifier7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Neighbors =7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0.80565183 0.80986667 0.80448119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0.8124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732391"/>
                  </a:ext>
                </a:extLst>
              </a:tr>
              <a:tr h="33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GaussianNB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default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0.80191949 0.8136     0.80234729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0.8024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344484"/>
                  </a:ext>
                </a:extLst>
              </a:tr>
              <a:tr h="33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Random Forest3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n_estimators=10, max_depth=1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0.71927486 0.7192     0.71939184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0.726933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43138"/>
                  </a:ext>
                </a:extLst>
              </a:tr>
              <a:tr h="33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Random Forest5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n_estimators=100, max_depth=5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0.80831778     0.81626667         0.81355028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0.8192</a:t>
                      </a:r>
                    </a:p>
                  </a:txBody>
                  <a:tcPr marL="2957" marR="2957" marT="295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43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204AAE-BE81-491F-A41B-79B9D40EAA7C}"/>
              </a:ext>
            </a:extLst>
          </p:cNvPr>
          <p:cNvSpPr txBox="1"/>
          <p:nvPr/>
        </p:nvSpPr>
        <p:spPr>
          <a:xfrm>
            <a:off x="3429000" y="2799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6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B91B-5D4C-4EA3-875A-F058634D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8DE6-87BA-4B98-AD31-D2D0D4FC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Renu Sharma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484A9-4285-4F9D-BD8E-F9858E6121D9}"/>
              </a:ext>
            </a:extLst>
          </p:cNvPr>
          <p:cNvSpPr txBox="1"/>
          <p:nvPr/>
        </p:nvSpPr>
        <p:spPr>
          <a:xfrm>
            <a:off x="1600200" y="36195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		Summary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35343-99DC-4395-A99C-CB54E0AD54C5}"/>
              </a:ext>
            </a:extLst>
          </p:cNvPr>
          <p:cNvSpPr txBox="1"/>
          <p:nvPr/>
        </p:nvSpPr>
        <p:spPr>
          <a:xfrm>
            <a:off x="609600" y="142875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Ms. Reborn Victoria would be able to use all the plots in her blog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For new census data  I can use the same format  and same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Ms. Reborn Victoria would be able to identify different individuals in the higher or lower income group dependent on same demographics </a:t>
            </a:r>
          </a:p>
        </p:txBody>
      </p:sp>
    </p:spTree>
    <p:extLst>
      <p:ext uri="{BB962C8B-B14F-4D97-AF65-F5344CB8AC3E}">
        <p14:creationId xmlns:p14="http://schemas.microsoft.com/office/powerpoint/2010/main" val="7520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niel\PresPro\projects\prezi\originals\images\image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" b="7278"/>
          <a:stretch/>
        </p:blipFill>
        <p:spPr bwMode="auto">
          <a:xfrm>
            <a:off x="571500" y="0"/>
            <a:ext cx="8572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52400" y="64355"/>
            <a:ext cx="9144000" cy="5143500"/>
          </a:xfrm>
          <a:prstGeom prst="rect">
            <a:avLst/>
          </a:prstGeom>
          <a:gradFill flip="none" rotWithShape="1">
            <a:gsLst>
              <a:gs pos="18000">
                <a:schemeClr val="bg1">
                  <a:lumMod val="85000"/>
                  <a:alpha val="71000"/>
                </a:schemeClr>
              </a:gs>
              <a:gs pos="77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9535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Know My Customer and her Goals: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95350"/>
            <a:ext cx="9220200" cy="387191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100" b="1" dirty="0">
                <a:solidFill>
                  <a:srgbClr val="0070C0"/>
                </a:solidFill>
              </a:rPr>
              <a:t>Ms. Reborn Victoria , an economist is starting a blog about USA  economy and census data</a:t>
            </a:r>
          </a:p>
          <a:p>
            <a:pPr algn="l"/>
            <a:endParaRPr lang="en-US" sz="2100" b="1" dirty="0">
              <a:solidFill>
                <a:srgbClr val="0070C0"/>
              </a:solidFill>
            </a:endParaRPr>
          </a:p>
          <a:p>
            <a:pPr algn="l"/>
            <a:r>
              <a:rPr lang="en-US" sz="2100" b="1" dirty="0">
                <a:solidFill>
                  <a:srgbClr val="0070C0"/>
                </a:solidFill>
              </a:rPr>
              <a:t>My  Plan  and goal is  to support her through  our  data mining efforts  by delivering following  :</a:t>
            </a:r>
          </a:p>
          <a:p>
            <a:pPr algn="l"/>
            <a:r>
              <a:rPr lang="en-US" sz="2100" b="1" dirty="0">
                <a:solidFill>
                  <a:srgbClr val="0070C0"/>
                </a:solidFill>
              </a:rPr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70C0"/>
                </a:solidFill>
              </a:rPr>
              <a:t> Give her formatted , cleansed dataset in excel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70C0"/>
                </a:solidFill>
              </a:rPr>
              <a:t> Add  different plots, graphs and histograms to our deliverables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70C0"/>
                </a:solidFill>
              </a:rPr>
              <a:t>Give her information about attributes and its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70C0"/>
                </a:solidFill>
              </a:rPr>
              <a:t>Give her  relevant findings and information about the data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70C0"/>
                </a:solidFill>
              </a:rPr>
              <a:t>Using demographic data like AGE, SEX, Education and Occupation  predict whether an individual  exists in lower or higher income group </a:t>
            </a:r>
          </a:p>
          <a:p>
            <a:pPr algn="l"/>
            <a:r>
              <a:rPr lang="en-US" sz="1900" dirty="0">
                <a:solidFill>
                  <a:srgbClr val="0070C0"/>
                </a:solidFill>
              </a:rPr>
              <a:t>	</a:t>
            </a:r>
          </a:p>
          <a:p>
            <a:pPr algn="l"/>
            <a:endParaRPr lang="en-US" sz="1900" dirty="0">
              <a:solidFill>
                <a:srgbClr val="00B0F0"/>
              </a:solidFill>
            </a:endParaRPr>
          </a:p>
          <a:p>
            <a:pPr algn="l"/>
            <a:endParaRPr lang="en-US" sz="1900" dirty="0">
              <a:solidFill>
                <a:srgbClr val="00B0F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75D967-6D59-4373-BF20-E4F038B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767263"/>
            <a:ext cx="2667000" cy="273844"/>
          </a:xfrm>
        </p:spPr>
        <p:txBody>
          <a:bodyPr/>
          <a:lstStyle/>
          <a:p>
            <a:fld id="{6592B4FA-529C-4E2D-9983-02444AAC3684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651ACC-7EDE-4656-A259-C28CE2F4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715000" cy="273844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225506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8701"/>
            <a:ext cx="9144000" cy="1105252"/>
            <a:chOff x="-405591" y="500320"/>
            <a:chExt cx="12129351" cy="1328780"/>
          </a:xfrm>
        </p:grpSpPr>
        <p:sp>
          <p:nvSpPr>
            <p:cNvPr id="5" name="TextBox 4"/>
            <p:cNvSpPr txBox="1"/>
            <p:nvPr/>
          </p:nvSpPr>
          <p:spPr>
            <a:xfrm>
              <a:off x="-405591" y="1612789"/>
              <a:ext cx="12129351" cy="2163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95000"/>
                  </a:schemeClr>
                </a:solidFill>
                <a:ea typeface="Open Sans Semibold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877" y="500320"/>
              <a:ext cx="11320728" cy="82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4467" spc="-133">
                  <a:solidFill>
                    <a:srgbClr val="C00000"/>
                  </a:solidFill>
                  <a:latin typeface="Franklin Gothic Book" panose="020B0503020102020204" pitchFamily="34" charset="0"/>
                  <a:ea typeface="Open Sans Semibold" pitchFamily="34" charset="0"/>
                  <a:cs typeface="Open Sans Semibold" pitchFamily="34" charset="0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			Software Used :</a:t>
              </a:r>
            </a:p>
          </p:txBody>
        </p:sp>
      </p:grpSp>
      <p:pic>
        <p:nvPicPr>
          <p:cNvPr id="8" name="Picture 116" descr="C:\Users\Daniel\PresPro\WebSites\Storefront\images\line-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8701"/>
            <a:ext cx="347169" cy="52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B73401-D5F7-463C-B121-C209A2D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809066"/>
            <a:ext cx="2743200" cy="334433"/>
          </a:xfrm>
        </p:spPr>
        <p:txBody>
          <a:bodyPr/>
          <a:lstStyle/>
          <a:p>
            <a:fld id="{B357D609-6FB8-496B-B23D-697B979ECCEC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6D22F68-D614-405C-B05F-1B62050E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57749"/>
            <a:ext cx="3352800" cy="285750"/>
          </a:xfrm>
        </p:spPr>
        <p:txBody>
          <a:bodyPr/>
          <a:lstStyle/>
          <a:p>
            <a:r>
              <a:rPr lang="en-US" dirty="0"/>
              <a:t>Presented By Renu Sharma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D32E6-E971-4E1E-B2DE-9741CAE9AB0A}"/>
              </a:ext>
            </a:extLst>
          </p:cNvPr>
          <p:cNvSpPr txBox="1"/>
          <p:nvPr/>
        </p:nvSpPr>
        <p:spPr>
          <a:xfrm>
            <a:off x="76200" y="104775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Python and its libraries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Numpy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Pandas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Scipy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Sci-kit learn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2. Jupyter Notebook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768E-7 2.34043E-6 L -1.07095 2.34043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5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7095 2.34043E-6 L 0.02838 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6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6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1105252"/>
            <a:chOff x="-405591" y="500320"/>
            <a:chExt cx="12129351" cy="1328780"/>
          </a:xfrm>
        </p:grpSpPr>
        <p:sp>
          <p:nvSpPr>
            <p:cNvPr id="5" name="TextBox 4"/>
            <p:cNvSpPr txBox="1"/>
            <p:nvPr/>
          </p:nvSpPr>
          <p:spPr>
            <a:xfrm>
              <a:off x="-405591" y="1612789"/>
              <a:ext cx="12129351" cy="2163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95000"/>
                  </a:schemeClr>
                </a:solidFill>
                <a:ea typeface="Open Sans Semibold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877" y="500320"/>
              <a:ext cx="11320728" cy="82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4467" spc="-133">
                  <a:solidFill>
                    <a:srgbClr val="C00000"/>
                  </a:solidFill>
                  <a:latin typeface="Franklin Gothic Book" panose="020B0503020102020204" pitchFamily="34" charset="0"/>
                  <a:ea typeface="Open Sans Semibold" pitchFamily="34" charset="0"/>
                  <a:cs typeface="Open Sans Semibold" pitchFamily="34" charset="0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		Facts about the Data :</a:t>
              </a:r>
            </a:p>
          </p:txBody>
        </p:sp>
      </p:grpSp>
      <p:pic>
        <p:nvPicPr>
          <p:cNvPr id="8" name="Picture 116" descr="C:\Users\Daniel\PresPro\WebSites\Storefront\images\line-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8701"/>
            <a:ext cx="347169" cy="52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B73401-D5F7-463C-B121-C209A2D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809066"/>
            <a:ext cx="2743200" cy="334433"/>
          </a:xfrm>
        </p:spPr>
        <p:txBody>
          <a:bodyPr/>
          <a:lstStyle/>
          <a:p>
            <a:fld id="{B357D609-6FB8-496B-B23D-697B979ECCEC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6D22F68-D614-405C-B05F-1B62050E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57749"/>
            <a:ext cx="3352800" cy="285750"/>
          </a:xfrm>
        </p:spPr>
        <p:txBody>
          <a:bodyPr/>
          <a:lstStyle/>
          <a:p>
            <a:r>
              <a:rPr lang="en-US" dirty="0"/>
              <a:t>Presented By Renu Sharma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D32E6-E971-4E1E-B2DE-9741CAE9AB0A}"/>
              </a:ext>
            </a:extLst>
          </p:cNvPr>
          <p:cNvSpPr txBox="1"/>
          <p:nvPr/>
        </p:nvSpPr>
        <p:spPr>
          <a:xfrm>
            <a:off x="76200" y="1047750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Database Address : </a:t>
            </a:r>
            <a:r>
              <a:rPr lang="en-US" b="1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URL :https://archive.ics.uci.edu/ml/datasets/Census-Income+(KDD)</a:t>
            </a:r>
            <a:endParaRPr lang="en-US" b="1" u="sng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Database Name  : Adult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Owner Of Database : US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Extraction is </a:t>
            </a:r>
            <a:r>
              <a:rPr lang="en-US" sz="1600" b="1" dirty="0">
                <a:solidFill>
                  <a:srgbClr val="0070C0"/>
                </a:solidFill>
              </a:rPr>
              <a:t>done</a:t>
            </a:r>
            <a:r>
              <a:rPr lang="en-US" b="1" dirty="0">
                <a:solidFill>
                  <a:srgbClr val="0070C0"/>
                </a:solidFill>
              </a:rPr>
              <a:t> for native-country :  United-States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Number of Attributes :    6 continuous, 8 nominal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Attributes Dropped :  FNLWGHT,Education-Num,Native-Country,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Data Instances : 27504,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Instances with unknown values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Duplicate Data :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768E-7 2.34043E-6 L -1.07095 2.34043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5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7095 2.34043E-6 L 0.02838 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6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6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1105251"/>
            <a:chOff x="-405591" y="500320"/>
            <a:chExt cx="12129351" cy="1328780"/>
          </a:xfrm>
        </p:grpSpPr>
        <p:sp>
          <p:nvSpPr>
            <p:cNvPr id="5" name="TextBox 4"/>
            <p:cNvSpPr txBox="1"/>
            <p:nvPr/>
          </p:nvSpPr>
          <p:spPr>
            <a:xfrm>
              <a:off x="-405591" y="1612789"/>
              <a:ext cx="12129351" cy="2163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95000"/>
                  </a:schemeClr>
                </a:solidFill>
                <a:ea typeface="Open Sans Semibold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877" y="500320"/>
              <a:ext cx="11320728" cy="82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4467" spc="-133">
                  <a:solidFill>
                    <a:srgbClr val="C00000"/>
                  </a:solidFill>
                  <a:latin typeface="Franklin Gothic Book" panose="020B0503020102020204" pitchFamily="34" charset="0"/>
                  <a:ea typeface="Open Sans Semibold" pitchFamily="34" charset="0"/>
                  <a:cs typeface="Open Sans Semibold" pitchFamily="34" charset="0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Census Data Attributes and Values :</a:t>
              </a:r>
            </a:p>
          </p:txBody>
        </p:sp>
      </p:grpSp>
      <p:pic>
        <p:nvPicPr>
          <p:cNvPr id="8" name="Picture 116" descr="C:\Users\Daniel\PresPro\WebSites\Storefront\images\line-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8701"/>
            <a:ext cx="347169" cy="52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E11D033-1EB7-4F84-ACA9-7E6A272D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7035"/>
              </p:ext>
            </p:extLst>
          </p:nvPr>
        </p:nvGraphicFramePr>
        <p:xfrm>
          <a:off x="76200" y="666751"/>
          <a:ext cx="8991599" cy="4198723"/>
        </p:xfrm>
        <a:graphic>
          <a:graphicData uri="http://schemas.openxmlformats.org/drawingml/2006/table">
            <a:tbl>
              <a:tblPr/>
              <a:tblGrid>
                <a:gridCol w="1273441">
                  <a:extLst>
                    <a:ext uri="{9D8B030D-6E8A-4147-A177-3AD203B41FA5}">
                      <a16:colId xmlns:a16="http://schemas.microsoft.com/office/drawing/2014/main" val="1776241443"/>
                    </a:ext>
                  </a:extLst>
                </a:gridCol>
                <a:gridCol w="1871404">
                  <a:extLst>
                    <a:ext uri="{9D8B030D-6E8A-4147-A177-3AD203B41FA5}">
                      <a16:colId xmlns:a16="http://schemas.microsoft.com/office/drawing/2014/main" val="808222327"/>
                    </a:ext>
                  </a:extLst>
                </a:gridCol>
                <a:gridCol w="1505982">
                  <a:extLst>
                    <a:ext uri="{9D8B030D-6E8A-4147-A177-3AD203B41FA5}">
                      <a16:colId xmlns:a16="http://schemas.microsoft.com/office/drawing/2014/main" val="3469000989"/>
                    </a:ext>
                  </a:extLst>
                </a:gridCol>
                <a:gridCol w="1262367">
                  <a:extLst>
                    <a:ext uri="{9D8B030D-6E8A-4147-A177-3AD203B41FA5}">
                      <a16:colId xmlns:a16="http://schemas.microsoft.com/office/drawing/2014/main" val="644111741"/>
                    </a:ext>
                  </a:extLst>
                </a:gridCol>
                <a:gridCol w="974459">
                  <a:extLst>
                    <a:ext uri="{9D8B030D-6E8A-4147-A177-3AD203B41FA5}">
                      <a16:colId xmlns:a16="http://schemas.microsoft.com/office/drawing/2014/main" val="2883050606"/>
                    </a:ext>
                  </a:extLst>
                </a:gridCol>
                <a:gridCol w="1262367">
                  <a:extLst>
                    <a:ext uri="{9D8B030D-6E8A-4147-A177-3AD203B41FA5}">
                      <a16:colId xmlns:a16="http://schemas.microsoft.com/office/drawing/2014/main" val="1293449327"/>
                    </a:ext>
                  </a:extLst>
                </a:gridCol>
                <a:gridCol w="841579">
                  <a:extLst>
                    <a:ext uri="{9D8B030D-6E8A-4147-A177-3AD203B41FA5}">
                      <a16:colId xmlns:a16="http://schemas.microsoft.com/office/drawing/2014/main" val="2727953471"/>
                    </a:ext>
                  </a:extLst>
                </a:gridCol>
              </a:tblGrid>
              <a:tr h="16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AGE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65911"/>
                          </a:solidFill>
                          <a:effectLst/>
                          <a:latin typeface="Arial Black" panose="020B0A04020102020204" pitchFamily="34" charset="0"/>
                        </a:rPr>
                        <a:t> continuous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31570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WORKCLASS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 Private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 Self-emp-not-inc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 Self-emp-inc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 Federal-gov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 Local-gov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18354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 State-gov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 Without-pay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 Never-worked.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24905"/>
                  </a:ext>
                </a:extLst>
              </a:tr>
              <a:tr h="219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FNLWGT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65911"/>
                          </a:solidFill>
                          <a:effectLst/>
                          <a:latin typeface="Arial Black" panose="020B0A04020102020204" pitchFamily="34" charset="0"/>
                        </a:rPr>
                        <a:t>continuous</a:t>
                      </a:r>
                      <a:endParaRPr lang="en-US" sz="700" b="1" i="0" u="none" strike="noStrike" dirty="0">
                        <a:solidFill>
                          <a:srgbClr val="0070C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solidFill>
                          <a:srgbClr val="0070C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solidFill>
                          <a:srgbClr val="0070C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solidFill>
                          <a:srgbClr val="0070C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solidFill>
                          <a:srgbClr val="0070C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solidFill>
                          <a:srgbClr val="0070C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16676"/>
                  </a:ext>
                </a:extLst>
              </a:tr>
              <a:tr h="21961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EDUCATION</a:t>
                      </a:r>
                    </a:p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Bachelors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Some-college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11th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HS-grad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Prof-school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4771"/>
                  </a:ext>
                </a:extLst>
              </a:tr>
              <a:tr h="2671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Assoc-acdm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Assoc-voc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9th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7th-8th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12th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17407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Masters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1st-4th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10th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Doctorate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5th-6th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</a:rPr>
                        <a:t> Preschool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15527"/>
                  </a:ext>
                </a:extLst>
              </a:tr>
              <a:tr h="21961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EDUCATION-NUM</a:t>
                      </a:r>
                    </a:p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65911"/>
                          </a:solidFill>
                          <a:effectLst/>
                          <a:latin typeface="Arial Black" panose="020B0A04020102020204" pitchFamily="34" charset="0"/>
                        </a:rPr>
                        <a:t> continuous.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74281"/>
                  </a:ext>
                </a:extLst>
              </a:tr>
              <a:tr h="21961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MARITAL-STATUS</a:t>
                      </a:r>
                    </a:p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 Married-civ-spouse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 Divorced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 Never-married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 Separated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 Widowed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294601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 Married-spouse-absent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 Married-AF-spouse.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27015"/>
                  </a:ext>
                </a:extLst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OCCUPATION</a:t>
                      </a:r>
                    </a:p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Tech-support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Craft-repair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Other-service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Sales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Exec-managerial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8952"/>
                  </a:ext>
                </a:extLst>
              </a:tr>
              <a:tr h="25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Prof-specialty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Handlers-cleaners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Machine-op-inspct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Adm-clerical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Farming-fishing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9014"/>
                  </a:ext>
                </a:extLst>
              </a:tr>
              <a:tr h="25145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Transport-moving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Priv-house-serv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Protective-serv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 Armed-Forces.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548235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6595"/>
                  </a:ext>
                </a:extLst>
              </a:tr>
              <a:tr h="25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RELATIONSHIP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 Black" panose="020B0A04020102020204" pitchFamily="34" charset="0"/>
                        </a:rPr>
                        <a:t> Wife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 Black" panose="020B0A04020102020204" pitchFamily="34" charset="0"/>
                        </a:rPr>
                        <a:t> Own-child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 Black" panose="020B0A04020102020204" pitchFamily="34" charset="0"/>
                        </a:rPr>
                        <a:t> Husband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 Black" panose="020B0A04020102020204" pitchFamily="34" charset="0"/>
                        </a:rPr>
                        <a:t> Not-in-family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 Black" panose="020B0A04020102020204" pitchFamily="34" charset="0"/>
                        </a:rPr>
                        <a:t> Other-relative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 Black" panose="020B0A04020102020204" pitchFamily="34" charset="0"/>
                        </a:rPr>
                        <a:t> Unmarried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86110"/>
                  </a:ext>
                </a:extLst>
              </a:tr>
              <a:tr h="25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RACE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 Black" panose="020B0A04020102020204" pitchFamily="34" charset="0"/>
                        </a:rPr>
                        <a:t> White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 Black" panose="020B0A04020102020204" pitchFamily="34" charset="0"/>
                        </a:rPr>
                        <a:t> Asian-Pac-Islander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 Black" panose="020B0A04020102020204" pitchFamily="34" charset="0"/>
                        </a:rPr>
                        <a:t> Amer-Indian-Eskimo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 Black" panose="020B0A04020102020204" pitchFamily="34" charset="0"/>
                        </a:rPr>
                        <a:t> Other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 Black" panose="020B0A04020102020204" pitchFamily="34" charset="0"/>
                        </a:rPr>
                        <a:t> Black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67654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SEX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A5A5A5"/>
                          </a:solidFill>
                          <a:effectLst/>
                          <a:latin typeface="Arial Black" panose="020B0A04020102020204" pitchFamily="34" charset="0"/>
                        </a:rPr>
                        <a:t> Female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A5A5A5"/>
                          </a:solidFill>
                          <a:effectLst/>
                          <a:latin typeface="Arial Black" panose="020B0A04020102020204" pitchFamily="34" charset="0"/>
                        </a:rPr>
                        <a:t> Male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335438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CAPITAL-GAIN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 continuous.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75211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CAPITAL-LOSS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</a:rPr>
                        <a:t> continuous.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20305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HOURS-PER-WEEK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 continuous.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57598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NATIVE-COUNTRY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ED7D31"/>
                          </a:solidFill>
                          <a:effectLst/>
                          <a:latin typeface="Arial Black" panose="020B0A04020102020204" pitchFamily="34" charset="0"/>
                        </a:rPr>
                        <a:t> United-States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937624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CLASS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 Black" panose="020B0A04020102020204" pitchFamily="34" charset="0"/>
                        </a:rPr>
                        <a:t> &gt;50K</a:t>
                      </a:r>
                    </a:p>
                  </a:txBody>
                  <a:tcPr marL="2273" marR="2273" marT="22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 Black" panose="020B0A04020102020204" pitchFamily="34" charset="0"/>
                        </a:rPr>
                        <a:t> &lt;=50K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2273" marR="2273" marT="2273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33807"/>
                  </a:ext>
                </a:extLst>
              </a:tr>
            </a:tbl>
          </a:graphicData>
        </a:graphic>
      </p:graphicFrame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B73401-D5F7-463C-B121-C209A2D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809066"/>
            <a:ext cx="2743200" cy="334433"/>
          </a:xfrm>
        </p:spPr>
        <p:txBody>
          <a:bodyPr/>
          <a:lstStyle/>
          <a:p>
            <a:fld id="{B357D609-6FB8-496B-B23D-697B979ECCEC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6D22F68-D614-405C-B05F-1B62050E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57749"/>
            <a:ext cx="3352800" cy="285750"/>
          </a:xfrm>
        </p:spPr>
        <p:txBody>
          <a:bodyPr/>
          <a:lstStyle/>
          <a:p>
            <a:r>
              <a:rPr lang="en-US" dirty="0"/>
              <a:t>Presented By Renu Sharma</a:t>
            </a:r>
          </a:p>
        </p:txBody>
      </p:sp>
    </p:spTree>
    <p:extLst>
      <p:ext uri="{BB962C8B-B14F-4D97-AF65-F5344CB8AC3E}">
        <p14:creationId xmlns:p14="http://schemas.microsoft.com/office/powerpoint/2010/main" val="15938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768E-7 2.34043E-6 L -1.07095 2.34043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5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7095 2.34043E-6 L 0.02838 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6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6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713-CB91-430D-AF7C-C0DCF8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767263"/>
            <a:ext cx="2133600" cy="273844"/>
          </a:xfrm>
        </p:spPr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C8B-1B45-48FA-94AA-2116319B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41CF6-ED22-4613-98B9-A1743013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92285"/>
            <a:ext cx="2286000" cy="23622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5D2880-5435-4B83-908E-2190A729B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56"/>
            <a:ext cx="2286000" cy="236219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AD4BF4E-6519-4D2E-951C-74A623C8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22771"/>
            <a:ext cx="2438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R-CLASS 	&lt;=50K 20509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&gt;50K  6995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68325-5D44-44F6-A5D8-60F1327DEA22}"/>
              </a:ext>
            </a:extLst>
          </p:cNvPr>
          <p:cNvSpPr/>
          <p:nvPr/>
        </p:nvSpPr>
        <p:spPr>
          <a:xfrm>
            <a:off x="2819400" y="3122770"/>
            <a:ext cx="1981200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   Female     8932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Male      18572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2CAE4-DEC3-478E-BA97-7115DE16554E}"/>
              </a:ext>
            </a:extLst>
          </p:cNvPr>
          <p:cNvSpPr txBox="1"/>
          <p:nvPr/>
        </p:nvSpPr>
        <p:spPr>
          <a:xfrm>
            <a:off x="3200400" y="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Analysis 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2AA21-5E90-4048-B023-17C00EFCA389}"/>
              </a:ext>
            </a:extLst>
          </p:cNvPr>
          <p:cNvSpPr txBox="1"/>
          <p:nvPr/>
        </p:nvSpPr>
        <p:spPr>
          <a:xfrm>
            <a:off x="5334000" y="2814994"/>
            <a:ext cx="106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SEX     R-CLASS</a:t>
            </a:r>
          </a:p>
          <a:p>
            <a:r>
              <a:rPr lang="en-US" sz="800" dirty="0">
                <a:solidFill>
                  <a:schemeClr val="bg1"/>
                </a:solidFill>
              </a:rPr>
              <a:t>Female &lt;=50K 7908 </a:t>
            </a:r>
          </a:p>
          <a:p>
            <a:r>
              <a:rPr lang="en-US" sz="800" dirty="0">
                <a:solidFill>
                  <a:schemeClr val="bg1"/>
                </a:solidFill>
              </a:rPr>
              <a:t>                 &gt;50K 1024</a:t>
            </a:r>
          </a:p>
          <a:p>
            <a:r>
              <a:rPr lang="en-US" sz="800" dirty="0">
                <a:solidFill>
                  <a:schemeClr val="bg1"/>
                </a:solidFill>
              </a:rPr>
              <a:t>    Male &lt;=50K 12601 </a:t>
            </a:r>
          </a:p>
          <a:p>
            <a:r>
              <a:rPr lang="en-US" sz="800" dirty="0">
                <a:solidFill>
                  <a:schemeClr val="bg1"/>
                </a:solidFill>
              </a:rPr>
              <a:t>                  &gt;50K 5971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80A807B-2609-48FF-9C8B-65A1B7ADB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07941"/>
            <a:ext cx="3124200" cy="2375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82169-D1D9-4923-9ECD-E7D954B802C1}"/>
              </a:ext>
            </a:extLst>
          </p:cNvPr>
          <p:cNvSpPr txBox="1"/>
          <p:nvPr/>
        </p:nvSpPr>
        <p:spPr>
          <a:xfrm>
            <a:off x="266700" y="3467196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Census Data has  more individuals  whose income is less than or equal to 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Dataset has almost twice the number males than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Female % in in higher income ,  is around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More than half of males are in lower 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Sex has high significance on Class</a:t>
            </a:r>
          </a:p>
        </p:txBody>
      </p:sp>
    </p:spTree>
    <p:extLst>
      <p:ext uri="{BB962C8B-B14F-4D97-AF65-F5344CB8AC3E}">
        <p14:creationId xmlns:p14="http://schemas.microsoft.com/office/powerpoint/2010/main" val="353465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713-CB91-430D-AF7C-C0DCF8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767263"/>
            <a:ext cx="2133600" cy="273844"/>
          </a:xfrm>
        </p:spPr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C8B-1B45-48FA-94AA-2116319B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Renu Sharma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2CAE4-DEC3-478E-BA97-7115DE16554E}"/>
              </a:ext>
            </a:extLst>
          </p:cNvPr>
          <p:cNvSpPr txBox="1"/>
          <p:nvPr/>
        </p:nvSpPr>
        <p:spPr>
          <a:xfrm>
            <a:off x="3200400" y="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Analysis 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10C749-E726-4314-AF71-B07310D1C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42950"/>
            <a:ext cx="3114600" cy="24384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882EE4-6C32-438A-9F40-4F3ABB9C2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631460"/>
            <a:ext cx="3876600" cy="25287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2BFD02-7EAA-4251-B4B2-B29461340171}"/>
              </a:ext>
            </a:extLst>
          </p:cNvPr>
          <p:cNvSpPr txBox="1"/>
          <p:nvPr/>
        </p:nvSpPr>
        <p:spPr>
          <a:xfrm>
            <a:off x="85800" y="3068717"/>
            <a:ext cx="8753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Most of the individuals  are  private workers and, in that male number are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Self-emp-inc is the only category where females numbers are in less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Self-emp-inc individuals are more in higher income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Local-gov and federal-gov females workers are more comparable to males worker’s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Most of the individuals are in private jobs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Most of the males are in Private jobs having income &lt;= 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CLASS-OF-WORKER  has significant effect on prediction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DDB640-7A89-4F49-91A8-44374488A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721"/>
              </p:ext>
            </p:extLst>
          </p:nvPr>
        </p:nvGraphicFramePr>
        <p:xfrm>
          <a:off x="3200400" y="679525"/>
          <a:ext cx="21336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659">
                  <a:extLst>
                    <a:ext uri="{9D8B030D-6E8A-4147-A177-3AD203B41FA5}">
                      <a16:colId xmlns:a16="http://schemas.microsoft.com/office/drawing/2014/main" val="1826352660"/>
                    </a:ext>
                  </a:extLst>
                </a:gridCol>
                <a:gridCol w="528788">
                  <a:extLst>
                    <a:ext uri="{9D8B030D-6E8A-4147-A177-3AD203B41FA5}">
                      <a16:colId xmlns:a16="http://schemas.microsoft.com/office/drawing/2014/main" val="3686437771"/>
                    </a:ext>
                  </a:extLst>
                </a:gridCol>
                <a:gridCol w="461153">
                  <a:extLst>
                    <a:ext uri="{9D8B030D-6E8A-4147-A177-3AD203B41FA5}">
                      <a16:colId xmlns:a16="http://schemas.microsoft.com/office/drawing/2014/main" val="1005736643"/>
                    </a:ext>
                  </a:extLst>
                </a:gridCol>
              </a:tblGrid>
              <a:tr h="157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CLASS-OF-WORKER  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R-CLASS   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26856651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Federal-gov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29091425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04184496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Local-gov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53264941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50410448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Private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0550746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31968326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Self-emp-inc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8550426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27039681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Self-emp-not-inc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08579481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62522709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State-gov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0321519"/>
                  </a:ext>
                </a:extLst>
              </a:tr>
              <a:tr h="16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63719042"/>
                  </a:ext>
                </a:extLst>
              </a:tr>
              <a:tr h="157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Without-pay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&lt;=50K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41293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6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713-CB91-430D-AF7C-C0DCF8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767263"/>
            <a:ext cx="2133600" cy="273844"/>
          </a:xfrm>
        </p:spPr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C8B-1B45-48FA-94AA-2116319B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dirty="0"/>
              <a:t>Presented By Renu Sharma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2CAE4-DEC3-478E-BA97-7115DE16554E}"/>
              </a:ext>
            </a:extLst>
          </p:cNvPr>
          <p:cNvSpPr txBox="1"/>
          <p:nvPr/>
        </p:nvSpPr>
        <p:spPr>
          <a:xfrm>
            <a:off x="3545221" y="102393"/>
            <a:ext cx="255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Analysis 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693919-008D-408E-92A2-95186E00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768803"/>
            <a:ext cx="3402000" cy="24819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92571-FFCD-4FEE-AC40-485DDC00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00" y="742950"/>
            <a:ext cx="3438525" cy="2533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DDCB5-56F0-44F5-971A-D16444EF3900}"/>
              </a:ext>
            </a:extLst>
          </p:cNvPr>
          <p:cNvSpPr/>
          <p:nvPr/>
        </p:nvSpPr>
        <p:spPr>
          <a:xfrm>
            <a:off x="3505200" y="819151"/>
            <a:ext cx="220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MARITAL-STATUS         R-CLASS</a:t>
            </a:r>
          </a:p>
          <a:p>
            <a:r>
              <a:rPr lang="en-US" sz="800" dirty="0">
                <a:solidFill>
                  <a:srgbClr val="002060"/>
                </a:solidFill>
              </a:rPr>
              <a:t>Divorced                            &lt;=50K      3564</a:t>
            </a:r>
          </a:p>
          <a:p>
            <a:r>
              <a:rPr lang="en-US" sz="800" dirty="0">
                <a:solidFill>
                  <a:srgbClr val="002060"/>
                </a:solidFill>
              </a:rPr>
              <a:t>                                 	    &gt;50K        429</a:t>
            </a:r>
          </a:p>
          <a:p>
            <a:r>
              <a:rPr lang="en-US" sz="800" dirty="0">
                <a:solidFill>
                  <a:srgbClr val="002060"/>
                </a:solidFill>
              </a:rPr>
              <a:t>Married-AF-spouse         &lt;=50K        11</a:t>
            </a:r>
          </a:p>
          <a:p>
            <a:r>
              <a:rPr lang="en-US" sz="800" dirty="0">
                <a:solidFill>
                  <a:srgbClr val="002060"/>
                </a:solidFill>
              </a:rPr>
              <a:t>                                              &gt;50K         10</a:t>
            </a:r>
          </a:p>
          <a:p>
            <a:r>
              <a:rPr lang="en-US" sz="800" dirty="0">
                <a:solidFill>
                  <a:srgbClr val="002060"/>
                </a:solidFill>
              </a:rPr>
              <a:t>Married-civ-spouse         &lt;=50K      6839</a:t>
            </a:r>
          </a:p>
          <a:p>
            <a:r>
              <a:rPr lang="en-US" sz="800" dirty="0">
                <a:solidFill>
                  <a:srgbClr val="002060"/>
                </a:solidFill>
              </a:rPr>
              <a:t>                                               &gt;50K       5959</a:t>
            </a:r>
          </a:p>
          <a:p>
            <a:r>
              <a:rPr lang="en-US" sz="800" dirty="0">
                <a:solidFill>
                  <a:srgbClr val="002060"/>
                </a:solidFill>
              </a:rPr>
              <a:t>Married-spouse-absent   &lt;=50K       208</a:t>
            </a:r>
          </a:p>
          <a:p>
            <a:r>
              <a:rPr lang="en-US" sz="800" dirty="0">
                <a:solidFill>
                  <a:srgbClr val="002060"/>
                </a:solidFill>
              </a:rPr>
              <a:t>                                                &gt;50K         25</a:t>
            </a:r>
          </a:p>
          <a:p>
            <a:r>
              <a:rPr lang="en-US" sz="800" dirty="0">
                <a:solidFill>
                  <a:srgbClr val="002060"/>
                </a:solidFill>
              </a:rPr>
              <a:t>Never-married                   &lt;=50K      8435</a:t>
            </a:r>
          </a:p>
          <a:p>
            <a:r>
              <a:rPr lang="en-US" sz="800" dirty="0">
                <a:solidFill>
                  <a:srgbClr val="002060"/>
                </a:solidFill>
              </a:rPr>
              <a:t>                                                &gt;50K        441</a:t>
            </a:r>
          </a:p>
          <a:p>
            <a:r>
              <a:rPr lang="en-US" sz="800" dirty="0">
                <a:solidFill>
                  <a:srgbClr val="002060"/>
                </a:solidFill>
              </a:rPr>
              <a:t>Separated                            &lt;=50K       765</a:t>
            </a:r>
          </a:p>
          <a:p>
            <a:r>
              <a:rPr lang="en-US" sz="800" dirty="0">
                <a:solidFill>
                  <a:srgbClr val="002060"/>
                </a:solidFill>
              </a:rPr>
              <a:t>                                                 &gt;50K         60</a:t>
            </a:r>
          </a:p>
          <a:p>
            <a:r>
              <a:rPr lang="en-US" sz="800" dirty="0">
                <a:solidFill>
                  <a:srgbClr val="002060"/>
                </a:solidFill>
              </a:rPr>
              <a:t>Widowed                             &lt;=50K       687</a:t>
            </a:r>
          </a:p>
          <a:p>
            <a:r>
              <a:rPr lang="en-US" sz="800" dirty="0">
                <a:solidFill>
                  <a:srgbClr val="002060"/>
                </a:solidFill>
              </a:rPr>
              <a:t>                                                 &gt;50K         71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03121-C4B4-4105-B509-61ED88801991}"/>
              </a:ext>
            </a:extLst>
          </p:cNvPr>
          <p:cNvSpPr txBox="1"/>
          <p:nvPr/>
        </p:nvSpPr>
        <p:spPr>
          <a:xfrm>
            <a:off x="152400" y="3356161"/>
            <a:ext cx="885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Married individuals  with spouse are more in higher  income group and most of them are males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Most of the  never-married people are  in lower 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There are more divorced , separated and widowed  females than males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Most of the divorced , separated and widowed  people are in lower 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All the married people with spouse absent has lower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Marital-Status has high significance on prediction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38C0-B6C8-40FE-8665-BAFCA002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9800" y="57151"/>
            <a:ext cx="2819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Analysis 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A679-3C10-4B2D-8F03-AB98B242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767263"/>
            <a:ext cx="2209800" cy="273844"/>
          </a:xfrm>
        </p:spPr>
        <p:txBody>
          <a:bodyPr/>
          <a:lstStyle/>
          <a:p>
            <a:fld id="{ED881ACF-3CBC-4700-96BD-1E518A861D5E}" type="datetime2">
              <a:rPr lang="en-US" smtClean="0"/>
              <a:t>Wednesday, February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F4DC-D50B-47C0-BD61-DBA100CE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4767263"/>
            <a:ext cx="2743200" cy="273844"/>
          </a:xfrm>
        </p:spPr>
        <p:txBody>
          <a:bodyPr/>
          <a:lstStyle/>
          <a:p>
            <a:r>
              <a:rPr lang="en-US" dirty="0"/>
              <a:t>Presented By Renu Sharma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4EDB4-A014-41E0-8BAA-ACF4D2DBF6D0}"/>
              </a:ext>
            </a:extLst>
          </p:cNvPr>
          <p:cNvSpPr txBox="1"/>
          <p:nvPr/>
        </p:nvSpPr>
        <p:spPr>
          <a:xfrm>
            <a:off x="685800" y="9715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8A18FF-8FE2-4D0B-95DC-C66B7CFD0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54557"/>
              </p:ext>
            </p:extLst>
          </p:nvPr>
        </p:nvGraphicFramePr>
        <p:xfrm>
          <a:off x="76200" y="57151"/>
          <a:ext cx="1914526" cy="5029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250">
                  <a:extLst>
                    <a:ext uri="{9D8B030D-6E8A-4147-A177-3AD203B41FA5}">
                      <a16:colId xmlns:a16="http://schemas.microsoft.com/office/drawing/2014/main" val="241157455"/>
                    </a:ext>
                  </a:extLst>
                </a:gridCol>
                <a:gridCol w="1010276">
                  <a:extLst>
                    <a:ext uri="{9D8B030D-6E8A-4147-A177-3AD203B41FA5}">
                      <a16:colId xmlns:a16="http://schemas.microsoft.com/office/drawing/2014/main" val="2268116169"/>
                    </a:ext>
                  </a:extLst>
                </a:gridCol>
              </a:tblGrid>
              <a:tr h="23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EDUCATION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R-CLASS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699407465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10th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695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943522125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 57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1204331504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11th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902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4011972921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 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1442353137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12th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305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2142781208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 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224055837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1st-4th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 38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2797065628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 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1929449423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5th-6th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 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179360812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 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2177525764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7th-8th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408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1356208895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 29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438973152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9th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328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2911295523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 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2947970683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Assoc-acdm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698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787417784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241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2018737188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Assoc-voc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910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936596617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323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1828488171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Bachelors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2643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2420830975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1975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888535317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Doctorate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 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1486337708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239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39959418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HS-grad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7668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788194974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1541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029461430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Masters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635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1767182875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849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2550451630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Preschool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 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858000385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Prof-school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 121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1203633175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 367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074291796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Some-college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&lt;=50K      4993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3170411055"/>
                  </a:ext>
                </a:extLst>
              </a:tr>
              <a:tr h="15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        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&gt;50K       1267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21" marR="2121" marT="2121" marB="0" anchor="b"/>
                </a:tc>
                <a:extLst>
                  <a:ext uri="{0D108BD9-81ED-4DB2-BD59-A6C34878D82A}">
                    <a16:rowId xmlns:a16="http://schemas.microsoft.com/office/drawing/2014/main" val="4073706902"/>
                  </a:ext>
                </a:extLst>
              </a:tr>
            </a:tbl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DF38E7-ADE5-4FAD-9575-37515B361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0" y="0"/>
            <a:ext cx="3886200" cy="230743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9987EC-DA54-4D5C-BCB1-1B5A671CD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6" y="2465785"/>
            <a:ext cx="4000500" cy="24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44D068-4A45-4800-B335-73811C36A1D3}"/>
              </a:ext>
            </a:extLst>
          </p:cNvPr>
          <p:cNvSpPr txBox="1"/>
          <p:nvPr/>
        </p:nvSpPr>
        <p:spPr>
          <a:xfrm>
            <a:off x="5912700" y="1047750"/>
            <a:ext cx="3231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33%  of the total people are high school   graduate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Most of the high School graduates make &lt;=50K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74 % of Bachelors  are in higher income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Half of bachelors female makes less than males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Prof-school and Doctorate are less in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Prof-school and doctors  is the only class  where more that 60% are in high income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 Higher the education , high impact it has on income group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220998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96d918c149d72c289e9f31fc3c298d330ea7a3b"/>
</p:tagLst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1403</Words>
  <Application>Microsoft Office PowerPoint</Application>
  <PresentationFormat>On-screen Show (16:9)</PresentationFormat>
  <Paragraphs>571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Franklin Gothic Book</vt:lpstr>
      <vt:lpstr>Office Theme</vt:lpstr>
      <vt:lpstr>Census Data (Income) Analysis </vt:lpstr>
      <vt:lpstr> Know My Customer and her Goals: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Analysis</dc:title>
  <dc:creator>Renu Sharma</dc:creator>
  <cp:lastModifiedBy>Renu Sharma</cp:lastModifiedBy>
  <cp:revision>8</cp:revision>
  <dcterms:created xsi:type="dcterms:W3CDTF">2019-02-10T04:52:10Z</dcterms:created>
  <dcterms:modified xsi:type="dcterms:W3CDTF">2019-02-13T21:47:46Z</dcterms:modified>
</cp:coreProperties>
</file>