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7" r:id="rId6"/>
    <p:sldId id="268" r:id="rId7"/>
    <p:sldId id="259" r:id="rId8"/>
    <p:sldId id="261" r:id="rId9"/>
    <p:sldId id="263" r:id="rId10"/>
    <p:sldId id="265" r:id="rId11"/>
    <p:sldId id="266" r:id="rId12"/>
    <p:sldId id="264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-708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nar Sultani, Daniel Grimm, Gayrat Rakhimov, Zhang Yinghong, Suchith Shett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Renu Tiwari, Jiang Xing </a:t>
            </a:r>
            <a:r>
              <a:rPr lang="en-US" dirty="0" err="1"/>
              <a:t>Kun</a:t>
            </a:r>
            <a:r>
              <a:rPr lang="en-US" dirty="0"/>
              <a:t>, 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Kousa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Mhyar</a:t>
            </a:r>
            <a:r>
              <a:rPr lang="en-US" dirty="0"/>
              <a:t>, 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Gureva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Olga</a:t>
            </a:r>
            <a:endParaRPr dirty="0"/>
          </a:p>
        </p:txBody>
      </p:sp>
      <p:sp>
        <p:nvSpPr>
          <p:cNvPr id="152" name="Anomaly detection on financial dat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Batch Analysis of Security Monitoring Data</a:t>
            </a:r>
            <a:br>
              <a:rPr lang="en-US" dirty="0"/>
            </a:br>
            <a:endParaRPr dirty="0"/>
          </a:p>
        </p:txBody>
      </p:sp>
      <p:sp>
        <p:nvSpPr>
          <p:cNvPr id="153" name="SM and OST projec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 and OST project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AF30D5-FC3E-4664-8D00-04A264B2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854765"/>
            <a:ext cx="21971000" cy="116497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0ACF00-1B96-4244-962D-AB9CC2589C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00" y="854765"/>
            <a:ext cx="21037275" cy="118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53319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B44034-6956-4659-83F5-4ACF9028F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24384000" cy="13716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8000" dirty="0"/>
              <a:t>	MongoDB Analysis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endParaRPr lang="en-US" sz="8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0E8943-A363-4667-B363-EC3EDFF4C6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70" t="11681"/>
          <a:stretch/>
        </p:blipFill>
        <p:spPr>
          <a:xfrm>
            <a:off x="1132157" y="2641385"/>
            <a:ext cx="10718014" cy="8865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90F27EA-DD77-4731-9447-5461639BF0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70" t="11274"/>
          <a:stretch/>
        </p:blipFill>
        <p:spPr>
          <a:xfrm>
            <a:off x="12982328" y="2663687"/>
            <a:ext cx="10834442" cy="88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48620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88C7B-F540-4620-BF52-17A753A2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using </a:t>
            </a:r>
            <a:r>
              <a:rPr lang="en-US" dirty="0" err="1"/>
              <a:t>eCharts</a:t>
            </a:r>
            <a:r>
              <a:rPr lang="en-US" dirty="0"/>
              <a:t> library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38779B-F6A1-46CC-BA28-CE1ABCE4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663687"/>
            <a:ext cx="21971000" cy="98408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6624FA-C864-4572-B5E4-BFE1F42AE5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00" y="2663687"/>
            <a:ext cx="11667479" cy="90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85198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s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Datasets</a:t>
            </a:r>
          </a:p>
        </p:txBody>
      </p:sp>
      <p:sp>
        <p:nvSpPr>
          <p:cNvPr id="156" name="balance_hist_anon.csv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US" dirty="0"/>
              <a:t>Dec2019_00000_20191206100500.pcap</a:t>
            </a:r>
          </a:p>
          <a:p>
            <a:endParaRPr dirty="0"/>
          </a:p>
        </p:txBody>
      </p:sp>
      <p:sp>
        <p:nvSpPr>
          <p:cNvPr id="157" name="EBIZ_BALANCE_I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Exported .</a:t>
            </a:r>
            <a:r>
              <a:rPr lang="en-US" dirty="0" err="1"/>
              <a:t>pcap</a:t>
            </a:r>
            <a:r>
              <a:rPr lang="en-US" dirty="0"/>
              <a:t> data to network_security.csv using </a:t>
            </a:r>
            <a:r>
              <a:rPr lang="en-US" dirty="0" err="1"/>
              <a:t>wireshark</a:t>
            </a:r>
            <a:r>
              <a:rPr lang="en-US" dirty="0"/>
              <a:t>.</a:t>
            </a:r>
          </a:p>
          <a:p>
            <a:r>
              <a:rPr lang="en-US" dirty="0"/>
              <a:t>No</a:t>
            </a:r>
            <a:endParaRPr dirty="0"/>
          </a:p>
          <a:p>
            <a:r>
              <a:rPr lang="en-US" dirty="0"/>
              <a:t>Time</a:t>
            </a:r>
          </a:p>
          <a:p>
            <a:r>
              <a:rPr lang="en-US" dirty="0"/>
              <a:t>Source</a:t>
            </a:r>
            <a:endParaRPr dirty="0"/>
          </a:p>
          <a:p>
            <a:r>
              <a:rPr lang="en-US" dirty="0"/>
              <a:t>Destination</a:t>
            </a:r>
            <a:endParaRPr dirty="0"/>
          </a:p>
          <a:p>
            <a:r>
              <a:rPr lang="en-US" dirty="0"/>
              <a:t>Protocol</a:t>
            </a:r>
            <a:endParaRPr dirty="0"/>
          </a:p>
          <a:p>
            <a:r>
              <a:rPr lang="en-US" dirty="0"/>
              <a:t>Length</a:t>
            </a:r>
            <a:endParaRPr dirty="0"/>
          </a:p>
          <a:p>
            <a:r>
              <a:rPr lang="en-US" dirty="0"/>
              <a:t>Info</a:t>
            </a:r>
            <a:endParaRPr dirty="0"/>
          </a:p>
          <a:p>
            <a:r>
              <a:rPr lang="en-US" dirty="0"/>
              <a:t>150k rows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as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Datasets</a:t>
            </a:r>
          </a:p>
        </p:txBody>
      </p:sp>
      <p:sp>
        <p:nvSpPr>
          <p:cNvPr id="160" name="eurofxref-hist.csv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/>
              <a:t>network_security</a:t>
            </a:r>
            <a:r>
              <a:rPr dirty="0"/>
              <a:t>.csv</a:t>
            </a:r>
          </a:p>
        </p:txBody>
      </p:sp>
      <p:sp>
        <p:nvSpPr>
          <p:cNvPr id="161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D2FC77-F41A-4607-A9DA-578E1E83B6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5995" y="4052159"/>
            <a:ext cx="11294564" cy="652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4FA094-CF5C-4D08-9ED4-4D058938CA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0" y="4052159"/>
            <a:ext cx="9674087" cy="6729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CBAC81-A32E-4241-BF09-A5664F9A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803527" y="-4818724"/>
            <a:ext cx="34395746" cy="156957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8500" b="1" dirty="0"/>
              <a:t>EDA – Visualization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6559B88-8129-449B-8BA6-1F6A6C439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097" y="2647218"/>
            <a:ext cx="11704381" cy="822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1745F992-26CE-4F20-AF1C-2C0C38116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1999" y="2647218"/>
            <a:ext cx="11977025" cy="842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103064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CBAC81-A32E-4241-BF09-A5664F9A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803527" y="-4818724"/>
            <a:ext cx="34395746" cy="156957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8500" b="1" dirty="0"/>
              <a:t>EDA – Visualization </a:t>
            </a:r>
            <a:r>
              <a:rPr lang="hu-HU" sz="8500" b="1" dirty="0" err="1" smtClean="0"/>
              <a:t>Graph</a:t>
            </a:r>
            <a:endParaRPr lang="en-US" sz="8500" b="1" dirty="0"/>
          </a:p>
        </p:txBody>
      </p:sp>
      <p:pic>
        <p:nvPicPr>
          <p:cNvPr id="5" name="Kép 4" descr="no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2198" y="4263014"/>
            <a:ext cx="10492242" cy="7692765"/>
          </a:xfrm>
          <a:prstGeom prst="rect">
            <a:avLst/>
          </a:prstGeom>
        </p:spPr>
      </p:pic>
      <p:pic>
        <p:nvPicPr>
          <p:cNvPr id="6" name="Kép 5" descr="NodeDest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60106" y="3853446"/>
            <a:ext cx="10468474" cy="75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03064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erall system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</a:t>
            </a:r>
            <a:r>
              <a:rPr dirty="0"/>
              <a:t>ystem </a:t>
            </a:r>
            <a:r>
              <a:rPr lang="en-US" dirty="0"/>
              <a:t>A</a:t>
            </a:r>
            <a:r>
              <a:rPr dirty="0"/>
              <a:t>rchitecture</a:t>
            </a:r>
          </a:p>
        </p:txBody>
      </p:sp>
      <p:sp>
        <p:nvSpPr>
          <p:cNvPr id="166" name="Jupyter Notebook…"/>
          <p:cNvSpPr txBox="1">
            <a:spLocks noGrp="1"/>
          </p:cNvSpPr>
          <p:nvPr>
            <p:ph type="body" idx="1"/>
          </p:nvPr>
        </p:nvSpPr>
        <p:spPr>
          <a:xfrm>
            <a:off x="1206500" y="3120887"/>
            <a:ext cx="21971000" cy="938362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Jupyter</a:t>
            </a:r>
            <a:r>
              <a:rPr dirty="0"/>
              <a:t> Notebook</a:t>
            </a:r>
          </a:p>
          <a:p>
            <a:r>
              <a:rPr dirty="0"/>
              <a:t>Kafka</a:t>
            </a:r>
            <a:r>
              <a:rPr lang="en-US" dirty="0"/>
              <a:t> Streams as server</a:t>
            </a:r>
            <a:endParaRPr dirty="0"/>
          </a:p>
          <a:p>
            <a:r>
              <a:rPr lang="en-US" dirty="0"/>
              <a:t>Spark</a:t>
            </a:r>
            <a:r>
              <a:rPr dirty="0"/>
              <a:t> </a:t>
            </a:r>
            <a:r>
              <a:rPr lang="en-US" dirty="0"/>
              <a:t>as consumer</a:t>
            </a:r>
            <a:endParaRPr dirty="0"/>
          </a:p>
          <a:p>
            <a:r>
              <a:rPr lang="en-US" dirty="0" err="1"/>
              <a:t>Flink</a:t>
            </a:r>
            <a:r>
              <a:rPr lang="en-US" dirty="0"/>
              <a:t> (experiment)</a:t>
            </a:r>
            <a:endParaRPr dirty="0"/>
          </a:p>
          <a:p>
            <a:r>
              <a:rPr lang="en-US" dirty="0"/>
              <a:t>MySQL</a:t>
            </a:r>
          </a:p>
          <a:p>
            <a:r>
              <a:rPr lang="en-US" dirty="0"/>
              <a:t>MongoDB</a:t>
            </a:r>
          </a:p>
          <a:p>
            <a:r>
              <a:rPr lang="en-US" dirty="0" err="1"/>
              <a:t>Echarts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6C927F-6172-4424-B238-0EEF8E2B44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82541" y="3120887"/>
            <a:ext cx="12662452" cy="82560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erall system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</a:t>
            </a:r>
            <a:r>
              <a:rPr dirty="0"/>
              <a:t>ystem </a:t>
            </a:r>
            <a:r>
              <a:rPr lang="en-US" dirty="0"/>
              <a:t>A</a:t>
            </a:r>
            <a:r>
              <a:rPr dirty="0"/>
              <a:t>rchitecture</a:t>
            </a:r>
          </a:p>
        </p:txBody>
      </p:sp>
      <p:sp>
        <p:nvSpPr>
          <p:cNvPr id="166" name="Jupyter Notebook…"/>
          <p:cNvSpPr txBox="1">
            <a:spLocks noGrp="1"/>
          </p:cNvSpPr>
          <p:nvPr>
            <p:ph type="body" idx="1"/>
          </p:nvPr>
        </p:nvSpPr>
        <p:spPr>
          <a:xfrm>
            <a:off x="1206500" y="3120887"/>
            <a:ext cx="21971000" cy="9383629"/>
          </a:xfrm>
          <a:prstGeom prst="rect">
            <a:avLst/>
          </a:prstGeom>
        </p:spPr>
        <p:txBody>
          <a:bodyPr/>
          <a:lstStyle/>
          <a:p>
            <a:r>
              <a:rPr lang="hu-HU" dirty="0" err="1" smtClean="0"/>
              <a:t>DataBricks</a:t>
            </a:r>
            <a:r>
              <a:rPr lang="hu-HU" dirty="0" smtClean="0"/>
              <a:t> </a:t>
            </a:r>
            <a:r>
              <a:rPr lang="hu-HU" dirty="0" err="1" smtClean="0"/>
              <a:t>F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Anomaly</a:t>
            </a:r>
            <a:endParaRPr lang="hu-HU" dirty="0" smtClean="0"/>
          </a:p>
          <a:p>
            <a:pPr>
              <a:buNone/>
            </a:pPr>
            <a:r>
              <a:rPr lang="hu-HU" dirty="0" smtClean="0"/>
              <a:t>   </a:t>
            </a:r>
            <a:r>
              <a:rPr lang="hu-HU" dirty="0" err="1" smtClean="0"/>
              <a:t>Detection</a:t>
            </a:r>
            <a:r>
              <a:rPr lang="hu-HU" dirty="0" smtClean="0"/>
              <a:t>.</a:t>
            </a:r>
            <a:endParaRPr dirty="0"/>
          </a:p>
          <a:p>
            <a:r>
              <a:rPr dirty="0"/>
              <a:t>Kafka</a:t>
            </a:r>
            <a:r>
              <a:rPr lang="en-US" dirty="0"/>
              <a:t> Streams as server</a:t>
            </a:r>
            <a:endParaRPr dirty="0"/>
          </a:p>
          <a:p>
            <a:r>
              <a:rPr lang="en-US" dirty="0"/>
              <a:t>Spark</a:t>
            </a:r>
            <a:r>
              <a:rPr dirty="0"/>
              <a:t> </a:t>
            </a:r>
            <a:r>
              <a:rPr lang="en-US" dirty="0"/>
              <a:t>as consumer</a:t>
            </a:r>
            <a:endParaRPr dirty="0"/>
          </a:p>
          <a:p>
            <a:r>
              <a:rPr lang="hu-HU" dirty="0" err="1" smtClean="0"/>
              <a:t>Spark</a:t>
            </a:r>
            <a:r>
              <a:rPr lang="hu-HU" dirty="0" smtClean="0"/>
              <a:t> </a:t>
            </a:r>
            <a:r>
              <a:rPr lang="hu-HU" dirty="0" err="1" smtClean="0"/>
              <a:t>Mllib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endParaRPr lang="hu-HU" dirty="0" smtClean="0"/>
          </a:p>
          <a:p>
            <a:r>
              <a:rPr lang="hu-HU" dirty="0" err="1" smtClean="0"/>
              <a:t>MariaDB</a:t>
            </a:r>
            <a:r>
              <a:rPr lang="hu-HU" dirty="0" smtClean="0"/>
              <a:t> SQL </a:t>
            </a:r>
            <a:r>
              <a:rPr lang="hu-HU" dirty="0" smtClean="0"/>
              <a:t>Server</a:t>
            </a:r>
          </a:p>
          <a:p>
            <a:r>
              <a:rPr lang="hu-HU" dirty="0" smtClean="0"/>
              <a:t>Data </a:t>
            </a:r>
            <a:r>
              <a:rPr lang="hu-HU" dirty="0" err="1" smtClean="0"/>
              <a:t>Visualisation</a:t>
            </a:r>
            <a:endParaRPr lang="hu-HU" dirty="0" smtClean="0"/>
          </a:p>
          <a:p>
            <a:endParaRPr dirty="0"/>
          </a:p>
        </p:txBody>
      </p:sp>
      <p:pic>
        <p:nvPicPr>
          <p:cNvPr id="5" name="Kép 4" descr="Project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82307" y="2828925"/>
            <a:ext cx="14635976" cy="8058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Kafka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Kafka Streams</a:t>
            </a:r>
          </a:p>
        </p:txBody>
      </p:sp>
      <p:sp>
        <p:nvSpPr>
          <p:cNvPr id="176" name="Previous account balance…"/>
          <p:cNvSpPr txBox="1">
            <a:spLocks noGrp="1"/>
          </p:cNvSpPr>
          <p:nvPr>
            <p:ph type="body" idx="1"/>
          </p:nvPr>
        </p:nvSpPr>
        <p:spPr>
          <a:xfrm>
            <a:off x="1206500" y="2941983"/>
            <a:ext cx="21255935" cy="956253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Two Topics Created</a:t>
            </a:r>
          </a:p>
          <a:p>
            <a:pPr lvl="1"/>
            <a:r>
              <a:rPr lang="en-US" dirty="0"/>
              <a:t>topic1</a:t>
            </a:r>
          </a:p>
          <a:p>
            <a:pPr lvl="1"/>
            <a:r>
              <a:rPr lang="en-US" dirty="0"/>
              <a:t>streaming</a:t>
            </a:r>
          </a:p>
          <a:p>
            <a:pPr lvl="1"/>
            <a:r>
              <a:rPr lang="en-US" dirty="0"/>
              <a:t>.csv data streamed,  </a:t>
            </a:r>
            <a:r>
              <a:rPr lang="en-US" dirty="0" err="1"/>
              <a:t>api</a:t>
            </a:r>
            <a:r>
              <a:rPr lang="en-US" dirty="0"/>
              <a:t> path “/</a:t>
            </a:r>
            <a:r>
              <a:rPr lang="en-US" dirty="0" err="1"/>
              <a:t>streamData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Create basic html to show data on localhost:8088/</a:t>
            </a:r>
            <a:r>
              <a:rPr lang="en-US" dirty="0" err="1"/>
              <a:t>streamData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Kafka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Spark Consumer</a:t>
            </a:r>
            <a:endParaRPr dirty="0"/>
          </a:p>
        </p:txBody>
      </p:sp>
      <p:sp>
        <p:nvSpPr>
          <p:cNvPr id="176" name="Previous account balance…"/>
          <p:cNvSpPr txBox="1">
            <a:spLocks noGrp="1"/>
          </p:cNvSpPr>
          <p:nvPr>
            <p:ph type="body" idx="1"/>
          </p:nvPr>
        </p:nvSpPr>
        <p:spPr>
          <a:xfrm>
            <a:off x="1206500" y="2782957"/>
            <a:ext cx="21971000" cy="97215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Filtering according to</a:t>
            </a:r>
          </a:p>
          <a:p>
            <a:r>
              <a:rPr lang="en-US" dirty="0"/>
              <a:t>Filter data on basis of length of data stream and must exist a protocol, </a:t>
            </a:r>
          </a:p>
          <a:p>
            <a:pPr marL="609600" lvl="1" indent="0">
              <a:buNone/>
            </a:pPr>
            <a:r>
              <a:rPr lang="en-US" dirty="0"/>
              <a:t>	</a:t>
            </a:r>
            <a:r>
              <a:rPr lang="en-US" sz="4400" dirty="0" err="1"/>
              <a:t>data_stream.length</a:t>
            </a:r>
            <a:r>
              <a:rPr lang="en-US" sz="4400" dirty="0"/>
              <a:t> &gt; 10 &amp; </a:t>
            </a:r>
            <a:r>
              <a:rPr lang="en-US" sz="4400" dirty="0" err="1"/>
              <a:t>data_stream</a:t>
            </a:r>
            <a:r>
              <a:rPr lang="en-US" sz="4400" dirty="0"/>
              <a:t>[12]&gt;0</a:t>
            </a:r>
            <a:endParaRPr sz="4400" dirty="0"/>
          </a:p>
          <a:p>
            <a:r>
              <a:rPr lang="en-US" sz="4400" dirty="0"/>
              <a:t>Stream data from “topic1”, apply filtration and store on MySQL</a:t>
            </a:r>
          </a:p>
          <a:p>
            <a:r>
              <a:rPr lang="en-US" sz="4400" dirty="0"/>
              <a:t>Filter data on basis of </a:t>
            </a:r>
            <a:r>
              <a:rPr lang="en-US" sz="4000" dirty="0"/>
              <a:t>protocol = “TCP”</a:t>
            </a:r>
          </a:p>
          <a:p>
            <a:r>
              <a:rPr lang="en-US" sz="4400" dirty="0"/>
              <a:t>Stream data from “streaming”, apply above filter and store on MongoDB.</a:t>
            </a:r>
          </a:p>
          <a:p>
            <a:r>
              <a:rPr lang="en-US" sz="4400" dirty="0"/>
              <a:t>Migrated MySQL to MongoDB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341886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135</Words>
  <Application>Microsoft Office PowerPoint</Application>
  <PresentationFormat>Egyéni</PresentationFormat>
  <Paragraphs>62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21_BasicWhite</vt:lpstr>
      <vt:lpstr>Batch Analysis of Security Monitoring Data </vt:lpstr>
      <vt:lpstr>Datasets</vt:lpstr>
      <vt:lpstr>Datasets</vt:lpstr>
      <vt:lpstr>4. dia</vt:lpstr>
      <vt:lpstr>5. dia</vt:lpstr>
      <vt:lpstr>System Architecture</vt:lpstr>
      <vt:lpstr>System Architecture</vt:lpstr>
      <vt:lpstr>Kafka Streams</vt:lpstr>
      <vt:lpstr>Spark Consumer</vt:lpstr>
      <vt:lpstr>10. dia</vt:lpstr>
      <vt:lpstr>11. dia</vt:lpstr>
      <vt:lpstr>Visualization using eCharts library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Analysis of Security Monitoring Data</dc:title>
  <dc:creator>HP</dc:creator>
  <cp:lastModifiedBy>HP</cp:lastModifiedBy>
  <cp:revision>20</cp:revision>
  <dcterms:modified xsi:type="dcterms:W3CDTF">2021-01-04T09:18:06Z</dcterms:modified>
</cp:coreProperties>
</file>