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4LhD/6xX7q3as7JzPM7I8qAh6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bd9cc60e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0bd9cc60e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2009105" y="147401"/>
            <a:ext cx="7555606" cy="1153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Resume Parsing</a:t>
            </a:r>
            <a:endParaRPr sz="600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094705" y="1957588"/>
            <a:ext cx="5847008" cy="476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800"/>
              <a:buNone/>
            </a:pPr>
            <a:r>
              <a:rPr lang="en-US" sz="2800">
                <a:solidFill>
                  <a:srgbClr val="2E75B5"/>
                </a:solidFill>
              </a:rPr>
              <a:t>By Group 4 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Dhruvi Ramani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Gokulakrishna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Manan Malhotra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Renu Rawat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Rohit Pawar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Shubham Patel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Mentor: Ms. Bhanupriya</a:t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9842" y="1957588"/>
            <a:ext cx="4237148" cy="4237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2735150" y="365127"/>
            <a:ext cx="6721699" cy="84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Parts of Speech</a:t>
            </a:r>
            <a:endParaRPr sz="3600"/>
          </a:p>
        </p:txBody>
      </p:sp>
      <p:pic>
        <p:nvPicPr>
          <p:cNvPr id="147" name="Google Shape;14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4939" y="1210615"/>
            <a:ext cx="7863156" cy="5147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/>
          <p:nvPr/>
        </p:nvSpPr>
        <p:spPr>
          <a:xfrm>
            <a:off x="708338" y="352024"/>
            <a:ext cx="914400" cy="901521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Docx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0"/>
          <p:cNvSpPr/>
          <p:nvPr/>
        </p:nvSpPr>
        <p:spPr>
          <a:xfrm>
            <a:off x="708338" y="1433848"/>
            <a:ext cx="914400" cy="901521"/>
          </a:xfrm>
          <a:prstGeom prst="ellipse">
            <a:avLst/>
          </a:prstGeom>
          <a:solidFill>
            <a:schemeClr val="accent6"/>
          </a:solidFill>
          <a:ln w="38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0"/>
          <p:cNvSpPr/>
          <p:nvPr/>
        </p:nvSpPr>
        <p:spPr>
          <a:xfrm>
            <a:off x="708338" y="2639459"/>
            <a:ext cx="914400" cy="901521"/>
          </a:xfrm>
          <a:prstGeom prst="ellipse">
            <a:avLst/>
          </a:prstGeom>
          <a:solidFill>
            <a:srgbClr val="FFC000"/>
          </a:solidFill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Pdf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0"/>
          <p:cNvSpPr/>
          <p:nvPr/>
        </p:nvSpPr>
        <p:spPr>
          <a:xfrm>
            <a:off x="2729461" y="1339403"/>
            <a:ext cx="1674254" cy="1390918"/>
          </a:xfrm>
          <a:prstGeom prst="rect">
            <a:avLst/>
          </a:prstGeom>
          <a:solidFill>
            <a:srgbClr val="FFF2CC"/>
          </a:solidFill>
          <a:ln w="57150" cap="flat" cmpd="sng">
            <a:solidFill>
              <a:srgbClr val="FFF2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0"/>
          <p:cNvSpPr/>
          <p:nvPr/>
        </p:nvSpPr>
        <p:spPr>
          <a:xfrm>
            <a:off x="5151549" y="1325985"/>
            <a:ext cx="1481070" cy="1429555"/>
          </a:xfrm>
          <a:prstGeom prst="rect">
            <a:avLst/>
          </a:prstGeom>
          <a:solidFill>
            <a:srgbClr val="FEE599"/>
          </a:solidFill>
          <a:ln w="57150" cap="flat" cmpd="sng">
            <a:solidFill>
              <a:srgbClr val="FEE5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0"/>
          <p:cNvSpPr/>
          <p:nvPr/>
        </p:nvSpPr>
        <p:spPr>
          <a:xfrm>
            <a:off x="8180230" y="802783"/>
            <a:ext cx="1790163" cy="2163651"/>
          </a:xfrm>
          <a:prstGeom prst="rect">
            <a:avLst/>
          </a:prstGeom>
          <a:solidFill>
            <a:srgbClr val="FF9999"/>
          </a:solidFill>
          <a:ln w="57150" cap="flat" cmpd="sng">
            <a:solidFill>
              <a:srgbClr val="FF99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Replaced with Single Space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0"/>
          <p:cNvSpPr/>
          <p:nvPr/>
        </p:nvSpPr>
        <p:spPr>
          <a:xfrm>
            <a:off x="10556382" y="1339403"/>
            <a:ext cx="1378040" cy="1429555"/>
          </a:xfrm>
          <a:prstGeom prst="rect">
            <a:avLst/>
          </a:prstGeom>
          <a:solidFill>
            <a:srgbClr val="FEE599"/>
          </a:solidFill>
          <a:ln w="57150" cap="flat" cmpd="sng">
            <a:solidFill>
              <a:srgbClr val="FEE5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List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0"/>
          <p:cNvSpPr/>
          <p:nvPr/>
        </p:nvSpPr>
        <p:spPr>
          <a:xfrm>
            <a:off x="10517746" y="3754190"/>
            <a:ext cx="1416676" cy="1751527"/>
          </a:xfrm>
          <a:prstGeom prst="rect">
            <a:avLst/>
          </a:prstGeom>
          <a:solidFill>
            <a:srgbClr val="DDEAF6"/>
          </a:solidFill>
          <a:ln w="57150" cap="flat" cmpd="sng">
            <a:solidFill>
              <a:srgbClr val="DDEA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0"/>
          <p:cNvSpPr/>
          <p:nvPr/>
        </p:nvSpPr>
        <p:spPr>
          <a:xfrm>
            <a:off x="7559897" y="4076162"/>
            <a:ext cx="1609859" cy="1429555"/>
          </a:xfrm>
          <a:prstGeom prst="rect">
            <a:avLst/>
          </a:prstGeom>
          <a:solidFill>
            <a:srgbClr val="A8D08C"/>
          </a:solidFill>
          <a:ln w="57150" cap="flat" cmpd="sng">
            <a:solidFill>
              <a:srgbClr val="A8D0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Removed Stop Words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0"/>
          <p:cNvSpPr/>
          <p:nvPr/>
        </p:nvSpPr>
        <p:spPr>
          <a:xfrm>
            <a:off x="5151549" y="4430330"/>
            <a:ext cx="1390918" cy="1030310"/>
          </a:xfrm>
          <a:prstGeom prst="rect">
            <a:avLst/>
          </a:prstGeom>
          <a:solidFill>
            <a:srgbClr val="FFD966"/>
          </a:solidFill>
          <a:ln w="57150" cap="flat" cmpd="sng">
            <a:solidFill>
              <a:srgbClr val="FFD9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Added to filtered text column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10"/>
          <p:cNvCxnSpPr/>
          <p:nvPr/>
        </p:nvCxnSpPr>
        <p:spPr>
          <a:xfrm>
            <a:off x="1622737" y="976647"/>
            <a:ext cx="1107583" cy="45505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3" name="Google Shape;163;p10"/>
          <p:cNvCxnSpPr/>
          <p:nvPr/>
        </p:nvCxnSpPr>
        <p:spPr>
          <a:xfrm rot="10800000" flipH="1">
            <a:off x="1622308" y="1884607"/>
            <a:ext cx="1107583" cy="2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4" name="Google Shape;164;p10"/>
          <p:cNvCxnSpPr/>
          <p:nvPr/>
        </p:nvCxnSpPr>
        <p:spPr>
          <a:xfrm rot="10800000" flipH="1">
            <a:off x="1622737" y="2335368"/>
            <a:ext cx="1107583" cy="631066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5" name="Google Shape;165;p10"/>
          <p:cNvCxnSpPr>
            <a:stCxn id="155" idx="3"/>
            <a:endCxn id="156" idx="1"/>
          </p:cNvCxnSpPr>
          <p:nvPr/>
        </p:nvCxnSpPr>
        <p:spPr>
          <a:xfrm>
            <a:off x="4403715" y="2034862"/>
            <a:ext cx="747900" cy="6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6" name="Google Shape;166;p10"/>
          <p:cNvCxnSpPr/>
          <p:nvPr/>
        </p:nvCxnSpPr>
        <p:spPr>
          <a:xfrm rot="10800000" flipH="1">
            <a:off x="6625906" y="1371602"/>
            <a:ext cx="1487782" cy="37784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7" name="Google Shape;167;p10"/>
          <p:cNvCxnSpPr/>
          <p:nvPr/>
        </p:nvCxnSpPr>
        <p:spPr>
          <a:xfrm>
            <a:off x="6632619" y="2041302"/>
            <a:ext cx="1547610" cy="12878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8" name="Google Shape;168;p10"/>
          <p:cNvCxnSpPr/>
          <p:nvPr/>
        </p:nvCxnSpPr>
        <p:spPr>
          <a:xfrm>
            <a:off x="6632619" y="2379370"/>
            <a:ext cx="1547610" cy="37617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9" name="Google Shape;169;p10"/>
          <p:cNvCxnSpPr>
            <a:stCxn id="157" idx="3"/>
          </p:cNvCxnSpPr>
          <p:nvPr/>
        </p:nvCxnSpPr>
        <p:spPr>
          <a:xfrm rot="10800000" flipH="1">
            <a:off x="9970393" y="1880408"/>
            <a:ext cx="585900" cy="4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0" name="Google Shape;170;p10"/>
          <p:cNvCxnSpPr>
            <a:stCxn id="158" idx="2"/>
            <a:endCxn id="159" idx="0"/>
          </p:cNvCxnSpPr>
          <p:nvPr/>
        </p:nvCxnSpPr>
        <p:spPr>
          <a:xfrm flipH="1">
            <a:off x="11226202" y="2768958"/>
            <a:ext cx="19200" cy="985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1" name="Google Shape;171;p10"/>
          <p:cNvCxnSpPr>
            <a:stCxn id="159" idx="1"/>
          </p:cNvCxnSpPr>
          <p:nvPr/>
        </p:nvCxnSpPr>
        <p:spPr>
          <a:xfrm rot="10800000">
            <a:off x="9169846" y="4629953"/>
            <a:ext cx="1347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2" name="Google Shape;172;p10"/>
          <p:cNvCxnSpPr>
            <a:stCxn id="160" idx="1"/>
          </p:cNvCxnSpPr>
          <p:nvPr/>
        </p:nvCxnSpPr>
        <p:spPr>
          <a:xfrm rot="10800000">
            <a:off x="6542597" y="4777440"/>
            <a:ext cx="1017300" cy="13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3" name="Google Shape;173;p10"/>
          <p:cNvSpPr txBox="1"/>
          <p:nvPr/>
        </p:nvSpPr>
        <p:spPr>
          <a:xfrm rot="1300341">
            <a:off x="1747446" y="838142"/>
            <a:ext cx="13780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docx2txt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0"/>
          <p:cNvSpPr txBox="1"/>
          <p:nvPr/>
        </p:nvSpPr>
        <p:spPr>
          <a:xfrm>
            <a:off x="1637487" y="1508836"/>
            <a:ext cx="10780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docx2txt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0"/>
          <p:cNvSpPr txBox="1"/>
          <p:nvPr/>
        </p:nvSpPr>
        <p:spPr>
          <a:xfrm rot="-1647187">
            <a:off x="1517721" y="2266144"/>
            <a:ext cx="11204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pypdf2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6941712" y="1714969"/>
            <a:ext cx="13029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line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0"/>
          <p:cNvSpPr txBox="1"/>
          <p:nvPr/>
        </p:nvSpPr>
        <p:spPr>
          <a:xfrm rot="815844">
            <a:off x="6934199" y="2266144"/>
            <a:ext cx="12363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0"/>
          <p:cNvSpPr txBox="1"/>
          <p:nvPr/>
        </p:nvSpPr>
        <p:spPr>
          <a:xfrm rot="-899606">
            <a:off x="6644770" y="1047878"/>
            <a:ext cx="16983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spaces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0"/>
          <p:cNvSpPr/>
          <p:nvPr/>
        </p:nvSpPr>
        <p:spPr>
          <a:xfrm>
            <a:off x="420427" y="4352644"/>
            <a:ext cx="2814938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sz="66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/>
          <p:nvPr/>
        </p:nvSpPr>
        <p:spPr>
          <a:xfrm>
            <a:off x="689020" y="463638"/>
            <a:ext cx="2215166" cy="1519707"/>
          </a:xfrm>
          <a:prstGeom prst="rect">
            <a:avLst/>
          </a:prstGeom>
          <a:solidFill>
            <a:schemeClr val="lt2"/>
          </a:solidFill>
          <a:ln w="571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1"/>
          <p:cNvSpPr/>
          <p:nvPr/>
        </p:nvSpPr>
        <p:spPr>
          <a:xfrm>
            <a:off x="4146997" y="463639"/>
            <a:ext cx="1635617" cy="1519707"/>
          </a:xfrm>
          <a:prstGeom prst="ellipse">
            <a:avLst/>
          </a:prstGeom>
          <a:solidFill>
            <a:schemeClr val="accent6"/>
          </a:solidFill>
          <a:ln w="571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11"/>
          <p:cNvCxnSpPr>
            <a:stCxn id="184" idx="3"/>
            <a:endCxn id="185" idx="2"/>
          </p:cNvCxnSpPr>
          <p:nvPr/>
        </p:nvCxnSpPr>
        <p:spPr>
          <a:xfrm>
            <a:off x="2904186" y="1223492"/>
            <a:ext cx="1242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7" name="Google Shape;187;p11"/>
          <p:cNvCxnSpPr>
            <a:stCxn id="185" idx="4"/>
          </p:cNvCxnSpPr>
          <p:nvPr/>
        </p:nvCxnSpPr>
        <p:spPr>
          <a:xfrm>
            <a:off x="4964805" y="1983346"/>
            <a:ext cx="19200" cy="8886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8" name="Google Shape;188;p11"/>
          <p:cNvSpPr/>
          <p:nvPr/>
        </p:nvSpPr>
        <p:spPr>
          <a:xfrm>
            <a:off x="3979572" y="2884867"/>
            <a:ext cx="1970467" cy="1313645"/>
          </a:xfrm>
          <a:prstGeom prst="rect">
            <a:avLst/>
          </a:prstGeom>
          <a:solidFill>
            <a:srgbClr val="DDEAF6"/>
          </a:solidFill>
          <a:ln w="57150" cap="flat" cmpd="sng">
            <a:solidFill>
              <a:srgbClr val="DDEA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List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1"/>
          <p:cNvSpPr/>
          <p:nvPr/>
        </p:nvSpPr>
        <p:spPr>
          <a:xfrm>
            <a:off x="6928834" y="463638"/>
            <a:ext cx="1996225" cy="1519707"/>
          </a:xfrm>
          <a:prstGeom prst="rect">
            <a:avLst/>
          </a:prstGeom>
          <a:solidFill>
            <a:schemeClr val="lt2"/>
          </a:solidFill>
          <a:ln w="571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1"/>
          <p:cNvSpPr/>
          <p:nvPr/>
        </p:nvSpPr>
        <p:spPr>
          <a:xfrm>
            <a:off x="9800823" y="463638"/>
            <a:ext cx="1996225" cy="1519707"/>
          </a:xfrm>
          <a:prstGeom prst="rect">
            <a:avLst/>
          </a:prstGeom>
          <a:solidFill>
            <a:srgbClr val="FFD966"/>
          </a:solidFill>
          <a:ln w="57150" cap="flat" cmpd="sng">
            <a:solidFill>
              <a:srgbClr val="FFD9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Defined Restricted Words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11"/>
          <p:cNvCxnSpPr>
            <a:stCxn id="185" idx="6"/>
            <a:endCxn id="189" idx="1"/>
          </p:cNvCxnSpPr>
          <p:nvPr/>
        </p:nvCxnSpPr>
        <p:spPr>
          <a:xfrm>
            <a:off x="5782614" y="1223493"/>
            <a:ext cx="11463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2" name="Google Shape;192;p11"/>
          <p:cNvCxnSpPr>
            <a:stCxn id="189" idx="3"/>
            <a:endCxn id="190" idx="1"/>
          </p:cNvCxnSpPr>
          <p:nvPr/>
        </p:nvCxnSpPr>
        <p:spPr>
          <a:xfrm>
            <a:off x="8925059" y="1223492"/>
            <a:ext cx="8757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3" name="Google Shape;193;p11"/>
          <p:cNvCxnSpPr>
            <a:stCxn id="190" idx="2"/>
          </p:cNvCxnSpPr>
          <p:nvPr/>
        </p:nvCxnSpPr>
        <p:spPr>
          <a:xfrm>
            <a:off x="10798935" y="1983345"/>
            <a:ext cx="0" cy="11076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4" name="Google Shape;194;p11"/>
          <p:cNvCxnSpPr/>
          <p:nvPr/>
        </p:nvCxnSpPr>
        <p:spPr>
          <a:xfrm rot="10800000">
            <a:off x="8190963" y="3078052"/>
            <a:ext cx="2627291" cy="12878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5" name="Google Shape;195;p11"/>
          <p:cNvCxnSpPr/>
          <p:nvPr/>
        </p:nvCxnSpPr>
        <p:spPr>
          <a:xfrm rot="10800000">
            <a:off x="8165206" y="1983345"/>
            <a:ext cx="38636" cy="1107585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6" name="Google Shape;196;p11"/>
          <p:cNvCxnSpPr/>
          <p:nvPr/>
        </p:nvCxnSpPr>
        <p:spPr>
          <a:xfrm>
            <a:off x="7315200" y="1983345"/>
            <a:ext cx="0" cy="1558344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7" name="Google Shape;197;p11"/>
          <p:cNvCxnSpPr>
            <a:endCxn id="188" idx="3"/>
          </p:cNvCxnSpPr>
          <p:nvPr/>
        </p:nvCxnSpPr>
        <p:spPr>
          <a:xfrm rot="10800000">
            <a:off x="5950039" y="3541690"/>
            <a:ext cx="1365300" cy="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8" name="Google Shape;198;p11"/>
          <p:cNvSpPr txBox="1"/>
          <p:nvPr/>
        </p:nvSpPr>
        <p:spPr>
          <a:xfrm>
            <a:off x="3000778" y="867040"/>
            <a:ext cx="10818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newline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1"/>
          <p:cNvSpPr txBox="1"/>
          <p:nvPr/>
        </p:nvSpPr>
        <p:spPr>
          <a:xfrm rot="5400000">
            <a:off x="4651350" y="2384668"/>
            <a:ext cx="11462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1"/>
          <p:cNvSpPr txBox="1"/>
          <p:nvPr/>
        </p:nvSpPr>
        <p:spPr>
          <a:xfrm>
            <a:off x="5705340" y="847721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3 rows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1"/>
          <p:cNvSpPr txBox="1"/>
          <p:nvPr/>
        </p:nvSpPr>
        <p:spPr>
          <a:xfrm>
            <a:off x="8925059" y="2687323"/>
            <a:ext cx="18931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1"/>
          <p:cNvSpPr txBox="1"/>
          <p:nvPr/>
        </p:nvSpPr>
        <p:spPr>
          <a:xfrm>
            <a:off x="6168980" y="3142444"/>
            <a:ext cx="9787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1"/>
          <p:cNvSpPr/>
          <p:nvPr/>
        </p:nvSpPr>
        <p:spPr>
          <a:xfrm>
            <a:off x="582623" y="5100033"/>
            <a:ext cx="538089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Extraction</a:t>
            </a:r>
            <a:endParaRPr sz="60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"/>
          <p:cNvSpPr/>
          <p:nvPr/>
        </p:nvSpPr>
        <p:spPr>
          <a:xfrm>
            <a:off x="5190186" y="1455308"/>
            <a:ext cx="2498502" cy="2369713"/>
          </a:xfrm>
          <a:prstGeom prst="diamond">
            <a:avLst/>
          </a:prstGeom>
          <a:solidFill>
            <a:schemeClr val="accent6"/>
          </a:solidFill>
          <a:ln w="571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Resume Text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2"/>
          <p:cNvSpPr/>
          <p:nvPr/>
        </p:nvSpPr>
        <p:spPr>
          <a:xfrm>
            <a:off x="1687132" y="1584098"/>
            <a:ext cx="2176530" cy="2112135"/>
          </a:xfrm>
          <a:prstGeom prst="ellipse">
            <a:avLst/>
          </a:prstGeom>
          <a:solidFill>
            <a:srgbClr val="FFC000"/>
          </a:solidFill>
          <a:ln w="571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2"/>
          <p:cNvSpPr/>
          <p:nvPr/>
        </p:nvSpPr>
        <p:spPr>
          <a:xfrm>
            <a:off x="9195515" y="1674254"/>
            <a:ext cx="2459865" cy="2021979"/>
          </a:xfrm>
          <a:prstGeom prst="rect">
            <a:avLst/>
          </a:prstGeom>
          <a:solidFill>
            <a:srgbClr val="B3C6E7"/>
          </a:solidFill>
          <a:ln w="5715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List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12"/>
          <p:cNvCxnSpPr>
            <a:stCxn id="209" idx="6"/>
            <a:endCxn id="208" idx="1"/>
          </p:cNvCxnSpPr>
          <p:nvPr/>
        </p:nvCxnSpPr>
        <p:spPr>
          <a:xfrm>
            <a:off x="3863662" y="2640166"/>
            <a:ext cx="1326600" cy="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2" name="Google Shape;212;p12"/>
          <p:cNvCxnSpPr>
            <a:stCxn id="208" idx="3"/>
            <a:endCxn id="210" idx="1"/>
          </p:cNvCxnSpPr>
          <p:nvPr/>
        </p:nvCxnSpPr>
        <p:spPr>
          <a:xfrm>
            <a:off x="7688688" y="2640165"/>
            <a:ext cx="1506900" cy="450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3" name="Google Shape;213;p12"/>
          <p:cNvSpPr/>
          <p:nvPr/>
        </p:nvSpPr>
        <p:spPr>
          <a:xfrm>
            <a:off x="506680" y="4881088"/>
            <a:ext cx="522861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Extraction</a:t>
            </a:r>
            <a:endParaRPr sz="60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2"/>
          <p:cNvSpPr txBox="1"/>
          <p:nvPr/>
        </p:nvSpPr>
        <p:spPr>
          <a:xfrm>
            <a:off x="7894750" y="2270832"/>
            <a:ext cx="11204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2"/>
          <p:cNvSpPr txBox="1"/>
          <p:nvPr/>
        </p:nvSpPr>
        <p:spPr>
          <a:xfrm>
            <a:off x="4043965" y="2270832"/>
            <a:ext cx="9401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/>
          <p:nvPr/>
        </p:nvSpPr>
        <p:spPr>
          <a:xfrm>
            <a:off x="870027" y="1390917"/>
            <a:ext cx="2588655" cy="1403797"/>
          </a:xfrm>
          <a:prstGeom prst="rect">
            <a:avLst/>
          </a:prstGeom>
          <a:solidFill>
            <a:srgbClr val="FF9999"/>
          </a:solidFill>
          <a:ln w="57150" cap="flat" cmpd="sng">
            <a:solidFill>
              <a:srgbClr val="FF99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Defined Keywords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3"/>
          <p:cNvSpPr/>
          <p:nvPr/>
        </p:nvSpPr>
        <p:spPr>
          <a:xfrm>
            <a:off x="5022760" y="1062507"/>
            <a:ext cx="2215167" cy="2060619"/>
          </a:xfrm>
          <a:prstGeom prst="ellipse">
            <a:avLst/>
          </a:prstGeom>
          <a:solidFill>
            <a:schemeClr val="accent6"/>
          </a:solidFill>
          <a:ln w="571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Resume Text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3"/>
          <p:cNvSpPr/>
          <p:nvPr/>
        </p:nvSpPr>
        <p:spPr>
          <a:xfrm>
            <a:off x="8693238" y="1268568"/>
            <a:ext cx="2189409" cy="164849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571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 List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13"/>
          <p:cNvCxnSpPr>
            <a:stCxn id="220" idx="3"/>
            <a:endCxn id="221" idx="2"/>
          </p:cNvCxnSpPr>
          <p:nvPr/>
        </p:nvCxnSpPr>
        <p:spPr>
          <a:xfrm>
            <a:off x="3458682" y="2092816"/>
            <a:ext cx="1564200" cy="0"/>
          </a:xfrm>
          <a:prstGeom prst="straightConnector1">
            <a:avLst/>
          </a:prstGeom>
          <a:noFill/>
          <a:ln w="38100" cap="flat" cmpd="sng">
            <a:solidFill>
              <a:srgbClr val="FF669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4" name="Google Shape;224;p13"/>
          <p:cNvCxnSpPr>
            <a:stCxn id="221" idx="6"/>
            <a:endCxn id="222" idx="1"/>
          </p:cNvCxnSpPr>
          <p:nvPr/>
        </p:nvCxnSpPr>
        <p:spPr>
          <a:xfrm>
            <a:off x="7237927" y="2092817"/>
            <a:ext cx="14553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5" name="Google Shape;225;p13"/>
          <p:cNvSpPr/>
          <p:nvPr/>
        </p:nvSpPr>
        <p:spPr>
          <a:xfrm>
            <a:off x="500180" y="4705983"/>
            <a:ext cx="591700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 Set Extraction</a:t>
            </a:r>
            <a:endParaRPr sz="60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3"/>
          <p:cNvSpPr txBox="1"/>
          <p:nvPr/>
        </p:nvSpPr>
        <p:spPr>
          <a:xfrm>
            <a:off x="3747751" y="1723483"/>
            <a:ext cx="12750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3"/>
          <p:cNvSpPr txBox="1"/>
          <p:nvPr/>
        </p:nvSpPr>
        <p:spPr>
          <a:xfrm>
            <a:off x="7482625" y="1723483"/>
            <a:ext cx="13193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/>
          <p:nvPr/>
        </p:nvSpPr>
        <p:spPr>
          <a:xfrm>
            <a:off x="953037" y="1687132"/>
            <a:ext cx="2871988" cy="1545465"/>
          </a:xfrm>
          <a:prstGeom prst="rect">
            <a:avLst/>
          </a:prstGeom>
          <a:solidFill>
            <a:srgbClr val="EDEDED"/>
          </a:solidFill>
          <a:ln w="5715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Defined Reserved Keywords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4"/>
          <p:cNvSpPr/>
          <p:nvPr/>
        </p:nvSpPr>
        <p:spPr>
          <a:xfrm>
            <a:off x="5280338" y="1326523"/>
            <a:ext cx="2318197" cy="2266681"/>
          </a:xfrm>
          <a:prstGeom prst="ellipse">
            <a:avLst/>
          </a:prstGeom>
          <a:solidFill>
            <a:srgbClr val="FF9999"/>
          </a:solidFill>
          <a:ln w="57150" cap="flat" cmpd="sng">
            <a:solidFill>
              <a:srgbClr val="FF99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4"/>
          <p:cNvSpPr/>
          <p:nvPr/>
        </p:nvSpPr>
        <p:spPr>
          <a:xfrm>
            <a:off x="9092485" y="1687132"/>
            <a:ext cx="2459864" cy="1545465"/>
          </a:xfrm>
          <a:prstGeom prst="rect">
            <a:avLst/>
          </a:prstGeom>
          <a:solidFill>
            <a:srgbClr val="FFC000"/>
          </a:solidFill>
          <a:ln w="571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Education List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p14"/>
          <p:cNvCxnSpPr>
            <a:stCxn id="232" idx="3"/>
            <a:endCxn id="233" idx="2"/>
          </p:cNvCxnSpPr>
          <p:nvPr/>
        </p:nvCxnSpPr>
        <p:spPr>
          <a:xfrm>
            <a:off x="3825025" y="2459865"/>
            <a:ext cx="1455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6" name="Google Shape;236;p14"/>
          <p:cNvCxnSpPr>
            <a:stCxn id="233" idx="6"/>
            <a:endCxn id="234" idx="1"/>
          </p:cNvCxnSpPr>
          <p:nvPr/>
        </p:nvCxnSpPr>
        <p:spPr>
          <a:xfrm>
            <a:off x="7598535" y="2459864"/>
            <a:ext cx="1494000" cy="0"/>
          </a:xfrm>
          <a:prstGeom prst="straightConnector1">
            <a:avLst/>
          </a:prstGeom>
          <a:noFill/>
          <a:ln w="38100" cap="flat" cmpd="sng">
            <a:solidFill>
              <a:srgbClr val="FF669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7" name="Google Shape;237;p14"/>
          <p:cNvSpPr txBox="1"/>
          <p:nvPr/>
        </p:nvSpPr>
        <p:spPr>
          <a:xfrm>
            <a:off x="4121240" y="2090531"/>
            <a:ext cx="11977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7753081" y="2060723"/>
            <a:ext cx="1004552" cy="36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658797" y="4847651"/>
            <a:ext cx="661443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Education Extraction</a:t>
            </a:r>
            <a:endParaRPr sz="60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"/>
          <p:cNvSpPr/>
          <p:nvPr/>
        </p:nvSpPr>
        <p:spPr>
          <a:xfrm>
            <a:off x="700289" y="785611"/>
            <a:ext cx="1815921" cy="117197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571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5"/>
          <p:cNvSpPr/>
          <p:nvPr/>
        </p:nvSpPr>
        <p:spPr>
          <a:xfrm>
            <a:off x="3451537" y="785611"/>
            <a:ext cx="2499096" cy="1171978"/>
          </a:xfrm>
          <a:prstGeom prst="rect">
            <a:avLst/>
          </a:prstGeom>
          <a:solidFill>
            <a:srgbClr val="FEE599"/>
          </a:solidFill>
          <a:ln w="57150" cap="flat" cmpd="sng">
            <a:solidFill>
              <a:srgbClr val="FEE5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Experience and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(year||years||4digits)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5"/>
          <p:cNvSpPr/>
          <p:nvPr/>
        </p:nvSpPr>
        <p:spPr>
          <a:xfrm>
            <a:off x="3541690" y="2627291"/>
            <a:ext cx="1764406" cy="1700011"/>
          </a:xfrm>
          <a:prstGeom prst="diamond">
            <a:avLst/>
          </a:prstGeom>
          <a:solidFill>
            <a:srgbClr val="F7CAAC"/>
          </a:solidFill>
          <a:ln w="38100" cap="flat" cmpd="sng">
            <a:solidFill>
              <a:srgbClr val="F7CAA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5"/>
          <p:cNvSpPr/>
          <p:nvPr/>
        </p:nvSpPr>
        <p:spPr>
          <a:xfrm>
            <a:off x="3734873" y="5190186"/>
            <a:ext cx="2060620" cy="1094704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5"/>
          <p:cNvSpPr/>
          <p:nvPr/>
        </p:nvSpPr>
        <p:spPr>
          <a:xfrm>
            <a:off x="7225048" y="4984124"/>
            <a:ext cx="1918952" cy="1687132"/>
          </a:xfrm>
          <a:prstGeom prst="ellipse">
            <a:avLst/>
          </a:prstGeom>
          <a:solidFill>
            <a:srgbClr val="FFFF00"/>
          </a:solidFill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Pattern Matching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digit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9" name="Google Shape;249;p15"/>
          <p:cNvCxnSpPr>
            <a:cxnSpLocks/>
            <a:stCxn id="244" idx="3"/>
            <a:endCxn id="245" idx="1"/>
          </p:cNvCxnSpPr>
          <p:nvPr/>
        </p:nvCxnSpPr>
        <p:spPr>
          <a:xfrm>
            <a:off x="2516210" y="1371600"/>
            <a:ext cx="935327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0" name="Google Shape;250;p15"/>
          <p:cNvCxnSpPr>
            <a:endCxn id="246" idx="0"/>
          </p:cNvCxnSpPr>
          <p:nvPr/>
        </p:nvCxnSpPr>
        <p:spPr>
          <a:xfrm>
            <a:off x="4423893" y="1957691"/>
            <a:ext cx="0" cy="669600"/>
          </a:xfrm>
          <a:prstGeom prst="straightConnector1">
            <a:avLst/>
          </a:prstGeom>
          <a:noFill/>
          <a:ln w="38100" cap="flat" cmpd="sng">
            <a:solidFill>
              <a:srgbClr val="FFD96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1" name="Google Shape;251;p15"/>
          <p:cNvCxnSpPr/>
          <p:nvPr/>
        </p:nvCxnSpPr>
        <p:spPr>
          <a:xfrm>
            <a:off x="4423892" y="4327302"/>
            <a:ext cx="19318" cy="862884"/>
          </a:xfrm>
          <a:prstGeom prst="straightConnector1">
            <a:avLst/>
          </a:prstGeom>
          <a:noFill/>
          <a:ln w="38100" cap="flat" cmpd="sng">
            <a:solidFill>
              <a:srgbClr val="F4B08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2" name="Google Shape;252;p15"/>
          <p:cNvSpPr txBox="1"/>
          <p:nvPr/>
        </p:nvSpPr>
        <p:spPr>
          <a:xfrm>
            <a:off x="2624070" y="1002268"/>
            <a:ext cx="10818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5"/>
          <p:cNvSpPr txBox="1"/>
          <p:nvPr/>
        </p:nvSpPr>
        <p:spPr>
          <a:xfrm>
            <a:off x="4448041" y="2107774"/>
            <a:ext cx="13651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5"/>
          <p:cNvSpPr txBox="1"/>
          <p:nvPr/>
        </p:nvSpPr>
        <p:spPr>
          <a:xfrm>
            <a:off x="4433551" y="4572000"/>
            <a:ext cx="1030310" cy="373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p15"/>
          <p:cNvCxnSpPr>
            <a:stCxn id="247" idx="3"/>
          </p:cNvCxnSpPr>
          <p:nvPr/>
        </p:nvCxnSpPr>
        <p:spPr>
          <a:xfrm>
            <a:off x="5795493" y="5737538"/>
            <a:ext cx="14295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6" name="Google Shape;256;p15"/>
          <p:cNvSpPr/>
          <p:nvPr/>
        </p:nvSpPr>
        <p:spPr>
          <a:xfrm>
            <a:off x="7225048" y="2987899"/>
            <a:ext cx="2228045" cy="1339403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No.of Years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" name="Google Shape;257;p15"/>
          <p:cNvCxnSpPr>
            <a:stCxn id="248" idx="0"/>
          </p:cNvCxnSpPr>
          <p:nvPr/>
        </p:nvCxnSpPr>
        <p:spPr>
          <a:xfrm rot="10800000">
            <a:off x="8184524" y="4327424"/>
            <a:ext cx="0" cy="6567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8" name="Google Shape;258;p15"/>
          <p:cNvSpPr txBox="1"/>
          <p:nvPr/>
        </p:nvSpPr>
        <p:spPr>
          <a:xfrm>
            <a:off x="8184524" y="4520485"/>
            <a:ext cx="895082" cy="373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5"/>
          <p:cNvSpPr/>
          <p:nvPr/>
        </p:nvSpPr>
        <p:spPr>
          <a:xfrm>
            <a:off x="9994006" y="500405"/>
            <a:ext cx="2047741" cy="1457184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12700" cap="flat" cmpd="sng">
            <a:solidFill>
              <a:srgbClr val="FF99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numbers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0" name="Google Shape;260;p15"/>
          <p:cNvCxnSpPr>
            <a:stCxn id="256" idx="0"/>
          </p:cNvCxnSpPr>
          <p:nvPr/>
        </p:nvCxnSpPr>
        <p:spPr>
          <a:xfrm rot="10800000">
            <a:off x="8339070" y="2242699"/>
            <a:ext cx="0" cy="7452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1" name="Google Shape;261;p15"/>
          <p:cNvSpPr/>
          <p:nvPr/>
        </p:nvSpPr>
        <p:spPr>
          <a:xfrm>
            <a:off x="7511602" y="576122"/>
            <a:ext cx="1654936" cy="1637902"/>
          </a:xfrm>
          <a:prstGeom prst="diamond">
            <a:avLst/>
          </a:prstGeom>
          <a:solidFill>
            <a:srgbClr val="A8D08C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5"/>
          <p:cNvSpPr/>
          <p:nvPr/>
        </p:nvSpPr>
        <p:spPr>
          <a:xfrm>
            <a:off x="10354614" y="2807594"/>
            <a:ext cx="1687133" cy="1700011"/>
          </a:xfrm>
          <a:prstGeom prst="diamond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5"/>
          <p:cNvSpPr/>
          <p:nvPr/>
        </p:nvSpPr>
        <p:spPr>
          <a:xfrm>
            <a:off x="10084158" y="5190186"/>
            <a:ext cx="2015543" cy="130076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Experience List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p15"/>
          <p:cNvCxnSpPr>
            <a:stCxn id="261" idx="3"/>
          </p:cNvCxnSpPr>
          <p:nvPr/>
        </p:nvCxnSpPr>
        <p:spPr>
          <a:xfrm>
            <a:off x="9166538" y="1395073"/>
            <a:ext cx="11880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5" name="Google Shape;265;p15"/>
          <p:cNvCxnSpPr/>
          <p:nvPr/>
        </p:nvCxnSpPr>
        <p:spPr>
          <a:xfrm>
            <a:off x="11198180" y="1957589"/>
            <a:ext cx="0" cy="850005"/>
          </a:xfrm>
          <a:prstGeom prst="straightConnector1">
            <a:avLst/>
          </a:prstGeom>
          <a:noFill/>
          <a:ln w="38100" cap="flat" cmpd="sng">
            <a:solidFill>
              <a:srgbClr val="FF669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6" name="Google Shape;266;p15"/>
          <p:cNvCxnSpPr>
            <a:stCxn id="262" idx="2"/>
          </p:cNvCxnSpPr>
          <p:nvPr/>
        </p:nvCxnSpPr>
        <p:spPr>
          <a:xfrm>
            <a:off x="11198181" y="4507605"/>
            <a:ext cx="0" cy="682500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7" name="Google Shape;267;p15"/>
          <p:cNvCxnSpPr>
            <a:stCxn id="256" idx="3"/>
          </p:cNvCxnSpPr>
          <p:nvPr/>
        </p:nvCxnSpPr>
        <p:spPr>
          <a:xfrm>
            <a:off x="9453093" y="3657601"/>
            <a:ext cx="307500" cy="0"/>
          </a:xfrm>
          <a:prstGeom prst="straightConnector1">
            <a:avLst/>
          </a:prstGeom>
          <a:noFill/>
          <a:ln w="381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8" name="Google Shape;268;p15"/>
          <p:cNvCxnSpPr/>
          <p:nvPr/>
        </p:nvCxnSpPr>
        <p:spPr>
          <a:xfrm>
            <a:off x="9760576" y="3657599"/>
            <a:ext cx="0" cy="2305319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9" name="Google Shape;269;p15"/>
          <p:cNvCxnSpPr/>
          <p:nvPr/>
        </p:nvCxnSpPr>
        <p:spPr>
          <a:xfrm>
            <a:off x="9760576" y="5962918"/>
            <a:ext cx="323582" cy="12879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0" name="Google Shape;270;p15"/>
          <p:cNvSpPr/>
          <p:nvPr/>
        </p:nvSpPr>
        <p:spPr>
          <a:xfrm>
            <a:off x="96156" y="4293807"/>
            <a:ext cx="350549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Experience Extraction</a:t>
            </a:r>
            <a:endParaRPr sz="36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"/>
          <p:cNvSpPr/>
          <p:nvPr/>
        </p:nvSpPr>
        <p:spPr>
          <a:xfrm>
            <a:off x="772732" y="1010992"/>
            <a:ext cx="2421229" cy="2189408"/>
          </a:xfrm>
          <a:prstGeom prst="ellipse">
            <a:avLst/>
          </a:prstGeom>
          <a:solidFill>
            <a:schemeClr val="lt2"/>
          </a:solidFill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6"/>
          <p:cNvSpPr/>
          <p:nvPr/>
        </p:nvSpPr>
        <p:spPr>
          <a:xfrm>
            <a:off x="4868214" y="1159099"/>
            <a:ext cx="2421228" cy="1815921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Resume Text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6"/>
          <p:cNvSpPr/>
          <p:nvPr/>
        </p:nvSpPr>
        <p:spPr>
          <a:xfrm>
            <a:off x="8706118" y="1223493"/>
            <a:ext cx="2524259" cy="1764406"/>
          </a:xfrm>
          <a:prstGeom prst="rect">
            <a:avLst/>
          </a:prstGeom>
          <a:solidFill>
            <a:srgbClr val="FF6699"/>
          </a:solidFill>
          <a:ln w="12700" cap="flat" cmpd="sng">
            <a:solidFill>
              <a:srgbClr val="FF99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Phone List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16"/>
          <p:cNvCxnSpPr>
            <a:stCxn id="275" idx="6"/>
          </p:cNvCxnSpPr>
          <p:nvPr/>
        </p:nvCxnSpPr>
        <p:spPr>
          <a:xfrm>
            <a:off x="3193961" y="2105696"/>
            <a:ext cx="16743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9" name="Google Shape;279;p16"/>
          <p:cNvCxnSpPr>
            <a:endCxn id="277" idx="1"/>
          </p:cNvCxnSpPr>
          <p:nvPr/>
        </p:nvCxnSpPr>
        <p:spPr>
          <a:xfrm>
            <a:off x="7289518" y="2105696"/>
            <a:ext cx="14166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0" name="Google Shape;280;p16"/>
          <p:cNvSpPr/>
          <p:nvPr/>
        </p:nvSpPr>
        <p:spPr>
          <a:xfrm>
            <a:off x="604953" y="4718861"/>
            <a:ext cx="58047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No. Extraction</a:t>
            </a:r>
            <a:endParaRPr sz="48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6"/>
          <p:cNvSpPr txBox="1"/>
          <p:nvPr/>
        </p:nvSpPr>
        <p:spPr>
          <a:xfrm>
            <a:off x="3507350" y="1697727"/>
            <a:ext cx="9916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6"/>
          <p:cNvSpPr txBox="1"/>
          <p:nvPr/>
        </p:nvSpPr>
        <p:spPr>
          <a:xfrm>
            <a:off x="7456867" y="1697727"/>
            <a:ext cx="10818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"/>
          <p:cNvSpPr/>
          <p:nvPr/>
        </p:nvSpPr>
        <p:spPr>
          <a:xfrm>
            <a:off x="953037" y="257589"/>
            <a:ext cx="1880315" cy="798490"/>
          </a:xfrm>
          <a:prstGeom prst="rect">
            <a:avLst/>
          </a:prstGeom>
          <a:solidFill>
            <a:srgbClr val="FF9999"/>
          </a:solidFill>
          <a:ln w="12700" cap="flat" cmpd="sng">
            <a:solidFill>
              <a:srgbClr val="FF99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List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7"/>
          <p:cNvSpPr/>
          <p:nvPr/>
        </p:nvSpPr>
        <p:spPr>
          <a:xfrm>
            <a:off x="953037" y="1307207"/>
            <a:ext cx="1854558" cy="850007"/>
          </a:xfrm>
          <a:prstGeom prst="rect">
            <a:avLst/>
          </a:prstGeom>
          <a:solidFill>
            <a:srgbClr val="FF9999"/>
          </a:solidFill>
          <a:ln w="12700" cap="flat" cmpd="sng">
            <a:solidFill>
              <a:srgbClr val="FF99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List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7"/>
          <p:cNvSpPr/>
          <p:nvPr/>
        </p:nvSpPr>
        <p:spPr>
          <a:xfrm>
            <a:off x="953037" y="2395463"/>
            <a:ext cx="1854558" cy="811373"/>
          </a:xfrm>
          <a:prstGeom prst="rect">
            <a:avLst/>
          </a:prstGeom>
          <a:solidFill>
            <a:srgbClr val="FF9999"/>
          </a:solidFill>
          <a:ln w="12700" cap="flat" cmpd="sng">
            <a:solidFill>
              <a:srgbClr val="FF99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 List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7"/>
          <p:cNvSpPr/>
          <p:nvPr/>
        </p:nvSpPr>
        <p:spPr>
          <a:xfrm>
            <a:off x="953037" y="4533366"/>
            <a:ext cx="1854558" cy="901522"/>
          </a:xfrm>
          <a:prstGeom prst="rect">
            <a:avLst/>
          </a:prstGeom>
          <a:solidFill>
            <a:srgbClr val="FF9999"/>
          </a:solidFill>
          <a:ln w="12700" cap="flat" cmpd="sng">
            <a:solidFill>
              <a:srgbClr val="FF99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Experience List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7"/>
          <p:cNvSpPr/>
          <p:nvPr/>
        </p:nvSpPr>
        <p:spPr>
          <a:xfrm>
            <a:off x="953037" y="5756856"/>
            <a:ext cx="1880315" cy="811369"/>
          </a:xfrm>
          <a:prstGeom prst="rect">
            <a:avLst/>
          </a:prstGeom>
          <a:solidFill>
            <a:srgbClr val="FF9999"/>
          </a:solidFill>
          <a:ln w="12700" cap="flat" cmpd="sng">
            <a:solidFill>
              <a:srgbClr val="FF99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Phone List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7"/>
          <p:cNvSpPr/>
          <p:nvPr/>
        </p:nvSpPr>
        <p:spPr>
          <a:xfrm>
            <a:off x="953037" y="3425780"/>
            <a:ext cx="1854558" cy="785612"/>
          </a:xfrm>
          <a:prstGeom prst="rect">
            <a:avLst/>
          </a:prstGeom>
          <a:solidFill>
            <a:srgbClr val="FF9999"/>
          </a:solidFill>
          <a:ln w="12700" cap="flat" cmpd="sng">
            <a:solidFill>
              <a:srgbClr val="FF99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Education List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7"/>
          <p:cNvSpPr/>
          <p:nvPr/>
        </p:nvSpPr>
        <p:spPr>
          <a:xfrm>
            <a:off x="7379594" y="296214"/>
            <a:ext cx="3915178" cy="6465194"/>
          </a:xfrm>
          <a:prstGeom prst="can">
            <a:avLst>
              <a:gd name="adj" fmla="val 25000"/>
            </a:avLst>
          </a:prstGeom>
          <a:solidFill>
            <a:srgbClr val="D8D8D8"/>
          </a:solidFill>
          <a:ln w="12700" cap="flat" cmpd="sng">
            <a:solidFill>
              <a:srgbClr val="FFF2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Table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7"/>
          <p:cNvSpPr/>
          <p:nvPr/>
        </p:nvSpPr>
        <p:spPr>
          <a:xfrm>
            <a:off x="3322747" y="3573887"/>
            <a:ext cx="3541689" cy="48939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7"/>
          <p:cNvSpPr/>
          <p:nvPr/>
        </p:nvSpPr>
        <p:spPr>
          <a:xfrm>
            <a:off x="3322746" y="4591324"/>
            <a:ext cx="3541689" cy="48939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7"/>
          <p:cNvSpPr/>
          <p:nvPr/>
        </p:nvSpPr>
        <p:spPr>
          <a:xfrm>
            <a:off x="3322748" y="2556450"/>
            <a:ext cx="3541689" cy="48939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7"/>
          <p:cNvSpPr/>
          <p:nvPr/>
        </p:nvSpPr>
        <p:spPr>
          <a:xfrm>
            <a:off x="3322749" y="1487511"/>
            <a:ext cx="3541689" cy="48939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7"/>
          <p:cNvSpPr/>
          <p:nvPr/>
        </p:nvSpPr>
        <p:spPr>
          <a:xfrm>
            <a:off x="3322750" y="315533"/>
            <a:ext cx="3541689" cy="48939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7"/>
          <p:cNvSpPr/>
          <p:nvPr/>
        </p:nvSpPr>
        <p:spPr>
          <a:xfrm>
            <a:off x="3322745" y="5917841"/>
            <a:ext cx="3541689" cy="48939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>
            <a:spLocks noGrp="1"/>
          </p:cNvSpPr>
          <p:nvPr>
            <p:ph type="title"/>
          </p:nvPr>
        </p:nvSpPr>
        <p:spPr>
          <a:xfrm>
            <a:off x="2731394" y="171942"/>
            <a:ext cx="6232301" cy="935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Deployment</a:t>
            </a:r>
            <a:endParaRPr/>
          </a:p>
        </p:txBody>
      </p:sp>
      <p:pic>
        <p:nvPicPr>
          <p:cNvPr id="305" name="Google Shape;30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799" y="1369991"/>
            <a:ext cx="10759763" cy="50436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91EF5-2EEC-44B1-A4F2-83791B066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618978"/>
            <a:ext cx="10515600" cy="5557985"/>
          </a:xfrm>
        </p:spPr>
        <p:txBody>
          <a:bodyPr>
            <a:normAutofit fontScale="92500"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Business Problem :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recruiter needs to go through thousands of resume to find out the best resume as per the job description. This process is tedious, exhausting, and time-consuming.  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this process can be automated where data from multiple resumes can be seen together in a form of table. This will help the recruiter to compare resumes and wil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 also reduce the effort, time and labor. </a:t>
            </a:r>
            <a:endParaRPr lang="en-US" sz="2000" b="0" i="0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Business Objective 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aim of this project is to build a feature where a resume is taken as the input and personal, professional, skill set details need to be extracted into a tabular format.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Sample Data Set Details:  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79 sample Resumes were provided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36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bd9cc60ef_0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Deployment</a:t>
            </a:r>
            <a:endParaRPr/>
          </a:p>
        </p:txBody>
      </p:sp>
      <p:sp>
        <p:nvSpPr>
          <p:cNvPr id="311" name="Google Shape;311;g10bd9cc60ef_0_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Deployment - Streamlit framework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Multiple or Single resumes upload - file upload widget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Extracted data from resumes – displayed as Table.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Duplicate resumes upload - displayed in another table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Delete – for duplicate files.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/>
              <a:t>Download - resume data in form of csv file.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>
            <a:spLocks noGrp="1"/>
          </p:cNvSpPr>
          <p:nvPr>
            <p:ph type="title"/>
          </p:nvPr>
        </p:nvSpPr>
        <p:spPr>
          <a:xfrm>
            <a:off x="2370786" y="133305"/>
            <a:ext cx="6863366" cy="89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Final table</a:t>
            </a:r>
            <a:endParaRPr sz="4800"/>
          </a:p>
        </p:txBody>
      </p:sp>
      <p:pic>
        <p:nvPicPr>
          <p:cNvPr id="317" name="Google Shape;31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450" y="1272861"/>
            <a:ext cx="10573957" cy="507222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>
            <a:spLocks noGrp="1"/>
          </p:cNvSpPr>
          <p:nvPr>
            <p:ph type="title"/>
          </p:nvPr>
        </p:nvSpPr>
        <p:spPr>
          <a:xfrm>
            <a:off x="554865" y="25642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ThankYou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677214" y="387327"/>
            <a:ext cx="98963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Resume Parser </a:t>
            </a:r>
            <a:endParaRPr sz="4000"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90470" y="2057780"/>
            <a:ext cx="11383851" cy="4180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 dirty="0"/>
              <a:t>Resume Parsing, is the conversion of a free-form CV/resume document into structured information — suitable for storage, reporting, and manipulation by a computer.</a:t>
            </a:r>
            <a:endParaRPr dirty="0"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 dirty="0"/>
              <a:t>Resume parsers analyze a resume, extract the desired information, and insert the information into a database with a unique entry for each candidate. Once the resume has been analyzed, a recruiter can search the database for keywords and phrases and get a list of relevant candidates.</a:t>
            </a:r>
            <a:endParaRPr dirty="0"/>
          </a:p>
          <a:p>
            <a:pPr marL="22860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dirty="0"/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5565" y="4446483"/>
            <a:ext cx="2699466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7115" y="4484583"/>
            <a:ext cx="2857500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/>
          <p:nvPr/>
        </p:nvSpPr>
        <p:spPr>
          <a:xfrm>
            <a:off x="1385565" y="5640946"/>
            <a:ext cx="251673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Text Extraction</a:t>
            </a:r>
            <a:endParaRPr sz="2800" b="0" i="0" u="none" strike="noStrike" cap="non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7106068" y="5640946"/>
            <a:ext cx="346748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Information Extraction</a:t>
            </a:r>
            <a:endParaRPr sz="3200" b="0" i="0" u="none" strike="noStrike" cap="non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689733" y="182787"/>
            <a:ext cx="10515600" cy="1066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Benefits of ML-based Resume Parsing</a:t>
            </a:r>
            <a:br>
              <a:rPr lang="en-US" sz="3200"/>
            </a:br>
            <a:endParaRPr sz="3200"/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2646249" y="1249623"/>
            <a:ext cx="8559084" cy="505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u="sng"/>
              <a:t>Processes various file formats</a:t>
            </a:r>
            <a:r>
              <a:rPr lang="en-US" sz="2000"/>
              <a:t>: The ML-based resume parser can process all popular file types including PDF, DOC, DOCX, ZIP, giving candidates the freedom to upload their resume in any format.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u="sng"/>
              <a:t>Deciphers complex resumes</a:t>
            </a:r>
            <a:r>
              <a:rPr lang="en-US" sz="2000"/>
              <a:t>: The ML-based parser recognizes and extracts information from divergent formats. Example: Tabular templates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u="sng"/>
              <a:t>Machine learning for better accuracy</a:t>
            </a:r>
            <a:r>
              <a:rPr lang="en-US" sz="2000"/>
              <a:t>: Optical Character Recognition (OCR) and Deep NLP algorithms to extract text from resumes.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u="sng"/>
              <a:t>Lightning-fast processing</a:t>
            </a:r>
            <a:r>
              <a:rPr lang="en-US" sz="2000"/>
              <a:t>: The ML-enabled parser takes 1-3 seconds to process the most complex of the resumes.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u="sng"/>
              <a:t>Resume Quality Score</a:t>
            </a:r>
            <a:r>
              <a:rPr lang="en-US" sz="2000"/>
              <a:t>: Indexes resume based on their pedigree with AI-backed score, irrespective of the job profile.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1342" y="1312578"/>
            <a:ext cx="759854" cy="717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2750" y="2425891"/>
            <a:ext cx="750273" cy="822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1342" y="3617561"/>
            <a:ext cx="656821" cy="804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38663" y="4554047"/>
            <a:ext cx="681135" cy="833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42945" y="5519521"/>
            <a:ext cx="676853" cy="828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Approaches to create Dataset</a:t>
            </a:r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Natural Language Processing (NLP)</a:t>
            </a:r>
            <a:endParaRPr sz="200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Python libraries/Python Packages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Predictive Analytics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Regular Expression/Rule Based Parsing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Named Entity Recognition (NER)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Spacy’s NER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BERT NER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6615" y="1690688"/>
            <a:ext cx="5945842" cy="4453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2037009" y="243257"/>
            <a:ext cx="7390326" cy="66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Dataset – Extracted from Resume</a:t>
            </a:r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id="121" name="Google Shape;121;p5"/>
          <p:cNvPicPr preferRelativeResize="0"/>
          <p:nvPr/>
        </p:nvPicPr>
        <p:blipFill rotWithShape="1">
          <a:blip r:embed="rId3">
            <a:alphaModFix/>
          </a:blip>
          <a:srcRect l="3518" t="-315" r="9632" b="2476"/>
          <a:stretch/>
        </p:blipFill>
        <p:spPr>
          <a:xfrm>
            <a:off x="1918952" y="1223493"/>
            <a:ext cx="8788959" cy="4829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Exploratory Data Analysis</a:t>
            </a:r>
            <a:endParaRPr/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1018505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  </a:t>
            </a:r>
            <a:endParaRPr/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846151"/>
            <a:ext cx="9954296" cy="4040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2087450" y="300732"/>
            <a:ext cx="7700493" cy="79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Named Entity Recognition</a:t>
            </a:r>
            <a:endParaRPr/>
          </a:p>
        </p:txBody>
      </p:sp>
      <p:pic>
        <p:nvPicPr>
          <p:cNvPr id="134" name="Google Shape;134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55848" y="1600536"/>
            <a:ext cx="8963696" cy="4556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2528938" y="458023"/>
            <a:ext cx="6863366" cy="536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/>
              <a:t>Bigrams &amp; Trigrams</a:t>
            </a:r>
            <a:br>
              <a:rPr lang="en-US" sz="4000"/>
            </a:br>
            <a:endParaRPr sz="4000"/>
          </a:p>
        </p:txBody>
      </p:sp>
      <p:pic>
        <p:nvPicPr>
          <p:cNvPr id="140" name="Google Shape;14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352" y="1134313"/>
            <a:ext cx="9888569" cy="2432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4352" y="3812497"/>
            <a:ext cx="9792538" cy="2929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598</Words>
  <Application>Microsoft Office PowerPoint</Application>
  <PresentationFormat>Widescreen</PresentationFormat>
  <Paragraphs>135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Resume Parsing</vt:lpstr>
      <vt:lpstr>PowerPoint Presentation</vt:lpstr>
      <vt:lpstr>Resume Parser </vt:lpstr>
      <vt:lpstr>Benefits of ML-based Resume Parsing </vt:lpstr>
      <vt:lpstr>Approaches to create Dataset</vt:lpstr>
      <vt:lpstr>Dataset – Extracted from Resume</vt:lpstr>
      <vt:lpstr>Exploratory Data Analysis</vt:lpstr>
      <vt:lpstr>Named Entity Recognition</vt:lpstr>
      <vt:lpstr>Bigrams &amp; Trigrams </vt:lpstr>
      <vt:lpstr>Parts of Speech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Deployment</vt:lpstr>
      <vt:lpstr>Deployment</vt:lpstr>
      <vt:lpstr>Final table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Parsing</dc:title>
  <dc:creator>Dhruvi Ramani</dc:creator>
  <cp:lastModifiedBy>renurawats@hotmail.com</cp:lastModifiedBy>
  <cp:revision>11</cp:revision>
  <dcterms:created xsi:type="dcterms:W3CDTF">2021-12-13T16:33:31Z</dcterms:created>
  <dcterms:modified xsi:type="dcterms:W3CDTF">2022-01-06T05:23:14Z</dcterms:modified>
</cp:coreProperties>
</file>