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79" r:id="rId4"/>
    <p:sldId id="259" r:id="rId5"/>
    <p:sldId id="260" r:id="rId6"/>
    <p:sldId id="261" r:id="rId7"/>
    <p:sldId id="262" r:id="rId8"/>
    <p:sldId id="263" r:id="rId9"/>
    <p:sldId id="266" r:id="rId10"/>
    <p:sldId id="268" r:id="rId11"/>
    <p:sldId id="269" r:id="rId12"/>
    <p:sldId id="270" r:id="rId13"/>
    <p:sldId id="271" r:id="rId14"/>
    <p:sldId id="273" r:id="rId15"/>
    <p:sldId id="274" r:id="rId16"/>
    <p:sldId id="275" r:id="rId17"/>
    <p:sldId id="276" r:id="rId18"/>
    <p:sldId id="277" r:id="rId19"/>
    <p:sldId id="278" r:id="rId20"/>
  </p:sldIdLst>
  <p:sldSz cx="9144000" cy="6858000" type="screen4x3"/>
  <p:notesSz cx="6858000" cy="9144000"/>
  <p:embeddedFontLst>
    <p:embeddedFont>
      <p:font typeface="Calibri" pitchFamily="34" charset="0"/>
      <p:regular r:id="rId22"/>
      <p:bold r:id="rId23"/>
      <p:italic r:id="rId24"/>
      <p:boldItalic r:id="rId25"/>
    </p:embeddedFont>
    <p:embeddedFont>
      <p:font typeface="Gill Sans" charset="0"/>
      <p:regular r:id="rId26"/>
      <p:bold r:id="rId27"/>
    </p:embeddedFont>
    <p:embeddedFont>
      <p:font typeface="Century Gothic" pitchFamily="34" charset="0"/>
      <p:regular r:id="rId28"/>
      <p:bold r:id="rId29"/>
      <p:italic r:id="rId30"/>
      <p:boldItalic r:id="rId31"/>
    </p:embeddedFont>
    <p:embeddedFont>
      <p:font typeface="Gill Sans MT" pitchFamily="34" charset="0"/>
      <p:regular r:id="rId32"/>
      <p:bold r:id="rId33"/>
      <p:italic r:id="rId34"/>
      <p:boldItalic r:id="rId35"/>
    </p:embeddedFont>
    <p:embeddedFont>
      <p:font typeface="Verdana"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hKjvxP3ldXuMo2Rpyw0BTVzk8E7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6B4BD29-68A2-467C-A070-14D9497172DA}">
  <a:tblStyle styleId="{36B4BD29-68A2-467C-A070-14D9497172DA}" styleName="Table_0">
    <a:wholeTbl>
      <a:tcTxStyle b="off" i="off">
        <a:font>
          <a:latin typeface="Gill Sans MT"/>
          <a:ea typeface="Gill Sans MT"/>
          <a:cs typeface="Gill Sans MT"/>
        </a:font>
        <a:schemeClr val="dk1"/>
      </a:tcTxStyle>
      <a:tcStyle>
        <a:tcBdr>
          <a:left>
            <a:ln w="12700" cap="flat" cmpd="sng">
              <a:solidFill>
                <a:schemeClr val="accent4"/>
              </a:solidFill>
              <a:prstDash val="solid"/>
              <a:round/>
              <a:headEnd type="none" w="sm" len="sm"/>
              <a:tailEnd type="none" w="sm" len="sm"/>
            </a:ln>
          </a:left>
          <a:right>
            <a:ln w="12700" cap="flat" cmpd="sng">
              <a:solidFill>
                <a:schemeClr val="accent4"/>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12700" cap="flat" cmpd="sng">
              <a:solidFill>
                <a:schemeClr val="accent4"/>
              </a:solidFill>
              <a:prstDash val="solid"/>
              <a:round/>
              <a:headEnd type="none" w="sm" len="sm"/>
              <a:tailEnd type="none" w="sm" len="sm"/>
            </a:ln>
          </a:insideH>
          <a:insideV>
            <a:ln w="12700" cap="flat" cmpd="sng">
              <a:solidFill>
                <a:schemeClr val="accent4"/>
              </a:solidFill>
              <a:prstDash val="solid"/>
              <a:round/>
              <a:headEnd type="none" w="sm" len="sm"/>
              <a:tailEnd type="none" w="sm" len="sm"/>
            </a:ln>
          </a:insideV>
        </a:tcBdr>
        <a:fill>
          <a:solidFill>
            <a:srgbClr val="ECF1E7"/>
          </a:solidFill>
        </a:fill>
      </a:tcStyle>
    </a:wholeTbl>
    <a:band1H>
      <a:tcTxStyle b="off" i="off"/>
      <a:tcStyle>
        <a:tcBdr/>
        <a:fill>
          <a:solidFill>
            <a:srgbClr val="D8E2CC"/>
          </a:solidFill>
        </a:fill>
      </a:tcStyle>
    </a:band1H>
    <a:band2H>
      <a:tcTxStyle b="off" i="off"/>
      <a:tcStyle>
        <a:tcBdr/>
      </a:tcStyle>
    </a:band2H>
    <a:band1V>
      <a:tcTxStyle b="off" i="off"/>
      <a:tcStyle>
        <a:tcBdr/>
        <a:fill>
          <a:solidFill>
            <a:srgbClr val="D8E2CC"/>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25400" cap="flat" cmpd="sng">
              <a:solidFill>
                <a:schemeClr val="accent4"/>
              </a:solidFill>
              <a:prstDash val="solid"/>
              <a:round/>
              <a:headEnd type="none" w="sm" len="sm"/>
              <a:tailEnd type="none" w="sm" len="sm"/>
            </a:ln>
          </a:top>
        </a:tcBdr>
        <a:fill>
          <a:solidFill>
            <a:srgbClr val="ECF1E7"/>
          </a:solidFill>
        </a:fill>
      </a:tcStyle>
    </a:lastRow>
    <a:seCell>
      <a:tcTxStyle b="off" i="off"/>
      <a:tcStyle>
        <a:tcBdr/>
      </a:tcStyle>
    </a:seCell>
    <a:swCell>
      <a:tcTxStyle b="off" i="off"/>
      <a:tcStyle>
        <a:tcBdr/>
      </a:tcStyle>
    </a:swCell>
    <a:firstRow>
      <a:tcTxStyle b="on" i="off"/>
      <a:tcStyle>
        <a:tcBdr/>
        <a:fill>
          <a:solidFill>
            <a:srgbClr val="ECF1E7"/>
          </a:solidFill>
        </a:fill>
      </a:tcStyle>
    </a:firstRow>
    <a:neCell>
      <a:tcTxStyle b="off" i="off"/>
      <a:tcStyle>
        <a:tcBdr/>
      </a:tcStyle>
    </a:neCell>
    <a:nwCell>
      <a:tcTxStyle b="off" i="off"/>
      <a:tcStyle>
        <a:tcBdr/>
      </a:tcStyle>
    </a:nwCell>
  </a:tblStyle>
  <a:tblStyle styleId="{478E2F14-116D-4F0A-B8D0-3B95C9968F44}"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120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849559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8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8" name="Google Shape;258;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7" name="Google Shape;277;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5" name="Google Shape;285;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8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5" name="Google Shape;295;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e3bb489db2_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ge3bb489db2_4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 name="Google Shape;127;ge3bb489db2_4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20"/>
        <p:cNvGrpSpPr/>
        <p:nvPr/>
      </p:nvGrpSpPr>
      <p:grpSpPr>
        <a:xfrm>
          <a:off x="0" y="0"/>
          <a:ext cx="0" cy="0"/>
          <a:chOff x="0" y="0"/>
          <a:chExt cx="0" cy="0"/>
        </a:xfrm>
      </p:grpSpPr>
      <p:sp>
        <p:nvSpPr>
          <p:cNvPr id="21" name="Google Shape;21;p91"/>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0"/>
        <p:cNvGrpSpPr/>
        <p:nvPr/>
      </p:nvGrpSpPr>
      <p:grpSpPr>
        <a:xfrm>
          <a:off x="0" y="0"/>
          <a:ext cx="0" cy="0"/>
          <a:chOff x="0" y="0"/>
          <a:chExt cx="0" cy="0"/>
        </a:xfrm>
      </p:grpSpPr>
      <p:sp>
        <p:nvSpPr>
          <p:cNvPr id="81" name="Google Shape;81;p100"/>
          <p:cNvSpPr txBox="1">
            <a:spLocks noGrp="1"/>
          </p:cNvSpPr>
          <p:nvPr>
            <p:ph type="title"/>
          </p:nvPr>
        </p:nvSpPr>
        <p:spPr>
          <a:xfrm>
            <a:off x="5886896" y="1066800"/>
            <a:ext cx="2743200" cy="1981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562214"/>
              </a:buClr>
              <a:buSzPts val="2100"/>
              <a:buFont typeface="Gill Sans"/>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00"/>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00"/>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00"/>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5" name="Google Shape;85;p100"/>
          <p:cNvSpPr/>
          <p:nvPr/>
        </p:nvSpPr>
        <p:spPr>
          <a:xfrm>
            <a:off x="762000" y="1066800"/>
            <a:ext cx="4572000" cy="4572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509"/>
              </a:srgbClr>
            </a:outerShdw>
          </a:effectLst>
        </p:spPr>
        <p:txBody>
          <a:bodyPr spcFirstLastPara="1" wrap="square" lIns="91425" tIns="274300" rIns="91425" bIns="45700" anchor="t" anchorCtr="0">
            <a:normAutofit/>
          </a:bodyPr>
          <a:lstStyle/>
          <a:p>
            <a:pPr marL="0" marR="0" lvl="0" indent="0" algn="l" rtl="0">
              <a:lnSpc>
                <a:spcPct val="93750"/>
              </a:lnSpc>
              <a:spcBef>
                <a:spcPts val="0"/>
              </a:spcBef>
              <a:spcAft>
                <a:spcPts val="0"/>
              </a:spcAft>
              <a:buClr>
                <a:schemeClr val="accent1"/>
              </a:buClr>
              <a:buSzPts val="2560"/>
              <a:buFont typeface="Noto Sans Symbols"/>
              <a:buNone/>
            </a:pPr>
            <a:endParaRPr sz="3200" b="0" i="0" u="none" strike="noStrike" cap="none">
              <a:solidFill>
                <a:schemeClr val="dk1"/>
              </a:solidFill>
              <a:latin typeface="Gill Sans"/>
              <a:ea typeface="Gill Sans"/>
              <a:cs typeface="Gill Sans"/>
              <a:sym typeface="Gill Sans"/>
            </a:endParaRPr>
          </a:p>
        </p:txBody>
      </p:sp>
      <p:sp>
        <p:nvSpPr>
          <p:cNvPr id="86" name="Google Shape;86;p100"/>
          <p:cNvSpPr>
            <a:spLocks noGrp="1"/>
          </p:cNvSpPr>
          <p:nvPr>
            <p:ph type="pic" idx="2"/>
          </p:nvPr>
        </p:nvSpPr>
        <p:spPr>
          <a:xfrm>
            <a:off x="838200" y="1143003"/>
            <a:ext cx="4419600" cy="3514531"/>
          </a:xfrm>
          <a:prstGeom prst="roundRect">
            <a:avLst>
              <a:gd name="adj" fmla="val 783"/>
            </a:avLst>
          </a:prstGeom>
          <a:solidFill>
            <a:schemeClr val="lt2"/>
          </a:solidFill>
          <a:ln>
            <a:noFill/>
          </a:ln>
        </p:spPr>
      </p:sp>
      <p:sp>
        <p:nvSpPr>
          <p:cNvPr id="87" name="Google Shape;87;p100"/>
          <p:cNvSpPr/>
          <p:nvPr/>
        </p:nvSpPr>
        <p:spPr>
          <a:xfrm rot="-2131329">
            <a:off x="396725" y="954341"/>
            <a:ext cx="685800" cy="204310"/>
          </a:xfrm>
          <a:prstGeom prst="flowChartProcess">
            <a:avLst/>
          </a:prstGeom>
          <a:solidFill>
            <a:srgbClr val="FBFBFB">
              <a:alpha val="44313"/>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8" name="Google Shape;88;p100"/>
          <p:cNvSpPr/>
          <p:nvPr/>
        </p:nvSpPr>
        <p:spPr>
          <a:xfrm rot="2103354" flipH="1">
            <a:off x="5003667" y="936786"/>
            <a:ext cx="649224" cy="204310"/>
          </a:xfrm>
          <a:prstGeom prst="flowChartProcess">
            <a:avLst/>
          </a:prstGeom>
          <a:solidFill>
            <a:srgbClr val="FBFBFB">
              <a:alpha val="44313"/>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9" name="Google Shape;89;p100"/>
          <p:cNvSpPr txBox="1">
            <a:spLocks noGrp="1"/>
          </p:cNvSpPr>
          <p:nvPr>
            <p:ph type="body" idx="1"/>
          </p:nvPr>
        </p:nvSpPr>
        <p:spPr>
          <a:xfrm>
            <a:off x="838200" y="4800600"/>
            <a:ext cx="4419600" cy="762000"/>
          </a:xfrm>
          <a:prstGeom prst="rect">
            <a:avLst/>
          </a:prstGeom>
          <a:noFill/>
          <a:ln>
            <a:noFill/>
          </a:ln>
        </p:spPr>
        <p:txBody>
          <a:bodyPr spcFirstLastPara="1" wrap="square" lIns="91425" tIns="45700" rIns="91425" bIns="45700" anchor="ctr" anchorCtr="0">
            <a:normAutofit/>
          </a:bodyPr>
          <a:lstStyle>
            <a:lvl1pPr marL="457200" lvl="0" indent="-228600" algn="l">
              <a:lnSpc>
                <a:spcPct val="114285"/>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101"/>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01"/>
          <p:cNvSpPr txBox="1">
            <a:spLocks noGrp="1"/>
          </p:cNvSpPr>
          <p:nvPr>
            <p:ph type="body" idx="1"/>
          </p:nvPr>
        </p:nvSpPr>
        <p:spPr>
          <a:xfrm rot="5400000">
            <a:off x="2784348" y="99060"/>
            <a:ext cx="4800600" cy="749808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3" name="Google Shape;93;p101"/>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01"/>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01"/>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102"/>
          <p:cNvSpPr txBox="1">
            <a:spLocks noGrp="1"/>
          </p:cNvSpPr>
          <p:nvPr>
            <p:ph type="title"/>
          </p:nvPr>
        </p:nvSpPr>
        <p:spPr>
          <a:xfrm rot="5400000">
            <a:off x="4846637" y="2286002"/>
            <a:ext cx="5851525" cy="18288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02"/>
          <p:cNvSpPr txBox="1">
            <a:spLocks noGrp="1"/>
          </p:cNvSpPr>
          <p:nvPr>
            <p:ph type="body" idx="1"/>
          </p:nvPr>
        </p:nvSpPr>
        <p:spPr>
          <a:xfrm rot="5400000">
            <a:off x="998537" y="419103"/>
            <a:ext cx="5851525" cy="5562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9" name="Google Shape;99;p102"/>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02"/>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02"/>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92"/>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2"/>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5" name="Google Shape;25;p92"/>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2"/>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92"/>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8"/>
        <p:cNvGrpSpPr/>
        <p:nvPr/>
      </p:nvGrpSpPr>
      <p:grpSpPr>
        <a:xfrm>
          <a:off x="0" y="0"/>
          <a:ext cx="0" cy="0"/>
          <a:chOff x="0" y="0"/>
          <a:chExt cx="0" cy="0"/>
        </a:xfrm>
      </p:grpSpPr>
      <p:sp>
        <p:nvSpPr>
          <p:cNvPr id="29" name="Google Shape;29;p93"/>
          <p:cNvSpPr txBox="1">
            <a:spLocks noGrp="1"/>
          </p:cNvSpPr>
          <p:nvPr>
            <p:ph type="ctrTitle"/>
          </p:nvPr>
        </p:nvSpPr>
        <p:spPr>
          <a:xfrm>
            <a:off x="1432560" y="359898"/>
            <a:ext cx="7406640" cy="147218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562214"/>
              </a:buClr>
              <a:buSzPts val="4300"/>
              <a:buFont typeface="Gill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93"/>
          <p:cNvSpPr txBox="1">
            <a:spLocks noGrp="1"/>
          </p:cNvSpPr>
          <p:nvPr>
            <p:ph type="subTitle" idx="1"/>
          </p:nvPr>
        </p:nvSpPr>
        <p:spPr>
          <a:xfrm>
            <a:off x="1432560" y="1850064"/>
            <a:ext cx="7406640" cy="1752600"/>
          </a:xfrm>
          <a:prstGeom prst="rect">
            <a:avLst/>
          </a:prstGeom>
          <a:noFill/>
          <a:ln>
            <a:noFill/>
          </a:ln>
        </p:spPr>
        <p:txBody>
          <a:bodyPr spcFirstLastPara="1" wrap="square" lIns="91425" tIns="0" rIns="91425" bIns="45700" anchor="t" anchorCtr="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31" name="Google Shape;31;p93"/>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93"/>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93"/>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34" name="Google Shape;34;p93"/>
          <p:cNvSpPr/>
          <p:nvPr/>
        </p:nvSpPr>
        <p:spPr>
          <a:xfrm>
            <a:off x="921433" y="1413802"/>
            <a:ext cx="210312" cy="210312"/>
          </a:xfrm>
          <a:prstGeom prst="ellipse">
            <a:avLst/>
          </a:prstGeom>
          <a:gradFill>
            <a:gsLst>
              <a:gs pos="0">
                <a:srgbClr val="D7F6FF">
                  <a:alpha val="94509"/>
                </a:srgbClr>
              </a:gs>
              <a:gs pos="50000">
                <a:srgbClr val="C0E3F0">
                  <a:alpha val="89411"/>
                </a:srgbClr>
              </a:gs>
              <a:gs pos="95000">
                <a:srgbClr val="65C6EA">
                  <a:alpha val="87450"/>
                </a:srgbClr>
              </a:gs>
              <a:gs pos="100000">
                <a:srgbClr val="00BBF1">
                  <a:alpha val="84313"/>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5" name="Google Shape;35;p93"/>
          <p:cNvSpPr/>
          <p:nvPr/>
        </p:nvSpPr>
        <p:spPr>
          <a:xfrm>
            <a:off x="1157176" y="1345016"/>
            <a:ext cx="64008"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94"/>
          <p:cNvSpPr/>
          <p:nvPr/>
        </p:nvSpPr>
        <p:spPr>
          <a:xfrm>
            <a:off x="2282890" y="-54"/>
            <a:ext cx="6858000"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8" name="Google Shape;38;p94"/>
          <p:cNvSpPr txBox="1">
            <a:spLocks noGrp="1"/>
          </p:cNvSpPr>
          <p:nvPr>
            <p:ph type="title"/>
          </p:nvPr>
        </p:nvSpPr>
        <p:spPr>
          <a:xfrm>
            <a:off x="2578392" y="2600325"/>
            <a:ext cx="6400800" cy="2286000"/>
          </a:xfrm>
          <a:prstGeom prst="rect">
            <a:avLst/>
          </a:prstGeom>
          <a:noFill/>
          <a:ln>
            <a:noFill/>
          </a:ln>
        </p:spPr>
        <p:txBody>
          <a:bodyPr spcFirstLastPara="1" wrap="square" lIns="91425" tIns="45700" rIns="91425" bIns="45700" anchor="t" anchorCtr="0">
            <a:normAutofit/>
          </a:bodyPr>
          <a:lstStyle>
            <a:lvl1pPr lvl="0" algn="l">
              <a:lnSpc>
                <a:spcPct val="112500"/>
              </a:lnSpc>
              <a:spcBef>
                <a:spcPts val="0"/>
              </a:spcBef>
              <a:spcAft>
                <a:spcPts val="0"/>
              </a:spcAft>
              <a:buClr>
                <a:srgbClr val="562214"/>
              </a:buClr>
              <a:buSzPts val="4000"/>
              <a:buFont typeface="Gill Sans"/>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94"/>
          <p:cNvSpPr txBox="1">
            <a:spLocks noGrp="1"/>
          </p:cNvSpPr>
          <p:nvPr>
            <p:ph type="body" idx="1"/>
          </p:nvPr>
        </p:nvSpPr>
        <p:spPr>
          <a:xfrm>
            <a:off x="2578392" y="1066800"/>
            <a:ext cx="6400800" cy="1509712"/>
          </a:xfrm>
          <a:prstGeom prst="rect">
            <a:avLst/>
          </a:prstGeom>
          <a:noFill/>
          <a:ln>
            <a:noFill/>
          </a:ln>
        </p:spPr>
        <p:txBody>
          <a:bodyPr spcFirstLastPara="1" wrap="square" lIns="91425" tIns="45700" rIns="91425" bIns="45700" anchor="b" anchorCtr="0">
            <a:norm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0" name="Google Shape;40;p94"/>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94"/>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4"/>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43" name="Google Shape;43;p94"/>
          <p:cNvSpPr/>
          <p:nvPr/>
        </p:nvSpPr>
        <p:spPr>
          <a:xfrm>
            <a:off x="2286000" y="0"/>
            <a:ext cx="76200" cy="6858054"/>
          </a:xfrm>
          <a:prstGeom prst="rect">
            <a:avLst/>
          </a:prstGeom>
          <a:solidFill>
            <a:schemeClr val="lt1"/>
          </a:solidFill>
          <a:ln>
            <a:noFill/>
          </a:ln>
          <a:effectLst>
            <a:outerShdw blurRad="38550" dist="38000" dir="10800000" algn="tl" rotWithShape="0">
              <a:srgbClr val="6F6A5F">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4" name="Google Shape;44;p94"/>
          <p:cNvSpPr/>
          <p:nvPr/>
        </p:nvSpPr>
        <p:spPr>
          <a:xfrm>
            <a:off x="2172321" y="2814656"/>
            <a:ext cx="210312" cy="210312"/>
          </a:xfrm>
          <a:prstGeom prst="ellipse">
            <a:avLst/>
          </a:prstGeom>
          <a:gradFill>
            <a:gsLst>
              <a:gs pos="0">
                <a:srgbClr val="D7F6FF">
                  <a:alpha val="94509"/>
                </a:srgbClr>
              </a:gs>
              <a:gs pos="50000">
                <a:srgbClr val="C0E3F0">
                  <a:alpha val="89411"/>
                </a:srgbClr>
              </a:gs>
              <a:gs pos="95000">
                <a:srgbClr val="65C6EA">
                  <a:alpha val="87450"/>
                </a:srgbClr>
              </a:gs>
              <a:gs pos="100000">
                <a:srgbClr val="00BBF1">
                  <a:alpha val="84313"/>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5" name="Google Shape;45;p94"/>
          <p:cNvSpPr/>
          <p:nvPr/>
        </p:nvSpPr>
        <p:spPr>
          <a:xfrm>
            <a:off x="2408064" y="2745870"/>
            <a:ext cx="64008"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95"/>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95"/>
          <p:cNvSpPr txBox="1">
            <a:spLocks noGrp="1"/>
          </p:cNvSpPr>
          <p:nvPr>
            <p:ph type="body" idx="1"/>
          </p:nvPr>
        </p:nvSpPr>
        <p:spPr>
          <a:xfrm>
            <a:off x="1435608" y="1524000"/>
            <a:ext cx="36576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9" name="Google Shape;49;p95"/>
          <p:cNvSpPr txBox="1">
            <a:spLocks noGrp="1"/>
          </p:cNvSpPr>
          <p:nvPr>
            <p:ph type="body" idx="2"/>
          </p:nvPr>
        </p:nvSpPr>
        <p:spPr>
          <a:xfrm>
            <a:off x="5276088" y="1524000"/>
            <a:ext cx="36576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0" name="Google Shape;50;p95"/>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5"/>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95"/>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3"/>
        <p:cNvGrpSpPr/>
        <p:nvPr/>
      </p:nvGrpSpPr>
      <p:grpSpPr>
        <a:xfrm>
          <a:off x="0" y="0"/>
          <a:ext cx="0" cy="0"/>
          <a:chOff x="0" y="0"/>
          <a:chExt cx="0" cy="0"/>
        </a:xfrm>
      </p:grpSpPr>
      <p:sp>
        <p:nvSpPr>
          <p:cNvPr id="54" name="Google Shape;54;p96"/>
          <p:cNvSpPr txBox="1">
            <a:spLocks noGrp="1"/>
          </p:cNvSpPr>
          <p:nvPr>
            <p:ph type="title"/>
          </p:nvPr>
        </p:nvSpPr>
        <p:spPr>
          <a:xfrm>
            <a:off x="457200" y="5160336"/>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562214"/>
              </a:buClr>
              <a:buSzPts val="4500"/>
              <a:buFont typeface="Gill Sans"/>
              <a:buNone/>
              <a:defRPr sz="45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96"/>
          <p:cNvSpPr txBox="1">
            <a:spLocks noGrp="1"/>
          </p:cNvSpPr>
          <p:nvPr>
            <p:ph type="body" idx="1"/>
          </p:nvPr>
        </p:nvSpPr>
        <p:spPr>
          <a:xfrm>
            <a:off x="45720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96"/>
          <p:cNvSpPr txBox="1">
            <a:spLocks noGrp="1"/>
          </p:cNvSpPr>
          <p:nvPr>
            <p:ph type="body" idx="2"/>
          </p:nvPr>
        </p:nvSpPr>
        <p:spPr>
          <a:xfrm>
            <a:off x="466344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7" name="Google Shape;57;p96"/>
          <p:cNvSpPr txBox="1">
            <a:spLocks noGrp="1"/>
          </p:cNvSpPr>
          <p:nvPr>
            <p:ph type="body" idx="3"/>
          </p:nvPr>
        </p:nvSpPr>
        <p:spPr>
          <a:xfrm>
            <a:off x="45720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8" name="Google Shape;58;p96"/>
          <p:cNvSpPr txBox="1">
            <a:spLocks noGrp="1"/>
          </p:cNvSpPr>
          <p:nvPr>
            <p:ph type="body" idx="4"/>
          </p:nvPr>
        </p:nvSpPr>
        <p:spPr>
          <a:xfrm>
            <a:off x="466344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9" name="Google Shape;59;p96"/>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6"/>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6"/>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97"/>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7"/>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7"/>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7"/>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7"/>
        <p:cNvGrpSpPr/>
        <p:nvPr/>
      </p:nvGrpSpPr>
      <p:grpSpPr>
        <a:xfrm>
          <a:off x="0" y="0"/>
          <a:ext cx="0" cy="0"/>
          <a:chOff x="0" y="0"/>
          <a:chExt cx="0" cy="0"/>
        </a:xfrm>
      </p:grpSpPr>
      <p:sp>
        <p:nvSpPr>
          <p:cNvPr id="68" name="Google Shape;68;p98"/>
          <p:cNvSpPr/>
          <p:nvPr/>
        </p:nvSpPr>
        <p:spPr>
          <a:xfrm>
            <a:off x="1014984" y="0"/>
            <a:ext cx="8129016"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9" name="Google Shape;69;p98"/>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8"/>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98"/>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72" name="Google Shape;72;p98"/>
          <p:cNvSpPr/>
          <p:nvPr/>
        </p:nvSpPr>
        <p:spPr>
          <a:xfrm>
            <a:off x="1014984" y="-54"/>
            <a:ext cx="73152" cy="6858054"/>
          </a:xfrm>
          <a:prstGeom prst="rect">
            <a:avLst/>
          </a:prstGeom>
          <a:solidFill>
            <a:schemeClr val="lt1"/>
          </a:solidFill>
          <a:ln>
            <a:noFill/>
          </a:ln>
          <a:effectLst>
            <a:outerShdw blurRad="38550" dist="38000" dir="10800000" algn="tl" rotWithShape="0">
              <a:srgbClr val="6F6A5F">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3"/>
        <p:cNvGrpSpPr/>
        <p:nvPr/>
      </p:nvGrpSpPr>
      <p:grpSpPr>
        <a:xfrm>
          <a:off x="0" y="0"/>
          <a:ext cx="0" cy="0"/>
          <a:chOff x="0" y="0"/>
          <a:chExt cx="0" cy="0"/>
        </a:xfrm>
      </p:grpSpPr>
      <p:sp>
        <p:nvSpPr>
          <p:cNvPr id="74" name="Google Shape;74;p99"/>
          <p:cNvSpPr txBox="1">
            <a:spLocks noGrp="1"/>
          </p:cNvSpPr>
          <p:nvPr>
            <p:ph type="title"/>
          </p:nvPr>
        </p:nvSpPr>
        <p:spPr>
          <a:xfrm>
            <a:off x="457200" y="216778"/>
            <a:ext cx="3810000" cy="1162050"/>
          </a:xfrm>
          <a:prstGeom prst="rect">
            <a:avLst/>
          </a:prstGeom>
          <a:noFill/>
          <a:ln>
            <a:noFill/>
          </a:ln>
        </p:spPr>
        <p:txBody>
          <a:bodyPr spcFirstLastPara="1" wrap="square" lIns="91425" tIns="45700" rIns="91425" bIns="45700" anchor="b" anchorCtr="0">
            <a:normAutofit/>
          </a:bodyPr>
          <a:lstStyle>
            <a:lvl1pPr lvl="0" algn="l">
              <a:lnSpc>
                <a:spcPct val="90909"/>
              </a:lnSpc>
              <a:spcBef>
                <a:spcPts val="0"/>
              </a:spcBef>
              <a:spcAft>
                <a:spcPts val="0"/>
              </a:spcAft>
              <a:buClr>
                <a:srgbClr val="562214"/>
              </a:buClr>
              <a:buSzPts val="2200"/>
              <a:buFont typeface="Gill Sans"/>
              <a:buNone/>
              <a:defRPr sz="22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99"/>
          <p:cNvSpPr txBox="1">
            <a:spLocks noGrp="1"/>
          </p:cNvSpPr>
          <p:nvPr>
            <p:ph type="body" idx="1"/>
          </p:nvPr>
        </p:nvSpPr>
        <p:spPr>
          <a:xfrm>
            <a:off x="457200" y="1406964"/>
            <a:ext cx="3810000" cy="6985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120"/>
              <a:buNone/>
              <a:defRPr sz="14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6" name="Google Shape;76;p99"/>
          <p:cNvSpPr txBox="1">
            <a:spLocks noGrp="1"/>
          </p:cNvSpPr>
          <p:nvPr>
            <p:ph type="body" idx="2"/>
          </p:nvPr>
        </p:nvSpPr>
        <p:spPr>
          <a:xfrm>
            <a:off x="457200" y="2133600"/>
            <a:ext cx="8153400" cy="3992563"/>
          </a:xfrm>
          <a:prstGeom prst="rect">
            <a:avLst/>
          </a:prstGeom>
          <a:noFill/>
          <a:ln>
            <a:noFill/>
          </a:ln>
        </p:spPr>
        <p:txBody>
          <a:bodyPr spcFirstLastPara="1" wrap="square" lIns="91425" tIns="45700" rIns="91425" bIns="45700" anchor="t" anchorCtr="0">
            <a:normAutofit/>
          </a:bodyPr>
          <a:lstStyle>
            <a:lvl1pPr marL="457200" lvl="0" indent="-391160" algn="l">
              <a:lnSpc>
                <a:spcPct val="100000"/>
              </a:lnSpc>
              <a:spcBef>
                <a:spcPts val="600"/>
              </a:spcBef>
              <a:spcAft>
                <a:spcPts val="0"/>
              </a:spcAft>
              <a:buSzPts val="2560"/>
              <a:buChar char="⚫"/>
              <a:defRPr sz="3200"/>
            </a:lvl1pPr>
            <a:lvl2pPr marL="914400" lvl="1" indent="-406400" algn="l">
              <a:lnSpc>
                <a:spcPct val="100000"/>
              </a:lnSpc>
              <a:spcBef>
                <a:spcPts val="55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7" name="Google Shape;77;p99"/>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99"/>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99"/>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alphaModFix/>
          </a:blip>
          <a:tile tx="0" ty="0" sx="90000" sy="90000" flip="xy" algn="tl"/>
        </a:blipFill>
        <a:effectLst/>
      </p:bgPr>
    </p:bg>
    <p:spTree>
      <p:nvGrpSpPr>
        <p:cNvPr id="1" name="Shape 9"/>
        <p:cNvGrpSpPr/>
        <p:nvPr/>
      </p:nvGrpSpPr>
      <p:grpSpPr>
        <a:xfrm>
          <a:off x="0" y="0"/>
          <a:ext cx="0" cy="0"/>
          <a:chOff x="0" y="0"/>
          <a:chExt cx="0" cy="0"/>
        </a:xfrm>
      </p:grpSpPr>
      <p:sp>
        <p:nvSpPr>
          <p:cNvPr id="10" name="Google Shape;10;p90"/>
          <p:cNvSpPr/>
          <p:nvPr/>
        </p:nvSpPr>
        <p:spPr>
          <a:xfrm>
            <a:off x="-815927" y="-815922"/>
            <a:ext cx="1638887" cy="1638887"/>
          </a:xfrm>
          <a:prstGeom prst="pie">
            <a:avLst>
              <a:gd name="adj1" fmla="val 0"/>
              <a:gd name="adj2" fmla="val 5402120"/>
            </a:avLst>
          </a:prstGeom>
          <a:solidFill>
            <a:srgbClr val="FEF9F3">
              <a:alpha val="32549"/>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 name="Google Shape;11;p90"/>
          <p:cNvSpPr/>
          <p:nvPr/>
        </p:nvSpPr>
        <p:spPr>
          <a:xfrm>
            <a:off x="168816" y="21102"/>
            <a:ext cx="1702191" cy="1702191"/>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 name="Google Shape;12;p90"/>
          <p:cNvSpPr/>
          <p:nvPr/>
        </p:nvSpPr>
        <p:spPr>
          <a:xfrm rot="2315675">
            <a:off x="182881" y="1055077"/>
            <a:ext cx="1125717" cy="1102624"/>
          </a:xfrm>
          <a:prstGeom prst="donut">
            <a:avLst>
              <a:gd name="adj" fmla="val 11833"/>
            </a:avLst>
          </a:prstGeom>
          <a:gradFill>
            <a:gsLst>
              <a:gs pos="0">
                <a:srgbClr val="FEFBF4">
                  <a:alpha val="69411"/>
                </a:srgbClr>
              </a:gs>
              <a:gs pos="70000">
                <a:srgbClr val="FFFDF8">
                  <a:alpha val="54509"/>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 name="Google Shape;13;p90"/>
          <p:cNvSpPr/>
          <p:nvPr/>
        </p:nvSpPr>
        <p:spPr>
          <a:xfrm>
            <a:off x="1012873" y="-54"/>
            <a:ext cx="8131127"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 name="Google Shape;14;p90"/>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rgbClr val="562214"/>
              </a:buClr>
              <a:buSzPts val="4300"/>
              <a:buFont typeface="Gill Sans"/>
              <a:buNone/>
              <a:defRPr sz="4300" b="0" i="0" u="none" strike="noStrike" cap="none">
                <a:solidFill>
                  <a:srgbClr val="562214"/>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 name="Google Shape;15;p90"/>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6" name="Google Shape;16;p90"/>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B3A787"/>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p90"/>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B3A787"/>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90"/>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A8A292"/>
              </a:solidFill>
            </a:endParaRPr>
          </a:p>
        </p:txBody>
      </p:sp>
      <p:sp>
        <p:nvSpPr>
          <p:cNvPr id="19" name="Google Shape;19;p90"/>
          <p:cNvSpPr/>
          <p:nvPr/>
        </p:nvSpPr>
        <p:spPr>
          <a:xfrm>
            <a:off x="1014984" y="-54"/>
            <a:ext cx="73152" cy="6858054"/>
          </a:xfrm>
          <a:prstGeom prst="rect">
            <a:avLst/>
          </a:prstGeom>
          <a:solidFill>
            <a:schemeClr val="lt1"/>
          </a:solidFill>
          <a:ln>
            <a:noFill/>
          </a:ln>
          <a:effectLst>
            <a:outerShdw blurRad="38550" dist="38000" dir="10800000" algn="tl" rotWithShape="0">
              <a:srgbClr val="6F6A5F">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1"/>
          <p:cNvPicPr preferRelativeResize="0"/>
          <p:nvPr/>
        </p:nvPicPr>
        <p:blipFill rotWithShape="1">
          <a:blip r:embed="rId3">
            <a:alphaModFix/>
          </a:blip>
          <a:srcRect/>
          <a:stretch/>
        </p:blipFill>
        <p:spPr>
          <a:xfrm>
            <a:off x="7561518" y="72711"/>
            <a:ext cx="1187051" cy="411359"/>
          </a:xfrm>
          <a:prstGeom prst="rect">
            <a:avLst/>
          </a:prstGeom>
          <a:noFill/>
          <a:ln>
            <a:noFill/>
          </a:ln>
        </p:spPr>
      </p:pic>
      <p:graphicFrame>
        <p:nvGraphicFramePr>
          <p:cNvPr id="107" name="Google Shape;107;p1"/>
          <p:cNvGraphicFramePr/>
          <p:nvPr/>
        </p:nvGraphicFramePr>
        <p:xfrm>
          <a:off x="1482436" y="977696"/>
          <a:ext cx="7266150" cy="4993600"/>
        </p:xfrm>
        <a:graphic>
          <a:graphicData uri="http://schemas.openxmlformats.org/drawingml/2006/table">
            <a:tbl>
              <a:tblPr>
                <a:noFill/>
                <a:tableStyleId>{36B4BD29-68A2-467C-A070-14D9497172DA}</a:tableStyleId>
              </a:tblPr>
              <a:tblGrid>
                <a:gridCol w="3492875"/>
                <a:gridCol w="3773275"/>
              </a:tblGrid>
              <a:tr h="313925">
                <a:tc gridSpan="2">
                  <a:txBody>
                    <a:bodyPr/>
                    <a:lstStyle/>
                    <a:p>
                      <a:pPr marL="0" marR="0" lvl="0" indent="0" algn="r" rtl="0">
                        <a:lnSpc>
                          <a:spcPct val="100000"/>
                        </a:lnSpc>
                        <a:spcBef>
                          <a:spcPts val="0"/>
                        </a:spcBef>
                        <a:spcAft>
                          <a:spcPts val="0"/>
                        </a:spcAft>
                        <a:buClr>
                          <a:srgbClr val="000000"/>
                        </a:buClr>
                        <a:buSzPts val="1100"/>
                        <a:buFont typeface="Arial"/>
                        <a:buNone/>
                      </a:pPr>
                      <a:r>
                        <a:rPr lang="en-US" sz="1100" u="sng" strike="noStrike" cap="none"/>
                        <a:t>Date:- 18/10/2021</a:t>
                      </a:r>
                      <a:endParaRPr sz="1100" b="1" i="0" u="sng" strike="noStrike" cap="none">
                        <a:solidFill>
                          <a:srgbClr val="FA7D00"/>
                        </a:solidFill>
                        <a:latin typeface="Calibri"/>
                        <a:ea typeface="Calibri"/>
                        <a:cs typeface="Calibri"/>
                        <a:sym typeface="Calibri"/>
                      </a:endParaRPr>
                    </a:p>
                  </a:txBody>
                  <a:tcPr marL="9525" marR="9525" marT="9525" marB="0" anchor="b"/>
                </a:tc>
                <a:tc hMerge="1">
                  <a:txBody>
                    <a:bodyPr/>
                    <a:lstStyle/>
                    <a:p>
                      <a:endParaRPr lang="en-US"/>
                    </a:p>
                  </a:txBody>
                  <a:tcPr/>
                </a:tc>
              </a:tr>
              <a:tr h="867000">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t>Project Title  </a:t>
                      </a:r>
                      <a:endParaRPr sz="2000" b="1" i="0" u="none" strike="noStrike" cap="none">
                        <a:solidFill>
                          <a:srgbClr val="FA7D00"/>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P75- Summary Extraction along with sentiment analysis.</a:t>
                      </a:r>
                      <a:endParaRPr sz="1800" b="1" i="0" u="none" strike="noStrike" cap="none">
                        <a:solidFill>
                          <a:srgbClr val="FA7D00"/>
                        </a:solidFill>
                        <a:latin typeface="Calibri"/>
                        <a:ea typeface="Calibri"/>
                        <a:cs typeface="Calibri"/>
                        <a:sym typeface="Calibri"/>
                      </a:endParaRPr>
                    </a:p>
                  </a:txBody>
                  <a:tcPr marL="9525" marR="9525" marT="9525" marB="0" anchor="ctr"/>
                </a:tc>
              </a:tr>
              <a:tr h="627825">
                <a:tc rowSpan="5">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t>Team Members</a:t>
                      </a:r>
                      <a:endParaRPr sz="2000" b="1" i="0" u="none" strike="noStrike" cap="none">
                        <a:solidFill>
                          <a:srgbClr val="FA7D00"/>
                        </a:solidFill>
                        <a:latin typeface="Calibri"/>
                        <a:ea typeface="Calibri"/>
                        <a:cs typeface="Calibri"/>
                        <a:sym typeface="Calibri"/>
                      </a:endParaRPr>
                    </a:p>
                  </a:txBody>
                  <a:tcPr marL="9525" marR="9525" marT="9525" marB="0" anchor="ctr"/>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t>Manan Malhotra</a:t>
                      </a:r>
                      <a:endParaRPr sz="1600" b="1" i="0" u="none" strike="noStrike" cap="none">
                        <a:solidFill>
                          <a:srgbClr val="FA7D00"/>
                        </a:solidFill>
                        <a:latin typeface="Calibri"/>
                        <a:ea typeface="Calibri"/>
                        <a:cs typeface="Calibri"/>
                        <a:sym typeface="Calibri"/>
                      </a:endParaRPr>
                    </a:p>
                  </a:txBody>
                  <a:tcPr marL="9525" marR="9525" marT="9525" marB="0" anchor="ctr"/>
                </a:tc>
              </a:tr>
              <a:tr h="523175">
                <a:tc vMerge="1">
                  <a:txBody>
                    <a:bodyPr/>
                    <a:lstStyle/>
                    <a:p>
                      <a:endParaRPr lang="en-US"/>
                    </a:p>
                  </a:txBody>
                  <a:tcPr/>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t>Nandini Reddy</a:t>
                      </a:r>
                      <a:endParaRPr sz="1600" b="1" i="0" u="none" strike="noStrike" cap="none">
                        <a:solidFill>
                          <a:srgbClr val="FA7D00"/>
                        </a:solidFill>
                        <a:latin typeface="Calibri"/>
                        <a:ea typeface="Calibri"/>
                        <a:cs typeface="Calibri"/>
                        <a:sym typeface="Calibri"/>
                      </a:endParaRPr>
                    </a:p>
                  </a:txBody>
                  <a:tcPr marL="9525" marR="9525" marT="9525" marB="0" anchor="ctr"/>
                </a:tc>
              </a:tr>
              <a:tr h="523175">
                <a:tc vMerge="1">
                  <a:txBody>
                    <a:bodyPr/>
                    <a:lstStyle/>
                    <a:p>
                      <a:endParaRPr lang="en-US"/>
                    </a:p>
                  </a:txBody>
                  <a:tcPr/>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t>Renu Rawat</a:t>
                      </a:r>
                      <a:endParaRPr sz="1600" b="1" i="0" u="none" strike="noStrike" cap="none">
                        <a:solidFill>
                          <a:srgbClr val="FA7D00"/>
                        </a:solidFill>
                        <a:latin typeface="Calibri"/>
                        <a:ea typeface="Calibri"/>
                        <a:cs typeface="Calibri"/>
                        <a:sym typeface="Calibri"/>
                      </a:endParaRPr>
                    </a:p>
                  </a:txBody>
                  <a:tcPr marL="9525" marR="9525" marT="9525" marB="0" anchor="ctr"/>
                </a:tc>
              </a:tr>
              <a:tr h="523175">
                <a:tc vMerge="1">
                  <a:txBody>
                    <a:bodyPr/>
                    <a:lstStyle/>
                    <a:p>
                      <a:endParaRPr lang="en-US"/>
                    </a:p>
                  </a:txBody>
                  <a:tcPr/>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t>Rohit  Pawar</a:t>
                      </a:r>
                      <a:endParaRPr sz="1600" b="1" i="0" u="none" strike="noStrike" cap="none">
                        <a:solidFill>
                          <a:srgbClr val="FA7D00"/>
                        </a:solidFill>
                        <a:latin typeface="Calibri"/>
                        <a:ea typeface="Calibri"/>
                        <a:cs typeface="Calibri"/>
                        <a:sym typeface="Calibri"/>
                      </a:endParaRPr>
                    </a:p>
                  </a:txBody>
                  <a:tcPr marL="9525" marR="9525" marT="9525" marB="0" anchor="ctr"/>
                </a:tc>
              </a:tr>
              <a:tr h="539050">
                <a:tc vMerge="1">
                  <a:txBody>
                    <a:bodyPr/>
                    <a:lstStyle/>
                    <a:p>
                      <a:endParaRPr lang="en-US"/>
                    </a:p>
                  </a:txBody>
                  <a:tcPr/>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t>Shubham Patel</a:t>
                      </a:r>
                      <a:endParaRPr sz="1600" b="1" i="0" u="none" strike="noStrike" cap="none">
                        <a:solidFill>
                          <a:srgbClr val="FA7D00"/>
                        </a:solidFill>
                        <a:latin typeface="Calibri"/>
                        <a:ea typeface="Calibri"/>
                        <a:cs typeface="Calibri"/>
                        <a:sym typeface="Calibri"/>
                      </a:endParaRPr>
                    </a:p>
                  </a:txBody>
                  <a:tcPr marL="9525" marR="9525" marT="9525" marB="0" anchor="ctr"/>
                </a:tc>
              </a:tr>
              <a:tr h="1076275">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t>Project Guide</a:t>
                      </a:r>
                      <a:endParaRPr sz="2000" b="1" i="0" u="none" strike="noStrike" cap="none">
                        <a:solidFill>
                          <a:srgbClr val="FA7D00"/>
                        </a:solidFill>
                        <a:latin typeface="Calibri"/>
                        <a:ea typeface="Calibri"/>
                        <a:cs typeface="Calibri"/>
                        <a:sym typeface="Calibri"/>
                      </a:endParaRPr>
                    </a:p>
                  </a:txBody>
                  <a:tcPr marL="9525" marR="9525" marT="9525" marB="0" anchor="ctr"/>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US" sz="1600" u="none" strike="noStrike" cap="none"/>
                        <a:t>Mr. Parth Sagar</a:t>
                      </a:r>
                      <a:endParaRPr sz="1600" b="1" u="none" strike="noStrike" cap="none">
                        <a:solidFill>
                          <a:schemeClr val="dk1"/>
                        </a:solidFill>
                        <a:latin typeface="Arial"/>
                        <a:ea typeface="Arial"/>
                        <a:cs typeface="Arial"/>
                        <a:sym typeface="Arial"/>
                      </a:endParaRPr>
                    </a:p>
                  </a:txBody>
                  <a:tcPr marL="9525" marR="9525" marT="9525" marB="0" anchor="ct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9"/>
          <p:cNvSpPr txBox="1"/>
          <p:nvPr/>
        </p:nvSpPr>
        <p:spPr>
          <a:xfrm>
            <a:off x="2589117" y="2354106"/>
            <a:ext cx="5182638" cy="923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5400" b="1" i="0" u="none" strike="noStrike" cap="none">
                <a:solidFill>
                  <a:srgbClr val="562214"/>
                </a:solidFill>
                <a:latin typeface="Gill Sans"/>
                <a:ea typeface="Gill Sans"/>
                <a:cs typeface="Gill Sans"/>
                <a:sym typeface="Gill Sans"/>
              </a:rPr>
              <a:t>Model Building</a:t>
            </a:r>
            <a:endParaRPr sz="5400" b="1" i="0" u="none" strike="noStrike" cap="none">
              <a:solidFill>
                <a:srgbClr val="562214"/>
              </a:solidFill>
              <a:latin typeface="Gill Sans"/>
              <a:ea typeface="Gill Sans"/>
              <a:cs typeface="Gill Sans"/>
              <a:sym typeface="Gill Sans"/>
            </a:endParaRPr>
          </a:p>
        </p:txBody>
      </p:sp>
      <p:pic>
        <p:nvPicPr>
          <p:cNvPr id="200" name="Google Shape;200;p9"/>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0"/>
          <p:cNvSpPr txBox="1"/>
          <p:nvPr/>
        </p:nvSpPr>
        <p:spPr>
          <a:xfrm>
            <a:off x="1138878" y="30818"/>
            <a:ext cx="6411900" cy="49260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800"/>
              <a:buFont typeface="Wingdings" pitchFamily="2" charset="2"/>
              <a:buChar char="q"/>
            </a:pPr>
            <a:r>
              <a:rPr lang="en-US" sz="2600" b="1" i="0" u="none" strike="noStrike" cap="none">
                <a:solidFill>
                  <a:srgbClr val="562214"/>
                </a:solidFill>
                <a:latin typeface="Gill Sans"/>
                <a:ea typeface="Gill Sans"/>
                <a:cs typeface="Gill Sans"/>
                <a:sym typeface="Gill Sans"/>
              </a:rPr>
              <a:t>Model </a:t>
            </a:r>
            <a:r>
              <a:rPr lang="en-US" sz="2600" b="1">
                <a:solidFill>
                  <a:srgbClr val="562214"/>
                </a:solidFill>
                <a:latin typeface="Gill Sans"/>
                <a:ea typeface="Gill Sans"/>
                <a:cs typeface="Gill Sans"/>
                <a:sym typeface="Gill Sans"/>
              </a:rPr>
              <a:t>Details</a:t>
            </a:r>
            <a:endParaRPr sz="2600" b="1" i="0" u="none" strike="noStrike" cap="none">
              <a:solidFill>
                <a:srgbClr val="562214"/>
              </a:solidFill>
              <a:latin typeface="Gill Sans"/>
              <a:ea typeface="Gill Sans"/>
              <a:cs typeface="Gill Sans"/>
              <a:sym typeface="Gill Sans"/>
            </a:endParaRPr>
          </a:p>
        </p:txBody>
      </p:sp>
      <p:cxnSp>
        <p:nvCxnSpPr>
          <p:cNvPr id="206" name="Google Shape;206;p10"/>
          <p:cNvCxnSpPr/>
          <p:nvPr/>
        </p:nvCxnSpPr>
        <p:spPr>
          <a:xfrm>
            <a:off x="4363655" y="874129"/>
            <a:ext cx="0" cy="5274744"/>
          </a:xfrm>
          <a:prstGeom prst="straightConnector1">
            <a:avLst/>
          </a:prstGeom>
          <a:noFill/>
          <a:ln w="76200" cap="flat" cmpd="sng">
            <a:solidFill>
              <a:schemeClr val="accent5"/>
            </a:solidFill>
            <a:prstDash val="solid"/>
            <a:round/>
            <a:headEnd type="none" w="sm" len="sm"/>
            <a:tailEnd type="none" w="sm" len="sm"/>
          </a:ln>
        </p:spPr>
      </p:cxnSp>
      <p:sp>
        <p:nvSpPr>
          <p:cNvPr id="208" name="Google Shape;208;p10"/>
          <p:cNvSpPr txBox="1"/>
          <p:nvPr/>
        </p:nvSpPr>
        <p:spPr>
          <a:xfrm>
            <a:off x="1039091" y="1277854"/>
            <a:ext cx="3305700" cy="324700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800"/>
              <a:buFont typeface="Wingdings" pitchFamily="2" charset="2"/>
              <a:buChar char="v"/>
            </a:pPr>
            <a:r>
              <a:rPr lang="en-US" sz="2000" dirty="0">
                <a:solidFill>
                  <a:schemeClr val="dk1"/>
                </a:solidFill>
                <a:latin typeface="Times New Roman"/>
                <a:ea typeface="Times New Roman"/>
                <a:cs typeface="Times New Roman"/>
              </a:rPr>
              <a:t>Data set details</a:t>
            </a:r>
            <a:endParaRPr sz="2000" dirty="0">
              <a:solidFill>
                <a:schemeClr val="dk1"/>
              </a:solidFill>
              <a:latin typeface="Times New Roman"/>
              <a:ea typeface="Times New Roman"/>
              <a:cs typeface="Times New Roman"/>
            </a:endParaRPr>
          </a:p>
          <a:p>
            <a:pPr marL="342900" marR="0" lvl="0" indent="-342900" algn="l" rtl="0">
              <a:lnSpc>
                <a:spcPct val="100000"/>
              </a:lnSpc>
              <a:spcBef>
                <a:spcPts val="0"/>
              </a:spcBef>
              <a:spcAft>
                <a:spcPts val="0"/>
              </a:spcAft>
              <a:buClr>
                <a:srgbClr val="000000"/>
              </a:buClr>
              <a:buSzPts val="1800"/>
              <a:buFont typeface="Wingdings" pitchFamily="2" charset="2"/>
              <a:buChar char="v"/>
            </a:pPr>
            <a:endParaRPr sz="2000" dirty="0">
              <a:solidFill>
                <a:schemeClr val="dk1"/>
              </a:solidFill>
              <a:latin typeface="Times New Roman"/>
              <a:ea typeface="Times New Roman"/>
              <a:cs typeface="Times New Roman"/>
            </a:endParaRPr>
          </a:p>
          <a:p>
            <a:pPr marL="342900" marR="0" lvl="0" indent="-342900" algn="l" rtl="0">
              <a:lnSpc>
                <a:spcPct val="100000"/>
              </a:lnSpc>
              <a:spcBef>
                <a:spcPts val="0"/>
              </a:spcBef>
              <a:spcAft>
                <a:spcPts val="0"/>
              </a:spcAft>
              <a:buClr>
                <a:srgbClr val="000000"/>
              </a:buClr>
              <a:buSzPts val="1800"/>
              <a:buFont typeface="Wingdings" pitchFamily="2" charset="2"/>
              <a:buChar char="v"/>
            </a:pPr>
            <a:r>
              <a:rPr lang="en-US" sz="2000" dirty="0">
                <a:solidFill>
                  <a:schemeClr val="dk1"/>
                </a:solidFill>
                <a:latin typeface="Times New Roman"/>
                <a:ea typeface="Times New Roman"/>
                <a:cs typeface="Times New Roman"/>
              </a:rPr>
              <a:t>Ecommerce_Business_Guide.pdf</a:t>
            </a:r>
            <a:endParaRPr sz="2000" dirty="0">
              <a:solidFill>
                <a:schemeClr val="dk1"/>
              </a:solidFill>
              <a:latin typeface="Times New Roman"/>
              <a:ea typeface="Times New Roman"/>
              <a:cs typeface="Times New Roman"/>
            </a:endParaRPr>
          </a:p>
          <a:p>
            <a:pPr marL="342900" marR="0" lvl="0" indent="-342900" algn="l" rtl="0">
              <a:lnSpc>
                <a:spcPct val="100000"/>
              </a:lnSpc>
              <a:spcBef>
                <a:spcPts val="0"/>
              </a:spcBef>
              <a:spcAft>
                <a:spcPts val="0"/>
              </a:spcAft>
              <a:buClr>
                <a:srgbClr val="000000"/>
              </a:buClr>
              <a:buSzPts val="1800"/>
              <a:buFont typeface="Wingdings" pitchFamily="2" charset="2"/>
              <a:buChar char="v"/>
            </a:pPr>
            <a:endParaRPr sz="2000" dirty="0">
              <a:solidFill>
                <a:schemeClr val="dk1"/>
              </a:solidFill>
              <a:latin typeface="Times New Roman"/>
              <a:ea typeface="Times New Roman"/>
              <a:cs typeface="Times New Roman"/>
            </a:endParaRPr>
          </a:p>
          <a:p>
            <a:pPr marL="342900" marR="0" lvl="0" indent="-342900" algn="l" rtl="0">
              <a:lnSpc>
                <a:spcPct val="100000"/>
              </a:lnSpc>
              <a:spcBef>
                <a:spcPts val="0"/>
              </a:spcBef>
              <a:spcAft>
                <a:spcPts val="0"/>
              </a:spcAft>
              <a:buClr>
                <a:srgbClr val="000000"/>
              </a:buClr>
              <a:buSzPts val="1800"/>
              <a:buFont typeface="Wingdings" pitchFamily="2" charset="2"/>
              <a:buChar char="v"/>
            </a:pPr>
            <a:r>
              <a:rPr lang="en-US" sz="2000" dirty="0">
                <a:solidFill>
                  <a:schemeClr val="dk1"/>
                </a:solidFill>
                <a:latin typeface="Times New Roman"/>
                <a:ea typeface="Times New Roman"/>
                <a:cs typeface="Times New Roman"/>
              </a:rPr>
              <a:t>Data details</a:t>
            </a:r>
            <a:endParaRPr sz="2000" dirty="0">
              <a:solidFill>
                <a:schemeClr val="dk1"/>
              </a:solidFill>
              <a:latin typeface="Times New Roman"/>
              <a:ea typeface="Times New Roman"/>
              <a:cs typeface="Times New Roman"/>
            </a:endParaRPr>
          </a:p>
          <a:p>
            <a:pPr marL="342900" marR="0" lvl="0" indent="-342900" algn="l" rtl="0">
              <a:lnSpc>
                <a:spcPct val="100000"/>
              </a:lnSpc>
              <a:spcBef>
                <a:spcPts val="0"/>
              </a:spcBef>
              <a:spcAft>
                <a:spcPts val="0"/>
              </a:spcAft>
              <a:buClr>
                <a:srgbClr val="000000"/>
              </a:buClr>
              <a:buSzPts val="1800"/>
              <a:buFont typeface="Wingdings" pitchFamily="2" charset="2"/>
              <a:buChar char="v"/>
            </a:pPr>
            <a:endParaRPr sz="2000" dirty="0">
              <a:solidFill>
                <a:schemeClr val="dk1"/>
              </a:solidFill>
              <a:latin typeface="Times New Roman"/>
              <a:ea typeface="Times New Roman"/>
              <a:cs typeface="Times New Roman"/>
            </a:endParaRPr>
          </a:p>
          <a:p>
            <a:pPr marL="342900" marR="0" lvl="0" indent="-342900" algn="l" rtl="0">
              <a:lnSpc>
                <a:spcPct val="100000"/>
              </a:lnSpc>
              <a:spcBef>
                <a:spcPts val="0"/>
              </a:spcBef>
              <a:spcAft>
                <a:spcPts val="0"/>
              </a:spcAft>
              <a:buClr>
                <a:srgbClr val="000000"/>
              </a:buClr>
              <a:buSzPts val="1800"/>
              <a:buFont typeface="Wingdings" pitchFamily="2" charset="2"/>
              <a:buChar char="v"/>
            </a:pPr>
            <a:r>
              <a:rPr lang="en-US" sz="2000" dirty="0">
                <a:solidFill>
                  <a:schemeClr val="dk1"/>
                </a:solidFill>
                <a:latin typeface="Times New Roman"/>
                <a:ea typeface="Times New Roman"/>
                <a:cs typeface="Times New Roman"/>
              </a:rPr>
              <a:t>Corpus - Extracted text data from </a:t>
            </a:r>
            <a:r>
              <a:rPr lang="en-US" sz="2000" dirty="0" err="1">
                <a:solidFill>
                  <a:schemeClr val="dk1"/>
                </a:solidFill>
                <a:latin typeface="Times New Roman"/>
                <a:ea typeface="Times New Roman"/>
                <a:cs typeface="Times New Roman"/>
              </a:rPr>
              <a:t>ebook</a:t>
            </a:r>
            <a:r>
              <a:rPr lang="en-US" sz="2000" dirty="0">
                <a:solidFill>
                  <a:schemeClr val="dk1"/>
                </a:solidFill>
                <a:latin typeface="Times New Roman"/>
                <a:ea typeface="Times New Roman"/>
                <a:cs typeface="Times New Roman"/>
              </a:rPr>
              <a:t> </a:t>
            </a:r>
            <a:r>
              <a:rPr lang="en-US" sz="2000" dirty="0" err="1">
                <a:solidFill>
                  <a:schemeClr val="dk1"/>
                </a:solidFill>
                <a:latin typeface="Times New Roman"/>
                <a:ea typeface="Times New Roman"/>
                <a:cs typeface="Times New Roman"/>
              </a:rPr>
              <a:t>pdf</a:t>
            </a:r>
            <a:endParaRPr sz="2000" dirty="0">
              <a:solidFill>
                <a:schemeClr val="dk1"/>
              </a:solidFill>
              <a:latin typeface="Times New Roman"/>
              <a:ea typeface="Times New Roman"/>
              <a:cs typeface="Times New Roman"/>
            </a:endParaRPr>
          </a:p>
          <a:p>
            <a:pPr marL="285750" marR="0" lvl="0" indent="-171450" algn="l" rtl="0">
              <a:lnSpc>
                <a:spcPct val="100000"/>
              </a:lnSpc>
              <a:spcBef>
                <a:spcPts val="0"/>
              </a:spcBef>
              <a:spcAft>
                <a:spcPts val="0"/>
              </a:spcAft>
              <a:buClr>
                <a:srgbClr val="000000"/>
              </a:buClr>
              <a:buSzPts val="1800"/>
              <a:buFont typeface="Arial"/>
              <a:buNone/>
            </a:pPr>
            <a:endParaRPr sz="1100" b="0" i="0" u="none" strike="noStrike" cap="none" dirty="0">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rgbClr val="000000"/>
              </a:buClr>
              <a:buSzPts val="1800"/>
              <a:buFont typeface="Arial"/>
              <a:buNone/>
            </a:pPr>
            <a:endParaRPr sz="1400" b="0" i="0" u="none" strike="noStrike" cap="none" dirty="0">
              <a:solidFill>
                <a:srgbClr val="000000"/>
              </a:solidFill>
              <a:latin typeface="Arial"/>
              <a:ea typeface="Arial"/>
              <a:cs typeface="Arial"/>
              <a:sym typeface="Arial"/>
            </a:endParaRPr>
          </a:p>
        </p:txBody>
      </p:sp>
      <p:sp>
        <p:nvSpPr>
          <p:cNvPr id="209" name="Google Shape;209;p10"/>
          <p:cNvSpPr txBox="1"/>
          <p:nvPr/>
        </p:nvSpPr>
        <p:spPr>
          <a:xfrm>
            <a:off x="4548850" y="1579560"/>
            <a:ext cx="4780200" cy="3078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0" name="Google Shape;210;p10"/>
          <p:cNvSpPr txBox="1"/>
          <p:nvPr/>
        </p:nvSpPr>
        <p:spPr>
          <a:xfrm>
            <a:off x="1840372" y="454635"/>
            <a:ext cx="24192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1400" b="0" i="0" u="none" strike="noStrike" cap="none">
              <a:solidFill>
                <a:srgbClr val="000000"/>
              </a:solidFill>
              <a:latin typeface="Arial"/>
              <a:ea typeface="Arial"/>
              <a:cs typeface="Arial"/>
              <a:sym typeface="Arial"/>
            </a:endParaRPr>
          </a:p>
        </p:txBody>
      </p:sp>
      <p:pic>
        <p:nvPicPr>
          <p:cNvPr id="211" name="Google Shape;211;p1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14" name="Google Shape;214;p10"/>
          <p:cNvSpPr txBox="1"/>
          <p:nvPr/>
        </p:nvSpPr>
        <p:spPr>
          <a:xfrm>
            <a:off x="4602110" y="874129"/>
            <a:ext cx="372916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a:solidFill>
                  <a:schemeClr val="dk1"/>
                </a:solidFill>
                <a:latin typeface="Century Gothic"/>
                <a:ea typeface="Century Gothic"/>
                <a:cs typeface="Century Gothic"/>
                <a:sym typeface="Century Gothic"/>
              </a:rPr>
              <a:t>Automatic Summarizers</a:t>
            </a:r>
            <a:endParaRPr sz="1400" b="1" i="0" u="none" strike="noStrike" cap="none">
              <a:solidFill>
                <a:srgbClr val="000000"/>
              </a:solidFill>
              <a:latin typeface="Arial"/>
              <a:ea typeface="Arial"/>
              <a:cs typeface="Arial"/>
              <a:sym typeface="Arial"/>
            </a:endParaRPr>
          </a:p>
        </p:txBody>
      </p:sp>
      <p:sp>
        <p:nvSpPr>
          <p:cNvPr id="215" name="Google Shape;215;p10"/>
          <p:cNvSpPr txBox="1"/>
          <p:nvPr/>
        </p:nvSpPr>
        <p:spPr>
          <a:xfrm>
            <a:off x="4636114" y="3939841"/>
            <a:ext cx="372916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dirty="0">
                <a:solidFill>
                  <a:schemeClr val="dk1"/>
                </a:solidFill>
                <a:latin typeface="Century Gothic"/>
                <a:ea typeface="Century Gothic"/>
                <a:cs typeface="Century Gothic"/>
                <a:sym typeface="Century Gothic"/>
              </a:rPr>
              <a:t>NLP </a:t>
            </a:r>
            <a:r>
              <a:rPr lang="en-US" sz="1800" b="1" i="0" u="none" strike="noStrike" cap="none" dirty="0">
                <a:solidFill>
                  <a:schemeClr val="dk1"/>
                </a:solidFill>
                <a:latin typeface="Century Gothic"/>
                <a:ea typeface="Century Gothic"/>
                <a:cs typeface="Century Gothic"/>
                <a:sym typeface="Century Gothic"/>
              </a:rPr>
              <a:t> Models</a:t>
            </a:r>
            <a:endParaRPr sz="1400" b="1" i="0" u="none" strike="noStrike" cap="none" dirty="0">
              <a:solidFill>
                <a:srgbClr val="000000"/>
              </a:solidFill>
              <a:latin typeface="Arial"/>
              <a:ea typeface="Arial"/>
              <a:cs typeface="Arial"/>
              <a:sym typeface="Arial"/>
            </a:endParaRPr>
          </a:p>
        </p:txBody>
      </p:sp>
      <p:sp>
        <p:nvSpPr>
          <p:cNvPr id="217" name="Google Shape;217;p10"/>
          <p:cNvSpPr/>
          <p:nvPr/>
        </p:nvSpPr>
        <p:spPr>
          <a:xfrm>
            <a:off x="4636114" y="4349063"/>
            <a:ext cx="4405035" cy="1107955"/>
          </a:xfrm>
          <a:prstGeom prst="rect">
            <a:avLst/>
          </a:prstGeom>
          <a:noFill/>
          <a:ln>
            <a:noFill/>
          </a:ln>
        </p:spPr>
        <p:txBody>
          <a:bodyPr spcFirstLastPara="1" wrap="square" lIns="91425" tIns="45700" rIns="91425" bIns="45700" anchor="t" anchorCtr="0">
            <a:spAutoFit/>
          </a:bodyPr>
          <a:lstStyle/>
          <a:p>
            <a:pPr marL="342900" lvl="0" indent="-342900">
              <a:lnSpc>
                <a:spcPct val="150000"/>
              </a:lnSpc>
              <a:buSzPts val="1800"/>
              <a:buFont typeface="Wingdings" pitchFamily="2" charset="2"/>
              <a:buChar char="v"/>
            </a:pPr>
            <a:r>
              <a:rPr lang="en-US" sz="2000" dirty="0" smtClean="0">
                <a:solidFill>
                  <a:schemeClr val="dk1"/>
                </a:solidFill>
                <a:latin typeface="Times New Roman"/>
                <a:ea typeface="Times New Roman"/>
                <a:cs typeface="Times New Roman"/>
                <a:sym typeface="Century Gothic"/>
              </a:rPr>
              <a:t>TF </a:t>
            </a:r>
            <a:r>
              <a:rPr lang="en-US" sz="2000" dirty="0">
                <a:solidFill>
                  <a:schemeClr val="dk1"/>
                </a:solidFill>
                <a:latin typeface="Times New Roman"/>
                <a:ea typeface="Times New Roman"/>
                <a:cs typeface="Times New Roman"/>
                <a:sym typeface="Century Gothic"/>
              </a:rPr>
              <a:t>IDF </a:t>
            </a:r>
            <a:r>
              <a:rPr lang="en-US" sz="2000" dirty="0" err="1">
                <a:solidFill>
                  <a:schemeClr val="dk1"/>
                </a:solidFill>
                <a:latin typeface="Times New Roman"/>
                <a:ea typeface="Times New Roman"/>
                <a:cs typeface="Times New Roman"/>
                <a:sym typeface="Century Gothic"/>
              </a:rPr>
              <a:t>Vectorizer</a:t>
            </a:r>
            <a:r>
              <a:rPr lang="en-US" sz="2000" dirty="0">
                <a:solidFill>
                  <a:schemeClr val="dk1"/>
                </a:solidFill>
                <a:latin typeface="Times New Roman"/>
                <a:ea typeface="Times New Roman"/>
                <a:cs typeface="Times New Roman"/>
                <a:sym typeface="Century Gothic"/>
              </a:rPr>
              <a:t> – </a:t>
            </a:r>
            <a:r>
              <a:rPr lang="en-US" sz="2000" dirty="0" err="1">
                <a:solidFill>
                  <a:schemeClr val="dk1"/>
                </a:solidFill>
                <a:latin typeface="Times New Roman"/>
                <a:ea typeface="Times New Roman"/>
                <a:cs typeface="Times New Roman"/>
                <a:sym typeface="Century Gothic"/>
              </a:rPr>
              <a:t>Sklearn</a:t>
            </a:r>
            <a:r>
              <a:rPr lang="en-US" sz="2000" dirty="0">
                <a:solidFill>
                  <a:schemeClr val="dk1"/>
                </a:solidFill>
                <a:latin typeface="Times New Roman"/>
                <a:ea typeface="Times New Roman"/>
                <a:cs typeface="Times New Roman"/>
                <a:sym typeface="Century Gothic"/>
              </a:rPr>
              <a:t> </a:t>
            </a:r>
            <a:endParaRPr sz="2000" dirty="0">
              <a:solidFill>
                <a:schemeClr val="dk1"/>
              </a:solidFill>
              <a:latin typeface="Times New Roman"/>
              <a:ea typeface="Times New Roman"/>
              <a:cs typeface="Times New Roman"/>
            </a:endParaRPr>
          </a:p>
          <a:p>
            <a:pPr marL="285750" lvl="0" indent="-285750">
              <a:buSzPts val="1800"/>
              <a:buFont typeface="Wingdings" pitchFamily="2" charset="2"/>
              <a:buChar char="v"/>
            </a:pPr>
            <a:endParaRPr sz="1800" dirty="0">
              <a:solidFill>
                <a:schemeClr val="dk1"/>
              </a:solidFill>
              <a:sym typeface="Century Gothic"/>
            </a:endParaRPr>
          </a:p>
          <a:p>
            <a:pPr marL="285750" lvl="0" indent="-285750">
              <a:buSzPts val="1800"/>
              <a:buFont typeface="Arial"/>
              <a:buChar char="•"/>
            </a:pPr>
            <a:endParaRPr sz="1800" dirty="0">
              <a:solidFill>
                <a:schemeClr val="dk1"/>
              </a:solidFill>
            </a:endParaRPr>
          </a:p>
        </p:txBody>
      </p:sp>
      <p:sp>
        <p:nvSpPr>
          <p:cNvPr id="2" name="TextBox 1"/>
          <p:cNvSpPr txBox="1"/>
          <p:nvPr/>
        </p:nvSpPr>
        <p:spPr>
          <a:xfrm>
            <a:off x="4579519" y="851179"/>
            <a:ext cx="4248318" cy="2616101"/>
          </a:xfrm>
          <a:prstGeom prst="rect">
            <a:avLst/>
          </a:prstGeom>
          <a:noFill/>
        </p:spPr>
        <p:txBody>
          <a:bodyPr wrap="square" rtlCol="0">
            <a:spAutoFit/>
          </a:bodyPr>
          <a:lstStyle/>
          <a:p>
            <a:pPr marL="457200" lvl="0"/>
            <a:r>
              <a:rPr lang="en-US" dirty="0" smtClean="0">
                <a:solidFill>
                  <a:schemeClr val="dk1"/>
                </a:solidFill>
                <a:latin typeface="Century Gothic"/>
                <a:ea typeface="Century Gothic"/>
                <a:cs typeface="Century Gothic"/>
                <a:sym typeface="Century Gothic"/>
              </a:rPr>
              <a:t> </a:t>
            </a:r>
          </a:p>
          <a:p>
            <a:pPr marL="342900" indent="-342900">
              <a:lnSpc>
                <a:spcPct val="150000"/>
              </a:lnSpc>
              <a:buSzPts val="1800"/>
              <a:buFont typeface="Wingdings" pitchFamily="2" charset="2"/>
              <a:buChar char="v"/>
            </a:pPr>
            <a:r>
              <a:rPr lang="en-US" sz="2000" dirty="0">
                <a:solidFill>
                  <a:schemeClr val="dk1"/>
                </a:solidFill>
                <a:latin typeface="Times New Roman"/>
                <a:ea typeface="Times New Roman"/>
                <a:cs typeface="Times New Roman"/>
                <a:sym typeface="Century Gothic"/>
              </a:rPr>
              <a:t>Summarizer : Extractive</a:t>
            </a:r>
          </a:p>
          <a:p>
            <a:pPr marL="342900" indent="-342900">
              <a:lnSpc>
                <a:spcPct val="150000"/>
              </a:lnSpc>
              <a:buSzPts val="1800"/>
              <a:buFont typeface="Wingdings" pitchFamily="2" charset="2"/>
              <a:buChar char="v"/>
            </a:pPr>
            <a:r>
              <a:rPr lang="en-US" sz="2000" dirty="0">
                <a:solidFill>
                  <a:schemeClr val="dk1"/>
                </a:solidFill>
                <a:latin typeface="Times New Roman"/>
                <a:ea typeface="Times New Roman"/>
                <a:cs typeface="Times New Roman"/>
                <a:sym typeface="Century Gothic"/>
              </a:rPr>
              <a:t>Sumy summarizers</a:t>
            </a:r>
          </a:p>
          <a:p>
            <a:pPr marL="342900" indent="-342900">
              <a:lnSpc>
                <a:spcPct val="150000"/>
              </a:lnSpc>
              <a:buSzPts val="1800"/>
              <a:buFont typeface="Wingdings" pitchFamily="2" charset="2"/>
              <a:buChar char="v"/>
            </a:pPr>
            <a:r>
              <a:rPr lang="en-US" sz="2000" dirty="0" err="1">
                <a:solidFill>
                  <a:schemeClr val="dk1"/>
                </a:solidFill>
                <a:latin typeface="Times New Roman"/>
                <a:ea typeface="Times New Roman"/>
                <a:cs typeface="Times New Roman"/>
                <a:sym typeface="Century Gothic"/>
              </a:rPr>
              <a:t>Gensim</a:t>
            </a:r>
            <a:r>
              <a:rPr lang="en-US" sz="2000" dirty="0">
                <a:solidFill>
                  <a:schemeClr val="dk1"/>
                </a:solidFill>
                <a:latin typeface="Times New Roman"/>
                <a:ea typeface="Times New Roman"/>
                <a:cs typeface="Times New Roman"/>
                <a:sym typeface="Century Gothic"/>
              </a:rPr>
              <a:t> summarizer</a:t>
            </a:r>
          </a:p>
          <a:p>
            <a:pPr marL="342900" indent="-342900">
              <a:lnSpc>
                <a:spcPct val="150000"/>
              </a:lnSpc>
              <a:buSzPts val="1800"/>
              <a:buFont typeface="Wingdings" pitchFamily="2" charset="2"/>
              <a:buChar char="v"/>
            </a:pPr>
            <a:r>
              <a:rPr lang="en-US" sz="2000" dirty="0">
                <a:solidFill>
                  <a:schemeClr val="dk1"/>
                </a:solidFill>
                <a:latin typeface="Times New Roman"/>
                <a:ea typeface="Times New Roman"/>
                <a:cs typeface="Times New Roman"/>
                <a:sym typeface="Century Gothic"/>
              </a:rPr>
              <a:t>Abstractive Summarizer:</a:t>
            </a:r>
          </a:p>
          <a:p>
            <a:pPr marL="342900" indent="-342900">
              <a:lnSpc>
                <a:spcPct val="150000"/>
              </a:lnSpc>
              <a:buSzPts val="1800"/>
              <a:buFont typeface="Wingdings" pitchFamily="2" charset="2"/>
              <a:buChar char="v"/>
            </a:pPr>
            <a:r>
              <a:rPr lang="en-US" sz="2000" dirty="0">
                <a:solidFill>
                  <a:schemeClr val="dk1"/>
                </a:solidFill>
                <a:latin typeface="Times New Roman"/>
                <a:ea typeface="Times New Roman"/>
                <a:cs typeface="Times New Roman"/>
                <a:sym typeface="Century Gothic"/>
              </a:rPr>
              <a:t>Transformer summarizers</a:t>
            </a: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2"/>
          <p:cNvSpPr txBox="1"/>
          <p:nvPr/>
        </p:nvSpPr>
        <p:spPr>
          <a:xfrm>
            <a:off x="1019974" y="265403"/>
            <a:ext cx="3788506" cy="492402"/>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2776"/>
              </a:buClr>
              <a:buSzPts val="2800"/>
              <a:buFont typeface="Wingdings" pitchFamily="2" charset="2"/>
              <a:buChar char="q"/>
            </a:pPr>
            <a:r>
              <a:rPr lang="en-US" sz="2600" b="1" i="0" u="none" strike="noStrike" cap="none" dirty="0">
                <a:solidFill>
                  <a:srgbClr val="562214"/>
                </a:solidFill>
                <a:latin typeface="Gill Sans"/>
                <a:ea typeface="Gill Sans"/>
                <a:cs typeface="Gill Sans"/>
                <a:sym typeface="Gill Sans"/>
              </a:rPr>
              <a:t>Model Results</a:t>
            </a:r>
            <a:endParaRPr sz="2600" b="1" i="0" u="none" strike="noStrike" cap="none" dirty="0">
              <a:solidFill>
                <a:srgbClr val="562214"/>
              </a:solidFill>
              <a:latin typeface="Gill Sans"/>
              <a:ea typeface="Gill Sans"/>
              <a:cs typeface="Gill Sans"/>
              <a:sym typeface="Gill Sans"/>
            </a:endParaRPr>
          </a:p>
        </p:txBody>
      </p:sp>
      <p:sp>
        <p:nvSpPr>
          <p:cNvPr id="223" name="Google Shape;223;p12"/>
          <p:cNvSpPr txBox="1"/>
          <p:nvPr/>
        </p:nvSpPr>
        <p:spPr>
          <a:xfrm>
            <a:off x="1019974" y="1958658"/>
            <a:ext cx="7986600" cy="3754834"/>
          </a:xfrm>
          <a:prstGeom prst="rect">
            <a:avLst/>
          </a:prstGeom>
          <a:noFill/>
          <a:ln>
            <a:noFill/>
          </a:ln>
        </p:spPr>
        <p:txBody>
          <a:bodyPr spcFirstLastPara="1" wrap="square" lIns="91425" tIns="45700" rIns="91425" bIns="45700" anchor="t" anchorCtr="0">
            <a:spAutoFit/>
          </a:bodyPr>
          <a:lstStyle/>
          <a:p>
            <a:pPr marL="0" indent="0">
              <a:buSzPts val="1800"/>
              <a:buFont typeface="Arial"/>
              <a:buNone/>
            </a:pPr>
            <a:r>
              <a:rPr lang="en-US" sz="2000" dirty="0">
                <a:solidFill>
                  <a:schemeClr val="dk1"/>
                </a:solidFill>
                <a:latin typeface="Times New Roman"/>
                <a:ea typeface="Times New Roman"/>
                <a:cs typeface="Times New Roman"/>
              </a:rPr>
              <a:t>Generated summaries using Automatic Summarizers and NLP models.</a:t>
            </a:r>
            <a:endParaRPr sz="2000" dirty="0">
              <a:solidFill>
                <a:schemeClr val="dk1"/>
              </a:solidFill>
              <a:latin typeface="Times New Roman"/>
              <a:ea typeface="Times New Roman"/>
              <a:cs typeface="Times New Roman"/>
            </a:endParaRPr>
          </a:p>
          <a:p>
            <a:pPr marL="0" indent="0">
              <a:buSzPts val="1800"/>
              <a:buFont typeface="Arial"/>
              <a:buNone/>
            </a:pPr>
            <a:endParaRPr sz="2000" dirty="0">
              <a:solidFill>
                <a:schemeClr val="dk1"/>
              </a:solidFill>
              <a:latin typeface="Times New Roman"/>
              <a:ea typeface="Times New Roman"/>
              <a:cs typeface="Times New Roman"/>
            </a:endParaRPr>
          </a:p>
          <a:p>
            <a:pPr marL="0" indent="0">
              <a:buSzPts val="1800"/>
              <a:buFont typeface="Arial"/>
              <a:buNone/>
            </a:pPr>
            <a:r>
              <a:rPr lang="en-US" sz="2000" dirty="0">
                <a:solidFill>
                  <a:schemeClr val="dk1"/>
                </a:solidFill>
                <a:latin typeface="Times New Roman"/>
                <a:ea typeface="Times New Roman"/>
                <a:cs typeface="Times New Roman"/>
              </a:rPr>
              <a:t>Summary Evaluation was done using Rouge Score. Summaries generated from the various NLP models were compared with the summaries generated by the Automatic Summarizer.</a:t>
            </a:r>
            <a:endParaRPr sz="2000" dirty="0">
              <a:solidFill>
                <a:schemeClr val="dk1"/>
              </a:solidFill>
              <a:latin typeface="Times New Roman"/>
              <a:ea typeface="Times New Roman"/>
              <a:cs typeface="Times New Roman"/>
            </a:endParaRPr>
          </a:p>
          <a:p>
            <a:pPr marL="0" indent="0">
              <a:buSzPts val="1800"/>
              <a:buFont typeface="Arial"/>
              <a:buNone/>
            </a:pPr>
            <a:endParaRPr sz="2000" dirty="0">
              <a:solidFill>
                <a:schemeClr val="dk1"/>
              </a:solidFill>
              <a:latin typeface="Times New Roman"/>
              <a:ea typeface="Times New Roman"/>
              <a:cs typeface="Times New Roman"/>
            </a:endParaRPr>
          </a:p>
          <a:p>
            <a:pPr marL="0" indent="0">
              <a:buSzPts val="1800"/>
              <a:buFont typeface="Arial"/>
              <a:buNone/>
            </a:pPr>
            <a:r>
              <a:rPr lang="en-US" sz="2000" dirty="0">
                <a:solidFill>
                  <a:schemeClr val="dk1"/>
                </a:solidFill>
                <a:latin typeface="Times New Roman"/>
                <a:ea typeface="Times New Roman"/>
                <a:cs typeface="Times New Roman"/>
              </a:rPr>
              <a:t>Implementation of </a:t>
            </a:r>
            <a:r>
              <a:rPr lang="en-US" sz="2000" dirty="0" err="1">
                <a:solidFill>
                  <a:schemeClr val="dk1"/>
                </a:solidFill>
                <a:latin typeface="Times New Roman"/>
                <a:ea typeface="Times New Roman"/>
                <a:cs typeface="Times New Roman"/>
              </a:rPr>
              <a:t>Tf-Idf</a:t>
            </a:r>
            <a:r>
              <a:rPr lang="en-US" sz="2000" dirty="0">
                <a:solidFill>
                  <a:schemeClr val="dk1"/>
                </a:solidFill>
                <a:latin typeface="Times New Roman"/>
                <a:ea typeface="Times New Roman"/>
                <a:cs typeface="Times New Roman"/>
              </a:rPr>
              <a:t> </a:t>
            </a:r>
            <a:r>
              <a:rPr lang="en-US" sz="2000" dirty="0" err="1">
                <a:solidFill>
                  <a:schemeClr val="dk1"/>
                </a:solidFill>
                <a:latin typeface="Times New Roman"/>
                <a:ea typeface="Times New Roman"/>
                <a:cs typeface="Times New Roman"/>
              </a:rPr>
              <a:t>Vectorizer</a:t>
            </a:r>
            <a:r>
              <a:rPr lang="en-US" sz="2000" dirty="0">
                <a:solidFill>
                  <a:schemeClr val="dk1"/>
                </a:solidFill>
                <a:latin typeface="Times New Roman"/>
                <a:ea typeface="Times New Roman"/>
                <a:cs typeface="Times New Roman"/>
              </a:rPr>
              <a:t> model was done for summary generation. </a:t>
            </a:r>
            <a:endParaRPr sz="2000" dirty="0">
              <a:solidFill>
                <a:schemeClr val="dk1"/>
              </a:solidFill>
              <a:latin typeface="Times New Roman"/>
              <a:ea typeface="Times New Roman"/>
              <a:cs typeface="Times New Roman"/>
            </a:endParaRPr>
          </a:p>
          <a:p>
            <a:pPr marL="0" indent="0">
              <a:buSzPts val="1800"/>
              <a:buFont typeface="Arial"/>
              <a:buNone/>
            </a:pPr>
            <a:endParaRPr sz="2000" dirty="0">
              <a:solidFill>
                <a:schemeClr val="dk1"/>
              </a:solidFill>
              <a:latin typeface="Times New Roman"/>
              <a:ea typeface="Times New Roman"/>
              <a:cs typeface="Times New Roman"/>
            </a:endParaRPr>
          </a:p>
          <a:p>
            <a:pPr marL="0" indent="0">
              <a:buSzPts val="1800"/>
              <a:buFont typeface="Arial"/>
              <a:buNone/>
            </a:pPr>
            <a:r>
              <a:rPr lang="en-US" sz="2000" dirty="0">
                <a:solidFill>
                  <a:schemeClr val="dk1"/>
                </a:solidFill>
                <a:latin typeface="Times New Roman"/>
                <a:ea typeface="Times New Roman"/>
                <a:cs typeface="Times New Roman"/>
              </a:rPr>
              <a:t>Sentiment analysis was done on the generated  summary</a:t>
            </a:r>
            <a:endParaRPr sz="2000" dirty="0">
              <a:solidFill>
                <a:schemeClr val="dk1"/>
              </a:solidFill>
              <a:latin typeface="Times New Roman"/>
              <a:ea typeface="Times New Roman"/>
              <a:cs typeface="Times New Roman"/>
            </a:endParaRPr>
          </a:p>
          <a:p>
            <a:pPr marL="0" indent="0">
              <a:buSzPts val="1800"/>
              <a:buFont typeface="Arial"/>
              <a:buNone/>
            </a:pPr>
            <a:endParaRPr sz="2000" dirty="0">
              <a:solidFill>
                <a:schemeClr val="dk1"/>
              </a:solidFill>
              <a:latin typeface="Times New Roman"/>
              <a:ea typeface="Times New Roman"/>
              <a:cs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entury Gothic"/>
              <a:ea typeface="Century Gothic"/>
              <a:cs typeface="Century Gothic"/>
              <a:sym typeface="Century Gothic"/>
            </a:endParaRPr>
          </a:p>
        </p:txBody>
      </p:sp>
      <p:pic>
        <p:nvPicPr>
          <p:cNvPr id="224" name="Google Shape;224;p12"/>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7"/>
          <p:cNvSpPr txBox="1">
            <a:spLocks noGrp="1"/>
          </p:cNvSpPr>
          <p:nvPr>
            <p:ph type="body" idx="1"/>
          </p:nvPr>
        </p:nvSpPr>
        <p:spPr>
          <a:xfrm>
            <a:off x="1435608" y="1447800"/>
            <a:ext cx="3249126" cy="4800600"/>
          </a:xfrm>
          <a:prstGeom prst="rect">
            <a:avLst/>
          </a:prstGeom>
          <a:noFill/>
          <a:ln>
            <a:noFill/>
          </a:ln>
        </p:spPr>
        <p:txBody>
          <a:bodyPr spcFirstLastPara="1" wrap="square" lIns="91425" tIns="45700" rIns="91425" bIns="45700" anchor="t" anchorCtr="0">
            <a:normAutofit lnSpcReduction="10000"/>
          </a:bodyPr>
          <a:lstStyle/>
          <a:p>
            <a:pPr marL="342900" lvl="0" indent="-342900">
              <a:lnSpc>
                <a:spcPct val="200000"/>
              </a:lnSpc>
              <a:spcBef>
                <a:spcPts val="0"/>
              </a:spcBef>
              <a:buClr>
                <a:srgbClr val="000000"/>
              </a:buClr>
              <a:buSzPts val="1800"/>
              <a:buFont typeface="Wingdings" pitchFamily="2" charset="2"/>
              <a:buChar char="v"/>
            </a:pPr>
            <a:r>
              <a:rPr lang="en-US" sz="2000" dirty="0" err="1">
                <a:latin typeface="Times New Roman"/>
                <a:ea typeface="Times New Roman"/>
                <a:cs typeface="Times New Roman"/>
                <a:sym typeface="Arial"/>
              </a:rPr>
              <a:t>LexRank</a:t>
            </a:r>
            <a:r>
              <a:rPr lang="en-US" sz="2000" dirty="0">
                <a:latin typeface="Times New Roman"/>
                <a:ea typeface="Times New Roman"/>
                <a:cs typeface="Times New Roman"/>
                <a:sym typeface="Arial"/>
              </a:rPr>
              <a:t> Summarizer</a:t>
            </a:r>
            <a:endParaRPr sz="2000" dirty="0">
              <a:latin typeface="Times New Roman"/>
              <a:ea typeface="Times New Roman"/>
              <a:cs typeface="Times New Roman"/>
              <a:sym typeface="Arial"/>
            </a:endParaRPr>
          </a:p>
          <a:p>
            <a:pPr marL="342900" lvl="0" indent="-342900">
              <a:lnSpc>
                <a:spcPct val="200000"/>
              </a:lnSpc>
              <a:spcBef>
                <a:spcPts val="0"/>
              </a:spcBef>
              <a:buClr>
                <a:srgbClr val="000000"/>
              </a:buClr>
              <a:buSzPts val="1800"/>
              <a:buFont typeface="Wingdings" pitchFamily="2" charset="2"/>
              <a:buChar char="v"/>
            </a:pPr>
            <a:r>
              <a:rPr lang="en-US" sz="2000" dirty="0" err="1">
                <a:latin typeface="Times New Roman"/>
                <a:ea typeface="Times New Roman"/>
                <a:cs typeface="Times New Roman"/>
                <a:sym typeface="Arial"/>
              </a:rPr>
              <a:t>Luhn</a:t>
            </a:r>
            <a:r>
              <a:rPr lang="en-US" sz="2000" dirty="0">
                <a:latin typeface="Times New Roman"/>
                <a:ea typeface="Times New Roman"/>
                <a:cs typeface="Times New Roman"/>
                <a:sym typeface="Arial"/>
              </a:rPr>
              <a:t> Summarizer</a:t>
            </a:r>
            <a:endParaRPr sz="2000" dirty="0">
              <a:latin typeface="Times New Roman"/>
              <a:ea typeface="Times New Roman"/>
              <a:cs typeface="Times New Roman"/>
              <a:sym typeface="Arial"/>
            </a:endParaRPr>
          </a:p>
          <a:p>
            <a:pPr marL="342900" lvl="0" indent="-342900">
              <a:lnSpc>
                <a:spcPct val="200000"/>
              </a:lnSpc>
              <a:spcBef>
                <a:spcPts val="0"/>
              </a:spcBef>
              <a:buClr>
                <a:srgbClr val="000000"/>
              </a:buClr>
              <a:buSzPts val="1800"/>
              <a:buFont typeface="Wingdings" pitchFamily="2" charset="2"/>
              <a:buChar char="v"/>
            </a:pPr>
            <a:r>
              <a:rPr lang="en-US" sz="2000" dirty="0">
                <a:latin typeface="Times New Roman"/>
                <a:ea typeface="Times New Roman"/>
                <a:cs typeface="Times New Roman"/>
                <a:sym typeface="Arial"/>
              </a:rPr>
              <a:t>LSA Summarizer</a:t>
            </a:r>
            <a:endParaRPr sz="2000" dirty="0">
              <a:latin typeface="Times New Roman"/>
              <a:ea typeface="Times New Roman"/>
              <a:cs typeface="Times New Roman"/>
              <a:sym typeface="Arial"/>
            </a:endParaRPr>
          </a:p>
          <a:p>
            <a:pPr marL="342900" lvl="0" indent="-342900">
              <a:lnSpc>
                <a:spcPct val="200000"/>
              </a:lnSpc>
              <a:spcBef>
                <a:spcPts val="0"/>
              </a:spcBef>
              <a:buClr>
                <a:srgbClr val="000000"/>
              </a:buClr>
              <a:buSzPts val="1800"/>
              <a:buFont typeface="Wingdings" pitchFamily="2" charset="2"/>
              <a:buChar char="v"/>
            </a:pPr>
            <a:r>
              <a:rPr lang="en-US" sz="2000" dirty="0" err="1">
                <a:latin typeface="Times New Roman"/>
                <a:ea typeface="Times New Roman"/>
                <a:cs typeface="Times New Roman"/>
                <a:sym typeface="Arial"/>
              </a:rPr>
              <a:t>TextRank</a:t>
            </a:r>
            <a:r>
              <a:rPr lang="en-US" sz="2000" dirty="0">
                <a:latin typeface="Times New Roman"/>
                <a:ea typeface="Times New Roman"/>
                <a:cs typeface="Times New Roman"/>
                <a:sym typeface="Arial"/>
              </a:rPr>
              <a:t> Summarizer</a:t>
            </a:r>
            <a:endParaRPr sz="2000" dirty="0">
              <a:latin typeface="Times New Roman"/>
              <a:ea typeface="Times New Roman"/>
              <a:cs typeface="Times New Roman"/>
              <a:sym typeface="Arial"/>
            </a:endParaRPr>
          </a:p>
          <a:p>
            <a:pPr marL="342900" lvl="0" indent="-342900">
              <a:lnSpc>
                <a:spcPct val="200000"/>
              </a:lnSpc>
              <a:spcBef>
                <a:spcPts val="0"/>
              </a:spcBef>
              <a:buClr>
                <a:srgbClr val="000000"/>
              </a:buClr>
              <a:buSzPts val="1800"/>
              <a:buFont typeface="Wingdings" pitchFamily="2" charset="2"/>
              <a:buChar char="v"/>
            </a:pPr>
            <a:r>
              <a:rPr lang="en-US" sz="2000" dirty="0" err="1">
                <a:latin typeface="Times New Roman"/>
                <a:ea typeface="Times New Roman"/>
                <a:cs typeface="Times New Roman"/>
                <a:sym typeface="Arial"/>
              </a:rPr>
              <a:t>Edmundson</a:t>
            </a:r>
            <a:r>
              <a:rPr lang="en-US" sz="2000" dirty="0">
                <a:latin typeface="Times New Roman"/>
                <a:ea typeface="Times New Roman"/>
                <a:cs typeface="Times New Roman"/>
                <a:sym typeface="Arial"/>
              </a:rPr>
              <a:t> Summarizer</a:t>
            </a:r>
            <a:endParaRPr sz="2000" dirty="0">
              <a:latin typeface="Times New Roman"/>
              <a:ea typeface="Times New Roman"/>
              <a:cs typeface="Times New Roman"/>
              <a:sym typeface="Arial"/>
            </a:endParaRPr>
          </a:p>
          <a:p>
            <a:pPr marL="342900" lvl="0" indent="-342900">
              <a:lnSpc>
                <a:spcPct val="200000"/>
              </a:lnSpc>
              <a:spcBef>
                <a:spcPts val="0"/>
              </a:spcBef>
              <a:buClr>
                <a:srgbClr val="000000"/>
              </a:buClr>
              <a:buSzPts val="1800"/>
              <a:buFont typeface="Wingdings" pitchFamily="2" charset="2"/>
              <a:buChar char="v"/>
            </a:pPr>
            <a:r>
              <a:rPr lang="en-US" sz="2000" dirty="0">
                <a:latin typeface="Times New Roman"/>
                <a:ea typeface="Times New Roman"/>
                <a:cs typeface="Times New Roman"/>
                <a:sym typeface="Arial"/>
              </a:rPr>
              <a:t>Reduction Summarizer</a:t>
            </a:r>
            <a:endParaRPr sz="2000" dirty="0">
              <a:latin typeface="Times New Roman"/>
              <a:ea typeface="Times New Roman"/>
              <a:cs typeface="Times New Roman"/>
              <a:sym typeface="Arial"/>
            </a:endParaRPr>
          </a:p>
          <a:p>
            <a:pPr marL="342900" lvl="0" indent="-342900">
              <a:lnSpc>
                <a:spcPct val="200000"/>
              </a:lnSpc>
              <a:spcBef>
                <a:spcPts val="0"/>
              </a:spcBef>
              <a:buClr>
                <a:srgbClr val="000000"/>
              </a:buClr>
              <a:buSzPts val="1800"/>
              <a:buFont typeface="Wingdings" pitchFamily="2" charset="2"/>
              <a:buChar char="v"/>
            </a:pPr>
            <a:r>
              <a:rPr lang="en-US" sz="2000" dirty="0" err="1">
                <a:latin typeface="Times New Roman"/>
                <a:ea typeface="Times New Roman"/>
                <a:cs typeface="Times New Roman"/>
                <a:sym typeface="Arial"/>
              </a:rPr>
              <a:t>Gensim</a:t>
            </a:r>
            <a:r>
              <a:rPr lang="en-US" sz="2000" dirty="0">
                <a:latin typeface="Times New Roman"/>
                <a:ea typeface="Times New Roman"/>
                <a:cs typeface="Times New Roman"/>
                <a:sym typeface="Arial"/>
              </a:rPr>
              <a:t> Summarizer</a:t>
            </a:r>
            <a:endParaRPr sz="2000" dirty="0">
              <a:latin typeface="Times New Roman"/>
              <a:ea typeface="Times New Roman"/>
              <a:cs typeface="Times New Roman"/>
              <a:sym typeface="Arial"/>
            </a:endParaRPr>
          </a:p>
          <a:p>
            <a:pPr marL="342900" lvl="0" indent="-342900">
              <a:lnSpc>
                <a:spcPct val="200000"/>
              </a:lnSpc>
              <a:spcBef>
                <a:spcPts val="0"/>
              </a:spcBef>
              <a:buClr>
                <a:srgbClr val="000000"/>
              </a:buClr>
              <a:buSzPts val="1800"/>
              <a:buFont typeface="Wingdings" pitchFamily="2" charset="2"/>
              <a:buChar char="v"/>
            </a:pPr>
            <a:r>
              <a:rPr lang="en-US" sz="2000" dirty="0">
                <a:latin typeface="Times New Roman"/>
                <a:ea typeface="Times New Roman"/>
                <a:cs typeface="Times New Roman"/>
                <a:sym typeface="Arial"/>
              </a:rPr>
              <a:t>T5 Summarizer</a:t>
            </a:r>
            <a:endParaRPr sz="2000" dirty="0">
              <a:latin typeface="Times New Roman"/>
              <a:ea typeface="Times New Roman"/>
              <a:cs typeface="Times New Roman"/>
              <a:sym typeface="Arial"/>
            </a:endParaRPr>
          </a:p>
          <a:p>
            <a:pPr marL="457200" lvl="0" indent="-228600" algn="l" rtl="0">
              <a:lnSpc>
                <a:spcPct val="150000"/>
              </a:lnSpc>
              <a:spcBef>
                <a:spcPts val="1000"/>
              </a:spcBef>
              <a:spcAft>
                <a:spcPts val="0"/>
              </a:spcAft>
              <a:buClr>
                <a:schemeClr val="dk1"/>
              </a:buClr>
              <a:buSzPts val="1800"/>
              <a:buNone/>
            </a:pPr>
            <a:endParaRPr sz="2000" dirty="0">
              <a:latin typeface="Arial"/>
              <a:ea typeface="Arial"/>
              <a:cs typeface="Arial"/>
              <a:sym typeface="Arial"/>
            </a:endParaRPr>
          </a:p>
        </p:txBody>
      </p:sp>
      <p:pic>
        <p:nvPicPr>
          <p:cNvPr id="231" name="Google Shape;231;p77"/>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 name="Title 1"/>
          <p:cNvSpPr>
            <a:spLocks noGrp="1"/>
          </p:cNvSpPr>
          <p:nvPr>
            <p:ph type="title"/>
          </p:nvPr>
        </p:nvSpPr>
        <p:spPr>
          <a:xfrm>
            <a:off x="1435608" y="274638"/>
            <a:ext cx="2848293" cy="1143000"/>
          </a:xfrm>
        </p:spPr>
        <p:txBody>
          <a:bodyPr>
            <a:normAutofit/>
          </a:bodyPr>
          <a:lstStyle/>
          <a:p>
            <a:pPr marL="457200" indent="-457200">
              <a:buFont typeface="Wingdings" pitchFamily="2" charset="2"/>
              <a:buChar char="q"/>
            </a:pPr>
            <a:r>
              <a:rPr lang="en-US" sz="2400" b="1" dirty="0"/>
              <a:t>Automatic Summarizers</a:t>
            </a:r>
            <a:endParaRPr lang="en-US" sz="2400" dirty="0"/>
          </a:p>
        </p:txBody>
      </p:sp>
      <p:cxnSp>
        <p:nvCxnSpPr>
          <p:cNvPr id="4" name="Straight Connector 3"/>
          <p:cNvCxnSpPr/>
          <p:nvPr/>
        </p:nvCxnSpPr>
        <p:spPr>
          <a:xfrm flipH="1">
            <a:off x="4885150" y="511604"/>
            <a:ext cx="1" cy="6139717"/>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Google Shape;236;p5"/>
          <p:cNvSpPr txBox="1">
            <a:spLocks/>
          </p:cNvSpPr>
          <p:nvPr/>
        </p:nvSpPr>
        <p:spPr>
          <a:xfrm>
            <a:off x="4885150" y="547219"/>
            <a:ext cx="4346531" cy="99854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562214"/>
              </a:buClr>
              <a:buSzPts val="1800"/>
              <a:buFont typeface="Gill Sans"/>
              <a:buNone/>
              <a:defRPr sz="4300" b="0" i="0" u="none" strike="noStrike" cap="none">
                <a:solidFill>
                  <a:srgbClr val="562214"/>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342900" indent="-342900">
              <a:lnSpc>
                <a:spcPct val="90000"/>
              </a:lnSpc>
              <a:buClr>
                <a:schemeClr val="dk1"/>
              </a:buClr>
              <a:buSzPct val="70000"/>
              <a:buFont typeface="Wingdings" pitchFamily="2" charset="2"/>
              <a:buChar char="q"/>
            </a:pPr>
            <a:r>
              <a:rPr lang="en-US" sz="2400" b="1" dirty="0"/>
              <a:t>NLP Models - Ext</a:t>
            </a:r>
            <a:r>
              <a:rPr lang="en-US" sz="2400" b="1" dirty="0"/>
              <a:t>ractive Text Summarizer</a:t>
            </a:r>
            <a:r>
              <a:rPr lang="en-US" sz="2400" dirty="0" smtClean="0"/>
              <a:t/>
            </a:r>
            <a:br>
              <a:rPr lang="en-US" sz="2400" dirty="0" smtClean="0"/>
            </a:br>
            <a:endParaRPr lang="en-US" sz="2400" dirty="0"/>
          </a:p>
        </p:txBody>
      </p:sp>
      <p:sp>
        <p:nvSpPr>
          <p:cNvPr id="11" name="Google Shape;237;p5"/>
          <p:cNvSpPr txBox="1">
            <a:spLocks/>
          </p:cNvSpPr>
          <p:nvPr/>
        </p:nvSpPr>
        <p:spPr>
          <a:xfrm>
            <a:off x="4974676" y="1442683"/>
            <a:ext cx="4257005" cy="32628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20040" algn="l" rtl="0">
              <a:lnSpc>
                <a:spcPct val="100000"/>
              </a:lnSpc>
              <a:spcBef>
                <a:spcPts val="600"/>
              </a:spcBef>
              <a:spcAft>
                <a:spcPts val="0"/>
              </a:spcAft>
              <a:buClr>
                <a:schemeClr val="accent1"/>
              </a:buClr>
              <a:buSzPts val="144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342900" algn="l" rtl="0">
              <a:lnSpc>
                <a:spcPct val="100000"/>
              </a:lnSpc>
              <a:spcBef>
                <a:spcPts val="550"/>
              </a:spcBef>
              <a:spcAft>
                <a:spcPts val="0"/>
              </a:spcAft>
              <a:buClr>
                <a:schemeClr val="accent1"/>
              </a:buClr>
              <a:buSzPts val="1800"/>
              <a:buFont typeface="Verdana"/>
              <a:buChar char="◦"/>
              <a:defRPr sz="2800" b="0" i="0" u="none" strike="noStrike" cap="none">
                <a:solidFill>
                  <a:schemeClr val="dk1"/>
                </a:solidFill>
                <a:latin typeface="Gill Sans"/>
                <a:ea typeface="Gill Sans"/>
                <a:cs typeface="Gill Sans"/>
                <a:sym typeface="Gill Sans"/>
              </a:defRPr>
            </a:lvl2pPr>
            <a:lvl3pPr marL="1371600" marR="0" lvl="2" indent="-342900" algn="l" rtl="0">
              <a:lnSpc>
                <a:spcPct val="100000"/>
              </a:lnSpc>
              <a:spcBef>
                <a:spcPts val="360"/>
              </a:spcBef>
              <a:spcAft>
                <a:spcPts val="0"/>
              </a:spcAft>
              <a:buClr>
                <a:schemeClr val="accent2"/>
              </a:buClr>
              <a:buSzPts val="18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42900" algn="l" rtl="0">
              <a:lnSpc>
                <a:spcPct val="100000"/>
              </a:lnSpc>
              <a:spcBef>
                <a:spcPts val="360"/>
              </a:spcBef>
              <a:spcAft>
                <a:spcPts val="0"/>
              </a:spcAft>
              <a:buClr>
                <a:schemeClr val="accent3"/>
              </a:buClr>
              <a:buSzPts val="18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42900" algn="l" rtl="0">
              <a:lnSpc>
                <a:spcPct val="100000"/>
              </a:lnSpc>
              <a:spcBef>
                <a:spcPts val="360"/>
              </a:spcBef>
              <a:spcAft>
                <a:spcPts val="0"/>
              </a:spcAft>
              <a:buClr>
                <a:schemeClr val="accent4"/>
              </a:buClr>
              <a:buSzPts val="18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42900" algn="l" rtl="0">
              <a:lnSpc>
                <a:spcPct val="100000"/>
              </a:lnSpc>
              <a:spcBef>
                <a:spcPts val="360"/>
              </a:spcBef>
              <a:spcAft>
                <a:spcPts val="0"/>
              </a:spcAft>
              <a:buClr>
                <a:schemeClr val="accent5"/>
              </a:buClr>
              <a:buSzPts val="18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42900" algn="l" rtl="0">
              <a:lnSpc>
                <a:spcPct val="100000"/>
              </a:lnSpc>
              <a:spcBef>
                <a:spcPts val="360"/>
              </a:spcBef>
              <a:spcAft>
                <a:spcPts val="0"/>
              </a:spcAft>
              <a:buClr>
                <a:schemeClr val="accent6"/>
              </a:buClr>
              <a:buSzPts val="18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42900" algn="l" rtl="0">
              <a:lnSpc>
                <a:spcPct val="100000"/>
              </a:lnSpc>
              <a:spcBef>
                <a:spcPts val="360"/>
              </a:spcBef>
              <a:spcAft>
                <a:spcPts val="0"/>
              </a:spcAft>
              <a:buClr>
                <a:schemeClr val="accent6"/>
              </a:buClr>
              <a:buSzPts val="18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42900" algn="l" rtl="0">
              <a:lnSpc>
                <a:spcPct val="100000"/>
              </a:lnSpc>
              <a:spcBef>
                <a:spcPts val="360"/>
              </a:spcBef>
              <a:spcAft>
                <a:spcPts val="0"/>
              </a:spcAft>
              <a:buClr>
                <a:schemeClr val="accent6"/>
              </a:buClr>
              <a:buSzPts val="1800"/>
              <a:buFont typeface="Noto Sans Symbols"/>
              <a:buChar char="●"/>
              <a:defRPr sz="2000" b="0" i="0" u="none" strike="noStrike" cap="none">
                <a:solidFill>
                  <a:schemeClr val="dk1"/>
                </a:solidFill>
                <a:latin typeface="Gill Sans"/>
                <a:ea typeface="Gill Sans"/>
                <a:cs typeface="Gill Sans"/>
                <a:sym typeface="Gill Sans"/>
              </a:defRPr>
            </a:lvl9pPr>
          </a:lstStyle>
          <a:p>
            <a:pPr marL="342900" indent="-342900">
              <a:lnSpc>
                <a:spcPct val="200000"/>
              </a:lnSpc>
              <a:spcBef>
                <a:spcPts val="0"/>
              </a:spcBef>
              <a:buClr>
                <a:srgbClr val="000000"/>
              </a:buClr>
              <a:buSzPts val="1800"/>
              <a:buFont typeface="Wingdings" pitchFamily="2" charset="2"/>
              <a:buChar char="v"/>
            </a:pPr>
            <a:r>
              <a:rPr lang="en-US" sz="2000" dirty="0" smtClean="0">
                <a:latin typeface="Times New Roman"/>
                <a:ea typeface="Times New Roman"/>
                <a:cs typeface="Times New Roman"/>
                <a:sym typeface="Arial"/>
              </a:rPr>
              <a:t>TF-IDF </a:t>
            </a:r>
            <a:r>
              <a:rPr lang="en-US" sz="2000" dirty="0" err="1" smtClean="0">
                <a:latin typeface="Times New Roman"/>
                <a:ea typeface="Times New Roman"/>
                <a:cs typeface="Times New Roman"/>
                <a:sym typeface="Arial"/>
              </a:rPr>
              <a:t>Vectorizer</a:t>
            </a:r>
            <a:r>
              <a:rPr lang="en-US" sz="2000" dirty="0" smtClean="0">
                <a:latin typeface="Times New Roman"/>
                <a:ea typeface="Times New Roman"/>
                <a:cs typeface="Times New Roman"/>
                <a:sym typeface="Arial"/>
              </a:rPr>
              <a:t> – </a:t>
            </a:r>
            <a:r>
              <a:rPr lang="en-US" sz="2000" dirty="0" err="1" smtClean="0">
                <a:latin typeface="Times New Roman"/>
                <a:ea typeface="Times New Roman"/>
                <a:cs typeface="Times New Roman"/>
                <a:sym typeface="Arial"/>
              </a:rPr>
              <a:t>Sklearn</a:t>
            </a:r>
            <a:r>
              <a:rPr lang="en-US" sz="2000" dirty="0" smtClean="0">
                <a:latin typeface="Times New Roman"/>
                <a:ea typeface="Times New Roman"/>
                <a:cs typeface="Times New Roman"/>
                <a:sym typeface="Arial"/>
              </a:rPr>
              <a:t> </a:t>
            </a:r>
            <a:endParaRPr lang="en-US" sz="2000" dirty="0" smtClean="0">
              <a:latin typeface="Times New Roman"/>
              <a:ea typeface="Times New Roman"/>
              <a:cs typeface="Times New Roman"/>
            </a:endParaRPr>
          </a:p>
          <a:p>
            <a:pPr indent="-228600">
              <a:lnSpc>
                <a:spcPct val="150000"/>
              </a:lnSpc>
              <a:spcBef>
                <a:spcPts val="1000"/>
              </a:spcBef>
              <a:buClr>
                <a:schemeClr val="dk1"/>
              </a:buClr>
              <a:buSzPct val="90000"/>
              <a:buFont typeface="Noto Sans Symbols"/>
              <a:buNone/>
            </a:pPr>
            <a:endParaRPr lang="en-US" sz="2000" dirty="0" smtClean="0">
              <a:latin typeface="Arial"/>
              <a:ea typeface="Arial"/>
              <a:cs typeface="Arial"/>
              <a:sym typeface="Arial"/>
            </a:endParaRPr>
          </a:p>
          <a:p>
            <a:pPr indent="0">
              <a:lnSpc>
                <a:spcPct val="90000"/>
              </a:lnSpc>
              <a:spcBef>
                <a:spcPts val="0"/>
              </a:spcBef>
              <a:buSzPct val="56250"/>
              <a:buFont typeface="Noto Sans Symbols"/>
              <a:buNone/>
            </a:pPr>
            <a:endParaRPr lang="en-US" dirty="0" smtClean="0"/>
          </a:p>
          <a:p>
            <a:pPr indent="-228600">
              <a:lnSpc>
                <a:spcPct val="90000"/>
              </a:lnSpc>
              <a:spcBef>
                <a:spcPts val="1000"/>
              </a:spcBef>
              <a:buClr>
                <a:schemeClr val="dk1"/>
              </a:buClr>
              <a:buSzPct val="56250"/>
              <a:buFont typeface="Noto Sans Symbols"/>
              <a:buNone/>
            </a:pPr>
            <a:endParaRPr lang="en-US" dirty="0"/>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84"/>
          <p:cNvSpPr/>
          <p:nvPr/>
        </p:nvSpPr>
        <p:spPr>
          <a:xfrm>
            <a:off x="3148768" y="2078146"/>
            <a:ext cx="803700" cy="291000"/>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4" name="Google Shape;244;p84"/>
          <p:cNvSpPr/>
          <p:nvPr/>
        </p:nvSpPr>
        <p:spPr>
          <a:xfrm>
            <a:off x="4022257" y="1648697"/>
            <a:ext cx="1981200" cy="1149900"/>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Tokenize Sentence </a:t>
            </a:r>
            <a:endParaRPr sz="1400" b="0" i="0" u="none" strike="noStrike" cap="none">
              <a:solidFill>
                <a:srgbClr val="000000"/>
              </a:solidFill>
              <a:latin typeface="Arial"/>
              <a:ea typeface="Arial"/>
              <a:cs typeface="Arial"/>
              <a:sym typeface="Arial"/>
            </a:endParaRPr>
          </a:p>
        </p:txBody>
      </p:sp>
      <p:sp>
        <p:nvSpPr>
          <p:cNvPr id="245" name="Google Shape;245;p84"/>
          <p:cNvSpPr/>
          <p:nvPr/>
        </p:nvSpPr>
        <p:spPr>
          <a:xfrm>
            <a:off x="1334453" y="1725928"/>
            <a:ext cx="1884300" cy="1149900"/>
          </a:xfrm>
          <a:prstGeom prst="parallelogram">
            <a:avLst>
              <a:gd name="adj" fmla="val 25000"/>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Input Corpus</a:t>
            </a:r>
            <a:endParaRPr sz="1400" b="0" i="0" u="none" strike="noStrike" cap="none">
              <a:solidFill>
                <a:srgbClr val="000000"/>
              </a:solidFill>
              <a:latin typeface="Arial"/>
              <a:ea typeface="Arial"/>
              <a:cs typeface="Arial"/>
              <a:sym typeface="Arial"/>
            </a:endParaRPr>
          </a:p>
        </p:txBody>
      </p:sp>
      <p:sp>
        <p:nvSpPr>
          <p:cNvPr id="246" name="Google Shape;246;p84"/>
          <p:cNvSpPr/>
          <p:nvPr/>
        </p:nvSpPr>
        <p:spPr>
          <a:xfrm>
            <a:off x="6003457" y="2022756"/>
            <a:ext cx="803700" cy="291000"/>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7" name="Google Shape;247;p84"/>
          <p:cNvSpPr/>
          <p:nvPr/>
        </p:nvSpPr>
        <p:spPr>
          <a:xfrm>
            <a:off x="6807025" y="1589275"/>
            <a:ext cx="1981200" cy="1149900"/>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TF-IDF Vectorizer</a:t>
            </a:r>
            <a:endParaRPr sz="1400" b="1" i="0" u="none" strike="noStrike" cap="none">
              <a:solidFill>
                <a:schemeClr val="dk1"/>
              </a:solidFill>
              <a:latin typeface="Arial"/>
              <a:ea typeface="Arial"/>
              <a:cs typeface="Arial"/>
              <a:sym typeface="Arial"/>
            </a:endParaRPr>
          </a:p>
        </p:txBody>
      </p:sp>
      <p:sp>
        <p:nvSpPr>
          <p:cNvPr id="248" name="Google Shape;248;p84"/>
          <p:cNvSpPr/>
          <p:nvPr/>
        </p:nvSpPr>
        <p:spPr>
          <a:xfrm>
            <a:off x="6977606" y="3387435"/>
            <a:ext cx="1981200" cy="1149900"/>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Sum TF-IDF Scores</a:t>
            </a:r>
            <a:endParaRPr sz="1400" b="0" i="0" u="none" strike="noStrike" cap="none">
              <a:solidFill>
                <a:srgbClr val="000000"/>
              </a:solidFill>
              <a:latin typeface="Arial"/>
              <a:ea typeface="Arial"/>
              <a:cs typeface="Arial"/>
              <a:sym typeface="Arial"/>
            </a:endParaRPr>
          </a:p>
        </p:txBody>
      </p:sp>
      <p:sp>
        <p:nvSpPr>
          <p:cNvPr id="249" name="Google Shape;249;p84"/>
          <p:cNvSpPr/>
          <p:nvPr/>
        </p:nvSpPr>
        <p:spPr>
          <a:xfrm rot="5400000">
            <a:off x="7317998" y="2905951"/>
            <a:ext cx="616500" cy="291000"/>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0" name="Google Shape;250;p84"/>
          <p:cNvSpPr/>
          <p:nvPr/>
        </p:nvSpPr>
        <p:spPr>
          <a:xfrm>
            <a:off x="3915770" y="3387384"/>
            <a:ext cx="2369100" cy="1149900"/>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Select Top 5 Sentence Score </a:t>
            </a:r>
            <a:endParaRPr sz="1400" b="0" i="0" u="none" strike="noStrike" cap="none">
              <a:solidFill>
                <a:srgbClr val="000000"/>
              </a:solidFill>
              <a:latin typeface="Arial"/>
              <a:ea typeface="Arial"/>
              <a:cs typeface="Arial"/>
              <a:sym typeface="Arial"/>
            </a:endParaRPr>
          </a:p>
        </p:txBody>
      </p:sp>
      <p:sp>
        <p:nvSpPr>
          <p:cNvPr id="251" name="Google Shape;251;p84"/>
          <p:cNvSpPr/>
          <p:nvPr/>
        </p:nvSpPr>
        <p:spPr>
          <a:xfrm rot="10800000">
            <a:off x="6284900" y="3816847"/>
            <a:ext cx="692700" cy="291000"/>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2" name="Google Shape;252;p84"/>
          <p:cNvSpPr txBox="1"/>
          <p:nvPr/>
        </p:nvSpPr>
        <p:spPr>
          <a:xfrm>
            <a:off x="1246909" y="304799"/>
            <a:ext cx="6927272" cy="480131"/>
          </a:xfrm>
          <a:prstGeom prst="rect">
            <a:avLst/>
          </a:prstGeom>
          <a:noFill/>
          <a:ln>
            <a:noFill/>
          </a:ln>
        </p:spPr>
        <p:txBody>
          <a:bodyPr spcFirstLastPara="1" wrap="square" lIns="91425" tIns="45700" rIns="91425" bIns="45700" anchor="t" anchorCtr="0">
            <a:spAutoFit/>
          </a:bodyPr>
          <a:lstStyle/>
          <a:p>
            <a:pPr marL="457200" marR="0" lvl="0" indent="-457200" algn="l" rtl="0">
              <a:lnSpc>
                <a:spcPct val="90000"/>
              </a:lnSpc>
              <a:spcBef>
                <a:spcPts val="0"/>
              </a:spcBef>
              <a:spcAft>
                <a:spcPts val="0"/>
              </a:spcAft>
              <a:buClr>
                <a:srgbClr val="000000"/>
              </a:buClr>
              <a:buSzPts val="2800"/>
              <a:buFont typeface="Wingdings" pitchFamily="2" charset="2"/>
              <a:buChar char="q"/>
            </a:pPr>
            <a:r>
              <a:rPr lang="en-US" sz="2800" b="1" i="0" u="none" strike="noStrike" cap="none" dirty="0">
                <a:solidFill>
                  <a:srgbClr val="562214"/>
                </a:solidFill>
                <a:latin typeface="Gill Sans"/>
                <a:ea typeface="Gill Sans"/>
                <a:cs typeface="Gill Sans"/>
                <a:sym typeface="Gill Sans"/>
              </a:rPr>
              <a:t>TF-IDF </a:t>
            </a:r>
            <a:r>
              <a:rPr lang="en-US" sz="2800" b="1" i="0" u="none" strike="noStrike" cap="none" dirty="0" err="1">
                <a:solidFill>
                  <a:srgbClr val="562214"/>
                </a:solidFill>
                <a:latin typeface="Gill Sans"/>
                <a:ea typeface="Gill Sans"/>
                <a:cs typeface="Gill Sans"/>
                <a:sym typeface="Gill Sans"/>
              </a:rPr>
              <a:t>Vectorizer</a:t>
            </a:r>
            <a:r>
              <a:rPr lang="en-US" sz="2800" b="1" i="0" u="none" strike="noStrike" cap="none" dirty="0">
                <a:solidFill>
                  <a:srgbClr val="562214"/>
                </a:solidFill>
                <a:latin typeface="Gill Sans"/>
                <a:ea typeface="Gill Sans"/>
                <a:cs typeface="Gill Sans"/>
                <a:sym typeface="Gill Sans"/>
              </a:rPr>
              <a:t> - </a:t>
            </a:r>
            <a:r>
              <a:rPr lang="en-US" sz="2800" b="1" i="0" u="none" strike="noStrike" cap="none" dirty="0" err="1">
                <a:solidFill>
                  <a:srgbClr val="562214"/>
                </a:solidFill>
                <a:latin typeface="Gill Sans"/>
                <a:ea typeface="Gill Sans"/>
                <a:cs typeface="Gill Sans"/>
                <a:sym typeface="Gill Sans"/>
              </a:rPr>
              <a:t>Sklearn</a:t>
            </a:r>
            <a:r>
              <a:rPr lang="en-US" sz="2800" b="1" i="0" u="none" strike="noStrike" cap="none" dirty="0">
                <a:solidFill>
                  <a:srgbClr val="562214"/>
                </a:solidFill>
                <a:latin typeface="Gill Sans"/>
                <a:ea typeface="Gill Sans"/>
                <a:cs typeface="Gill Sans"/>
                <a:sym typeface="Gill Sans"/>
              </a:rPr>
              <a:t> </a:t>
            </a:r>
            <a:endParaRPr sz="2800" b="1" i="0" u="none" strike="noStrike" cap="none" dirty="0">
              <a:solidFill>
                <a:srgbClr val="562214"/>
              </a:solidFill>
              <a:latin typeface="Gill Sans"/>
              <a:ea typeface="Gill Sans"/>
              <a:cs typeface="Gill Sans"/>
              <a:sym typeface="Gill Sans"/>
            </a:endParaRPr>
          </a:p>
        </p:txBody>
      </p:sp>
      <p:pic>
        <p:nvPicPr>
          <p:cNvPr id="253" name="Google Shape;253;p84"/>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54" name="Google Shape;254;p84"/>
          <p:cNvSpPr/>
          <p:nvPr/>
        </p:nvSpPr>
        <p:spPr>
          <a:xfrm rot="10800000">
            <a:off x="3148775" y="3816872"/>
            <a:ext cx="692700" cy="291000"/>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5" name="Google Shape;255;p84"/>
          <p:cNvSpPr/>
          <p:nvPr/>
        </p:nvSpPr>
        <p:spPr>
          <a:xfrm>
            <a:off x="1411753" y="3428990"/>
            <a:ext cx="1884300" cy="1149900"/>
          </a:xfrm>
          <a:prstGeom prst="parallelogram">
            <a:avLst>
              <a:gd name="adj" fmla="val 25000"/>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3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b="1">
                <a:solidFill>
                  <a:schemeClr val="dk1"/>
                </a:solidFill>
              </a:rPr>
              <a:t>Summary</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85"/>
          <p:cNvSpPr txBox="1">
            <a:spLocks noGrp="1"/>
          </p:cNvSpPr>
          <p:nvPr>
            <p:ph type="title"/>
          </p:nvPr>
        </p:nvSpPr>
        <p:spPr>
          <a:xfrm>
            <a:off x="1030997" y="307048"/>
            <a:ext cx="4923628" cy="1143000"/>
          </a:xfrm>
          <a:prstGeom prst="rect">
            <a:avLst/>
          </a:prstGeom>
          <a:noFill/>
          <a:ln>
            <a:noFill/>
          </a:ln>
        </p:spPr>
        <p:txBody>
          <a:bodyPr spcFirstLastPara="1" wrap="square" lIns="91425" tIns="45700" rIns="91425" bIns="45700" anchor="ctr" anchorCtr="0">
            <a:normAutofit/>
          </a:bodyPr>
          <a:lstStyle/>
          <a:p>
            <a:pPr marL="457200" lvl="0" indent="-457200" algn="l" rtl="0">
              <a:lnSpc>
                <a:spcPct val="90000"/>
              </a:lnSpc>
              <a:spcBef>
                <a:spcPts val="0"/>
              </a:spcBef>
              <a:spcAft>
                <a:spcPts val="0"/>
              </a:spcAft>
              <a:buClr>
                <a:schemeClr val="dk1"/>
              </a:buClr>
              <a:buSzPts val="1800"/>
              <a:buFont typeface="Wingdings" pitchFamily="2" charset="2"/>
              <a:buChar char="q"/>
            </a:pPr>
            <a:r>
              <a:rPr lang="en-US" sz="2800" b="1" dirty="0"/>
              <a:t>Summary Generated</a:t>
            </a:r>
            <a:endParaRPr sz="2800" b="1" dirty="0"/>
          </a:p>
        </p:txBody>
      </p:sp>
      <p:pic>
        <p:nvPicPr>
          <p:cNvPr id="261" name="Google Shape;261;p85"/>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262" name="Google Shape;262;p85"/>
          <p:cNvPicPr preferRelativeResize="0"/>
          <p:nvPr/>
        </p:nvPicPr>
        <p:blipFill rotWithShape="1">
          <a:blip r:embed="rId4">
            <a:alphaModFix/>
          </a:blip>
          <a:srcRect/>
          <a:stretch/>
        </p:blipFill>
        <p:spPr>
          <a:xfrm>
            <a:off x="1030984" y="1355610"/>
            <a:ext cx="8113003" cy="2709842"/>
          </a:xfrm>
          <a:prstGeom prst="rect">
            <a:avLst/>
          </a:prstGeom>
          <a:noFill/>
          <a:ln>
            <a:noFill/>
          </a:ln>
        </p:spPr>
      </p:pic>
      <p:pic>
        <p:nvPicPr>
          <p:cNvPr id="263" name="Google Shape;263;p85"/>
          <p:cNvPicPr preferRelativeResize="0"/>
          <p:nvPr/>
        </p:nvPicPr>
        <p:blipFill>
          <a:blip r:embed="rId5">
            <a:alphaModFix/>
          </a:blip>
          <a:stretch>
            <a:fillRect/>
          </a:stretch>
        </p:blipFill>
        <p:spPr>
          <a:xfrm>
            <a:off x="1120362" y="5206900"/>
            <a:ext cx="7537625" cy="1206100"/>
          </a:xfrm>
          <a:prstGeom prst="rect">
            <a:avLst/>
          </a:prstGeom>
          <a:noFill/>
          <a:ln>
            <a:noFill/>
          </a:ln>
        </p:spPr>
      </p:pic>
      <p:sp>
        <p:nvSpPr>
          <p:cNvPr id="264" name="Google Shape;264;p85"/>
          <p:cNvSpPr txBox="1"/>
          <p:nvPr/>
        </p:nvSpPr>
        <p:spPr>
          <a:xfrm>
            <a:off x="1120350" y="4560975"/>
            <a:ext cx="733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Gill Sans"/>
                <a:ea typeface="Gill Sans"/>
                <a:cs typeface="Gill Sans"/>
                <a:sym typeface="Gill Sans"/>
              </a:rPr>
              <a:t>Sentiment Analysis</a:t>
            </a:r>
            <a:endParaRPr b="1">
              <a:latin typeface="Gill Sans"/>
              <a:ea typeface="Gill Sans"/>
              <a:cs typeface="Gill Sans"/>
              <a:sym typeface="Gill Sans"/>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69" name="Google Shape;269;p15"/>
          <p:cNvPicPr preferRelativeResize="0"/>
          <p:nvPr/>
        </p:nvPicPr>
        <p:blipFill rotWithShape="1">
          <a:blip r:embed="rId3">
            <a:alphaModFix/>
          </a:blip>
          <a:srcRect/>
          <a:stretch/>
        </p:blipFill>
        <p:spPr>
          <a:xfrm>
            <a:off x="7771754" y="100245"/>
            <a:ext cx="1187051" cy="411359"/>
          </a:xfrm>
          <a:prstGeom prst="rect">
            <a:avLst/>
          </a:prstGeom>
          <a:noFill/>
          <a:ln>
            <a:noFill/>
          </a:ln>
        </p:spPr>
      </p:pic>
      <p:graphicFrame>
        <p:nvGraphicFramePr>
          <p:cNvPr id="270" name="Google Shape;270;p15"/>
          <p:cNvGraphicFramePr/>
          <p:nvPr>
            <p:extLst>
              <p:ext uri="{D42A27DB-BD31-4B8C-83A1-F6EECF244321}">
                <p14:modId xmlns:p14="http://schemas.microsoft.com/office/powerpoint/2010/main" val="2175167066"/>
              </p:ext>
            </p:extLst>
          </p:nvPr>
        </p:nvGraphicFramePr>
        <p:xfrm>
          <a:off x="1202477" y="2263192"/>
          <a:ext cx="7536875" cy="2882514"/>
        </p:xfrm>
        <a:graphic>
          <a:graphicData uri="http://schemas.openxmlformats.org/drawingml/2006/table">
            <a:tbl>
              <a:tblPr firstRow="1" bandRow="1">
                <a:noFill/>
                <a:tableStyleId>{478E2F14-116D-4F0A-B8D0-3B95C9968F44}</a:tableStyleId>
              </a:tblPr>
              <a:tblGrid>
                <a:gridCol w="1551700"/>
                <a:gridCol w="1669100"/>
                <a:gridCol w="1434325"/>
                <a:gridCol w="1357750"/>
                <a:gridCol w="1524000"/>
              </a:tblGrid>
              <a:tr h="1381882">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Model Summery</a:t>
                      </a:r>
                      <a:endParaRPr sz="1400" u="none" strike="noStrike" cap="none" dirty="0"/>
                    </a:p>
                  </a:txBody>
                  <a:tcPr marL="91450" marR="91450" marT="45725" marB="45725" anchor="ctr">
                    <a:solidFill>
                      <a:srgbClr val="C5B07E"/>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Reference Summery </a:t>
                      </a:r>
                      <a:endParaRPr sz="1400" u="none" strike="noStrike" cap="none"/>
                    </a:p>
                    <a:p>
                      <a:pPr marL="0" marR="0" lvl="0" indent="0" algn="ctr" rtl="0">
                        <a:lnSpc>
                          <a:spcPct val="100000"/>
                        </a:lnSpc>
                        <a:spcBef>
                          <a:spcPts val="0"/>
                        </a:spcBef>
                        <a:spcAft>
                          <a:spcPts val="0"/>
                        </a:spcAft>
                        <a:buClr>
                          <a:srgbClr val="000000"/>
                        </a:buClr>
                        <a:buSzPts val="1400"/>
                        <a:buFont typeface="Arial"/>
                        <a:buNone/>
                      </a:pPr>
                      <a:r>
                        <a:rPr lang="en-US" sz="1400" u="none" strike="noStrike" cap="none"/>
                        <a:t>(automatic summarizers)</a:t>
                      </a:r>
                      <a:endParaRPr sz="1400" u="none" strike="noStrike" cap="none"/>
                    </a:p>
                  </a:txBody>
                  <a:tcPr marL="91450" marR="91450" marT="45725" marB="45725" anchor="ctr">
                    <a:solidFill>
                      <a:srgbClr val="C5B07E"/>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a:t>Rouge-</a:t>
                      </a:r>
                      <a:r>
                        <a:rPr lang="en-US" sz="1400" u="none" strike="noStrike" cap="none"/>
                        <a:t>1</a:t>
                      </a:r>
                      <a:endParaRPr sz="1400" u="none" strike="noStrike" cap="none"/>
                    </a:p>
                    <a:p>
                      <a:pPr marL="0" marR="0" lvl="0" indent="0" algn="ctr" rtl="0">
                        <a:lnSpc>
                          <a:spcPct val="100000"/>
                        </a:lnSpc>
                        <a:spcBef>
                          <a:spcPts val="0"/>
                        </a:spcBef>
                        <a:spcAft>
                          <a:spcPts val="0"/>
                        </a:spcAft>
                        <a:buClr>
                          <a:srgbClr val="000000"/>
                        </a:buClr>
                        <a:buSzPts val="1400"/>
                        <a:buFont typeface="Arial"/>
                        <a:buNone/>
                      </a:pPr>
                      <a:r>
                        <a:rPr lang="en-US" sz="1400" u="none" strike="noStrike" cap="none"/>
                        <a:t>{R/P/F(%)}</a:t>
                      </a:r>
                      <a:endParaRPr sz="1400" u="none" strike="noStrike" cap="none"/>
                    </a:p>
                  </a:txBody>
                  <a:tcPr marL="91450" marR="91450" marT="45725" marB="45725" anchor="ctr">
                    <a:solidFill>
                      <a:srgbClr val="C5B07E"/>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a:t>Rouge-</a:t>
                      </a:r>
                      <a:r>
                        <a:rPr lang="en-US" sz="1400" u="none" strike="noStrike" cap="none"/>
                        <a:t>2</a:t>
                      </a:r>
                      <a:endParaRPr sz="1400" u="none" strike="noStrike" cap="none"/>
                    </a:p>
                    <a:p>
                      <a:pPr marL="0" marR="0" lvl="0" indent="0" algn="ctr" rtl="0">
                        <a:lnSpc>
                          <a:spcPct val="100000"/>
                        </a:lnSpc>
                        <a:spcBef>
                          <a:spcPts val="0"/>
                        </a:spcBef>
                        <a:spcAft>
                          <a:spcPts val="0"/>
                        </a:spcAft>
                        <a:buClr>
                          <a:srgbClr val="000000"/>
                        </a:buClr>
                        <a:buSzPts val="1400"/>
                        <a:buFont typeface="Arial"/>
                        <a:buNone/>
                      </a:pPr>
                      <a:r>
                        <a:rPr lang="en-US" sz="1400" u="none" strike="noStrike" cap="none"/>
                        <a:t>{</a:t>
                      </a:r>
                      <a:r>
                        <a:rPr lang="en-US"/>
                        <a:t>R/P/F</a:t>
                      </a:r>
                      <a:r>
                        <a:rPr lang="en-US" sz="1400" u="none" strike="noStrike" cap="none"/>
                        <a:t>(%)}</a:t>
                      </a:r>
                      <a:endParaRPr sz="1400" u="none" strike="noStrike" cap="none"/>
                    </a:p>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solidFill>
                      <a:srgbClr val="C5B07E"/>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R</a:t>
                      </a:r>
                      <a:r>
                        <a:rPr lang="en-US"/>
                        <a:t>ouge-</a:t>
                      </a:r>
                      <a:r>
                        <a:rPr lang="en-US" sz="1400" u="none" strike="noStrike" cap="none"/>
                        <a:t>L</a:t>
                      </a:r>
                      <a:endParaRPr sz="1400" u="none" strike="noStrike" cap="none"/>
                    </a:p>
                    <a:p>
                      <a:pPr marL="0" marR="0" lvl="0" indent="0" algn="ctr" rtl="0">
                        <a:lnSpc>
                          <a:spcPct val="100000"/>
                        </a:lnSpc>
                        <a:spcBef>
                          <a:spcPts val="0"/>
                        </a:spcBef>
                        <a:spcAft>
                          <a:spcPts val="0"/>
                        </a:spcAft>
                        <a:buClr>
                          <a:srgbClr val="000000"/>
                        </a:buClr>
                        <a:buSzPts val="1400"/>
                        <a:buFont typeface="Arial"/>
                        <a:buNone/>
                      </a:pPr>
                      <a:r>
                        <a:rPr lang="en-US" sz="1400" u="none" strike="noStrike" cap="none"/>
                        <a:t>{</a:t>
                      </a:r>
                      <a:r>
                        <a:rPr lang="en-US"/>
                        <a:t>R/P/</a:t>
                      </a:r>
                      <a:r>
                        <a:rPr lang="en-US" sz="1400" u="none" strike="noStrike" cap="none"/>
                        <a:t>F(%)}</a:t>
                      </a:r>
                      <a:endParaRPr sz="1400" u="none" strike="noStrike" cap="none"/>
                    </a:p>
                    <a:p>
                      <a:pPr marL="0" marR="0" lvl="0" indent="0" algn="ctr" rtl="0">
                        <a:lnSpc>
                          <a:spcPct val="100000"/>
                        </a:lnSpc>
                        <a:spcBef>
                          <a:spcPts val="0"/>
                        </a:spcBef>
                        <a:spcAft>
                          <a:spcPts val="0"/>
                        </a:spcAft>
                        <a:buClr>
                          <a:srgbClr val="000000"/>
                        </a:buClr>
                        <a:buSzPts val="1400"/>
                        <a:buFont typeface="Arial"/>
                        <a:buNone/>
                      </a:pPr>
                      <a:endParaRPr sz="1400" b="0" u="none" strike="noStrike" cap="none"/>
                    </a:p>
                  </a:txBody>
                  <a:tcPr marL="91450" marR="91450" marT="45725" marB="45725" anchor="ctr">
                    <a:solidFill>
                      <a:srgbClr val="C5B07E"/>
                    </a:solidFill>
                  </a:tcPr>
                </a:tc>
              </a:tr>
              <a:tr h="1500632">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Times New Roman"/>
                          <a:ea typeface="Times New Roman"/>
                          <a:cs typeface="Times New Roman"/>
                          <a:sym typeface="Times New Roman"/>
                        </a:rPr>
                        <a:t>TF-IDF </a:t>
                      </a:r>
                      <a:r>
                        <a:rPr lang="en-US" sz="1600" b="0" i="0" u="none" strike="noStrike" cap="none" dirty="0" err="1">
                          <a:solidFill>
                            <a:schemeClr val="dk1"/>
                          </a:solidFill>
                          <a:latin typeface="Times New Roman"/>
                          <a:ea typeface="Times New Roman"/>
                          <a:cs typeface="Times New Roman"/>
                          <a:sym typeface="Times New Roman"/>
                        </a:rPr>
                        <a:t>Vectorizer</a:t>
                      </a:r>
                      <a:r>
                        <a:rPr lang="en-US" sz="1600" b="0" i="0" u="none" strike="noStrike" cap="none" dirty="0">
                          <a:solidFill>
                            <a:schemeClr val="dk1"/>
                          </a:solidFill>
                          <a:latin typeface="Times New Roman"/>
                          <a:ea typeface="Times New Roman"/>
                          <a:cs typeface="Times New Roman"/>
                          <a:sym typeface="Times New Roman"/>
                        </a:rPr>
                        <a:t> –</a:t>
                      </a:r>
                      <a:r>
                        <a:rPr lang="en-US" sz="1600" b="0" i="0" u="none" strike="noStrike" cap="none" dirty="0" err="1">
                          <a:solidFill>
                            <a:schemeClr val="dk1"/>
                          </a:solidFill>
                          <a:latin typeface="Times New Roman"/>
                          <a:ea typeface="Times New Roman"/>
                          <a:cs typeface="Times New Roman"/>
                          <a:sym typeface="Times New Roman"/>
                        </a:rPr>
                        <a:t>Sklearn</a:t>
                      </a:r>
                      <a:r>
                        <a:rPr lang="en-US" sz="1600" b="0" i="0" u="none" strike="noStrike" cap="none" dirty="0">
                          <a:solidFill>
                            <a:schemeClr val="dk1"/>
                          </a:solidFill>
                          <a:latin typeface="Times New Roman"/>
                          <a:ea typeface="Times New Roman"/>
                          <a:cs typeface="Times New Roman"/>
                          <a:sym typeface="Times New Roman"/>
                        </a:rPr>
                        <a:t> </a:t>
                      </a:r>
                      <a:endParaRPr sz="1400" u="none" strike="noStrike" cap="none" dirty="0"/>
                    </a:p>
                  </a:txBody>
                  <a:tcPr marL="91450" marR="91450" marT="45725" marB="45725" anchor="ctr">
                    <a:solidFill>
                      <a:schemeClr val="lt2"/>
                    </a:solidFill>
                  </a:tcPr>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Reduction Summarizer </a:t>
                      </a:r>
                      <a:endParaRPr sz="1400" u="none" strike="noStrike" cap="none"/>
                    </a:p>
                    <a:p>
                      <a:pPr marL="0" marR="0" lvl="0" indent="0" algn="l" rtl="0">
                        <a:lnSpc>
                          <a:spcPct val="100000"/>
                        </a:lnSpc>
                        <a:spcBef>
                          <a:spcPts val="0"/>
                        </a:spcBef>
                        <a:spcAft>
                          <a:spcPts val="0"/>
                        </a:spcAft>
                        <a:buClr>
                          <a:srgbClr val="000000"/>
                        </a:buClr>
                        <a:buSzPts val="1500"/>
                        <a:buFont typeface="Arial"/>
                        <a:buNone/>
                      </a:pPr>
                      <a:endParaRPr sz="15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Edmondson Summarizer </a:t>
                      </a:r>
                      <a:endParaRPr sz="1400" u="none" strike="noStrike" cap="none"/>
                    </a:p>
                  </a:txBody>
                  <a:tcPr marL="91450" marR="91450" marT="45725" marB="45725">
                    <a:solidFill>
                      <a:schemeClr val="lt2"/>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dirty="0">
                          <a:latin typeface="Times New Roman"/>
                          <a:ea typeface="Times New Roman"/>
                          <a:cs typeface="Times New Roman"/>
                          <a:sym typeface="Times New Roman"/>
                        </a:rPr>
                        <a:t>89</a:t>
                      </a:r>
                      <a:r>
                        <a:rPr lang="en-US" sz="1600" u="none" strike="noStrike" cap="none" dirty="0">
                          <a:latin typeface="Times New Roman"/>
                          <a:ea typeface="Times New Roman"/>
                          <a:cs typeface="Times New Roman"/>
                          <a:sym typeface="Times New Roman"/>
                        </a:rPr>
                        <a:t>/</a:t>
                      </a:r>
                      <a:r>
                        <a:rPr lang="en-US" sz="1600" dirty="0">
                          <a:latin typeface="Times New Roman"/>
                          <a:ea typeface="Times New Roman"/>
                          <a:cs typeface="Times New Roman"/>
                          <a:sym typeface="Times New Roman"/>
                        </a:rPr>
                        <a:t>87</a:t>
                      </a:r>
                      <a:r>
                        <a:rPr lang="en-US" sz="1600" u="none" strike="noStrike" cap="none" dirty="0">
                          <a:latin typeface="Times New Roman"/>
                          <a:ea typeface="Times New Roman"/>
                          <a:cs typeface="Times New Roman"/>
                          <a:sym typeface="Times New Roman"/>
                        </a:rPr>
                        <a:t>/88</a:t>
                      </a:r>
                      <a:endParaRPr sz="1600"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US" sz="1600" dirty="0">
                          <a:latin typeface="Times New Roman"/>
                          <a:ea typeface="Times New Roman"/>
                          <a:cs typeface="Times New Roman"/>
                          <a:sym typeface="Times New Roman"/>
                        </a:rPr>
                        <a:t>77</a:t>
                      </a:r>
                      <a:r>
                        <a:rPr lang="en-US" sz="1600" u="none" strike="noStrike" cap="none" dirty="0">
                          <a:latin typeface="Times New Roman"/>
                          <a:ea typeface="Times New Roman"/>
                          <a:cs typeface="Times New Roman"/>
                          <a:sym typeface="Times New Roman"/>
                        </a:rPr>
                        <a:t>/</a:t>
                      </a:r>
                      <a:r>
                        <a:rPr lang="en-US" sz="1600" dirty="0">
                          <a:latin typeface="Times New Roman"/>
                          <a:ea typeface="Times New Roman"/>
                          <a:cs typeface="Times New Roman"/>
                          <a:sym typeface="Times New Roman"/>
                        </a:rPr>
                        <a:t>76</a:t>
                      </a:r>
                      <a:r>
                        <a:rPr lang="en-US" sz="1600" u="none" strike="noStrike" cap="none" dirty="0">
                          <a:latin typeface="Times New Roman"/>
                          <a:ea typeface="Times New Roman"/>
                          <a:cs typeface="Times New Roman"/>
                          <a:sym typeface="Times New Roman"/>
                        </a:rPr>
                        <a:t>/</a:t>
                      </a:r>
                      <a:r>
                        <a:rPr lang="en-US" sz="1600" dirty="0">
                          <a:latin typeface="Times New Roman"/>
                          <a:ea typeface="Times New Roman"/>
                          <a:cs typeface="Times New Roman"/>
                          <a:sym typeface="Times New Roman"/>
                        </a:rPr>
                        <a:t>77</a:t>
                      </a:r>
                      <a:endParaRPr sz="1400" u="none" strike="noStrike" cap="none" dirty="0"/>
                    </a:p>
                  </a:txBody>
                  <a:tcPr marL="91450" marR="91450" marT="45725" marB="45725">
                    <a:solidFill>
                      <a:schemeClr val="lt2"/>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a:latin typeface="Times New Roman"/>
                          <a:ea typeface="Times New Roman"/>
                          <a:cs typeface="Times New Roman"/>
                          <a:sym typeface="Times New Roman"/>
                        </a:rPr>
                        <a:t>8</a:t>
                      </a:r>
                      <a:r>
                        <a:rPr lang="en-US" sz="1600" u="none" strike="noStrike" cap="none">
                          <a:latin typeface="Times New Roman"/>
                          <a:ea typeface="Times New Roman"/>
                          <a:cs typeface="Times New Roman"/>
                          <a:sym typeface="Times New Roman"/>
                        </a:rPr>
                        <a:t>2/83/</a:t>
                      </a:r>
                      <a:r>
                        <a:rPr lang="en-US" sz="1600">
                          <a:latin typeface="Times New Roman"/>
                          <a:ea typeface="Times New Roman"/>
                          <a:cs typeface="Times New Roman"/>
                          <a:sym typeface="Times New Roman"/>
                        </a:rPr>
                        <a:t>83</a:t>
                      </a:r>
                      <a:endParaRPr sz="14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US" sz="1600">
                          <a:latin typeface="Times New Roman"/>
                          <a:ea typeface="Times New Roman"/>
                          <a:cs typeface="Times New Roman"/>
                          <a:sym typeface="Times New Roman"/>
                        </a:rPr>
                        <a:t>66</a:t>
                      </a:r>
                      <a:r>
                        <a:rPr lang="en-US" sz="1600" u="none" strike="noStrike" cap="none">
                          <a:latin typeface="Times New Roman"/>
                          <a:ea typeface="Times New Roman"/>
                          <a:cs typeface="Times New Roman"/>
                          <a:sym typeface="Times New Roman"/>
                        </a:rPr>
                        <a:t>/</a:t>
                      </a:r>
                      <a:r>
                        <a:rPr lang="en-US" sz="1600">
                          <a:latin typeface="Times New Roman"/>
                          <a:ea typeface="Times New Roman"/>
                          <a:cs typeface="Times New Roman"/>
                          <a:sym typeface="Times New Roman"/>
                        </a:rPr>
                        <a:t>70</a:t>
                      </a:r>
                      <a:r>
                        <a:rPr lang="en-US" sz="1600" u="none" strike="noStrike" cap="none">
                          <a:latin typeface="Times New Roman"/>
                          <a:ea typeface="Times New Roman"/>
                          <a:cs typeface="Times New Roman"/>
                          <a:sym typeface="Times New Roman"/>
                        </a:rPr>
                        <a:t>/</a:t>
                      </a:r>
                      <a:r>
                        <a:rPr lang="en-US" sz="1600">
                          <a:latin typeface="Times New Roman"/>
                          <a:ea typeface="Times New Roman"/>
                          <a:cs typeface="Times New Roman"/>
                          <a:sym typeface="Times New Roman"/>
                        </a:rPr>
                        <a:t>68</a:t>
                      </a:r>
                      <a:endParaRPr sz="1400" u="none" strike="noStrike" cap="none"/>
                    </a:p>
                  </a:txBody>
                  <a:tcPr marL="91450" marR="91450" marT="45725" marB="45725">
                    <a:solidFill>
                      <a:schemeClr val="lt2"/>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dirty="0">
                          <a:latin typeface="Times New Roman"/>
                          <a:ea typeface="Times New Roman"/>
                          <a:cs typeface="Times New Roman"/>
                          <a:sym typeface="Times New Roman"/>
                        </a:rPr>
                        <a:t>89</a:t>
                      </a:r>
                      <a:r>
                        <a:rPr lang="en-US" sz="1600" u="none" strike="noStrike" cap="none" dirty="0">
                          <a:latin typeface="Times New Roman"/>
                          <a:ea typeface="Times New Roman"/>
                          <a:cs typeface="Times New Roman"/>
                          <a:sym typeface="Times New Roman"/>
                        </a:rPr>
                        <a:t>/</a:t>
                      </a:r>
                      <a:r>
                        <a:rPr lang="en-US" sz="1600" dirty="0">
                          <a:latin typeface="Times New Roman"/>
                          <a:ea typeface="Times New Roman"/>
                          <a:cs typeface="Times New Roman"/>
                          <a:sym typeface="Times New Roman"/>
                        </a:rPr>
                        <a:t>87</a:t>
                      </a:r>
                      <a:r>
                        <a:rPr lang="en-US" sz="1600" u="none" strike="noStrike" cap="none" dirty="0">
                          <a:latin typeface="Times New Roman"/>
                          <a:ea typeface="Times New Roman"/>
                          <a:cs typeface="Times New Roman"/>
                          <a:sym typeface="Times New Roman"/>
                        </a:rPr>
                        <a:t>/</a:t>
                      </a:r>
                      <a:r>
                        <a:rPr lang="en-US" sz="1600" dirty="0">
                          <a:latin typeface="Times New Roman"/>
                          <a:ea typeface="Times New Roman"/>
                          <a:cs typeface="Times New Roman"/>
                          <a:sym typeface="Times New Roman"/>
                        </a:rPr>
                        <a:t>88</a:t>
                      </a:r>
                      <a:endParaRPr sz="1400" u="none" strike="noStrike" cap="none" dirty="0"/>
                    </a:p>
                    <a:p>
                      <a:pPr marL="0" marR="0" lvl="0" indent="0" algn="l" rtl="0">
                        <a:lnSpc>
                          <a:spcPct val="100000"/>
                        </a:lnSpc>
                        <a:spcBef>
                          <a:spcPts val="0"/>
                        </a:spcBef>
                        <a:spcAft>
                          <a:spcPts val="0"/>
                        </a:spcAft>
                        <a:buClr>
                          <a:srgbClr val="000000"/>
                        </a:buClr>
                        <a:buSzPts val="1600"/>
                        <a:buFont typeface="Arial"/>
                        <a:buNone/>
                      </a:pPr>
                      <a:endParaRPr sz="16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US" sz="1600" dirty="0">
                          <a:latin typeface="Times New Roman"/>
                          <a:ea typeface="Times New Roman"/>
                          <a:cs typeface="Times New Roman"/>
                          <a:sym typeface="Times New Roman"/>
                        </a:rPr>
                        <a:t>77</a:t>
                      </a:r>
                      <a:r>
                        <a:rPr lang="en-US" sz="1600" u="none" strike="noStrike" cap="none" dirty="0">
                          <a:latin typeface="Times New Roman"/>
                          <a:ea typeface="Times New Roman"/>
                          <a:cs typeface="Times New Roman"/>
                          <a:sym typeface="Times New Roman"/>
                        </a:rPr>
                        <a:t>/</a:t>
                      </a:r>
                      <a:r>
                        <a:rPr lang="en-US" sz="1600" dirty="0">
                          <a:latin typeface="Times New Roman"/>
                          <a:ea typeface="Times New Roman"/>
                          <a:cs typeface="Times New Roman"/>
                          <a:sym typeface="Times New Roman"/>
                        </a:rPr>
                        <a:t>75</a:t>
                      </a:r>
                      <a:r>
                        <a:rPr lang="en-US" sz="1600" u="none" strike="noStrike" cap="none" dirty="0">
                          <a:latin typeface="Times New Roman"/>
                          <a:ea typeface="Times New Roman"/>
                          <a:cs typeface="Times New Roman"/>
                          <a:sym typeface="Times New Roman"/>
                        </a:rPr>
                        <a:t>/76</a:t>
                      </a:r>
                      <a:endParaRPr sz="1400" u="none" strike="noStrike" cap="none" dirty="0"/>
                    </a:p>
                  </a:txBody>
                  <a:tcPr marL="91450" marR="91450" marT="45725" marB="45725">
                    <a:solidFill>
                      <a:schemeClr val="lt2"/>
                    </a:solidFill>
                  </a:tcPr>
                </a:tc>
              </a:tr>
            </a:tbl>
          </a:graphicData>
        </a:graphic>
      </p:graphicFrame>
      <p:cxnSp>
        <p:nvCxnSpPr>
          <p:cNvPr id="271" name="Google Shape;271;p15"/>
          <p:cNvCxnSpPr/>
          <p:nvPr/>
        </p:nvCxnSpPr>
        <p:spPr>
          <a:xfrm>
            <a:off x="2839981" y="4237399"/>
            <a:ext cx="5871461" cy="0"/>
          </a:xfrm>
          <a:prstGeom prst="straightConnector1">
            <a:avLst/>
          </a:prstGeom>
          <a:noFill/>
          <a:ln w="9525" cap="flat" cmpd="thickThin">
            <a:solidFill>
              <a:schemeClr val="accent1"/>
            </a:solidFill>
            <a:prstDash val="dash"/>
            <a:round/>
            <a:headEnd type="none" w="sm" len="sm"/>
            <a:tailEnd type="none" w="sm" len="sm"/>
          </a:ln>
        </p:spPr>
      </p:cxnSp>
      <p:sp>
        <p:nvSpPr>
          <p:cNvPr id="274" name="Google Shape;274;p15"/>
          <p:cNvSpPr txBox="1"/>
          <p:nvPr/>
        </p:nvSpPr>
        <p:spPr>
          <a:xfrm>
            <a:off x="1025236" y="803950"/>
            <a:ext cx="7714115" cy="480131"/>
          </a:xfrm>
          <a:prstGeom prst="rect">
            <a:avLst/>
          </a:prstGeom>
          <a:noFill/>
          <a:ln>
            <a:noFill/>
          </a:ln>
        </p:spPr>
        <p:txBody>
          <a:bodyPr spcFirstLastPara="1" wrap="square" lIns="91425" tIns="45700" rIns="91425" bIns="45700" anchor="t" anchorCtr="0">
            <a:spAutoFit/>
          </a:bodyPr>
          <a:lstStyle/>
          <a:p>
            <a:pPr marL="457200" marR="0" lvl="0" indent="-457200" algn="l" rtl="0">
              <a:lnSpc>
                <a:spcPct val="90000"/>
              </a:lnSpc>
              <a:spcBef>
                <a:spcPts val="0"/>
              </a:spcBef>
              <a:spcAft>
                <a:spcPts val="0"/>
              </a:spcAft>
              <a:buClr>
                <a:srgbClr val="000000"/>
              </a:buClr>
              <a:buSzPts val="2800"/>
              <a:buFont typeface="Wingdings" pitchFamily="2" charset="2"/>
              <a:buChar char="q"/>
            </a:pPr>
            <a:r>
              <a:rPr lang="en-US" sz="2800" b="1" i="0" u="none" strike="noStrike" cap="none" dirty="0">
                <a:solidFill>
                  <a:srgbClr val="562214"/>
                </a:solidFill>
                <a:latin typeface="Gill Sans"/>
                <a:ea typeface="Gill Sans"/>
                <a:cs typeface="Gill Sans"/>
                <a:sym typeface="Gill Sans"/>
              </a:rPr>
              <a:t>Model Evaluation – Using Rouge Score </a:t>
            </a:r>
            <a:endParaRPr sz="1400" b="0" i="0" u="none" strike="noStrike" cap="none" dirty="0">
              <a:solidFill>
                <a:srgbClr val="000000"/>
              </a:solidFill>
              <a:latin typeface="Arial"/>
              <a:ea typeface="Arial"/>
              <a:cs typeface="Arial"/>
              <a:sym typeface="Arial"/>
            </a:endParaRPr>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87"/>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Autofit/>
          </a:bodyPr>
          <a:lstStyle/>
          <a:p>
            <a:pPr marL="342900" lvl="0" indent="-342900" algn="l" rtl="0">
              <a:lnSpc>
                <a:spcPct val="100000"/>
              </a:lnSpc>
              <a:spcBef>
                <a:spcPts val="0"/>
              </a:spcBef>
              <a:spcAft>
                <a:spcPts val="0"/>
              </a:spcAft>
              <a:buClr>
                <a:srgbClr val="562214"/>
              </a:buClr>
              <a:buSzPts val="2400"/>
              <a:buFont typeface="Wingdings" pitchFamily="2" charset="2"/>
              <a:buChar char="q"/>
            </a:pPr>
            <a:r>
              <a:rPr lang="en-US" sz="2400" b="1" dirty="0" smtClean="0"/>
              <a:t>Model </a:t>
            </a:r>
            <a:r>
              <a:rPr lang="en-US" sz="2400" b="1" dirty="0"/>
              <a:t>Deployment using </a:t>
            </a:r>
            <a:r>
              <a:rPr lang="en-US" sz="2400" b="1" dirty="0" err="1"/>
              <a:t>Streamlit</a:t>
            </a:r>
            <a:r>
              <a:rPr lang="en-US" sz="2400" b="1" dirty="0"/>
              <a:t> &amp; </a:t>
            </a:r>
            <a:r>
              <a:rPr lang="en-US" sz="2400" b="1" dirty="0" err="1"/>
              <a:t>Github</a:t>
            </a:r>
            <a:endParaRPr sz="2400" b="1" dirty="0"/>
          </a:p>
          <a:p>
            <a:pPr marL="0" lvl="0" indent="0" algn="l" rtl="0">
              <a:lnSpc>
                <a:spcPct val="100000"/>
              </a:lnSpc>
              <a:spcBef>
                <a:spcPts val="0"/>
              </a:spcBef>
              <a:spcAft>
                <a:spcPts val="0"/>
              </a:spcAft>
              <a:buClr>
                <a:srgbClr val="562214"/>
              </a:buClr>
              <a:buSzPts val="2400"/>
              <a:buFont typeface="Gill Sans"/>
              <a:buNone/>
            </a:pPr>
            <a:r>
              <a:rPr lang="en-US" sz="2400" dirty="0"/>
              <a:t/>
            </a:r>
            <a:br>
              <a:rPr lang="en-US" sz="2400" dirty="0"/>
            </a:br>
            <a:endParaRPr sz="2400" dirty="0"/>
          </a:p>
        </p:txBody>
      </p:sp>
      <p:sp>
        <p:nvSpPr>
          <p:cNvPr id="280" name="Google Shape;280;p87"/>
          <p:cNvSpPr txBox="1">
            <a:spLocks noGrp="1"/>
          </p:cNvSpPr>
          <p:nvPr>
            <p:ph type="body" idx="1"/>
          </p:nvPr>
        </p:nvSpPr>
        <p:spPr>
          <a:xfrm>
            <a:off x="1435600" y="1338550"/>
            <a:ext cx="7498200" cy="4909800"/>
          </a:xfrm>
          <a:prstGeom prst="rect">
            <a:avLst/>
          </a:prstGeom>
          <a:noFill/>
          <a:ln>
            <a:noFill/>
          </a:ln>
        </p:spPr>
        <p:txBody>
          <a:bodyPr spcFirstLastPara="1" wrap="square" lIns="91425" tIns="45700" rIns="91425" bIns="45700" anchor="t" anchorCtr="0">
            <a:normAutofit/>
          </a:bodyPr>
          <a:lstStyle/>
          <a:p>
            <a:pPr marL="365760" lvl="0" indent="-120902" algn="l" rtl="0">
              <a:lnSpc>
                <a:spcPct val="100000"/>
              </a:lnSpc>
              <a:spcBef>
                <a:spcPts val="0"/>
              </a:spcBef>
              <a:spcAft>
                <a:spcPts val="0"/>
              </a:spcAft>
              <a:buSzPts val="2560"/>
              <a:buNone/>
            </a:pPr>
            <a:endParaRPr/>
          </a:p>
        </p:txBody>
      </p:sp>
      <p:sp>
        <p:nvSpPr>
          <p:cNvPr id="281" name="Google Shape;281;p87"/>
          <p:cNvSpPr txBox="1"/>
          <p:nvPr/>
        </p:nvSpPr>
        <p:spPr>
          <a:xfrm>
            <a:off x="1272425" y="1255925"/>
            <a:ext cx="733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pic>
        <p:nvPicPr>
          <p:cNvPr id="282" name="Google Shape;282;p87"/>
          <p:cNvPicPr preferRelativeResize="0"/>
          <p:nvPr/>
        </p:nvPicPr>
        <p:blipFill>
          <a:blip r:embed="rId3">
            <a:alphaModFix/>
          </a:blip>
          <a:stretch>
            <a:fillRect/>
          </a:stretch>
        </p:blipFill>
        <p:spPr>
          <a:xfrm>
            <a:off x="1272425" y="1255925"/>
            <a:ext cx="7766925" cy="53872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88"/>
          <p:cNvSpPr txBox="1"/>
          <p:nvPr/>
        </p:nvSpPr>
        <p:spPr>
          <a:xfrm>
            <a:off x="1011383" y="510590"/>
            <a:ext cx="6261607" cy="480131"/>
          </a:xfrm>
          <a:prstGeom prst="rect">
            <a:avLst/>
          </a:prstGeom>
          <a:noFill/>
          <a:ln>
            <a:noFill/>
          </a:ln>
        </p:spPr>
        <p:txBody>
          <a:bodyPr spcFirstLastPara="1" wrap="square" lIns="91425" tIns="45700" rIns="91425" bIns="45700" anchor="t" anchorCtr="0">
            <a:spAutoFit/>
          </a:bodyPr>
          <a:lstStyle/>
          <a:p>
            <a:pPr marL="457200" marR="0" lvl="0" indent="-457200" algn="l" rtl="0">
              <a:lnSpc>
                <a:spcPct val="90000"/>
              </a:lnSpc>
              <a:spcBef>
                <a:spcPts val="0"/>
              </a:spcBef>
              <a:spcAft>
                <a:spcPts val="0"/>
              </a:spcAft>
              <a:buClr>
                <a:srgbClr val="000000"/>
              </a:buClr>
              <a:buSzPts val="2800"/>
              <a:buFont typeface="Wingdings" pitchFamily="2" charset="2"/>
              <a:buChar char="q"/>
            </a:pPr>
            <a:r>
              <a:rPr lang="en-US" sz="2800" b="1" i="0" u="none" strike="noStrike" cap="none" dirty="0">
                <a:solidFill>
                  <a:srgbClr val="562214"/>
                </a:solidFill>
                <a:latin typeface="Gill Sans"/>
                <a:ea typeface="Gill Sans"/>
                <a:cs typeface="Gill Sans"/>
                <a:sym typeface="Gill Sans"/>
              </a:rPr>
              <a:t>Feedback </a:t>
            </a:r>
            <a:endParaRPr sz="1400" b="0" i="0" u="none" strike="noStrike" cap="none" dirty="0">
              <a:solidFill>
                <a:srgbClr val="000000"/>
              </a:solidFill>
              <a:latin typeface="Arial"/>
              <a:ea typeface="Arial"/>
              <a:cs typeface="Arial"/>
              <a:sym typeface="Arial"/>
            </a:endParaRPr>
          </a:p>
        </p:txBody>
      </p:sp>
      <p:pic>
        <p:nvPicPr>
          <p:cNvPr id="288" name="Google Shape;288;p88"/>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89" name="Google Shape;289;p88"/>
          <p:cNvSpPr/>
          <p:nvPr/>
        </p:nvSpPr>
        <p:spPr>
          <a:xfrm>
            <a:off x="1114938" y="1408990"/>
            <a:ext cx="4169987" cy="400069"/>
          </a:xfrm>
          <a:prstGeom prst="rect">
            <a:avLst/>
          </a:prstGeom>
          <a:noFill/>
          <a:ln>
            <a:noFill/>
          </a:ln>
        </p:spPr>
        <p:txBody>
          <a:bodyPr spcFirstLastPara="1" wrap="square" lIns="91425" tIns="45700" rIns="91425" bIns="45700" anchor="t" anchorCtr="0">
            <a:spAutoFit/>
          </a:bodyPr>
          <a:lstStyle/>
          <a:p>
            <a:pPr marL="342900" indent="-342900">
              <a:buSzPts val="2800"/>
              <a:buFont typeface="Wingdings" pitchFamily="2" charset="2"/>
              <a:buChar char="q"/>
            </a:pPr>
            <a:r>
              <a:rPr lang="en-US" sz="1800" b="1" dirty="0" smtClean="0">
                <a:solidFill>
                  <a:srgbClr val="562214"/>
                </a:solidFill>
                <a:latin typeface="Gill Sans"/>
                <a:ea typeface="Gill Sans"/>
                <a:cs typeface="Gill Sans"/>
              </a:rPr>
              <a:t> </a:t>
            </a:r>
            <a:r>
              <a:rPr lang="en-US" sz="2000" b="1" dirty="0" smtClean="0">
                <a:solidFill>
                  <a:srgbClr val="562214"/>
                </a:solidFill>
                <a:latin typeface="Gill Sans"/>
                <a:ea typeface="Gill Sans"/>
                <a:cs typeface="Gill Sans"/>
              </a:rPr>
              <a:t>Challenges </a:t>
            </a:r>
            <a:r>
              <a:rPr lang="en-US" sz="2000" b="1" dirty="0">
                <a:solidFill>
                  <a:srgbClr val="562214"/>
                </a:solidFill>
                <a:latin typeface="Gill Sans"/>
                <a:ea typeface="Gill Sans"/>
                <a:cs typeface="Gill Sans"/>
              </a:rPr>
              <a:t>faced?</a:t>
            </a:r>
            <a:endParaRPr sz="2000" b="1" dirty="0">
              <a:solidFill>
                <a:srgbClr val="562214"/>
              </a:solidFill>
              <a:latin typeface="Gill Sans"/>
              <a:ea typeface="Gill Sans"/>
              <a:cs typeface="Gill Sans"/>
            </a:endParaRPr>
          </a:p>
        </p:txBody>
      </p:sp>
      <p:sp>
        <p:nvSpPr>
          <p:cNvPr id="290" name="Google Shape;290;p88"/>
          <p:cNvSpPr/>
          <p:nvPr/>
        </p:nvSpPr>
        <p:spPr>
          <a:xfrm>
            <a:off x="1114938" y="3862100"/>
            <a:ext cx="7001928" cy="1384954"/>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1400"/>
              <a:buFont typeface="Wingdings" pitchFamily="2" charset="2"/>
              <a:buChar char="q"/>
            </a:pPr>
            <a:r>
              <a:rPr lang="en-US" sz="2000" b="1" dirty="0">
                <a:solidFill>
                  <a:srgbClr val="562214"/>
                </a:solidFill>
                <a:latin typeface="Gill Sans"/>
                <a:ea typeface="Gill Sans"/>
                <a:cs typeface="Gill Sans"/>
              </a:rPr>
              <a:t>How did you overcome?</a:t>
            </a:r>
            <a:endParaRPr sz="2000" b="1" dirty="0">
              <a:solidFill>
                <a:srgbClr val="562214"/>
              </a:solidFill>
              <a:latin typeface="Gill Sans"/>
              <a:ea typeface="Gill Sans"/>
              <a:cs typeface="Gill Sans"/>
            </a:endParaRPr>
          </a:p>
          <a:p>
            <a:pPr marL="0" marR="0" lvl="0" indent="0" algn="l" rtl="0">
              <a:lnSpc>
                <a:spcPct val="100000"/>
              </a:lnSpc>
              <a:spcBef>
                <a:spcPts val="0"/>
              </a:spcBef>
              <a:spcAft>
                <a:spcPts val="0"/>
              </a:spcAft>
              <a:buClr>
                <a:srgbClr val="000000"/>
              </a:buClr>
              <a:buSzPts val="1400"/>
              <a:buFont typeface="Arial"/>
              <a:buNone/>
            </a:pPr>
            <a:r>
              <a:rPr lang="en-US" sz="3200" b="1" dirty="0">
                <a:solidFill>
                  <a:srgbClr val="562214"/>
                </a:solidFill>
                <a:latin typeface="Gill Sans"/>
                <a:ea typeface="Gill Sans"/>
                <a:cs typeface="Gill Sans"/>
              </a:rPr>
              <a:t/>
            </a:r>
            <a:br>
              <a:rPr lang="en-US" sz="3200" b="1" dirty="0">
                <a:solidFill>
                  <a:srgbClr val="562214"/>
                </a:solidFill>
                <a:latin typeface="Gill Sans"/>
                <a:ea typeface="Gill Sans"/>
                <a:cs typeface="Gill Sans"/>
              </a:rPr>
            </a:br>
            <a:endParaRPr sz="3200" b="1" dirty="0">
              <a:solidFill>
                <a:srgbClr val="562214"/>
              </a:solidFill>
              <a:latin typeface="Gill Sans"/>
              <a:ea typeface="Gill Sans"/>
              <a:cs typeface="Gill Sans"/>
            </a:endParaRPr>
          </a:p>
        </p:txBody>
      </p:sp>
      <p:sp>
        <p:nvSpPr>
          <p:cNvPr id="291" name="Google Shape;291;p88"/>
          <p:cNvSpPr txBox="1"/>
          <p:nvPr/>
        </p:nvSpPr>
        <p:spPr>
          <a:xfrm>
            <a:off x="1114950" y="2118613"/>
            <a:ext cx="6199800" cy="1723518"/>
          </a:xfrm>
          <a:prstGeom prst="rect">
            <a:avLst/>
          </a:prstGeom>
          <a:noFill/>
          <a:ln>
            <a:noFill/>
          </a:ln>
        </p:spPr>
        <p:txBody>
          <a:bodyPr spcFirstLastPara="1" wrap="square" lIns="91425" tIns="91425" rIns="91425" bIns="91425" anchor="t" anchorCtr="0">
            <a:spAutoFit/>
          </a:bodyPr>
          <a:lstStyle/>
          <a:p>
            <a:pPr marL="342900" lvl="0" indent="-342900">
              <a:buSzPts val="1800"/>
              <a:buFont typeface="Wingdings" pitchFamily="2" charset="2"/>
              <a:buChar char="Ø"/>
            </a:pPr>
            <a:r>
              <a:rPr lang="en-US" sz="2000" dirty="0">
                <a:solidFill>
                  <a:schemeClr val="dk1"/>
                </a:solidFill>
                <a:latin typeface="Times New Roman"/>
                <a:ea typeface="Times New Roman"/>
                <a:cs typeface="Times New Roman"/>
              </a:rPr>
              <a:t>For evaluation of </a:t>
            </a:r>
            <a:r>
              <a:rPr lang="en-US" sz="2000" dirty="0" err="1">
                <a:solidFill>
                  <a:schemeClr val="dk1"/>
                </a:solidFill>
                <a:latin typeface="Times New Roman"/>
                <a:ea typeface="Times New Roman"/>
                <a:cs typeface="Times New Roman"/>
              </a:rPr>
              <a:t>Tf-Idf</a:t>
            </a:r>
            <a:r>
              <a:rPr lang="en-US" sz="2000" dirty="0">
                <a:solidFill>
                  <a:schemeClr val="dk1"/>
                </a:solidFill>
                <a:latin typeface="Times New Roman"/>
                <a:ea typeface="Times New Roman"/>
                <a:cs typeface="Times New Roman"/>
              </a:rPr>
              <a:t> </a:t>
            </a:r>
            <a:r>
              <a:rPr lang="en-US" sz="2000" dirty="0" err="1">
                <a:solidFill>
                  <a:schemeClr val="dk1"/>
                </a:solidFill>
                <a:latin typeface="Times New Roman"/>
                <a:ea typeface="Times New Roman"/>
                <a:cs typeface="Times New Roman"/>
              </a:rPr>
              <a:t>vectorizer</a:t>
            </a:r>
            <a:r>
              <a:rPr lang="en-US" sz="2000" dirty="0">
                <a:solidFill>
                  <a:schemeClr val="dk1"/>
                </a:solidFill>
                <a:latin typeface="Times New Roman"/>
                <a:ea typeface="Times New Roman"/>
                <a:cs typeface="Times New Roman"/>
              </a:rPr>
              <a:t> model we were not getting any reference summary for the </a:t>
            </a:r>
            <a:r>
              <a:rPr lang="en-US" sz="2000" dirty="0" smtClean="0">
                <a:solidFill>
                  <a:schemeClr val="dk1"/>
                </a:solidFill>
                <a:latin typeface="Times New Roman"/>
                <a:ea typeface="Times New Roman"/>
                <a:cs typeface="Times New Roman"/>
              </a:rPr>
              <a:t>E-</a:t>
            </a:r>
            <a:r>
              <a:rPr lang="en-US" sz="2000" dirty="0" smtClean="0">
                <a:solidFill>
                  <a:schemeClr val="dk1"/>
                </a:solidFill>
                <a:latin typeface="Times New Roman"/>
                <a:ea typeface="Times New Roman"/>
                <a:cs typeface="Times New Roman"/>
              </a:rPr>
              <a:t>book</a:t>
            </a:r>
            <a:endParaRPr sz="2000" dirty="0">
              <a:solidFill>
                <a:schemeClr val="dk1"/>
              </a:solidFill>
              <a:latin typeface="Times New Roman"/>
              <a:ea typeface="Times New Roman"/>
              <a:cs typeface="Times New Roman"/>
            </a:endParaRPr>
          </a:p>
          <a:p>
            <a:pPr marL="342900" lvl="0" indent="-342900">
              <a:buSzPts val="1800"/>
              <a:buFont typeface="Wingdings" pitchFamily="2" charset="2"/>
              <a:buChar char="Ø"/>
            </a:pPr>
            <a:endParaRPr sz="2000" dirty="0">
              <a:solidFill>
                <a:schemeClr val="dk1"/>
              </a:solidFill>
              <a:latin typeface="Times New Roman"/>
              <a:ea typeface="Times New Roman"/>
              <a:cs typeface="Times New Roman"/>
            </a:endParaRPr>
          </a:p>
          <a:p>
            <a:pPr marL="342900" lvl="0" indent="-342900">
              <a:buSzPts val="1800"/>
              <a:buFont typeface="Wingdings" pitchFamily="2" charset="2"/>
              <a:buChar char="Ø"/>
            </a:pPr>
            <a:r>
              <a:rPr lang="en-US" sz="2000" dirty="0">
                <a:solidFill>
                  <a:schemeClr val="dk1"/>
                </a:solidFill>
                <a:latin typeface="Times New Roman"/>
                <a:ea typeface="Times New Roman"/>
                <a:cs typeface="Times New Roman"/>
              </a:rPr>
              <a:t>Accuracy for </a:t>
            </a:r>
            <a:r>
              <a:rPr lang="en-US" sz="2000" dirty="0" err="1">
                <a:solidFill>
                  <a:schemeClr val="dk1"/>
                </a:solidFill>
                <a:latin typeface="Times New Roman"/>
                <a:ea typeface="Times New Roman"/>
                <a:cs typeface="Times New Roman"/>
              </a:rPr>
              <a:t>Tf-Idf</a:t>
            </a:r>
            <a:r>
              <a:rPr lang="en-US" sz="2000" dirty="0">
                <a:solidFill>
                  <a:schemeClr val="dk1"/>
                </a:solidFill>
                <a:latin typeface="Times New Roman"/>
                <a:ea typeface="Times New Roman"/>
                <a:cs typeface="Times New Roman"/>
              </a:rPr>
              <a:t> </a:t>
            </a:r>
            <a:r>
              <a:rPr lang="en-US" sz="2000" dirty="0" err="1">
                <a:solidFill>
                  <a:schemeClr val="dk1"/>
                </a:solidFill>
                <a:latin typeface="Times New Roman"/>
                <a:ea typeface="Times New Roman"/>
                <a:cs typeface="Times New Roman"/>
              </a:rPr>
              <a:t>vectorizer</a:t>
            </a:r>
            <a:r>
              <a:rPr lang="en-US" sz="2000" dirty="0">
                <a:solidFill>
                  <a:schemeClr val="dk1"/>
                </a:solidFill>
                <a:latin typeface="Times New Roman"/>
                <a:ea typeface="Times New Roman"/>
                <a:cs typeface="Times New Roman"/>
              </a:rPr>
              <a:t> model was coming below 75%</a:t>
            </a:r>
            <a:endParaRPr sz="2000" dirty="0">
              <a:solidFill>
                <a:schemeClr val="dk1"/>
              </a:solidFill>
              <a:latin typeface="Times New Roman"/>
              <a:ea typeface="Times New Roman"/>
              <a:cs typeface="Times New Roman"/>
            </a:endParaRPr>
          </a:p>
        </p:txBody>
      </p:sp>
      <p:sp>
        <p:nvSpPr>
          <p:cNvPr id="292" name="Google Shape;292;p88"/>
          <p:cNvSpPr txBox="1"/>
          <p:nvPr/>
        </p:nvSpPr>
        <p:spPr>
          <a:xfrm>
            <a:off x="1186177" y="4362781"/>
            <a:ext cx="7304100" cy="1723518"/>
          </a:xfrm>
          <a:prstGeom prst="rect">
            <a:avLst/>
          </a:prstGeom>
          <a:noFill/>
          <a:ln>
            <a:noFill/>
          </a:ln>
        </p:spPr>
        <p:txBody>
          <a:bodyPr spcFirstLastPara="1" wrap="square" lIns="91425" tIns="91425" rIns="91425" bIns="91425" anchor="t" anchorCtr="0">
            <a:spAutoFit/>
          </a:bodyPr>
          <a:lstStyle/>
          <a:p>
            <a:pPr marL="342900" indent="-342900">
              <a:buSzPts val="1800"/>
              <a:buFont typeface="Wingdings" pitchFamily="2" charset="2"/>
              <a:buChar char="ü"/>
            </a:pPr>
            <a:r>
              <a:rPr lang="en-US" sz="2000" dirty="0">
                <a:solidFill>
                  <a:schemeClr val="dk1"/>
                </a:solidFill>
                <a:latin typeface="Times New Roman"/>
                <a:ea typeface="Times New Roman"/>
                <a:cs typeface="Times New Roman"/>
              </a:rPr>
              <a:t>We used summaries generated from the automatic summarizer as reference summary</a:t>
            </a:r>
            <a:endParaRPr sz="2000" dirty="0">
              <a:solidFill>
                <a:schemeClr val="dk1"/>
              </a:solidFill>
              <a:latin typeface="Times New Roman"/>
              <a:ea typeface="Times New Roman"/>
              <a:cs typeface="Times New Roman"/>
            </a:endParaRPr>
          </a:p>
          <a:p>
            <a:pPr marL="342900" indent="-342900">
              <a:buSzPts val="1800"/>
              <a:buFont typeface="Wingdings" pitchFamily="2" charset="2"/>
              <a:buChar char="ü"/>
            </a:pPr>
            <a:endParaRPr sz="2000" dirty="0">
              <a:solidFill>
                <a:schemeClr val="dk1"/>
              </a:solidFill>
              <a:latin typeface="Times New Roman"/>
              <a:ea typeface="Times New Roman"/>
              <a:cs typeface="Times New Roman"/>
            </a:endParaRPr>
          </a:p>
          <a:p>
            <a:pPr marL="342900" indent="-342900">
              <a:buSzPts val="1800"/>
              <a:buFont typeface="Wingdings" pitchFamily="2" charset="2"/>
              <a:buChar char="ü"/>
            </a:pPr>
            <a:r>
              <a:rPr lang="en-US" sz="2000" dirty="0">
                <a:solidFill>
                  <a:schemeClr val="dk1"/>
                </a:solidFill>
                <a:latin typeface="Times New Roman"/>
                <a:ea typeface="Times New Roman"/>
                <a:cs typeface="Times New Roman"/>
              </a:rPr>
              <a:t>Instead of unigrams we used bigrams in </a:t>
            </a:r>
            <a:r>
              <a:rPr lang="en-US" sz="2000" dirty="0" err="1">
                <a:solidFill>
                  <a:schemeClr val="dk1"/>
                </a:solidFill>
                <a:latin typeface="Times New Roman"/>
                <a:ea typeface="Times New Roman"/>
                <a:cs typeface="Times New Roman"/>
              </a:rPr>
              <a:t>Tf-Idf</a:t>
            </a:r>
            <a:r>
              <a:rPr lang="en-US" sz="2000" dirty="0">
                <a:solidFill>
                  <a:schemeClr val="dk1"/>
                </a:solidFill>
                <a:latin typeface="Times New Roman"/>
                <a:ea typeface="Times New Roman"/>
                <a:cs typeface="Times New Roman"/>
              </a:rPr>
              <a:t> </a:t>
            </a:r>
            <a:r>
              <a:rPr lang="en-US" sz="2000" dirty="0" err="1">
                <a:solidFill>
                  <a:schemeClr val="dk1"/>
                </a:solidFill>
                <a:latin typeface="Times New Roman"/>
                <a:ea typeface="Times New Roman"/>
                <a:cs typeface="Times New Roman"/>
              </a:rPr>
              <a:t>vectorizer</a:t>
            </a:r>
            <a:r>
              <a:rPr lang="en-US" sz="2000" dirty="0">
                <a:solidFill>
                  <a:schemeClr val="dk1"/>
                </a:solidFill>
                <a:latin typeface="Times New Roman"/>
                <a:ea typeface="Times New Roman"/>
                <a:cs typeface="Times New Roman"/>
              </a:rPr>
              <a:t> and the accuracy improved to 89</a:t>
            </a:r>
            <a:r>
              <a:rPr lang="en-US" sz="2000" dirty="0" smtClean="0">
                <a:solidFill>
                  <a:schemeClr val="dk1"/>
                </a:solidFill>
                <a:latin typeface="Times New Roman"/>
                <a:ea typeface="Times New Roman"/>
                <a:cs typeface="Times New Roman"/>
              </a:rPr>
              <a:t>%</a:t>
            </a:r>
            <a:endParaRPr sz="2000" dirty="0">
              <a:solidFill>
                <a:schemeClr val="dk1"/>
              </a:solidFill>
              <a:latin typeface="Times New Roman"/>
              <a:ea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89"/>
          <p:cNvSpPr txBox="1"/>
          <p:nvPr/>
        </p:nvSpPr>
        <p:spPr>
          <a:xfrm>
            <a:off x="2279736" y="2391974"/>
            <a:ext cx="5492017"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7200" b="1" i="0" u="none" strike="noStrike" cap="small" dirty="0">
                <a:solidFill>
                  <a:schemeClr val="dk2"/>
                </a:solidFill>
                <a:latin typeface="Arial"/>
                <a:ea typeface="Arial"/>
                <a:cs typeface="Arial"/>
                <a:sym typeface="Arial"/>
              </a:rPr>
              <a:t>Thank </a:t>
            </a:r>
            <a:r>
              <a:rPr lang="en-US" sz="8800" b="1" i="0" u="none" strike="noStrike" cap="small" dirty="0">
                <a:solidFill>
                  <a:schemeClr val="dk2"/>
                </a:solidFill>
                <a:latin typeface="Arial"/>
                <a:ea typeface="Arial"/>
                <a:cs typeface="Arial"/>
                <a:sym typeface="Arial"/>
              </a:rPr>
              <a:t>y</a:t>
            </a:r>
            <a:r>
              <a:rPr lang="en-US" sz="7200" b="1" i="0" u="none" strike="noStrike" cap="small" dirty="0">
                <a:solidFill>
                  <a:schemeClr val="dk2"/>
                </a:solidFill>
                <a:latin typeface="Arial"/>
                <a:ea typeface="Arial"/>
                <a:cs typeface="Arial"/>
                <a:sym typeface="Arial"/>
              </a:rPr>
              <a:t>ou</a:t>
            </a:r>
            <a:endParaRPr sz="7200" b="1" i="0" u="none" strike="noStrike" cap="small" dirty="0">
              <a:solidFill>
                <a:schemeClr val="dk2"/>
              </a:solidFill>
              <a:latin typeface="Arial"/>
              <a:ea typeface="Arial"/>
              <a:cs typeface="Arial"/>
              <a:sym typeface="Arial"/>
            </a:endParaRPr>
          </a:p>
        </p:txBody>
      </p:sp>
      <p:pic>
        <p:nvPicPr>
          <p:cNvPr id="298" name="Google Shape;298;p89"/>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p:nvPr/>
        </p:nvSpPr>
        <p:spPr>
          <a:xfrm>
            <a:off x="1022378" y="810340"/>
            <a:ext cx="5253162" cy="584735"/>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800"/>
              <a:buFont typeface="Wingdings" pitchFamily="2" charset="2"/>
              <a:buChar char="q"/>
            </a:pPr>
            <a:r>
              <a:rPr lang="en-US" sz="3200" b="1" i="0" u="none" strike="noStrike" cap="none" dirty="0">
                <a:solidFill>
                  <a:srgbClr val="562214"/>
                </a:solidFill>
                <a:latin typeface="Gill Sans"/>
                <a:ea typeface="Gill Sans"/>
                <a:cs typeface="Gill Sans"/>
                <a:sym typeface="Gill Sans"/>
              </a:rPr>
              <a:t>Business Problem:</a:t>
            </a:r>
            <a:endParaRPr sz="3200" b="1" i="0" u="none" strike="noStrike" cap="none" dirty="0">
              <a:solidFill>
                <a:srgbClr val="562214"/>
              </a:solidFill>
              <a:latin typeface="Gill Sans"/>
              <a:ea typeface="Gill Sans"/>
              <a:cs typeface="Gill Sans"/>
              <a:sym typeface="Gill Sans"/>
            </a:endParaRPr>
          </a:p>
        </p:txBody>
      </p:sp>
      <p:sp>
        <p:nvSpPr>
          <p:cNvPr id="113" name="Google Shape;113;p2"/>
          <p:cNvSpPr txBox="1"/>
          <p:nvPr/>
        </p:nvSpPr>
        <p:spPr>
          <a:xfrm>
            <a:off x="1022378" y="2896725"/>
            <a:ext cx="4288658" cy="584735"/>
          </a:xfrm>
          <a:prstGeom prst="rect">
            <a:avLst/>
          </a:prstGeom>
          <a:solidFill>
            <a:schemeClr val="lt1"/>
          </a:solid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3200"/>
              <a:buFont typeface="Wingdings" pitchFamily="2" charset="2"/>
              <a:buChar char="q"/>
            </a:pPr>
            <a:r>
              <a:rPr lang="en-US" sz="3200" b="1" i="0" u="none" strike="noStrike" cap="none" dirty="0" smtClean="0">
                <a:solidFill>
                  <a:srgbClr val="562214"/>
                </a:solidFill>
                <a:latin typeface="Gill Sans"/>
                <a:ea typeface="Gill Sans"/>
                <a:cs typeface="Gill Sans"/>
                <a:sym typeface="Gill Sans"/>
              </a:rPr>
              <a:t>Objective:</a:t>
            </a:r>
            <a:endParaRPr sz="3200" b="1" i="0" u="none" strike="noStrike" cap="none" dirty="0">
              <a:solidFill>
                <a:srgbClr val="562214"/>
              </a:solidFill>
              <a:latin typeface="Gill Sans"/>
              <a:ea typeface="Gill Sans"/>
              <a:cs typeface="Gill Sans"/>
              <a:sym typeface="Gill Sans"/>
            </a:endParaRPr>
          </a:p>
        </p:txBody>
      </p:sp>
      <p:pic>
        <p:nvPicPr>
          <p:cNvPr id="114" name="Google Shape;114;p2"/>
          <p:cNvPicPr preferRelativeResize="0"/>
          <p:nvPr/>
        </p:nvPicPr>
        <p:blipFill rotWithShape="1">
          <a:blip r:embed="rId3">
            <a:alphaModFix/>
          </a:blip>
          <a:srcRect/>
          <a:stretch/>
        </p:blipFill>
        <p:spPr>
          <a:xfrm>
            <a:off x="7499748" y="99231"/>
            <a:ext cx="1187051" cy="411359"/>
          </a:xfrm>
          <a:prstGeom prst="rect">
            <a:avLst/>
          </a:prstGeom>
          <a:noFill/>
          <a:ln>
            <a:noFill/>
          </a:ln>
        </p:spPr>
      </p:pic>
      <p:sp>
        <p:nvSpPr>
          <p:cNvPr id="115" name="Google Shape;115;p2"/>
          <p:cNvSpPr txBox="1"/>
          <p:nvPr/>
        </p:nvSpPr>
        <p:spPr>
          <a:xfrm>
            <a:off x="1182048" y="3627023"/>
            <a:ext cx="7740300" cy="18564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To extract summary from  E-book of your choice, categorize summary as  positive, negative or neutral. Build a NLP model to achieve the said objective with accepted accuracy of 75% and above.</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dk1"/>
              </a:buClr>
              <a:buSzPts val="1100"/>
              <a:buFont typeface="Arial"/>
              <a:buNone/>
            </a:pPr>
            <a:endParaRPr sz="1200" b="1" i="0" u="none" strike="noStrike" cap="none" dirty="0">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entury Gothic"/>
              <a:ea typeface="Century Gothic"/>
              <a:cs typeface="Century Gothic"/>
              <a:sym typeface="Century Gothic"/>
            </a:endParaRPr>
          </a:p>
        </p:txBody>
      </p:sp>
      <p:sp>
        <p:nvSpPr>
          <p:cNvPr id="116" name="Google Shape;116;p2"/>
          <p:cNvSpPr txBox="1"/>
          <p:nvPr/>
        </p:nvSpPr>
        <p:spPr>
          <a:xfrm>
            <a:off x="1022399" y="1773688"/>
            <a:ext cx="7664400" cy="7233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Business Objective : Summary</a:t>
            </a:r>
            <a:r>
              <a:rPr lang="en-US" sz="12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a:solidFill>
                  <a:schemeClr val="dk1"/>
                </a:solidFill>
                <a:latin typeface="Times New Roman"/>
                <a:ea typeface="Times New Roman"/>
                <a:cs typeface="Times New Roman"/>
                <a:sym typeface="Times New Roman"/>
              </a:rPr>
              <a:t>Extraction</a:t>
            </a:r>
            <a:r>
              <a:rPr lang="en-US" sz="12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a:solidFill>
                  <a:schemeClr val="dk1"/>
                </a:solidFill>
                <a:latin typeface="Times New Roman"/>
                <a:ea typeface="Times New Roman"/>
                <a:cs typeface="Times New Roman"/>
                <a:sym typeface="Times New Roman"/>
              </a:rPr>
              <a:t>along</a:t>
            </a:r>
            <a:r>
              <a:rPr lang="en-US" sz="12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a:solidFill>
                  <a:schemeClr val="dk1"/>
                </a:solidFill>
                <a:latin typeface="Times New Roman"/>
                <a:ea typeface="Times New Roman"/>
                <a:cs typeface="Times New Roman"/>
                <a:sym typeface="Times New Roman"/>
              </a:rPr>
              <a:t>with</a:t>
            </a:r>
            <a:r>
              <a:rPr lang="en-US" sz="12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a:solidFill>
                  <a:schemeClr val="dk1"/>
                </a:solidFill>
                <a:latin typeface="Times New Roman"/>
                <a:ea typeface="Times New Roman"/>
                <a:cs typeface="Times New Roman"/>
                <a:sym typeface="Times New Roman"/>
              </a:rPr>
              <a:t>sentiment</a:t>
            </a:r>
            <a:r>
              <a:rPr lang="en-US" sz="12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a:solidFill>
                  <a:schemeClr val="dk1"/>
                </a:solidFill>
                <a:latin typeface="Times New Roman"/>
                <a:ea typeface="Times New Roman"/>
                <a:cs typeface="Times New Roman"/>
                <a:sym typeface="Times New Roman"/>
              </a:rPr>
              <a:t>analysis</a:t>
            </a:r>
            <a:r>
              <a:rPr lang="en-US" sz="1200" b="0" i="0" u="none" strike="noStrike" cap="none" dirty="0">
                <a:solidFill>
                  <a:schemeClr val="dk1"/>
                </a:solidFill>
                <a:latin typeface="Arial"/>
                <a:ea typeface="Arial"/>
                <a:cs typeface="Arial"/>
                <a:sym typeface="Arial"/>
              </a:rPr>
              <a:t>.</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entury Gothic"/>
              <a:ea typeface="Century Gothic"/>
              <a:cs typeface="Century Gothic"/>
              <a:sym typeface="Century Gothic"/>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28;p28"/>
          <p:cNvSpPr txBox="1"/>
          <p:nvPr/>
        </p:nvSpPr>
        <p:spPr>
          <a:xfrm>
            <a:off x="1160844" y="525384"/>
            <a:ext cx="7446822" cy="535491"/>
          </a:xfrm>
          <a:prstGeom prst="rect">
            <a:avLst/>
          </a:prstGeom>
          <a:noFill/>
          <a:ln>
            <a:noFill/>
          </a:ln>
        </p:spPr>
        <p:txBody>
          <a:bodyPr spcFirstLastPara="1" wrap="square" lIns="91425" tIns="45700" rIns="91425" bIns="45700" anchor="t" anchorCtr="0">
            <a:spAutoFit/>
          </a:bodyPr>
          <a:lstStyle/>
          <a:p>
            <a:pPr marL="457200" lvl="0" indent="-457200">
              <a:lnSpc>
                <a:spcPct val="90000"/>
              </a:lnSpc>
              <a:buFont typeface="Wingdings" pitchFamily="2" charset="2"/>
              <a:buChar char="q"/>
            </a:pPr>
            <a:r>
              <a:rPr lang="en-US" sz="3200" b="1" dirty="0">
                <a:solidFill>
                  <a:srgbClr val="562214"/>
                </a:solidFill>
                <a:latin typeface="Gill Sans"/>
                <a:ea typeface="Gill Sans"/>
                <a:cs typeface="Gill Sans"/>
                <a:sym typeface="Gill Sans"/>
              </a:rPr>
              <a:t>Project Architecture/Project Flow</a:t>
            </a:r>
            <a:endParaRPr sz="3200" b="1" dirty="0">
              <a:solidFill>
                <a:srgbClr val="562214"/>
              </a:solidFill>
              <a:latin typeface="Gill Sans"/>
              <a:ea typeface="Gill Sans"/>
              <a:cs typeface="Gill Sans"/>
              <a:sym typeface="Gill Sans"/>
            </a:endParaRPr>
          </a:p>
        </p:txBody>
      </p:sp>
      <p:pic>
        <p:nvPicPr>
          <p:cNvPr id="5" name="Google Shape;329;p28"/>
          <p:cNvPicPr preferRelativeResize="0"/>
          <p:nvPr/>
        </p:nvPicPr>
        <p:blipFill rotWithShape="1">
          <a:blip r:embed="rId2">
            <a:alphaModFix/>
          </a:blip>
          <a:srcRect/>
          <a:stretch/>
        </p:blipFill>
        <p:spPr>
          <a:xfrm>
            <a:off x="7771754" y="100245"/>
            <a:ext cx="1187051" cy="411359"/>
          </a:xfrm>
          <a:prstGeom prst="rect">
            <a:avLst/>
          </a:prstGeom>
          <a:noFill/>
          <a:ln>
            <a:noFill/>
          </a:ln>
        </p:spPr>
      </p:pic>
      <p:sp>
        <p:nvSpPr>
          <p:cNvPr id="6" name="Google Shape;317;p28"/>
          <p:cNvSpPr/>
          <p:nvPr/>
        </p:nvSpPr>
        <p:spPr>
          <a:xfrm>
            <a:off x="1004453" y="1648690"/>
            <a:ext cx="1884219" cy="1149928"/>
          </a:xfrm>
          <a:prstGeom prst="parallelogram">
            <a:avLst>
              <a:gd name="adj" fmla="val 25000"/>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algn="ctr"/>
            <a:r>
              <a:rPr lang="en-US" b="1" dirty="0">
                <a:solidFill>
                  <a:schemeClr val="dk1"/>
                </a:solidFill>
              </a:rPr>
              <a:t>Business </a:t>
            </a:r>
            <a:r>
              <a:rPr lang="en-US" b="1" dirty="0" smtClean="0">
                <a:solidFill>
                  <a:schemeClr val="dk1"/>
                </a:solidFill>
              </a:rPr>
              <a:t>Problem </a:t>
            </a:r>
            <a:endParaRPr b="1" dirty="0">
              <a:solidFill>
                <a:schemeClr val="dk1"/>
              </a:solidFill>
            </a:endParaRPr>
          </a:p>
        </p:txBody>
      </p:sp>
      <p:sp>
        <p:nvSpPr>
          <p:cNvPr id="7" name="Google Shape;315;p28"/>
          <p:cNvSpPr/>
          <p:nvPr/>
        </p:nvSpPr>
        <p:spPr>
          <a:xfrm>
            <a:off x="2805543" y="2085108"/>
            <a:ext cx="803564" cy="290945"/>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 name="Google Shape;316;p28"/>
          <p:cNvSpPr/>
          <p:nvPr/>
        </p:nvSpPr>
        <p:spPr>
          <a:xfrm>
            <a:off x="3609107" y="1593272"/>
            <a:ext cx="1981200" cy="1149928"/>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dirty="0" smtClean="0">
                <a:solidFill>
                  <a:schemeClr val="dk1"/>
                </a:solidFill>
                <a:latin typeface="Arial"/>
                <a:ea typeface="Arial"/>
                <a:cs typeface="Arial"/>
                <a:sym typeface="Arial"/>
              </a:rPr>
              <a:t>Data Collection </a:t>
            </a:r>
            <a:endParaRPr dirty="0"/>
          </a:p>
        </p:txBody>
      </p:sp>
      <p:sp>
        <p:nvSpPr>
          <p:cNvPr id="9" name="Google Shape;318;p28"/>
          <p:cNvSpPr/>
          <p:nvPr/>
        </p:nvSpPr>
        <p:spPr>
          <a:xfrm>
            <a:off x="5590307" y="2112819"/>
            <a:ext cx="803564" cy="290945"/>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319;p28"/>
          <p:cNvSpPr/>
          <p:nvPr/>
        </p:nvSpPr>
        <p:spPr>
          <a:xfrm>
            <a:off x="6407723" y="1593272"/>
            <a:ext cx="1981200" cy="1149928"/>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b="1" dirty="0">
                <a:solidFill>
                  <a:schemeClr val="dk1"/>
                </a:solidFill>
              </a:rPr>
              <a:t>EDA</a:t>
            </a:r>
            <a:endParaRPr b="1" dirty="0">
              <a:solidFill>
                <a:schemeClr val="dk1"/>
              </a:solidFill>
            </a:endParaRPr>
          </a:p>
        </p:txBody>
      </p:sp>
      <p:sp>
        <p:nvSpPr>
          <p:cNvPr id="12" name="Google Shape;320;p28"/>
          <p:cNvSpPr/>
          <p:nvPr/>
        </p:nvSpPr>
        <p:spPr>
          <a:xfrm>
            <a:off x="6192981" y="3387435"/>
            <a:ext cx="1981200" cy="1149928"/>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dirty="0" smtClean="0">
                <a:solidFill>
                  <a:schemeClr val="dk1"/>
                </a:solidFill>
                <a:latin typeface="Arial"/>
                <a:ea typeface="Arial"/>
                <a:cs typeface="Arial"/>
                <a:sym typeface="Arial"/>
              </a:rPr>
              <a:t>Data </a:t>
            </a:r>
            <a:br>
              <a:rPr lang="en-US" sz="1400" b="1" i="0" u="none" strike="noStrike" cap="none" dirty="0" smtClean="0">
                <a:solidFill>
                  <a:schemeClr val="dk1"/>
                </a:solidFill>
                <a:latin typeface="Arial"/>
                <a:ea typeface="Arial"/>
                <a:cs typeface="Arial"/>
                <a:sym typeface="Arial"/>
              </a:rPr>
            </a:br>
            <a:r>
              <a:rPr lang="en-US" sz="1400" b="1" i="0" u="none" strike="noStrike" cap="none" dirty="0" smtClean="0">
                <a:solidFill>
                  <a:schemeClr val="dk1"/>
                </a:solidFill>
                <a:latin typeface="Arial"/>
                <a:ea typeface="Arial"/>
                <a:cs typeface="Arial"/>
                <a:sym typeface="Arial"/>
              </a:rPr>
              <a:t>Pre-</a:t>
            </a:r>
            <a:r>
              <a:rPr lang="en-US" sz="1400" b="1" i="0" u="none" strike="noStrike" cap="none" dirty="0" err="1" smtClean="0">
                <a:solidFill>
                  <a:schemeClr val="dk1"/>
                </a:solidFill>
                <a:latin typeface="Arial"/>
                <a:ea typeface="Arial"/>
                <a:cs typeface="Arial"/>
                <a:sym typeface="Arial"/>
              </a:rPr>
              <a:t>Porcessing</a:t>
            </a:r>
            <a:endParaRPr lang="en-US" sz="1400" b="1" i="0" u="none" strike="noStrike" cap="none" dirty="0" smtClean="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dirty="0"/>
          </a:p>
        </p:txBody>
      </p:sp>
      <p:sp>
        <p:nvSpPr>
          <p:cNvPr id="13" name="Google Shape;321;p28"/>
          <p:cNvSpPr/>
          <p:nvPr/>
        </p:nvSpPr>
        <p:spPr>
          <a:xfrm rot="5400000">
            <a:off x="6944587" y="2905991"/>
            <a:ext cx="616526" cy="290945"/>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 name="Google Shape;322;p28"/>
          <p:cNvSpPr/>
          <p:nvPr/>
        </p:nvSpPr>
        <p:spPr>
          <a:xfrm>
            <a:off x="3117270" y="3380497"/>
            <a:ext cx="2369127" cy="1149929"/>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b="1" dirty="0" smtClean="0">
                <a:solidFill>
                  <a:schemeClr val="dk1"/>
                </a:solidFill>
              </a:rPr>
              <a:t>Model Building </a:t>
            </a:r>
            <a:endParaRPr dirty="0"/>
          </a:p>
        </p:txBody>
      </p:sp>
      <p:sp>
        <p:nvSpPr>
          <p:cNvPr id="15" name="Google Shape;323;p28"/>
          <p:cNvSpPr/>
          <p:nvPr/>
        </p:nvSpPr>
        <p:spPr>
          <a:xfrm rot="10800000">
            <a:off x="5486398" y="3816926"/>
            <a:ext cx="692727" cy="290946"/>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 name="Google Shape;325;p28"/>
          <p:cNvSpPr/>
          <p:nvPr/>
        </p:nvSpPr>
        <p:spPr>
          <a:xfrm rot="10800000">
            <a:off x="2200983" y="3955460"/>
            <a:ext cx="916283" cy="1073735"/>
          </a:xfrm>
          <a:prstGeom prst="bentUpArrow">
            <a:avLst>
              <a:gd name="adj1" fmla="val 19118"/>
              <a:gd name="adj2" fmla="val 16586"/>
              <a:gd name="adj3" fmla="val 2904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 name="Google Shape;324;p28"/>
          <p:cNvSpPr/>
          <p:nvPr/>
        </p:nvSpPr>
        <p:spPr>
          <a:xfrm>
            <a:off x="1160844" y="5029198"/>
            <a:ext cx="2369127" cy="1149929"/>
          </a:xfrm>
          <a:prstGeom prst="rect">
            <a:avLst/>
          </a:prstGeom>
          <a:gradFill>
            <a:gsLst>
              <a:gs pos="0">
                <a:srgbClr val="C5E6F2"/>
              </a:gs>
              <a:gs pos="50000">
                <a:srgbClr val="B7E0F0"/>
              </a:gs>
              <a:gs pos="97000">
                <a:srgbClr val="A0D9EE"/>
              </a:gs>
              <a:gs pos="100000">
                <a:srgbClr val="97D6EF"/>
              </a:gs>
            </a:gsLst>
            <a:path path="circle">
              <a:fillToRect l="50000" t="50000" r="50000" b="50000"/>
            </a:path>
            <a:tileRect/>
          </a:gradFill>
          <a:ln w="9525" cap="flat" cmpd="sng">
            <a:solidFill>
              <a:schemeClr val="accent1"/>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b="1" dirty="0">
                <a:solidFill>
                  <a:schemeClr val="dk1"/>
                </a:solidFill>
              </a:rPr>
              <a:t>Model</a:t>
            </a:r>
            <a:r>
              <a:rPr lang="en-US" dirty="0" smtClean="0"/>
              <a:t> </a:t>
            </a:r>
            <a:r>
              <a:rPr lang="en-US" b="1" dirty="0" smtClean="0">
                <a:solidFill>
                  <a:schemeClr val="dk1"/>
                </a:solidFill>
              </a:rPr>
              <a:t>Evaluation</a:t>
            </a:r>
            <a:r>
              <a:rPr lang="en-US" dirty="0" smtClean="0"/>
              <a:t> </a:t>
            </a:r>
            <a:endParaRPr dirty="0"/>
          </a:p>
        </p:txBody>
      </p:sp>
      <p:sp>
        <p:nvSpPr>
          <p:cNvPr id="18" name="Google Shape;326;p28"/>
          <p:cNvSpPr/>
          <p:nvPr/>
        </p:nvSpPr>
        <p:spPr>
          <a:xfrm>
            <a:off x="3529971" y="5389408"/>
            <a:ext cx="623456" cy="290946"/>
          </a:xfrm>
          <a:prstGeom prst="rightArrow">
            <a:avLst>
              <a:gd name="adj1" fmla="val 50000"/>
              <a:gd name="adj2" fmla="val 50000"/>
            </a:avLst>
          </a:prstGeom>
          <a:solidFill>
            <a:srgbClr val="F2F2F2"/>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 name="Google Shape;327;p28"/>
          <p:cNvSpPr/>
          <p:nvPr/>
        </p:nvSpPr>
        <p:spPr>
          <a:xfrm flipH="1">
            <a:off x="4024735" y="4959916"/>
            <a:ext cx="1870364" cy="1149929"/>
          </a:xfrm>
          <a:prstGeom prst="parallelogram">
            <a:avLst>
              <a:gd name="adj" fmla="val 25000"/>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b="1" dirty="0" smtClean="0">
                <a:solidFill>
                  <a:schemeClr val="dk1"/>
                </a:solidFill>
              </a:rPr>
              <a:t>Model Development</a:t>
            </a:r>
          </a:p>
        </p:txBody>
      </p:sp>
    </p:spTree>
    <p:extLst>
      <p:ext uri="{BB962C8B-B14F-4D97-AF65-F5344CB8AC3E}">
        <p14:creationId xmlns:p14="http://schemas.microsoft.com/office/powerpoint/2010/main" val="2662002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e3bb489db2_4_0"/>
          <p:cNvSpPr txBox="1">
            <a:spLocks noGrp="1"/>
          </p:cNvSpPr>
          <p:nvPr>
            <p:ph type="title"/>
          </p:nvPr>
        </p:nvSpPr>
        <p:spPr>
          <a:xfrm>
            <a:off x="1149928" y="274638"/>
            <a:ext cx="7578436" cy="792162"/>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Clr>
                <a:srgbClr val="562214"/>
              </a:buClr>
              <a:buSzPts val="1800"/>
              <a:buFont typeface="Wingdings" pitchFamily="2" charset="2"/>
              <a:buChar char="q"/>
            </a:pPr>
            <a:r>
              <a:rPr lang="en-US" sz="3200" b="1" dirty="0"/>
              <a:t>Exploratory Data Analysis</a:t>
            </a:r>
            <a:r>
              <a:rPr lang="en-US" sz="3200" dirty="0"/>
              <a:t/>
            </a:r>
            <a:br>
              <a:rPr lang="en-US" sz="3200" dirty="0"/>
            </a:br>
            <a:r>
              <a:rPr lang="en-US" sz="3200" dirty="0"/>
              <a:t/>
            </a:r>
            <a:br>
              <a:rPr lang="en-US" sz="3200" dirty="0"/>
            </a:br>
            <a:endParaRPr sz="3200" dirty="0"/>
          </a:p>
        </p:txBody>
      </p:sp>
      <p:sp>
        <p:nvSpPr>
          <p:cNvPr id="130" name="Google Shape;130;ge3bb489db2_4_0"/>
          <p:cNvSpPr txBox="1">
            <a:spLocks noGrp="1"/>
          </p:cNvSpPr>
          <p:nvPr>
            <p:ph type="body" idx="1"/>
          </p:nvPr>
        </p:nvSpPr>
        <p:spPr>
          <a:xfrm>
            <a:off x="1043076" y="1696707"/>
            <a:ext cx="7883237" cy="4308765"/>
          </a:xfrm>
          <a:prstGeom prst="rect">
            <a:avLst/>
          </a:prstGeom>
          <a:noFill/>
          <a:ln>
            <a:noFill/>
          </a:ln>
        </p:spPr>
        <p:txBody>
          <a:bodyPr spcFirstLastPara="1" wrap="square" lIns="91425" tIns="45700" rIns="91425" bIns="45700" anchor="t" anchorCtr="0">
            <a:noAutofit/>
          </a:bodyPr>
          <a:lstStyle/>
          <a:p>
            <a:pPr marL="0" indent="0">
              <a:spcBef>
                <a:spcPts val="0"/>
              </a:spcBef>
              <a:buClr>
                <a:srgbClr val="000000"/>
              </a:buClr>
              <a:buSzPts val="2800"/>
              <a:buNone/>
            </a:pPr>
            <a:r>
              <a:rPr lang="en-US" b="1" dirty="0">
                <a:solidFill>
                  <a:srgbClr val="562214"/>
                </a:solidFill>
                <a:sym typeface="Arial"/>
              </a:rPr>
              <a:t>Why EDA ? </a:t>
            </a:r>
            <a:endParaRPr lang="en-US" b="1" dirty="0" smtClean="0">
              <a:solidFill>
                <a:srgbClr val="562214"/>
              </a:solidFill>
              <a:sym typeface="Arial"/>
            </a:endParaRPr>
          </a:p>
          <a:p>
            <a:pPr marL="0" indent="0">
              <a:spcBef>
                <a:spcPts val="0"/>
              </a:spcBef>
              <a:buClr>
                <a:srgbClr val="000000"/>
              </a:buClr>
              <a:buSzPts val="2800"/>
              <a:buNone/>
            </a:pPr>
            <a:endParaRPr b="1" dirty="0">
              <a:solidFill>
                <a:srgbClr val="562214"/>
              </a:solidFill>
              <a:sym typeface="Arial"/>
            </a:endParaRPr>
          </a:p>
          <a:p>
            <a:pPr marL="0" indent="0">
              <a:lnSpc>
                <a:spcPct val="115000"/>
              </a:lnSpc>
              <a:spcBef>
                <a:spcPts val="0"/>
              </a:spcBef>
              <a:buSzPts val="1800"/>
              <a:buNone/>
            </a:pPr>
            <a:r>
              <a:rPr lang="en-US" sz="2000" dirty="0">
                <a:latin typeface="Times New Roman"/>
                <a:ea typeface="Times New Roman"/>
                <a:cs typeface="Times New Roman"/>
                <a:sym typeface="Arial"/>
              </a:rPr>
              <a:t>Exploratory Data Analysis refers to the critical process of performing initial investigations on data so as to discover patterns, to spot anomalies, to test hypothesis and to check assumptions with the help of summary statistics and graphical representations.</a:t>
            </a:r>
            <a:endParaRPr sz="2000" dirty="0">
              <a:latin typeface="Times New Roman"/>
              <a:ea typeface="Times New Roman"/>
              <a:cs typeface="Times New Roman"/>
              <a:sym typeface="Arial"/>
            </a:endParaRPr>
          </a:p>
          <a:p>
            <a:pPr marL="0" lvl="0" indent="0" algn="l" rtl="0">
              <a:lnSpc>
                <a:spcPct val="90000"/>
              </a:lnSpc>
              <a:spcBef>
                <a:spcPts val="2000"/>
              </a:spcBef>
              <a:spcAft>
                <a:spcPts val="0"/>
              </a:spcAft>
              <a:buSzPts val="1800"/>
              <a:buNone/>
            </a:pPr>
            <a:endParaRPr dirty="0"/>
          </a:p>
        </p:txBody>
      </p:sp>
      <p:pic>
        <p:nvPicPr>
          <p:cNvPr id="131" name="Google Shape;131;ge3bb489db2_4_0"/>
          <p:cNvPicPr preferRelativeResize="0"/>
          <p:nvPr/>
        </p:nvPicPr>
        <p:blipFill rotWithShape="1">
          <a:blip r:embed="rId3">
            <a:alphaModFix/>
          </a:blip>
          <a:srcRect/>
          <a:stretch/>
        </p:blipFill>
        <p:spPr>
          <a:xfrm>
            <a:off x="7499748" y="99231"/>
            <a:ext cx="1187051" cy="411359"/>
          </a:xfrm>
          <a:prstGeom prst="rect">
            <a:avLst/>
          </a:prstGeom>
          <a:noFill/>
          <a:ln>
            <a:noFill/>
          </a:ln>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2"/>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457200" indent="-457200">
              <a:lnSpc>
                <a:spcPct val="90000"/>
              </a:lnSpc>
              <a:buFont typeface="Wingdings" pitchFamily="2" charset="2"/>
              <a:buChar char="q"/>
            </a:pPr>
            <a:r>
              <a:rPr lang="en-US" sz="2400" b="1" dirty="0" smtClean="0"/>
              <a:t>Data Set</a:t>
            </a:r>
            <a:r>
              <a:rPr lang="en-US" sz="3200" b="1" dirty="0"/>
              <a:t/>
            </a:r>
            <a:br>
              <a:rPr lang="en-US" sz="3200" b="1" dirty="0"/>
            </a:br>
            <a:endParaRPr sz="3200" b="1" dirty="0"/>
          </a:p>
        </p:txBody>
      </p:sp>
      <p:pic>
        <p:nvPicPr>
          <p:cNvPr id="137" name="Google Shape;137;p72"/>
          <p:cNvPicPr preferRelativeResize="0">
            <a:picLocks noGrp="1"/>
          </p:cNvPicPr>
          <p:nvPr>
            <p:ph type="body" idx="1"/>
          </p:nvPr>
        </p:nvPicPr>
        <p:blipFill rotWithShape="1">
          <a:blip r:embed="rId3">
            <a:alphaModFix/>
          </a:blip>
          <a:srcRect t="18989" r="33639"/>
          <a:stretch/>
        </p:blipFill>
        <p:spPr>
          <a:xfrm>
            <a:off x="1122225" y="1357750"/>
            <a:ext cx="7498200" cy="2310900"/>
          </a:xfrm>
          <a:prstGeom prst="rect">
            <a:avLst/>
          </a:prstGeom>
          <a:noFill/>
          <a:ln>
            <a:noFill/>
          </a:ln>
        </p:spPr>
      </p:pic>
      <p:pic>
        <p:nvPicPr>
          <p:cNvPr id="138" name="Google Shape;138;p72"/>
          <p:cNvPicPr preferRelativeResize="0"/>
          <p:nvPr/>
        </p:nvPicPr>
        <p:blipFill rotWithShape="1">
          <a:blip r:embed="rId4">
            <a:alphaModFix/>
          </a:blip>
          <a:srcRect/>
          <a:stretch/>
        </p:blipFill>
        <p:spPr>
          <a:xfrm>
            <a:off x="7499748" y="99231"/>
            <a:ext cx="1187051" cy="411359"/>
          </a:xfrm>
          <a:prstGeom prst="rect">
            <a:avLst/>
          </a:prstGeom>
          <a:noFill/>
          <a:ln>
            <a:noFill/>
          </a:ln>
        </p:spPr>
      </p:pic>
      <p:sp>
        <p:nvSpPr>
          <p:cNvPr id="139" name="Google Shape;139;p72"/>
          <p:cNvSpPr txBox="1"/>
          <p:nvPr/>
        </p:nvSpPr>
        <p:spPr>
          <a:xfrm>
            <a:off x="1315232" y="3817275"/>
            <a:ext cx="7252571" cy="615523"/>
          </a:xfrm>
          <a:prstGeom prst="rect">
            <a:avLst/>
          </a:prstGeom>
          <a:noFill/>
          <a:ln>
            <a:noFill/>
          </a:ln>
        </p:spPr>
        <p:txBody>
          <a:bodyPr spcFirstLastPara="1" wrap="square" lIns="91425" tIns="91425" rIns="91425" bIns="91425" anchor="t" anchorCtr="0">
            <a:spAutoFit/>
          </a:bodyPr>
          <a:lstStyle/>
          <a:p>
            <a:pPr marL="457200" lvl="0" indent="-457200" algn="l" rtl="0">
              <a:spcBef>
                <a:spcPts val="0"/>
              </a:spcBef>
              <a:spcAft>
                <a:spcPts val="0"/>
              </a:spcAft>
              <a:buSzPct val="80000"/>
              <a:buFont typeface="Wingdings" pitchFamily="2" charset="2"/>
              <a:buChar char="q"/>
            </a:pPr>
            <a:r>
              <a:rPr lang="en-US" sz="2800" b="1" dirty="0">
                <a:solidFill>
                  <a:srgbClr val="562214"/>
                </a:solidFill>
                <a:latin typeface="Gill Sans"/>
                <a:ea typeface="Gill Sans"/>
                <a:cs typeface="Gill Sans"/>
                <a:sym typeface="Gill Sans"/>
              </a:rPr>
              <a:t>Data </a:t>
            </a:r>
            <a:r>
              <a:rPr lang="en-US" sz="2400" b="1" dirty="0">
                <a:solidFill>
                  <a:srgbClr val="562214"/>
                </a:solidFill>
                <a:latin typeface="Gill Sans"/>
                <a:ea typeface="Gill Sans"/>
                <a:cs typeface="Gill Sans"/>
                <a:sym typeface="Gill Sans"/>
              </a:rPr>
              <a:t>Cleaning</a:t>
            </a:r>
            <a:endParaRPr sz="2400" b="1" dirty="0">
              <a:solidFill>
                <a:srgbClr val="562214"/>
              </a:solidFill>
              <a:latin typeface="Gill Sans"/>
              <a:ea typeface="Gill Sans"/>
              <a:cs typeface="Gill Sans"/>
              <a:sym typeface="Gill Sans"/>
            </a:endParaRPr>
          </a:p>
        </p:txBody>
      </p:sp>
      <p:pic>
        <p:nvPicPr>
          <p:cNvPr id="140" name="Google Shape;140;p72"/>
          <p:cNvPicPr preferRelativeResize="0"/>
          <p:nvPr/>
        </p:nvPicPr>
        <p:blipFill>
          <a:blip r:embed="rId5">
            <a:alphaModFix/>
          </a:blip>
          <a:stretch>
            <a:fillRect/>
          </a:stretch>
        </p:blipFill>
        <p:spPr>
          <a:xfrm>
            <a:off x="1028700" y="4682825"/>
            <a:ext cx="8115300" cy="1580275"/>
          </a:xfrm>
          <a:prstGeom prst="rect">
            <a:avLst/>
          </a:prstGeom>
          <a:noFill/>
          <a:ln>
            <a:noFill/>
          </a:ln>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73"/>
          <p:cNvSpPr txBox="1">
            <a:spLocks noGrp="1"/>
          </p:cNvSpPr>
          <p:nvPr>
            <p:ph type="title"/>
          </p:nvPr>
        </p:nvSpPr>
        <p:spPr>
          <a:xfrm>
            <a:off x="1066799" y="318875"/>
            <a:ext cx="7192729" cy="612053"/>
          </a:xfrm>
          <a:prstGeom prst="rect">
            <a:avLst/>
          </a:prstGeom>
          <a:noFill/>
          <a:ln>
            <a:noFill/>
          </a:ln>
        </p:spPr>
        <p:txBody>
          <a:bodyPr spcFirstLastPara="1" wrap="square" lIns="91425" tIns="45700" rIns="91425" bIns="45700" anchor="ctr" anchorCtr="0">
            <a:noAutofit/>
          </a:bodyPr>
          <a:lstStyle/>
          <a:p>
            <a:pPr marL="457200" lvl="0" indent="-457200">
              <a:lnSpc>
                <a:spcPct val="90000"/>
              </a:lnSpc>
              <a:buFont typeface="Wingdings" pitchFamily="2" charset="2"/>
              <a:buChar char="q"/>
            </a:pPr>
            <a:r>
              <a:rPr lang="en-US" sz="3200" b="1" dirty="0" smtClean="0"/>
              <a:t>Named Entity Recognition </a:t>
            </a:r>
            <a:endParaRPr sz="3200" b="1" dirty="0"/>
          </a:p>
        </p:txBody>
      </p:sp>
      <p:pic>
        <p:nvPicPr>
          <p:cNvPr id="146" name="Google Shape;146;p73" descr="C:\Users\Rohit\Desktop\Project DS\11.png"/>
          <p:cNvPicPr preferRelativeResize="0"/>
          <p:nvPr/>
        </p:nvPicPr>
        <p:blipFill rotWithShape="1">
          <a:blip r:embed="rId3">
            <a:alphaModFix/>
          </a:blip>
          <a:srcRect/>
          <a:stretch/>
        </p:blipFill>
        <p:spPr>
          <a:xfrm>
            <a:off x="1066799" y="1510146"/>
            <a:ext cx="7356765" cy="4849091"/>
          </a:xfrm>
          <a:prstGeom prst="rect">
            <a:avLst/>
          </a:prstGeom>
          <a:noFill/>
          <a:ln>
            <a:noFill/>
          </a:ln>
        </p:spPr>
      </p:pic>
      <p:pic>
        <p:nvPicPr>
          <p:cNvPr id="147" name="Google Shape;147;p73"/>
          <p:cNvPicPr preferRelativeResize="0"/>
          <p:nvPr/>
        </p:nvPicPr>
        <p:blipFill rotWithShape="1">
          <a:blip r:embed="rId4">
            <a:alphaModFix/>
          </a:blip>
          <a:srcRect/>
          <a:stretch/>
        </p:blipFill>
        <p:spPr>
          <a:xfrm>
            <a:off x="7666003" y="113196"/>
            <a:ext cx="1187051" cy="411359"/>
          </a:xfrm>
          <a:prstGeom prst="rect">
            <a:avLst/>
          </a:prstGeom>
          <a:noFill/>
          <a:ln>
            <a:noFill/>
          </a:ln>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3"/>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153" name="Google Shape;153;p3" descr="C:\Users\Rohit\Desktop\Project DS\12.png"/>
          <p:cNvPicPr preferRelativeResize="0"/>
          <p:nvPr/>
        </p:nvPicPr>
        <p:blipFill rotWithShape="1">
          <a:blip r:embed="rId4">
            <a:alphaModFix/>
          </a:blip>
          <a:srcRect/>
          <a:stretch/>
        </p:blipFill>
        <p:spPr>
          <a:xfrm>
            <a:off x="1039091" y="1343891"/>
            <a:ext cx="7727970" cy="4862945"/>
          </a:xfrm>
          <a:prstGeom prst="rect">
            <a:avLst/>
          </a:prstGeom>
          <a:noFill/>
          <a:ln>
            <a:noFill/>
          </a:ln>
        </p:spPr>
      </p:pic>
      <p:sp>
        <p:nvSpPr>
          <p:cNvPr id="154" name="Google Shape;154;p3"/>
          <p:cNvSpPr txBox="1"/>
          <p:nvPr/>
        </p:nvSpPr>
        <p:spPr>
          <a:xfrm>
            <a:off x="1039091" y="264632"/>
            <a:ext cx="6852306" cy="535491"/>
          </a:xfrm>
          <a:prstGeom prst="rect">
            <a:avLst/>
          </a:prstGeom>
          <a:noFill/>
          <a:ln>
            <a:noFill/>
          </a:ln>
        </p:spPr>
        <p:txBody>
          <a:bodyPr spcFirstLastPara="1" wrap="square" lIns="91425" tIns="45700" rIns="91425" bIns="45700" anchor="t" anchorCtr="0">
            <a:spAutoFit/>
          </a:bodyPr>
          <a:lstStyle/>
          <a:p>
            <a:pPr marL="457200" indent="-457200">
              <a:lnSpc>
                <a:spcPct val="90000"/>
              </a:lnSpc>
              <a:buClr>
                <a:srgbClr val="562214"/>
              </a:buClr>
              <a:buSzPts val="1800"/>
              <a:buFont typeface="Wingdings" pitchFamily="2" charset="2"/>
              <a:buChar char="q"/>
            </a:pPr>
            <a:r>
              <a:rPr lang="en-US" sz="3200" b="1" dirty="0">
                <a:solidFill>
                  <a:srgbClr val="562214"/>
                </a:solidFill>
                <a:latin typeface="Gill Sans"/>
                <a:ea typeface="Gill Sans"/>
                <a:cs typeface="Gill Sans"/>
                <a:sym typeface="Gill Sans"/>
              </a:rPr>
              <a:t>Parts of Speech &amp; Dependency </a:t>
            </a:r>
            <a:endParaRPr sz="3200" b="1" dirty="0">
              <a:solidFill>
                <a:srgbClr val="562214"/>
              </a:solidFill>
              <a:latin typeface="Gill Sans"/>
              <a:ea typeface="Gill Sans"/>
              <a:cs typeface="Gill Sans"/>
              <a:sym typeface="Gill Sans"/>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p:nvPr/>
        </p:nvSpPr>
        <p:spPr>
          <a:xfrm>
            <a:off x="1007875" y="264633"/>
            <a:ext cx="5042196" cy="493941"/>
          </a:xfrm>
          <a:prstGeom prst="rect">
            <a:avLst/>
          </a:prstGeom>
          <a:noFill/>
          <a:ln>
            <a:noFill/>
          </a:ln>
        </p:spPr>
        <p:txBody>
          <a:bodyPr spcFirstLastPara="1" wrap="square" lIns="91425" tIns="45700" rIns="91425" bIns="45700" anchor="t" anchorCtr="0">
            <a:spAutoFit/>
          </a:bodyPr>
          <a:lstStyle/>
          <a:p>
            <a:pPr marL="457200" marR="0" lvl="0" indent="-457200" algn="l" rtl="0">
              <a:lnSpc>
                <a:spcPct val="90000"/>
              </a:lnSpc>
              <a:spcBef>
                <a:spcPts val="0"/>
              </a:spcBef>
              <a:spcAft>
                <a:spcPts val="0"/>
              </a:spcAft>
              <a:buClr>
                <a:schemeClr val="dk1"/>
              </a:buClr>
              <a:buSzPts val="1800"/>
              <a:buFont typeface="Wingdings" pitchFamily="2" charset="2"/>
              <a:buChar char="q"/>
            </a:pPr>
            <a:r>
              <a:rPr lang="en-US" sz="2600" b="1" i="0" u="none" strike="noStrike" cap="none" dirty="0">
                <a:solidFill>
                  <a:srgbClr val="562214"/>
                </a:solidFill>
                <a:latin typeface="Gill Sans"/>
                <a:ea typeface="Gill Sans"/>
                <a:cs typeface="Gill Sans"/>
                <a:sym typeface="Gill Sans"/>
              </a:rPr>
              <a:t>Noun</a:t>
            </a:r>
            <a:r>
              <a:rPr lang="en-US" sz="2900" b="1" i="0" u="none" strike="noStrike" cap="none" dirty="0">
                <a:solidFill>
                  <a:srgbClr val="562214"/>
                </a:solidFill>
                <a:latin typeface="Gill Sans"/>
                <a:ea typeface="Gill Sans"/>
                <a:cs typeface="Gill Sans"/>
                <a:sym typeface="Gill Sans"/>
              </a:rPr>
              <a:t> Extraction</a:t>
            </a:r>
            <a:endParaRPr sz="2900" b="1" i="0" u="none" strike="noStrike" cap="none" dirty="0">
              <a:solidFill>
                <a:srgbClr val="562214"/>
              </a:solidFill>
              <a:latin typeface="Gill Sans"/>
              <a:ea typeface="Gill Sans"/>
              <a:cs typeface="Gill Sans"/>
              <a:sym typeface="Gill Sans"/>
            </a:endParaRPr>
          </a:p>
        </p:txBody>
      </p:sp>
      <p:pic>
        <p:nvPicPr>
          <p:cNvPr id="160" name="Google Shape;160;p4"/>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161" name="Google Shape;161;p4"/>
          <p:cNvPicPr preferRelativeResize="0"/>
          <p:nvPr/>
        </p:nvPicPr>
        <p:blipFill rotWithShape="1">
          <a:blip r:embed="rId4">
            <a:alphaModFix/>
          </a:blip>
          <a:srcRect/>
          <a:stretch/>
        </p:blipFill>
        <p:spPr>
          <a:xfrm>
            <a:off x="1428157" y="921411"/>
            <a:ext cx="3707514" cy="2297777"/>
          </a:xfrm>
          <a:prstGeom prst="rect">
            <a:avLst/>
          </a:prstGeom>
          <a:noFill/>
          <a:ln>
            <a:noFill/>
          </a:ln>
        </p:spPr>
      </p:pic>
      <p:pic>
        <p:nvPicPr>
          <p:cNvPr id="162" name="Google Shape;162;p4"/>
          <p:cNvPicPr preferRelativeResize="0"/>
          <p:nvPr/>
        </p:nvPicPr>
        <p:blipFill rotWithShape="1">
          <a:blip r:embed="rId5">
            <a:alphaModFix/>
          </a:blip>
          <a:srcRect/>
          <a:stretch/>
        </p:blipFill>
        <p:spPr>
          <a:xfrm>
            <a:off x="5674291" y="931180"/>
            <a:ext cx="2866230" cy="1987383"/>
          </a:xfrm>
          <a:prstGeom prst="rect">
            <a:avLst/>
          </a:prstGeom>
          <a:noFill/>
          <a:ln>
            <a:noFill/>
          </a:ln>
        </p:spPr>
      </p:pic>
      <p:sp>
        <p:nvSpPr>
          <p:cNvPr id="6" name="Google Shape;167;p74"/>
          <p:cNvSpPr txBox="1">
            <a:spLocks noGrp="1"/>
          </p:cNvSpPr>
          <p:nvPr>
            <p:ph type="title"/>
          </p:nvPr>
        </p:nvSpPr>
        <p:spPr>
          <a:xfrm>
            <a:off x="1007875" y="3507287"/>
            <a:ext cx="3499647" cy="487362"/>
          </a:xfrm>
          <a:prstGeom prst="rect">
            <a:avLst/>
          </a:prstGeom>
          <a:noFill/>
          <a:ln>
            <a:noFill/>
          </a:ln>
        </p:spPr>
        <p:txBody>
          <a:bodyPr spcFirstLastPara="1" wrap="square" lIns="91425" tIns="45700" rIns="91425" bIns="45700" anchor="ctr" anchorCtr="0">
            <a:normAutofit fontScale="90000"/>
          </a:bodyPr>
          <a:lstStyle/>
          <a:p>
            <a:pPr marL="457200" lvl="0" indent="-457200" algn="l" rtl="0">
              <a:lnSpc>
                <a:spcPct val="90000"/>
              </a:lnSpc>
              <a:spcBef>
                <a:spcPts val="0"/>
              </a:spcBef>
              <a:spcAft>
                <a:spcPts val="0"/>
              </a:spcAft>
              <a:buClr>
                <a:srgbClr val="562214"/>
              </a:buClr>
              <a:buSzPct val="68965"/>
              <a:buFont typeface="Wingdings" pitchFamily="2" charset="2"/>
              <a:buChar char="q"/>
            </a:pPr>
            <a:r>
              <a:rPr lang="en-US" sz="2900" b="1" dirty="0" smtClean="0"/>
              <a:t>Verb </a:t>
            </a:r>
            <a:r>
              <a:rPr lang="en-US" sz="2900" b="1" dirty="0"/>
              <a:t>Extraction</a:t>
            </a:r>
            <a:r>
              <a:rPr lang="en-US" sz="3200" dirty="0"/>
              <a:t/>
            </a:r>
            <a:br>
              <a:rPr lang="en-US" sz="3200" dirty="0"/>
            </a:br>
            <a:endParaRPr dirty="0"/>
          </a:p>
        </p:txBody>
      </p:sp>
      <p:pic>
        <p:nvPicPr>
          <p:cNvPr id="7" name="Google Shape;169;p74"/>
          <p:cNvPicPr preferRelativeResize="0"/>
          <p:nvPr/>
        </p:nvPicPr>
        <p:blipFill rotWithShape="1">
          <a:blip r:embed="rId6">
            <a:alphaModFix/>
          </a:blip>
          <a:srcRect/>
          <a:stretch/>
        </p:blipFill>
        <p:spPr>
          <a:xfrm>
            <a:off x="1428155" y="3648299"/>
            <a:ext cx="3707516" cy="2539559"/>
          </a:xfrm>
          <a:prstGeom prst="rect">
            <a:avLst/>
          </a:prstGeom>
          <a:noFill/>
          <a:ln>
            <a:noFill/>
          </a:ln>
        </p:spPr>
      </p:pic>
      <p:pic>
        <p:nvPicPr>
          <p:cNvPr id="8" name="Google Shape;168;p74"/>
          <p:cNvPicPr preferRelativeResize="0">
            <a:picLocks noGrp="1"/>
          </p:cNvPicPr>
          <p:nvPr>
            <p:ph type="body" idx="1"/>
          </p:nvPr>
        </p:nvPicPr>
        <p:blipFill rotWithShape="1">
          <a:blip r:embed="rId7">
            <a:alphaModFix/>
          </a:blip>
          <a:srcRect/>
          <a:stretch/>
        </p:blipFill>
        <p:spPr>
          <a:xfrm>
            <a:off x="5674291" y="3741843"/>
            <a:ext cx="2866230" cy="2233072"/>
          </a:xfrm>
          <a:prstGeom prst="rect">
            <a:avLst/>
          </a:prstGeom>
          <a:noFill/>
          <a:ln>
            <a:noFill/>
          </a:ln>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75"/>
          <p:cNvSpPr txBox="1">
            <a:spLocks noGrp="1"/>
          </p:cNvSpPr>
          <p:nvPr>
            <p:ph type="title"/>
          </p:nvPr>
        </p:nvSpPr>
        <p:spPr>
          <a:xfrm>
            <a:off x="1120486" y="198874"/>
            <a:ext cx="2038350" cy="687818"/>
          </a:xfrm>
          <a:prstGeom prst="rect">
            <a:avLst/>
          </a:prstGeom>
          <a:noFill/>
          <a:ln>
            <a:noFill/>
          </a:ln>
        </p:spPr>
        <p:txBody>
          <a:bodyPr spcFirstLastPara="1" wrap="square" lIns="91425" tIns="45700" rIns="91425" bIns="45700" anchor="ctr" anchorCtr="0">
            <a:normAutofit/>
          </a:bodyPr>
          <a:lstStyle/>
          <a:p>
            <a:pPr marL="342900" lvl="0" indent="-342900" algn="l" rtl="0">
              <a:lnSpc>
                <a:spcPct val="90000"/>
              </a:lnSpc>
              <a:spcBef>
                <a:spcPts val="0"/>
              </a:spcBef>
              <a:spcAft>
                <a:spcPts val="0"/>
              </a:spcAft>
              <a:buClr>
                <a:srgbClr val="000000"/>
              </a:buClr>
              <a:buSzPts val="1800"/>
              <a:buFont typeface="Wingdings" pitchFamily="2" charset="2"/>
              <a:buChar char="q"/>
            </a:pPr>
            <a:r>
              <a:rPr lang="en-US" sz="2400" b="1" dirty="0"/>
              <a:t>Bigrams</a:t>
            </a:r>
            <a:endParaRPr sz="2600" b="1" dirty="0"/>
          </a:p>
        </p:txBody>
      </p:sp>
      <p:pic>
        <p:nvPicPr>
          <p:cNvPr id="184" name="Google Shape;184;p75"/>
          <p:cNvPicPr preferRelativeResize="0">
            <a:picLocks noGrp="1"/>
          </p:cNvPicPr>
          <p:nvPr>
            <p:ph type="body" idx="1"/>
          </p:nvPr>
        </p:nvPicPr>
        <p:blipFill rotWithShape="1">
          <a:blip r:embed="rId3">
            <a:alphaModFix/>
          </a:blip>
          <a:srcRect/>
          <a:stretch/>
        </p:blipFill>
        <p:spPr>
          <a:xfrm>
            <a:off x="1126267" y="797303"/>
            <a:ext cx="4059508" cy="2822720"/>
          </a:xfrm>
          <a:prstGeom prst="rect">
            <a:avLst/>
          </a:prstGeom>
          <a:noFill/>
          <a:ln>
            <a:noFill/>
          </a:ln>
        </p:spPr>
      </p:pic>
      <p:pic>
        <p:nvPicPr>
          <p:cNvPr id="185" name="Google Shape;185;p75"/>
          <p:cNvPicPr preferRelativeResize="0"/>
          <p:nvPr/>
        </p:nvPicPr>
        <p:blipFill rotWithShape="1">
          <a:blip r:embed="rId4">
            <a:alphaModFix/>
          </a:blip>
          <a:srcRect/>
          <a:stretch/>
        </p:blipFill>
        <p:spPr>
          <a:xfrm>
            <a:off x="5649239" y="889348"/>
            <a:ext cx="3201234" cy="2279737"/>
          </a:xfrm>
          <a:prstGeom prst="rect">
            <a:avLst/>
          </a:prstGeom>
          <a:noFill/>
          <a:ln>
            <a:noFill/>
          </a:ln>
        </p:spPr>
      </p:pic>
      <p:pic>
        <p:nvPicPr>
          <p:cNvPr id="186" name="Google Shape;186;p75"/>
          <p:cNvPicPr preferRelativeResize="0"/>
          <p:nvPr/>
        </p:nvPicPr>
        <p:blipFill rotWithShape="1">
          <a:blip r:embed="rId5">
            <a:alphaModFix/>
          </a:blip>
          <a:srcRect/>
          <a:stretch/>
        </p:blipFill>
        <p:spPr>
          <a:xfrm>
            <a:off x="7771754" y="100245"/>
            <a:ext cx="1187051" cy="411359"/>
          </a:xfrm>
          <a:prstGeom prst="rect">
            <a:avLst/>
          </a:prstGeom>
          <a:noFill/>
          <a:ln>
            <a:noFill/>
          </a:ln>
        </p:spPr>
      </p:pic>
      <p:sp>
        <p:nvSpPr>
          <p:cNvPr id="6" name="Google Shape;191;p76"/>
          <p:cNvSpPr txBox="1">
            <a:spLocks/>
          </p:cNvSpPr>
          <p:nvPr/>
        </p:nvSpPr>
        <p:spPr>
          <a:xfrm>
            <a:off x="1070216" y="3585305"/>
            <a:ext cx="1986135" cy="548284"/>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562214"/>
              </a:buClr>
              <a:buSzPts val="1800"/>
              <a:buFont typeface="Gill Sans"/>
              <a:buNone/>
              <a:defRPr sz="4300" b="0" i="0" u="none" strike="noStrike" cap="none">
                <a:solidFill>
                  <a:srgbClr val="562214"/>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buClr>
                <a:srgbClr val="000000"/>
              </a:buClr>
              <a:buFont typeface="Wingdings" pitchFamily="2" charset="2"/>
              <a:buChar char="q"/>
            </a:pPr>
            <a:r>
              <a:rPr lang="en-US" sz="2400" b="1" dirty="0" smtClean="0"/>
              <a:t>Trigrams</a:t>
            </a:r>
            <a:r>
              <a:rPr lang="en-US" sz="2400" cap="small" dirty="0" smtClean="0">
                <a:solidFill>
                  <a:schemeClr val="dk1"/>
                </a:solidFill>
                <a:latin typeface="Arial"/>
                <a:ea typeface="Arial"/>
                <a:cs typeface="Arial"/>
                <a:sym typeface="Arial"/>
              </a:rPr>
              <a:t> </a:t>
            </a:r>
            <a:endParaRPr lang="en-US" sz="4000" dirty="0"/>
          </a:p>
        </p:txBody>
      </p:sp>
      <p:pic>
        <p:nvPicPr>
          <p:cNvPr id="7" name="Google Shape;192;p76"/>
          <p:cNvPicPr preferRelativeResize="0">
            <a:picLocks/>
          </p:cNvPicPr>
          <p:nvPr/>
        </p:nvPicPr>
        <p:blipFill rotWithShape="1">
          <a:blip r:embed="rId6">
            <a:alphaModFix/>
          </a:blip>
          <a:srcRect/>
          <a:stretch/>
        </p:blipFill>
        <p:spPr>
          <a:xfrm>
            <a:off x="1348825" y="4133589"/>
            <a:ext cx="3874528" cy="2567836"/>
          </a:xfrm>
          <a:prstGeom prst="rect">
            <a:avLst/>
          </a:prstGeom>
          <a:noFill/>
          <a:ln>
            <a:noFill/>
          </a:ln>
        </p:spPr>
      </p:pic>
      <p:pic>
        <p:nvPicPr>
          <p:cNvPr id="8" name="Google Shape;193;p76"/>
          <p:cNvPicPr preferRelativeResize="0"/>
          <p:nvPr/>
        </p:nvPicPr>
        <p:blipFill rotWithShape="1">
          <a:blip r:embed="rId7">
            <a:alphaModFix/>
          </a:blip>
          <a:srcRect/>
          <a:stretch/>
        </p:blipFill>
        <p:spPr>
          <a:xfrm>
            <a:off x="5649239" y="4133589"/>
            <a:ext cx="3201234" cy="2334674"/>
          </a:xfrm>
          <a:prstGeom prst="rect">
            <a:avLst/>
          </a:prstGeom>
          <a:noFill/>
          <a:ln>
            <a:noFill/>
          </a:ln>
        </p:spPr>
      </p:pic>
    </p:spTree>
  </p:cSld>
  <p:clrMapOvr>
    <a:masterClrMapping/>
  </p:clrMapOvr>
  <p:transition spd="slow">
    <p:push/>
  </p:transition>
</p:sld>
</file>

<file path=ppt/theme/theme1.xml><?xml version="1.0" encoding="utf-8"?>
<a:theme xmlns:a="http://schemas.openxmlformats.org/drawingml/2006/main"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421</Words>
  <Application>Microsoft Office PowerPoint</Application>
  <PresentationFormat>On-screen Show (4:3)</PresentationFormat>
  <Paragraphs>123</Paragraphs>
  <Slides>19</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Gill Sans</vt:lpstr>
      <vt:lpstr>Century Gothic</vt:lpstr>
      <vt:lpstr>Gill Sans MT</vt:lpstr>
      <vt:lpstr>Times New Roman</vt:lpstr>
      <vt:lpstr>Wingdings</vt:lpstr>
      <vt:lpstr>Noto Sans Symbols</vt:lpstr>
      <vt:lpstr>Verdana</vt:lpstr>
      <vt:lpstr>Solstice</vt:lpstr>
      <vt:lpstr>PowerPoint Presentation</vt:lpstr>
      <vt:lpstr>PowerPoint Presentation</vt:lpstr>
      <vt:lpstr>PowerPoint Presentation</vt:lpstr>
      <vt:lpstr>Exploratory Data Analysis  </vt:lpstr>
      <vt:lpstr>Data Set </vt:lpstr>
      <vt:lpstr>Named Entity Recognition </vt:lpstr>
      <vt:lpstr>PowerPoint Presentation</vt:lpstr>
      <vt:lpstr>Verb Extraction </vt:lpstr>
      <vt:lpstr>Bigrams</vt:lpstr>
      <vt:lpstr>PowerPoint Presentation</vt:lpstr>
      <vt:lpstr>PowerPoint Presentation</vt:lpstr>
      <vt:lpstr>PowerPoint Presentation</vt:lpstr>
      <vt:lpstr>Automatic Summarizers</vt:lpstr>
      <vt:lpstr>PowerPoint Presentation</vt:lpstr>
      <vt:lpstr>Summary Generated</vt:lpstr>
      <vt:lpstr>PowerPoint Presentation</vt:lpstr>
      <vt:lpstr>Model Deployment using Streamlit &amp; Github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dc:creator>
  <cp:lastModifiedBy>Rohit</cp:lastModifiedBy>
  <cp:revision>31</cp:revision>
  <dcterms:created xsi:type="dcterms:W3CDTF">2012-08-17T07:00:49Z</dcterms:created>
  <dcterms:modified xsi:type="dcterms:W3CDTF">2021-11-22T12:02:36Z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