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4" r:id="rId3"/>
    <p:sldId id="305" r:id="rId4"/>
    <p:sldId id="311" r:id="rId5"/>
    <p:sldId id="314" r:id="rId6"/>
    <p:sldId id="312" r:id="rId7"/>
    <p:sldId id="313" r:id="rId8"/>
    <p:sldId id="315" r:id="rId9"/>
    <p:sldId id="316" r:id="rId10"/>
    <p:sldId id="318" r:id="rId11"/>
    <p:sldId id="317" r:id="rId12"/>
    <p:sldId id="341" r:id="rId13"/>
    <p:sldId id="321" r:id="rId14"/>
    <p:sldId id="323" r:id="rId15"/>
    <p:sldId id="342" r:id="rId16"/>
    <p:sldId id="324" r:id="rId17"/>
    <p:sldId id="328" r:id="rId18"/>
    <p:sldId id="335" r:id="rId19"/>
    <p:sldId id="337" r:id="rId20"/>
    <p:sldId id="338" r:id="rId21"/>
    <p:sldId id="325" r:id="rId22"/>
    <p:sldId id="336" r:id="rId23"/>
    <p:sldId id="339" r:id="rId24"/>
    <p:sldId id="330" r:id="rId25"/>
    <p:sldId id="343" r:id="rId26"/>
    <p:sldId id="33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8567"/>
    <a:srgbClr val="C5A48D"/>
    <a:srgbClr val="90664A"/>
    <a:srgbClr val="593F2D"/>
    <a:srgbClr val="9B6E4F"/>
    <a:srgbClr val="F47C30"/>
    <a:srgbClr val="9FBBD1"/>
    <a:srgbClr val="1B1B1B"/>
    <a:srgbClr val="A192D3"/>
    <a:srgbClr val="88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6391" autoAdjust="0"/>
  </p:normalViewPr>
  <p:slideViewPr>
    <p:cSldViewPr snapToGrid="0">
      <p:cViewPr varScale="1">
        <p:scale>
          <a:sx n="92" d="100"/>
          <a:sy n="92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54846" y="1206066"/>
            <a:ext cx="53858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prstClr val="white"/>
                </a:solidFill>
              </a:rPr>
              <a:t>그래서 </a:t>
            </a:r>
            <a:r>
              <a:rPr lang="ko-KR" altLang="en-US" sz="4000" b="1" dirty="0" err="1">
                <a:solidFill>
                  <a:prstClr val="white"/>
                </a:solidFill>
              </a:rPr>
              <a:t>비가온다</a:t>
            </a:r>
            <a:r>
              <a:rPr lang="en-US" altLang="ko-KR" sz="4000" b="1" dirty="0">
                <a:solidFill>
                  <a:prstClr val="white"/>
                </a:solidFill>
              </a:rPr>
              <a:t>go?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1B1B1B"/>
                </a:solidFill>
              </a:rPr>
              <a:t>한국생산성본부 </a:t>
            </a:r>
            <a:r>
              <a:rPr lang="en-US" altLang="ko-KR" sz="1000" dirty="0">
                <a:solidFill>
                  <a:srgbClr val="1B1B1B"/>
                </a:solidFill>
              </a:rPr>
              <a:t>/ </a:t>
            </a:r>
            <a:r>
              <a:rPr lang="ko-KR" altLang="en-US" sz="1000" dirty="0">
                <a:solidFill>
                  <a:srgbClr val="1B1B1B"/>
                </a:solidFill>
              </a:rPr>
              <a:t>정보통신기획평가원</a:t>
            </a:r>
            <a:endParaRPr lang="en-US" altLang="ko-KR" sz="1000" dirty="0">
              <a:solidFill>
                <a:srgbClr val="1B1B1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rgbClr val="1B1B1B"/>
                </a:solidFill>
              </a:rPr>
              <a:t>이미지 분석 기반의 인공지능 플랫폼 개발자 양성과정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48460" y="0"/>
            <a:ext cx="5843540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965068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829206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829207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99738" y="0"/>
            <a:ext cx="530739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280557" y="4272379"/>
            <a:ext cx="2712523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099919" y="4178019"/>
            <a:ext cx="2932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</a:rPr>
              <a:t>팀명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</a:rPr>
              <a:t>오조오억번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팀원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이동석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최서연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정인서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 err="1">
                <a:solidFill>
                  <a:schemeClr val="bg1"/>
                </a:solidFill>
              </a:rPr>
              <a:t>신다연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270445" y="4972629"/>
            <a:ext cx="2758145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5184558" y="2338462"/>
            <a:ext cx="1065997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085684" y="4960091"/>
            <a:ext cx="2964273" cy="481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한국생산성본부 </a:t>
            </a:r>
            <a:r>
              <a:rPr lang="en-US" altLang="ko-KR" sz="900" dirty="0">
                <a:solidFill>
                  <a:prstClr val="white">
                    <a:lumMod val="75000"/>
                  </a:prstClr>
                </a:solidFill>
              </a:rPr>
              <a:t>/ </a:t>
            </a: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정보통신기획평가원</a:t>
            </a:r>
            <a:endParaRPr lang="en-US" altLang="ko-KR" sz="9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이미지 분석 기반의 인공지능 플랫폼 개발자 양성과정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0871" y="2119234"/>
            <a:ext cx="48301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강우 예측 정확도를 높이는 </a:t>
            </a:r>
            <a:r>
              <a:rPr lang="ko-KR" altLang="en-US" dirty="0" err="1">
                <a:solidFill>
                  <a:schemeClr val="bg1"/>
                </a:solidFill>
              </a:rPr>
              <a:t>딥러닝</a:t>
            </a:r>
            <a:r>
              <a:rPr lang="ko-KR" altLang="en-US" dirty="0">
                <a:solidFill>
                  <a:schemeClr val="bg1"/>
                </a:solidFill>
              </a:rPr>
              <a:t> 모델 개발</a:t>
            </a: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5" y="45639"/>
            <a:ext cx="8791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프로젝트 설계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en-US" altLang="ko-KR" sz="3200" b="1" dirty="0">
                <a:solidFill>
                  <a:schemeClr val="bg1"/>
                </a:solidFill>
              </a:rPr>
              <a:t>CRISP-DM</a:t>
            </a:r>
            <a:r>
              <a:rPr lang="ko-KR" altLang="en-US" sz="3200" b="1" dirty="0">
                <a:solidFill>
                  <a:schemeClr val="bg1"/>
                </a:solidFill>
              </a:rPr>
              <a:t> 방법론에 따른 마인드맵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74" y="1466942"/>
            <a:ext cx="11663142" cy="4892295"/>
            <a:chOff x="107574" y="1466942"/>
            <a:chExt cx="11663142" cy="48922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1"/>
            <a:stretch/>
          </p:blipFill>
          <p:spPr>
            <a:xfrm>
              <a:off x="107575" y="1466942"/>
              <a:ext cx="11663141" cy="489229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07574" y="2182091"/>
              <a:ext cx="603937" cy="71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7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29020"/>
              </p:ext>
            </p:extLst>
          </p:nvPr>
        </p:nvGraphicFramePr>
        <p:xfrm>
          <a:off x="810491" y="1776354"/>
          <a:ext cx="10560070" cy="448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2119">
                  <a:extLst>
                    <a:ext uri="{9D8B030D-6E8A-4147-A177-3AD203B41FA5}">
                      <a16:colId xmlns:a16="http://schemas.microsoft.com/office/drawing/2014/main" val="2044598630"/>
                    </a:ext>
                  </a:extLst>
                </a:gridCol>
              </a:tblGrid>
              <a:tr h="92268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계획 마인드맵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통합 개발 환경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5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프로젝트 설계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en-US" altLang="ko-KR" sz="3200" b="1" dirty="0">
                <a:solidFill>
                  <a:schemeClr val="bg1"/>
                </a:solidFill>
              </a:rPr>
              <a:t>HW/SW</a:t>
            </a:r>
            <a:r>
              <a:rPr lang="ko-KR" altLang="en-US" sz="3200" b="1" dirty="0">
                <a:solidFill>
                  <a:schemeClr val="bg1"/>
                </a:solidFill>
              </a:rPr>
              <a:t> 리소스 및 사용 기술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18" y="2659614"/>
            <a:ext cx="1864181" cy="18641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81" y="4523795"/>
            <a:ext cx="986197" cy="114316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143" y="4467492"/>
            <a:ext cx="1199470" cy="119947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799194" y="2975663"/>
            <a:ext cx="3155965" cy="2997364"/>
            <a:chOff x="7799194" y="2975663"/>
            <a:chExt cx="3155965" cy="299736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121" y="4298499"/>
              <a:ext cx="1316182" cy="592282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3746" y="4594640"/>
              <a:ext cx="681230" cy="83929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931" y="4890781"/>
              <a:ext cx="1325094" cy="53555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061" y="3565271"/>
              <a:ext cx="1498098" cy="80647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809" b="32353"/>
            <a:stretch/>
          </p:blipFill>
          <p:spPr>
            <a:xfrm>
              <a:off x="7799194" y="3604800"/>
              <a:ext cx="1739615" cy="62345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694" y="2975663"/>
              <a:ext cx="2510905" cy="48002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9001" y="5607971"/>
              <a:ext cx="1803595" cy="365056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6" y="3762624"/>
            <a:ext cx="2189018" cy="7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9153526" y="1600201"/>
            <a:ext cx="2571750" cy="685800"/>
          </a:xfrm>
          <a:prstGeom prst="rect">
            <a:avLst/>
          </a:prstGeom>
          <a:solidFill>
            <a:srgbClr val="906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각형 61"/>
          <p:cNvSpPr/>
          <p:nvPr/>
        </p:nvSpPr>
        <p:spPr>
          <a:xfrm>
            <a:off x="371475" y="1600200"/>
            <a:ext cx="9324975" cy="685800"/>
          </a:xfrm>
          <a:prstGeom prst="homePlat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데이터 준비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데이터 수집 및 준비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6648" y="489936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30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분 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9330" y="489936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20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분 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88647" y="489936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분 전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44281" y="48993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현재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42889" y="4899365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10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</a:rPr>
              <a:t>분 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05193" y="5692737"/>
            <a:ext cx="393120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1050" dirty="0"/>
          </a:p>
          <a:p>
            <a:pPr lvl="1"/>
            <a:r>
              <a:rPr lang="en-US" altLang="ko-KR" sz="1050" dirty="0"/>
              <a:t>2010</a:t>
            </a:r>
            <a:r>
              <a:rPr lang="ko-KR" altLang="en-US" sz="1050" dirty="0"/>
              <a:t>년</a:t>
            </a:r>
            <a:r>
              <a:rPr lang="en-US" altLang="ko-KR" sz="1050" dirty="0"/>
              <a:t>~2017</a:t>
            </a:r>
            <a:r>
              <a:rPr lang="ko-KR" altLang="en-US" sz="1050" dirty="0"/>
              <a:t>년 </a:t>
            </a:r>
            <a:r>
              <a:rPr lang="en-US" altLang="ko-KR" sz="1050" dirty="0"/>
              <a:t>4~10</a:t>
            </a:r>
            <a:r>
              <a:rPr lang="ko-KR" altLang="en-US" sz="1050" dirty="0"/>
              <a:t>월 강우 사례 레이더 반사도</a:t>
            </a:r>
            <a:r>
              <a:rPr lang="en-US" altLang="ko-KR" sz="1050" dirty="0"/>
              <a:t>(</a:t>
            </a:r>
            <a:r>
              <a:rPr lang="en-US" altLang="ko-KR" sz="1050" dirty="0" err="1"/>
              <a:t>dBZ</a:t>
            </a:r>
            <a:r>
              <a:rPr lang="en-US" altLang="ko-KR" sz="1050" dirty="0"/>
              <a:t>)</a:t>
            </a:r>
          </a:p>
          <a:p>
            <a:pPr lvl="1"/>
            <a:r>
              <a:rPr lang="ko-KR" altLang="en-US" sz="1050" dirty="0"/>
              <a:t>이미지</a:t>
            </a:r>
            <a:r>
              <a:rPr lang="en-US" altLang="ko-KR" sz="1050" dirty="0"/>
              <a:t> </a:t>
            </a:r>
            <a:r>
              <a:rPr lang="ko-KR" altLang="en-US" sz="1050" dirty="0" err="1"/>
              <a:t>픽셀값으로</a:t>
            </a:r>
            <a:r>
              <a:rPr lang="ko-KR" altLang="en-US" sz="1050" dirty="0"/>
              <a:t> 변환 </a:t>
            </a:r>
            <a:r>
              <a:rPr lang="en-US" altLang="ko-KR" sz="1050" dirty="0"/>
              <a:t>(0~255 </a:t>
            </a:r>
            <a:r>
              <a:rPr lang="ko-KR" altLang="en-US" sz="1050" dirty="0"/>
              <a:t>범위 값 그레이스케일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ko-KR" altLang="en-US" sz="1050" dirty="0"/>
              <a:t>출처</a:t>
            </a:r>
            <a:r>
              <a:rPr lang="en-US" altLang="ko-KR" sz="1050" dirty="0"/>
              <a:t>] </a:t>
            </a:r>
            <a:r>
              <a:rPr lang="ko-KR" altLang="en-US" sz="1050" dirty="0" err="1"/>
              <a:t>데이콘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 err="1"/>
              <a:t>공공데이터</a:t>
            </a:r>
            <a:r>
              <a:rPr lang="ko-KR" altLang="en-US" sz="1050" dirty="0"/>
              <a:t> 활용 수력 댐 </a:t>
            </a:r>
            <a:r>
              <a:rPr lang="ko-KR" altLang="en-US" sz="1050" dirty="0" err="1"/>
              <a:t>강우예측</a:t>
            </a:r>
            <a:r>
              <a:rPr lang="ko-KR" altLang="en-US" sz="1050" dirty="0"/>
              <a:t> </a:t>
            </a:r>
            <a:r>
              <a:rPr lang="en-US" altLang="ko-KR" sz="1050" dirty="0"/>
              <a:t>AI </a:t>
            </a:r>
            <a:r>
              <a:rPr lang="ko-KR" altLang="en-US" sz="1050" dirty="0"/>
              <a:t>경진대회</a:t>
            </a:r>
            <a:r>
              <a:rPr lang="en-US" altLang="ko-KR" sz="1050" dirty="0"/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9732" y="1789404"/>
            <a:ext cx="49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과거 </a:t>
            </a:r>
            <a:r>
              <a:rPr lang="ko-KR" altLang="en-US" b="1" dirty="0" err="1">
                <a:solidFill>
                  <a:schemeClr val="bg1"/>
                </a:solidFill>
              </a:rPr>
              <a:t>시간별</a:t>
            </a:r>
            <a:r>
              <a:rPr lang="ko-KR" altLang="en-US" b="1" dirty="0">
                <a:solidFill>
                  <a:schemeClr val="bg1"/>
                </a:solidFill>
              </a:rPr>
              <a:t> 기상 레이더 구름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반사도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이미지 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2975" y="5669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데이터셋 수 </a:t>
            </a:r>
            <a:r>
              <a:rPr lang="en-US" altLang="ko-KR" dirty="0"/>
              <a:t>: 62735 sets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120x120</a:t>
            </a:r>
            <a:r>
              <a:rPr lang="ko-KR" altLang="en-US" dirty="0"/>
              <a:t>픽셀 </a:t>
            </a:r>
            <a:r>
              <a:rPr lang="en-US" altLang="ko-KR" dirty="0"/>
              <a:t>.</a:t>
            </a:r>
            <a:r>
              <a:rPr lang="en-US" altLang="ko-KR" dirty="0" err="1"/>
              <a:t>npy</a:t>
            </a:r>
            <a:r>
              <a:rPr lang="ko-KR" altLang="en-US" dirty="0"/>
              <a:t>형식 </a:t>
            </a:r>
            <a:r>
              <a:rPr lang="en-US" altLang="ko-KR" dirty="0"/>
              <a:t>(</a:t>
            </a:r>
            <a:r>
              <a:rPr lang="ko-KR" altLang="en-US" dirty="0"/>
              <a:t>이미지 </a:t>
            </a:r>
            <a:r>
              <a:rPr lang="en-US" altLang="ko-KR" dirty="0"/>
              <a:t>5</a:t>
            </a:r>
            <a:r>
              <a:rPr lang="ko-KR" altLang="en-US" dirty="0"/>
              <a:t>개로 구성</a:t>
            </a:r>
            <a:r>
              <a:rPr lang="en-US" altLang="ko-KR" dirty="0"/>
              <a:t>)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9" y="2649460"/>
            <a:ext cx="11386279" cy="2097041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068572" y="17894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미래 예측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23355B5-580F-488F-8BC2-8AEA3FF2D7FD}"/>
              </a:ext>
            </a:extLst>
          </p:cNvPr>
          <p:cNvSpPr/>
          <p:nvPr/>
        </p:nvSpPr>
        <p:spPr>
          <a:xfrm>
            <a:off x="482557" y="60177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389205-6614-4776-96C9-B1958176B05A}"/>
              </a:ext>
            </a:extLst>
          </p:cNvPr>
          <p:cNvSpPr/>
          <p:nvPr/>
        </p:nvSpPr>
        <p:spPr>
          <a:xfrm>
            <a:off x="482557" y="63098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57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데이터 준비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데이터 수집 및 준비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구글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ko-KR" altLang="en-US" sz="2000" dirty="0"/>
              <a:t>환경 구축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학습 데이터 압축풀기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학습 데이터 로드</a:t>
            </a:r>
          </a:p>
          <a:p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6" y="5115096"/>
            <a:ext cx="915785" cy="9157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4" t="6553" r="37273" b="53502"/>
          <a:stretch/>
        </p:blipFill>
        <p:spPr>
          <a:xfrm>
            <a:off x="2107271" y="4158441"/>
            <a:ext cx="1294512" cy="12032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43" y="4885751"/>
            <a:ext cx="1525038" cy="1525038"/>
          </a:xfrm>
          <a:prstGeom prst="rect">
            <a:avLst/>
          </a:prstGeom>
        </p:spPr>
      </p:pic>
      <p:sp>
        <p:nvSpPr>
          <p:cNvPr id="9" name="굽은 화살표 8"/>
          <p:cNvSpPr/>
          <p:nvPr/>
        </p:nvSpPr>
        <p:spPr>
          <a:xfrm>
            <a:off x="1543050" y="4460316"/>
            <a:ext cx="631768" cy="634535"/>
          </a:xfrm>
          <a:prstGeom prst="ben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굽은 화살표 15"/>
          <p:cNvSpPr/>
          <p:nvPr/>
        </p:nvSpPr>
        <p:spPr>
          <a:xfrm rot="5400000">
            <a:off x="3317960" y="4535129"/>
            <a:ext cx="631768" cy="634535"/>
          </a:xfrm>
          <a:prstGeom prst="ben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40" y="1494132"/>
            <a:ext cx="5449060" cy="482984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4AE1A86F-EA69-4E38-9576-7919353E57F0}"/>
              </a:ext>
            </a:extLst>
          </p:cNvPr>
          <p:cNvSpPr/>
          <p:nvPr/>
        </p:nvSpPr>
        <p:spPr>
          <a:xfrm>
            <a:off x="838157" y="19029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044F3E2-CD08-4238-8FCD-0A8CC9AA6859}"/>
              </a:ext>
            </a:extLst>
          </p:cNvPr>
          <p:cNvSpPr/>
          <p:nvPr/>
        </p:nvSpPr>
        <p:spPr>
          <a:xfrm>
            <a:off x="838157" y="27157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828CD66-25D4-4737-A89E-BDB62AED445C}"/>
              </a:ext>
            </a:extLst>
          </p:cNvPr>
          <p:cNvSpPr/>
          <p:nvPr/>
        </p:nvSpPr>
        <p:spPr>
          <a:xfrm>
            <a:off x="838157" y="35158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56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EDA    </a:t>
            </a:r>
            <a:r>
              <a:rPr lang="ko-KR" altLang="en-US" sz="3200" b="1" dirty="0">
                <a:solidFill>
                  <a:schemeClr val="bg1"/>
                </a:solidFill>
              </a:rPr>
              <a:t>데이터 샘플 시각화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.</a:t>
            </a:r>
            <a:r>
              <a:rPr lang="en-US" altLang="ko-KR" sz="2000" dirty="0" err="1"/>
              <a:t>imshow</a:t>
            </a:r>
            <a:r>
              <a:rPr lang="en-US" altLang="ko-KR" sz="2000" dirty="0"/>
              <a:t>() </a:t>
            </a:r>
            <a:endParaRPr lang="ko-KR" altLang="en-US" sz="2000" dirty="0"/>
          </a:p>
          <a:p>
            <a:endParaRPr lang="en-US" altLang="ko-KR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F84ECC-1F1A-44FD-BBE5-3683D18E1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236003"/>
            <a:ext cx="9309100" cy="391397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2950A16-DA9F-434A-A9CD-2A77DA1E1EA7}"/>
              </a:ext>
            </a:extLst>
          </p:cNvPr>
          <p:cNvSpPr/>
          <p:nvPr/>
        </p:nvSpPr>
        <p:spPr>
          <a:xfrm>
            <a:off x="838157" y="1766378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98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데이터 준비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데이터 전처리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결측치</a:t>
            </a:r>
            <a:r>
              <a:rPr lang="en-US" altLang="ko-KR" sz="2000" dirty="0"/>
              <a:t>/</a:t>
            </a:r>
            <a:r>
              <a:rPr lang="ko-KR" altLang="en-US" sz="2000" dirty="0"/>
              <a:t>이상치 제거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Generator </a:t>
            </a:r>
            <a:r>
              <a:rPr lang="ko-KR" altLang="en-US" sz="2000" dirty="0"/>
              <a:t>함수 정의</a:t>
            </a:r>
            <a:endParaRPr lang="en-US" altLang="ko-KR" sz="2000" dirty="0"/>
          </a:p>
          <a:p>
            <a:pPr lvl="1"/>
            <a:r>
              <a:rPr lang="en-US" altLang="ko-KR" sz="1800" dirty="0"/>
              <a:t>Feature(X), Label(Y) </a:t>
            </a:r>
            <a:r>
              <a:rPr lang="ko-KR" altLang="en-US" sz="1800" dirty="0"/>
              <a:t>구분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Transpose, .reshape() → </a:t>
            </a:r>
            <a:r>
              <a:rPr lang="en-US" altLang="ko-KR" sz="2000" dirty="0" err="1"/>
              <a:t>ConvLSTM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8"/>
          <a:stretch/>
        </p:blipFill>
        <p:spPr>
          <a:xfrm>
            <a:off x="6250742" y="1171646"/>
            <a:ext cx="4580140" cy="2721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75"/>
          <a:stretch/>
        </p:blipFill>
        <p:spPr>
          <a:xfrm>
            <a:off x="6250742" y="3976355"/>
            <a:ext cx="4572429" cy="255881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295C24F-313E-4C50-8B59-589A40F44977}"/>
              </a:ext>
            </a:extLst>
          </p:cNvPr>
          <p:cNvSpPr/>
          <p:nvPr/>
        </p:nvSpPr>
        <p:spPr>
          <a:xfrm>
            <a:off x="838157" y="19029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75B941-F18C-4110-9934-03469AB659E8}"/>
              </a:ext>
            </a:extLst>
          </p:cNvPr>
          <p:cNvSpPr/>
          <p:nvPr/>
        </p:nvSpPr>
        <p:spPr>
          <a:xfrm>
            <a:off x="838157" y="27157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8A489C-7F32-4287-A6A4-31C4967DF8FB}"/>
              </a:ext>
            </a:extLst>
          </p:cNvPr>
          <p:cNvSpPr/>
          <p:nvPr/>
        </p:nvSpPr>
        <p:spPr>
          <a:xfrm>
            <a:off x="838157" y="42524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06413" y="1786832"/>
            <a:ext cx="1108962" cy="3580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549387" y="4596707"/>
            <a:ext cx="1289937" cy="3580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8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기존 모델 사용</a:t>
            </a:r>
            <a:endParaRPr lang="en-US" altLang="ko-KR" dirty="0"/>
          </a:p>
          <a:p>
            <a:pPr lvl="1"/>
            <a:r>
              <a:rPr lang="en-US" altLang="ko-KR" sz="2000" dirty="0"/>
              <a:t>CNN2d (</a:t>
            </a:r>
            <a:r>
              <a:rPr lang="ko-KR" altLang="en-US" sz="2000" dirty="0"/>
              <a:t>이미지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 err="1"/>
              <a:t>ConvLSTM</a:t>
            </a:r>
            <a:r>
              <a:rPr lang="en-US" altLang="ko-KR" sz="2000" dirty="0"/>
              <a:t> (</a:t>
            </a:r>
            <a:r>
              <a:rPr lang="ko-KR" altLang="en-US" sz="2000" dirty="0"/>
              <a:t>이미지</a:t>
            </a:r>
            <a:r>
              <a:rPr lang="en-US" altLang="ko-KR" sz="2000" dirty="0"/>
              <a:t>+</a:t>
            </a:r>
            <a:r>
              <a:rPr lang="ko-KR" altLang="en-US" sz="2000" dirty="0" err="1"/>
              <a:t>시계열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 err="1"/>
              <a:t>Unet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upsampling+concat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전이학습 모델 생성</a:t>
            </a:r>
          </a:p>
          <a:p>
            <a:pPr lvl="1"/>
            <a:r>
              <a:rPr lang="en-US" altLang="ko-KR" sz="2000" dirty="0"/>
              <a:t>CNN2d+Unet</a:t>
            </a:r>
          </a:p>
          <a:p>
            <a:pPr lvl="1"/>
            <a:r>
              <a:rPr lang="en-US" altLang="ko-KR" sz="2000" dirty="0" err="1"/>
              <a:t>ConvLSTM+Unet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3200" dirty="0"/>
          </a:p>
        </p:txBody>
      </p:sp>
      <p:pic>
        <p:nvPicPr>
          <p:cNvPr id="14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56" y="2219498"/>
            <a:ext cx="5986144" cy="3308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모델링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예측 모델 생성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755BBCF-007E-4764-BC0F-8F6BDB4B06B3}"/>
              </a:ext>
            </a:extLst>
          </p:cNvPr>
          <p:cNvSpPr/>
          <p:nvPr/>
        </p:nvSpPr>
        <p:spPr>
          <a:xfrm>
            <a:off x="876257" y="19410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D02C255-E830-46BF-B56C-58A688F2765B}"/>
              </a:ext>
            </a:extLst>
          </p:cNvPr>
          <p:cNvSpPr/>
          <p:nvPr/>
        </p:nvSpPr>
        <p:spPr>
          <a:xfrm>
            <a:off x="876257" y="43159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76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Unet</a:t>
            </a:r>
            <a:r>
              <a:rPr lang="ko-KR" altLang="en-US" dirty="0"/>
              <a:t>은 기존 의료계에서 세포 이미지 인식에 성능이 좋았던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세포 이미지의 특징 </a:t>
            </a:r>
            <a:r>
              <a:rPr lang="en-US" altLang="ko-KR" dirty="0"/>
              <a:t>: </a:t>
            </a:r>
            <a:r>
              <a:rPr lang="ko-KR" altLang="en-US" dirty="0"/>
              <a:t>전체 이미지 사이즈 대비 특징적인 부분 비중이 작아 식별이 어려움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→</a:t>
            </a:r>
            <a:r>
              <a:rPr lang="ko-KR" altLang="en-US" dirty="0"/>
              <a:t>구름 이미지 또한 전체 배경 중 구름이 차지하는 부분이 작음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Unet</a:t>
            </a:r>
            <a:r>
              <a:rPr lang="en-US" altLang="ko-KR" dirty="0"/>
              <a:t> </a:t>
            </a:r>
            <a:r>
              <a:rPr lang="ko-KR" altLang="en-US" dirty="0"/>
              <a:t>형태 모델의 특징</a:t>
            </a:r>
            <a:endParaRPr lang="en-US" altLang="ko-KR" dirty="0"/>
          </a:p>
          <a:p>
            <a:pPr lvl="1"/>
            <a:r>
              <a:rPr lang="en-US" altLang="ko-KR" dirty="0"/>
              <a:t>1) </a:t>
            </a:r>
            <a:r>
              <a:rPr lang="ko-KR" altLang="en-US" dirty="0"/>
              <a:t>빠른 속도 </a:t>
            </a:r>
            <a:r>
              <a:rPr lang="en-US" altLang="ko-KR" dirty="0"/>
              <a:t>: Overlap </a:t>
            </a:r>
            <a:r>
              <a:rPr lang="ko-KR" altLang="en-US" dirty="0"/>
              <a:t>비율↓</a:t>
            </a:r>
            <a:r>
              <a:rPr lang="en-US" altLang="ko-KR" dirty="0"/>
              <a:t>, </a:t>
            </a:r>
            <a:r>
              <a:rPr lang="ko-KR" altLang="en-US" dirty="0"/>
              <a:t>검증된 </a:t>
            </a:r>
            <a:r>
              <a:rPr lang="en-US" altLang="ko-KR" dirty="0"/>
              <a:t>batch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en-US" altLang="ko-KR" dirty="0"/>
              <a:t>2) Localization</a:t>
            </a:r>
            <a:r>
              <a:rPr lang="ko-KR" altLang="en-US" dirty="0"/>
              <a:t>과 </a:t>
            </a:r>
            <a:r>
              <a:rPr lang="en-US" altLang="ko-KR" dirty="0"/>
              <a:t>context </a:t>
            </a:r>
            <a:r>
              <a:rPr lang="ko-KR" altLang="en-US" dirty="0"/>
              <a:t>동시 인식</a:t>
            </a:r>
            <a:endParaRPr lang="en-US" altLang="ko-KR" dirty="0"/>
          </a:p>
          <a:p>
            <a:pPr lvl="1"/>
            <a:r>
              <a:rPr lang="en-US" altLang="ko-KR" dirty="0"/>
              <a:t>3) </a:t>
            </a:r>
            <a:r>
              <a:rPr lang="en-US" altLang="ko-KR" dirty="0" err="1"/>
              <a:t>Upsampling</a:t>
            </a:r>
            <a:r>
              <a:rPr lang="en-US" altLang="ko-KR" dirty="0"/>
              <a:t> </a:t>
            </a:r>
            <a:r>
              <a:rPr lang="ko-KR" altLang="en-US" dirty="0"/>
              <a:t>과정에서 피처 채널 수를 증가시켜 학습에 유리</a:t>
            </a:r>
            <a:endParaRPr lang="en-US" altLang="ko-KR" dirty="0"/>
          </a:p>
          <a:p>
            <a:pPr lvl="1"/>
            <a:r>
              <a:rPr lang="en-US" altLang="ko-KR" dirty="0"/>
              <a:t>4) Padding</a:t>
            </a:r>
            <a:r>
              <a:rPr lang="ko-KR" altLang="en-US" dirty="0"/>
              <a:t>을 통해 빈 부분을 </a:t>
            </a:r>
            <a:r>
              <a:rPr lang="ko-KR" altLang="en-US" dirty="0" err="1"/>
              <a:t>채워줌</a:t>
            </a:r>
            <a:endParaRPr lang="en-US" altLang="ko-KR" sz="2800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모델링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en-US" altLang="ko-KR" sz="3200" b="1" dirty="0" err="1">
                <a:solidFill>
                  <a:schemeClr val="bg1"/>
                </a:solidFill>
              </a:rPr>
              <a:t>Unet</a:t>
            </a: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모델 </a:t>
            </a:r>
            <a:r>
              <a:rPr lang="en-US" altLang="ko-KR" sz="3200" b="1" dirty="0">
                <a:solidFill>
                  <a:schemeClr val="bg1"/>
                </a:solidFill>
              </a:rPr>
              <a:t>Structure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3AAF0C-4B83-4E1F-A875-7127855D1CD7}"/>
              </a:ext>
            </a:extLst>
          </p:cNvPr>
          <p:cNvSpPr/>
          <p:nvPr/>
        </p:nvSpPr>
        <p:spPr>
          <a:xfrm>
            <a:off x="876257" y="19029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540E4EC-0018-4EF6-A093-9A4C1F545BD6}"/>
              </a:ext>
            </a:extLst>
          </p:cNvPr>
          <p:cNvSpPr/>
          <p:nvPr/>
        </p:nvSpPr>
        <p:spPr>
          <a:xfrm>
            <a:off x="876257" y="27665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26A679-A6DF-4877-9762-8FD9DB36E411}"/>
              </a:ext>
            </a:extLst>
          </p:cNvPr>
          <p:cNvSpPr/>
          <p:nvPr/>
        </p:nvSpPr>
        <p:spPr>
          <a:xfrm>
            <a:off x="876257" y="44556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71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52958"/>
              </p:ext>
            </p:extLst>
          </p:nvPr>
        </p:nvGraphicFramePr>
        <p:xfrm>
          <a:off x="600054" y="1582200"/>
          <a:ext cx="10956950" cy="4624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2563142265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3490615770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2044598630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4100007821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1468931953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2595560400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695">
                  <a:extLst>
                    <a:ext uri="{9D8B030D-6E8A-4147-A177-3AD203B41FA5}">
                      <a16:colId xmlns:a16="http://schemas.microsoft.com/office/drawing/2014/main" val="3940275211"/>
                    </a:ext>
                  </a:extLst>
                </a:gridCol>
              </a:tblGrid>
              <a:tr h="730278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</a:p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cv=5)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ConvLSTM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Unet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cv=5)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CNN+Unet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cv=5)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ConvLSTM+Unet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8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62735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1000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62735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62735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2.0291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3.9409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13.1958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2.9410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2.8315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3038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3.6874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3.9481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14.7374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2.4237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4.5201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6467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100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100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2961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8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100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43218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모델링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예측 </a:t>
            </a:r>
            <a:r>
              <a:rPr lang="ko-KR" altLang="en-US" sz="3200" b="1" dirty="0" err="1">
                <a:solidFill>
                  <a:schemeClr val="bg1"/>
                </a:solidFill>
              </a:rPr>
              <a:t>모델별</a:t>
            </a:r>
            <a:r>
              <a:rPr lang="ko-KR" altLang="en-US" sz="3200" b="1" dirty="0">
                <a:solidFill>
                  <a:schemeClr val="bg1"/>
                </a:solidFill>
              </a:rPr>
              <a:t> 손실 비교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07" r="32189"/>
          <a:stretch/>
        </p:blipFill>
        <p:spPr>
          <a:xfrm>
            <a:off x="674502" y="2457042"/>
            <a:ext cx="2071856" cy="13159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96" y="2457041"/>
            <a:ext cx="2156553" cy="1315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70" y="2448864"/>
            <a:ext cx="2040168" cy="1322422"/>
          </a:xfrm>
          <a:prstGeom prst="rect">
            <a:avLst/>
          </a:prstGeom>
        </p:spPr>
      </p:pic>
      <p:sp>
        <p:nvSpPr>
          <p:cNvPr id="12" name="AutoShape 4" descr="data:image/png;base64,iVBORw0KGgoAAAANSUhEUgAAAZIAAAEJCAYAAAC+I6F6AAAABHNCSVQICAgIfAhkiAAAAAlwSFlzAAALEgAACxIB0t1+/AAAADh0RVh0U29mdHdhcmUAbWF0cGxvdGxpYiB2ZXJzaW9uMy4yLjIsIGh0dHA6Ly9tYXRwbG90bGliLm9yZy+WH4yJAAAgAElEQVR4nO3deXgT1f7H8fck6UZXaEtboFAoLVBo2ZTtKiCLgMiigAiKKKIIF724gQg/9IqKCxdBURQRWfWiguyyiIAsBcELFEGwLKUsBdpioaVrkvn9ERpI93RLmn5fz5OHzGQmc3KY5pM5Z+aMkpKSoiKEEEKUksbWBRBCCFG1SZAIIYQoEwkSIYQQZSJBIoQQokwkSIQQQpSJBIkQQogykSARQghRJhIkQgghysQugyQ2NtbWRahypM5KR+qtdKTerOfIdWaXQSKEEKLqkCARQghRJhIkQgghyqTYIDEYDLz99ttERUUREBBAVFQUb7/9Nnq9vjLKJ4QQws7piltg9uzZLFiwgHnz5hEREcGxY8cYO3Yszs7OTJw4sTLKKITIIycnhxs3bths+25ubiQnJ9ts+1VRVagzLy8vnJycrF6v2CD57bff6N27N3369AGgQYMG9OnTh99//936UgohyiwnJ4eUlBT8/PxQFMXWxREOQlVVrl69Ss2aNXF2drZq3WKbtjp06MDu3bv566+/ADhx4gS7du2iZ8+epSutEKJMbty4ISEiyp2iKNSuXZszZ86gqtbdpqrYI5IJEyaQlpZG+/bt0Wq16PV6XnnlFUaPHl3ketaeM62qcPGiM3/9VYMTJ+qSnp7JK6+ct+o9qjtHPk+9IlW1enN1dcXX19fWxRAOSFEUsrKyWLt2LRERERavhYWFFbpesUGyatUq/vvf/7JgwQKaNm3K0aNHee2116hfvz5PPPFEoesVtdGCJCYqtGvnZZ52dlaZO9eVUjTXVUuxsbFW17momvVm7+3sompzcXFBp9NZ9XdRbJBMmzaN8ePHM2jQIACaN2/O+fPn+eijj4oMEmv5+6sEBRlJSDC1tmVnK5w8qaFFC2O5bUMIIUTxjEbrvneL7SNJT09Hq9VazNNqtVZvqCSiogwW0zEx2kKWFEIIGDt2LEOHDrVqnb59+/Lqq69WUIlumzFjBh07dqzw7diDYo9IevfuzezZs2nQoAFNmzYlJiaGTz/9lEcffbTcCxMZaWDz5tttWTExWoYPzyn37QghKpePj0+Rrw8bNox58+ZZ/b7vvfee1R3Dy5YtQ6cr9qtPWKHY2vzggw945513ePnll0lKSiIgIICRI0dWyDUkLVtaHpEcOSJHJEI4gpMnT5qfb968mRdeeMFinqurq8XyOTk5Jbqewdvb2+qy1KxZ0+p1RNGKbdry9PTkvffe448//uDy5cscOXKEadOm5fuPLw95m7b++ENLBbSgCSEqWUBAgPmR++WfO52ZmUmDBg344Ycf6NevH4GBgXz99ddcu3aNp59+moiICAIDA+nQoQPLli2zeN+8TVt9+/bl5Zdf5q233qJRo0Y0btyYqVOnWjTF523aioyM5MMPP2TChAkEBwcTERHBxx9/bLGdU6dO8cADDxAQEMBdd93Fli1bqFu3LsuXLy9xHRiNRj744AOaN29O7dq16dSpExs2bLBY5v3336dFixbUrl2b8PBwxowZY35tz5499OjRg7p161K/fn26devG8ePHS7z9imRXx3f166v4+BhJSTHlW2qqQlychkaNJE2EKI6Pj/W/zssiJeV6ub7fv//9b95++20++eQTnJycyMzMpGXLlvzrX//Cy8uLHTt28OKLLxIcHEyXLl0KfZ/vv/+eMWPGsGXLFo4ePcro0aNp1aoVgwcPLnSdzz77jMmTJ/PCCy+wdetWJk2aRIcOHWjXrh1Go5HHH3+c2rVrs3XrVjIzM5k8eTJZWVlWfb558+bxySefMGvWLFq3bs2KFSsYMWIEO3bsICoqijVr1jB37lwWLFhAREQESUlJHDhwAAC9Xs/w4cMZMWIEX375JTk5ORw5ciRf/7Wt2FWQKApERhrZtev2gVJMjASJENXBs88+y4ABAyzmvfDCC+bnTz75JL/++is//PBDkUHSpEkTpkyZAkDjxo1ZvHgxO3fuLDJIunXrxrPPPgvAmDFj+OKLL9i5cyft2rVj+/btxMbGsmrVKurUqQPAu+++S69evaz6fHPnzmX8+PEMGTIEgClTprB3717mzp3L/PnzOX/+PAEBAXTr1g0nJyeCg4Np3bo1AKmpqVy/fp3evXvTsGFDAMLDw63afkWyu9F/5cwtIaqn3C/NXAaDgZkzZ9KpUycaNmxI3bp1WbduHRcuXCjyfZo3b24xHRgYSGJiYqnX+euvvwgKCjKHCECbNm3QaEr+9Xnjxg0SEhLo0KGDxfyOHTty4sQJAAYOHGg+Chs/fjyrV682H/XUrFmT4cOHM2jQIB555BHmzp3L+fP2c8G23QWJdLgLUT25u7tbTH/yySfMnTuXF154gTVr1rBr1y769u1LdnZ2ke+Tt5NeUZRiz+wqzTrlJXeom3r16nHw4EE++ugjPD09mTp1Kl27duXmzZuAqfnt559/plOnTvz000/cfffdbNu2rVLKWBy7atqCgo9IVNXU7CWEKFx591nYWnR0NL179zZfaqCqKqdOnSrVmVplER4eTkJCAgkJCQQFBQFw6NAhq66l8/LyIigoiH379lk0y0VHR9OkSRPztKurK7169aJXr168+OKLhIeHs3//frp16waYTgyIjIxkwoQJDB48mG+//Zbu3buX0yctPbsLkrAwIy4uBrKyTEciiYkaLl9WCAqqnF8HQgj70LhxY3788Ueio6Px9fVl/vz5xMfHExkZWanluO+++wgLC2Ps2LFMnz6dzMxMpkyZgk6ns2rgzOeff54ZM2YQGhpKq1atWLFiBdHR0ezcuROA5cuXYzAYaNu2Le7u7vz44484OTnRqFEj4uLiWLRoEX369CEoKIi4uDiOHTvGqFGjKupjW8XugkSrhbCwDP74w8M8LyZGS1CQ3EhLiOrk1Vdf5dy5cwwZMgRXV1eGDx/OkCFDzH0KlUWj0bBs2TKef/55unfvTv369Xn77bcZMWKEVZdBPPfcc6SlpfHGG29w9epVwsLCWLJkiTkYvb29mTNnDlOnTkWv19OkSROWLl1KSEgIV69e5dSpUzz55JMkJydTu3ZthgwZwoQJEyrqY1tFSUlJsbuf+k8/ncXKlbXN06+/nsnEidadalfdVMXBB+1BVay35ORkGf3Xxo4ePcq9997Ljh07aNWqla2LU65OnDhBbGws/fr1K/E6dndEAtCkSbrFtJy5JYSwpXXr1uHu7k6jRo2Ij49nypQptGjRgpYtW9q6aHZBgkQIIYqRlpbGm2++ycWLF/Hx8eGee+7h3XfflZuL3WKXQRIamoFWq2IwmP6T4uM1pKRAMeO+CSFEhRg2bBjDhg2zdTHslt1dRwLg4qLSpInlqXVyVCKEEPbJLoME5MJEIYSoKuw2SPJemHj0qASJEELYoyoTJNK0JYQQ9slugyQy0jJI/vpLQ3p6IQsLIYSwGbsNEi8vaNTodpgYjQrHjslRiRBC2Bu7DRKQ5i0hhKW8dzfMO12Qjh07MmPGjHLfdkWJjIzkk08+qfDtlCe7vI4kV1SUkdWrb09LkAgh7rRs2TJ0uvL9Glu+fDkTJ07k4sWLFb4tR2HXtZL/iMSuD6CEEJWsZs2aDrmtqsauv5nzBsnx41pycmxUGCFEqS1atIiwsDAMBsu/6dGjR5vvN3L27FmGDRtGeHg4derUoXPnzmzatKnI983b3JSYmMiwYcMIDAykRYsWLF26NN86c+fOpVOnTtSpU4dmzZrx/PPPk5KSAsCuXbv45z//yc2bN/Hx8cHHx8fcLJZ3WykpKTz33HM0aNCAwMBABgwYwJ9//ml+ffny5dStW5edO3fSsWNH6tSpw4MPPkhcXJxVdXf+/Hkee+wx6tWrR7169Xj88cctjpYuXLjAsGHDCAkJISgoiLvvvpuVK1eaX3///fdp0aIFtWvXJjw8nDFjxli1/ZKw6yOS2rVVgoKMJCSY8i4rS+HkSQ0tWsg93IXIy7uSxxC6fuvLtyQGDhzIpEmT2L59Oz169ABM41dt3LiRTz/91Dzds2dPpk6dipubG6tWrWLEiBHs2bOnxPcnHzduHOfPn2f16tW4ubnx+uuvEx8fb7GMRqNhxowZhISEcP78eSZOnMjEiROZP38+7du3Z8aMGUyfPp1Dhw4B+e/cmGvs2LGcOnWKb775Bh8fH6ZPn87gwYM5ePAgbm5uAGRlZTFr1izmzp2Li4sLY8eO5aWXXmLVqlUl+jxGo5Hhw4fj5ubGunXrANPw+o899hjbt29HURRefvllsrKyWLduHZ6enpw6dcq8/po1a5g7dy4LFiwgIiKCpKQkDhw4UKJtW8OugwRMRyW5QQKmfhIJEiGqFh8fH3r27Ml3331nDpINGzag0+no06cPcPvuf7leeeUVNm3axJo1a0rUyX3q1Cm2bt3Kpk2bzPdGnzdvXr5h3seNG2d+3qBBA9566y2GDx/O559/jrOzM15eXiiKQkBAQKHbOn36ND/99BMbNmzgH//4BwBffPEFkZGRfP/99zzxxBMA6PV6Zs6cab5VwfPPP8/48eNRVbVEAz7u3LmTY8eOcejQIRo0aADAggULaN26NTt37qRr166cP3+e/v37m+suJCTEvP758+cJCAigW7duODk5ERwcTOvWrYvdrrXsumkL8l9PIh3uQlRNjzzyCBs3biT91gVh33//Pf369TPfHOrmzZtMmzaN9u3b06BBA+rWrcuhQ4e4cOFCid7/5MmTaDQa2rZta55Xv3598+1xc+3cuZOBAwcSERFBvXr1GDFiBNnZ2Vy5cqXEnyV3W+3atTPP8/b2JiIiwuLGWy4uLhb3uwkMDCQ7O9vclFaS7QQFBZlDBDA3YeVu57nnnmPmzJn07NmTt99+m8OHD5uXHThwIJmZmbRs2ZLx48ezevVqsrLK/95Odh8kcgqwEI6hV69eaLVaNm7cSGJiIjt27OCRRx4xv/5///d/rF69mtdff50NGzawa9cu2rZtS3Z2tlXbKeqXfnx8PEOHDiU8PJxFixaxY8cO5s6dC2D1dkqy/bxneeW+Zs393ovbzhNPPMGRI0d47LHHOHXqFPfff7+5X6devXocPHiQjz76CE9PT6ZOnUrXrl25efNmmbd/pyrRtHWno0e1GI2gsfsIFKJyWdNnYQsuLi4MHDiQ77//nuTkZAICArj33nvNr+/bt49HH32UAQMGAJCZmcnZs2cJDQ0t0fuHh4djNBr5/fffad++PWBq2klISDAvc+jQIbKzs5kxYwZarelHad4OfWdn53wnBeTVpEkTjEYjv/32m7lp68aNGxw/fpzhw4eXqLwl0aRJExISEjh37pz5qCQuLo6EhASaNm1qXq5u3bo8+eSTPPnkk8yePZvPP/+cyZMnA+Dq6kqvXr3o1asXL774IuHh4ezfv59u3bqVWznt/uu4QQMVb+/bdwNOTVWIi7P7YgshCvDII4+wbds2vv76awYNGoTmjl+EoaGhrF+/nsOHD3Ps2DGeffZZq5phwsLC6NGjBy+++CK//fYbMTExjBs3ztzxnbsNo9HIZ599RlxcHD/88AOff/65xfvUr1+fzMxMtm/fTnJysrkp7k6hoaE88MADvPjii+zdu9dcXk9PT4YMGVKKmilY165dad68Oc8++yyHDh3i0KFDPPPMM7Rs2ZLOnTsDMGnSJH7++Wfi4uKIiYnh559/pkmTJoDpzLElS5Zw7Ngx4uLiWL58OU5OTjRq1KjcygglCJLIyEjzaXB3Pu48JK1IiiLXkwjhKDp16mRu38/7HfLOO+/g7+/PAw88wJAhQ7j77rvp2LGjVe//2WefUb9+ffr378+wYcMYMmQI9evXN7/eokUL3nvvPT777DM6dOjAkiVLmD59usV7tG/fnlGjRvH0008TGhrKnDlzCt1WmzZtGDZsGN27dycjI4MffvjBIrjKSlEUvvnmG3x9fenXrx/9+vWjdu3aLF++3KKZbOLEibRv356HHnqI2rVrM2/ePMDUb7N06VL69OlDp06dWLt2LUuXLrXokC+XcqakpKhFLZCUlGRxmHf58mW6du3Kp59+Wq6HcHeKjY216KCaMsWVTz91MU+/9FIm06aVf4dRVZa3zkTJVMV6S05OxtfX19bFEA7qxIkTxMbG0q9fvxKvU2wfiZ+fn8X00qVL8fT05KGHHrK+hNbIygIXU3jkPSKRm1wJIYT9sKqzXVVVli5dytChQ8v18M0sJQWn9esJW7YMz4QEUg8dAo0m390SY2K0qKqp2UsIIYRtWRUk27dv59y5c+aLbYoSGxtrVUGUnBxa9u6N7sYN87yEVatIa9kSABeX1mRlmY5EEhM1REfH4e8v46Xcydo6FyZVrd4q5EecELfo9XqSkpLy/V0U1QRsVZAsXryYNm3aWFx9WpjStDsbe/SAO4YOaLh/P5mDBwMQGaly8ODtZVNTG9Opk97qbTiqqtjWbw+qYr0lJyfbugjCgel0Ovz8/Kz6uyjx6U+JiYls3LiRkSNHlqpwJZHz8MMW006rV4PeFBZyYaIQQlQ8VS3y/KsClThIvvnmG1xcXBg0aJDVGykpfY8eqF5e5mlNYiLaPXsA6XAX4k6l+WMXojiqqpbqCv8SBYmqqixZsoSHH34YDw8PqzdSYq6u5PTtazHL+dZwyC1bWg4pIEckorry8vLi6tWrEiaiXKmqypkzZzh79myJBpS8U4n6SHbt2sXp06eZP39+qQpojZxBg3D+9lvztG7tWpg5k2bNnNFqVQwG0weMj9eQkgKVPHK2EDbn5OREzZo1OXLkCC4uLlb/0ZcHvV4vdwu0kj3XWe6RyNmzZ8nMzCxy5OOClOhTde7cucSjVZaVvksXcry9cbp+HQBNSgq67dtx7dWLJk2MHD9++0gkJkZL585Fj4kjhCNydnYmICCAbdu2odFozONGVZZr165Rq1atSt1mVVcV6iwnJwcPDw/z+GElZX/x6OTE3927U/uOs7ecVq5E36sXUVEGiyA5ckSCRFRfQUFBPPjgg8THx5ORkVGp23Zxcck3PLsomr3XmaIoeHl50ahRI5ydna1a1/6CBPj7/vstg2TjRjIyMmjZ0pn//vf2ckePSj+JqN5yx76rbFXxtGlbc+Q6s8vRD1NbtcIYGGieVtLS0G3ZIqcACyGEHbLLIEGrJWfgQItZzqtW5btb4l9/aShghGchhBCVyD6DhPwXJ+o2b8ZLSaVhw9thYjQqFn0mQgghKp/dBonh7rsxBgebp5XMTJx++omoKMvrSeTCRCGEsC27DRIUJf+QKStXFjgSsBBCCNux3yABsvM2b/3yC20bJlrMk7slCiGEbdn1t7AxKgpD48bmaSUnh/aX1lgsc/y4lhwZTV4IIWzGroOkoOatWltXEhh4u58kK0vh5En7/hhCCOHI7P4bON/ZW7/+SucmlyzmST+JEELYjt0HibFpUwzNm5unFaORR3U/WCwjQSKEELZj90ECphGB79Tp/HcW0xIkQghhO1UiSPKevRXwVzT1OG+e/uMPLUZj3rWEEEJUhioRJGpICPq2bS3mjXRdYX5+44ZCXFyV+ChCCOFwqsy3b95O98d0/7WYlutJhBDCNqrMt2/OQw+h3nEnuGZpv9OI0+Zp6ScRQgjbqDJBotapg6FjR4t5Q7ndvCVBIoQQtlFlggTyn731KLebt44c0aKqlV0iIYQQVStI+vdHvePe1FEcJYJjACQmarh8WSlsVSGEEBWkSgWJ6u+PvksXi3nSvCWEELZVpYIE8p+9ZWreMrVpSZAIIUTlq3pB8uCDqE5O5ulwYmnNIUCCRAghbKHKBQk+Puh79LCYldvpLndLFEKIylf1goT8zVtDWYGCkfh4DSkpNiqUEEJUU1UzSPr0QXVzM083IJ4O7AOkeUsIISpblQwSPDzI6dXLYlZu85YEiRBCVK4SBcnly5d57rnnCA0NJSAggPbt27N79+6KLluR8jZvPcJ3aDBIkAghRCXTFbdASkoKvXr1okOHDnz33Xf4+vpy7tw5/P39K6N8hdL37Inq6YmSmgpAIFfowk5iYroUs6YQQojyVGyQfPzxxwQGBvLFF1+Y54WEhFRkmUrGzY2cBx7AecXtCxIf5b+M/es+0tOhRg0blk0IIaqRYpu2NmzYQNu2bXnqqado3Lgx99xzD/Pnz0e1g4Gt8o69NYiVaI05HD8uzVtCCFFZig2SuLg4vvrqK0JCQli5ciXPPfcc//73v/nyyy8ro3xF0nftirFmTfO0L9fowc9yPYkQQlQiJSUlpchDC39/f1q3bs2WLVvM89566y3Wr1/Pb7/9Vuh6sbGx5VfKIjR45x38V682Ty9hBD8O/A9TppyrlO0LIUR1EBYWVuhrxfaRBAQE0KRJE4t54eHhXLhwodQbLU5sbGyJ19c+9RTcESQDWc28s5+WaftVkTV1Jm6TeisdqTfrOXKdFdu01aFDB06dOmUx79SpUwQHB1dYoaxhuOce9H61zdNepFL/2BZycmxYKCGEqEaKDZJx48Zx4MABZs6cyZkzZ1i9ejXz589n9OjRlVG+4mm1GB4eaDFrkH4FJ09WzWsthRCiqin227ZNmzYsX76cH3/8kY4dOzJ9+nRef/11+wkS8p+99SDridmTbqPSCCFE9VJsHwlAr1696JVnSBJ7Yrj7blK8gvG5cR6AGmRwY90eGNPdxiUTQgjH5xjtPxoN1+/tbTHLKSbGRoURQojqxTGCBPDpHmkx3ejGYeLj5R7uQghR0RwmSDRtoiym2/A/oqNL1HInhBCiDBwmSIzNmmHQ3A6O+pwnZrvc5UoIISqawwQJLi6k1m9mMStt11EbFUYIIaoPxwkSwOluy34S/4sxJCZKP4kQQlQkhwoSTVvLfpLWHCI6WgZwFEKIiuRQQWKIyh8ke/dKh7sQQlQkxwqSSMumrSac5NDuLBuVRgghqgeHChI8PckOCTVPalDRHTvK9es2LJMQQjg4xwoSgNaWzVst1cP89ps0bwkhREVxuCAxFtBPIh3uQghRcRwuSKTDXQghKpfDB0kL/uDIQSMZGTYqkBBCODiHCxLV3x9jUJB52oVswvR/8vvv0rwlhBAVweGCBKR5SwghKlM1ChI5IhFCiIpQLYKkDf/jwAEdOTk2KpAQQjiwahEkrThM+k2VmBg5KhFCiPLmkEGi1q+P0cfHPO1JGqGcluYtIYSoAA4ZJCgKxjzjbkmHuxBCVAzHDBIK7nCPjtZiNNqoQEII4aCqVZCkpGg4ccJhP7IQQtiEw36rFhQkoErzlhBClDOHDRJjWBiqm5t5OoCrBJEgHe5CCFHOHDZI0OkwNG9uMasN/yM6Woeq2qhMQgjhgBw3SCi4eSshQUNcnEN/bCGEqFQO/Y1acD8J7NkjzVtCCFFeig2SGTNm4OPjY/EIDw+vjLKVWUE3uQKIjpYOdyGEKC8l+kYNCwtj/fr15mmttmr8ojdERKBqtSgGAwANicOHv9m718vGJRNCCMdRoqYtnU5HQECA+eHn51fR5Sofrq4YmzSxmNWKw5w9qyUhQbFRoYQQwrGUKEji4uJo2rQpUVFRjBo1iri4uAouVvkxFDBUCkjzlhBClBclJSWlyJNht27dSlpaGmFhYSQlJfHhhx8SGxvLvn37qFWrVqHrxcbGlnthS6P2N99Q/6OPzNNLeZwnWMrgwVeZNCnehiUTQoiqIywsrNDXig2SvNLS0mjVqhUTJkxg/PjxZS5cQWJjY4sstDW0u3fj8eCD5uljRNCCY0REGNi7N61ctmEPyrPOqhOpt9KRerOeI9eZ1af/enh40LRpU86cOVMR5Sl3eZu2mnICN9I5flzL339LP4kQQpSV1UGSmZlJbGwsAQEBFVGe8uftjSEkxDypxUgkRwGIjq4aZ58JIYQ9KzZIpk6dyu7du4mLi+PgwYOMHDmS9PR0hg0bVhnlKxdyPYkQQlScYr9JL126xOjRo0lOTsbPz4+77rqLrVu3Ur9+/cooX7kwREXhtHateTo3SGQARyGEKLtig2ThwoWVUY4KVdhQKYcPa0lLAw8PW5RKCCEcg0OPtZUrb5BEEYOOHAwGhYMH5ahECCHKoloEiRoYiPGOkwNcyaIpJwDYs0f6SYQQoiyqRZBA4c1bcsdEIYQom2ofJL//riUryxYlEkIIx1DtgyQzU+HQIeknEUKI0qo2QZL3WpJWHAZMo8NI85YQQpRe9QmSBg1QvW7fh8SH6zTkLCBXuAshRFlUmyBBo8HQooXFrNzmrX37dNy695UQQggrVZ8gofB+ktRUhaNHq1VVCCFEualW356Gli0tptvwP/NzGXdLCCFKp3oFSSFHJCAd7kIIUVrVKkiM4eGoLi7m6SAuE8BlwNThrlp1iy8hhBBQzYIEJycMEREWs3KPSpKSNMTGVq/qEEKI8lDtvjkLuzcJyLDyQghRGtUuSKSfRAghypcEiQSJEEKUSfULkubNUTW3P3ZjTuPFdQAuXNAQH6/YqmhCCFElVbsgoUYNjOHhFrNM426ZyPUkQghhneoXJEjzlhBClKfqGSSRkRbTcuaWEEKUXvUMkiKOSGJjtSQmSj+JEEKUVLUMkrzXkkRwHBcyzdNyVCKEECVXLYNErVkTY3CweVqHgRb8YZ6WfhIhhCi5ahkkUHTz1rZtOhl3SwghSkiC5Ja2yu0h5U+d0rJ7tzRvCSFESVTfIMlzb5L7fP5nMf31186VWRwhhKiyqm+Q5DkiCb15FA2377e7bp0TV6/K2VtCCFEcq4Nk1qxZ+Pj48Oqrr1ZEeSqNGhSE0c/PPK3LzuD++sfN0zk5CsuWyVGJEEIUx6ogOXDgAIsWLaJ58+YVVZ7Koyj5jkqea3/QYnrRImcMBoQQQhShxEFy/fp1nnnmGebOnYuPj09FlqnS5A2Srt7/w9X19ula8fEatm2TU4GFEKIoJQ6SCRMmMGDAADp37lyR5alUeS9MdP8rhoceyrGYtwbDhPcAAB61SURBVHChNG8JIURRSvRze/HixZw5c4b58+eX+I1jY2NLXajyWL8kXLy8sBh16/Bheo48xbff3r4d75YtOnbtOkdgYHaFl6esKqPOHJHUW+lIvVmvKtdZWFhYoa8VGySxsbG89dZbbNq0CScnp3LZaEm2WZb1Syw0FNXDAyUtDQDdjRsMukvPrBYG/vjDdB2J0aiwc2c4U6dmVXx5yqDS6szBSL2VjtSb9Ry5zopt2vrtt99ITk6mQ4cO+Pr64uvry549e1iwYAG+vr5kZdn3F2yRNJp8IwFrY2J4+mnLo4+lS53JsWzxEkIIcUuxQdK3b1/27t3Lrl27zI/WrVszaNAgdu3ahbNz1e5DKChIBg/OxsPjdqf7lSsaNm6UTnchhChIsd+OPj4++c7SqlGjBjVr1iQiIqKQtaqOvGduaWNi8PSERx7JZuFCF/P8hQtdGDBAX9nFE0IIu1dtr2zPlS9Ijh4F4KmnLJu3du7UcepUta8uIYTIp1TfjBs2bODDDz8s77LYhLFpU9Q7TiLQXLqEkpREZKSRdu0sj0AWLarazXhCCFER5Ce2szPGZs0sZmljYoD8RyXLlzuRkVFpJRNCiCpBgoT8zVuaW0EycGAONWsazfP//lvDmjUlPwVaCCGqAwkS8geJ0+bNcPMmbm4wfLjleb8yvLwQQliSICH/vUl00dF4dOmC5vDhfM1b+/fr+OMPqTYhhMgl34iAoXVrjEFBFvO0p07h0bMnEZs+pmtnyzCRoxIhhLhNggTA2ZmbK1diyDN8gZKTg9vUqSz7uy8BXDbPX7HCmdTUyi6kEELYJwmSW4wREaTt2EH2yJH5Xqt79GeOalrSm58ASEtT+OEHOSoRQgiQILHk7k7GnDncXLwY1dvb4iV/41V+4gE+YgLOZPHVV86oaiHvI4QQ1YgESQH0AwaQumcP+k6d8r02gTnspz36P/7i4EGtDUonhBD2RYKkEGq9etxct47M119H1VoGRiuO8DttOfv6UuSwRAhR3UmQFEWrJWviRG5u3IgxONjipRpk8MyBceiGjUT5+28bFVAIIWxPgqQEDO3bk7prF1kPD8r3mvumtXjccw/aPXtsUDIhhLA9CZKS8vEh86sF/Nh/Pmm4W7ykuXgR9379cHn7bdDLUPNCiOpFgsQaikKLmUO5W/s/DtLW8iWjEdeZM3Hv10+auoQQ1YoEiZVq11Zp1j+ETuzlA17N97ouOhr3vn1RrlyxQemEEKLySZCUwqhR2eTgzCQ+oAdbSSDQ4nXt8eO49+6Ncu6cjUoohBCVR4KkFO65x0BYmAGAbfQgihji6t9jsYz27Fk8evdGc+KELYoohBCVRoKkFBTF8qZXSfjT07CJ7Pt7WSynSUjA/YEH0B46VNlFFEKISiNBUkrDh2fj6nr7YsRTF91ZM/K/ZA8ebLGc5to13Pv3R7trV2UXUQghKoUESSn5+MDDD1ve9OqrJe5kfPEFWaNGWcxXUlNxHzwY3U8/VWYRhRCiUkiQlMGoUZb3KdmyRUf8RR2Z//kPmS+9ZPGakpVFjccfx+m77yqziEIIUeEkSMqgbVsDUVEG87SqKixZ4gyKQta0aWT8+98WyysGA25jxuC8YEFlF1UIISqMBEkZKAqMGpVlMW/Jkts3vcr+179Inz0bVVFur6OquL3yCi7/+Y8M+FhWqgpGo61LIUS1J0FSRoMH5+DpeTsQrl7V0K2bB3/+aaranCefJOOrr1B1Oov1XKdPx3XatLKHiaqiOX0azwMH4ObNsr1XVZKaSo3HHsO7Vi3c+/SRC0CFsCEJkjLy8IBhwyz7SmJjtXTv7sGKFU4A5Dz8MOnffovq5maxnMsnn+D2r3+BwUCJGQxoDh/Ged48aowciWeTJni2bUuTcePwbN0a7a+/lvkz2T29nhqjRuG0cSNgGk2gxogRkJVVzIpCiIogQVIOpkzJJDLSMgzS0xXGjKnBiy+6kpkJ+p49ublyJaqXl8VyzkuW4Pb005BtGUZmGRlod+/G5cMPqfHww3iFhODZtStukyfjtGYNmqtXzYtqrl7FfeBAnD/+2HGbzVQV18mTcdq61WK27rffcJs40XE/d3mTehLlSIKkHHh7w5YtaTz2WP4w+PprF3r3dicuTsHQqRNpa9di9POzWMZ59WpqDBtmappKSUG3aROub7yB+/3341W/Ph4PPojrO+/g9MsvKLkdMIVQjEbcpk2jxhNPwI0b5fo57YHzF1/g8uWXBb+2eDHOCxdWcomqDuXiRVw++ACPtm3xql8ft+eeQxMTY+tiCQegpKSk2N1Pk9jYWMLCwmxdjFJZutSJV191IzNTsZjv42Pk888z6N1bjyY2FveHHkJz4YLFMsZatdBcu2b1NtUaNSAjAyXPr0xDWBjpS5dibNrU+g9ih3SbNlFj+HCUIjrYVZ2Om2vWYPjHP0r0nlV5XyuRnBx0mzfjvHQpuq1bC6w7/T33kDVuHPrevUFTst+WDl9vFcCR66zYvebLL7+kU6dOBAcHExwcTM+ePdm8eXNllK1KGjEihy1b0ggJsWzqSknR8Oij7rz1lgvZDcNI++knDI0bWyxT0hAx+vmR8+CDZLzzDmm//MKNc+c49dFHqN7eFstpY2Px6N4dpx9/LNuHsgOaI0eo8fTTFl+Eqqcn6QsXonp4mOcpej01Ro5EyRPS1Y3mzBlc/v1vPFu0wP3xx3HavLnQANbt3o378OF43HUXzl9+CWlplVxaUdUVe0SyYcMGnJ2dCQ0NxWg08u233zJnzhx27NhBixYtKqRQjpDcKSkwblwNNm50yvfavffq+eqrdAKUq7g//DDao0eLfC9DSAiGDh3Qd+qEoWNHjI0bm849vkNsbCzhTk64jxhR4Ptl/fOfZL75JjjlL4+9Uy5dwqNHDzSXLpnnqRoN6d99h75HD3Tr1+P++OMW6xhatiRt0ybIc4JDXo6wr5llZuK0fj3OixejK8OQPKq3N9lPPknWM8+g1qtX4DIOVW+VxJHrrFRNWyEhIbzxxhs89dRTFVEmh6lwVYW5c515801XDAbLL/7AQCMLF6bTKSIZ9+HD0e3da1pHUTA2b46+Y0cMHTui79ABtU6dYrdlrrOMDNxeegnnb7/Nt4y+UyfSv/4aNSCgfD5gZUhLw+OBB9DmacvPmDmT7NGjzdMuM2bg+v77FstkP/IIGV98kS907+QI+5rm+HGclyzBacUKNMXcVM3QogXZI0diDAzE5Ysv0O3eXeiyqlZLzsCBZI8bh6Gt5Y3cHKHeKpsj15mu+EVuMxgMrF69mps3b9KuXbuKKpPDUBR4/vls2rQxMGpUDa5cud2SePmyhn793HnzTS3j163H6dedoKro27QxDeRVWm5uZHz2GYZ27XCdNAnljrPBdHv34tGlC+mLFmHo0KEsH61yGAzUGD06X4hkjR1rESIAWZMmoT161HxKMIDzd99hiIwk+/nnK6W4lSotDadVq0x9HwcOFLmo6ulJ9uDB5DzxBIZWrczBqu/XD82RI7jMm4fTypUoOZZjxykGA84rV+K8ciX6Dh3IGjsW/YMPglZbYR9LVE0lOiI5duwY999/P5mZmbi7u/Pll1/Sq1evIteJjY0tt0I6gqQkHVOnNuL3373yvda1699MmxaHp6cV15OUgPuxY4ROnIjzHacIAxi1Wi5MmMDVoUOL/LVua8GzZhGQ58gq5d57OfXhhwV+mWnS0mg2ahRuZ8+a56kaDbFz5nCjKgRnSej11Fm4kIDly9Gmpxe5aFpkJIkDB/J3jx4Ya9QoclmnpCT8v/8e/5Urcbp+vdDlsurU4erQoST274/xjr4p4fiKOpoqUZBkZ2dz4cIFbty4wZo1a1i8eDHr168nIiKiXAuay1EPAfV6ePddF2bNcs33WsOGBhYvTicqqnRDfhRWZ0pSEjVGjUJXwIWK2UOGkDF7Nri7l2qbFcl5wQLcXnnFYp4hKoq0jRtNV4EWQnP6NB7duqHc8WVo9PHh5vbtGBs2zLd8VdrXlMREajz9dIH/l7mMNWuS8+ijZI8YgbE0f5/p6Th99x0u8+ahPXmy0MX0np5kT59OzhNPlPhMr+quKu1r1ipVH8mAAQMIDg5m7ty5FVEmh65wgE2bdIwZU4Pr1/MfDfj5GalXz0hwsEq9ekbzIzhYJTjYiJ+fWuBBRJF1ptfj8s47uH70Ub6XDBERplOEQ0PL+rHKje7nn6kxdCjKHVf8G4OCSNu2rUT9Rbqff6bGI49YnKVkiIggbcuWfCFUVfY17cGD1Bg5Es3FiwW+ru/cmeyRI8np2xdc8/9QsZrRiO6XX3D+9FOctm8vdDF9x45kzJ6NsUmTsm/TwVWVfa00ShUk/fr1IygoiPnz51dEmRy6wnPFxSmMHOnOkSPWtTe7uOQGjClYcoNGUc7Tvn0d6tY1Fnqikm79emqMG4eS50JF1cuL9I8/xtCli+kUYhv+wtQcO4ZH794WF16q7u6kbdyIsWXLEr+P85w5uL3xhsW8nH79SF+82OLz2f2+pqo4f/21qb8rTx+G0dfXFB4jRhR4tFVeNMePm/pRvvsOpYBhaFRnZ7JeeomsF18EF5cKK0dVZ/f7WhkUGyRvvvkm999/P3Xr1iUtLY0ffviB2bNn891339GzZ88KKZQjV/idMjNh8mRXvv66fP/4fH2N1K2rUreuKWTq1jVN16tnpGHOX4ROfBzdiT8LXFfVaFBr1UL19TX96+eH0df39nTuc19fjLem8fAol74W5fJl02m+d1wDomo0pC9fjr5PH+veTFVxGz0a55UrLWZnvv46WRMnmqftel8r6gy8f/zDdA1NJZ6BpyQm4rxgAS5z56IUMECoITycjNmzMXTqVGllqkrsel8ro2KDZOzYsezatYurV6/i5eVF8+bNeeGFF+jevXuFFcqRK7wgK1c6MWuWC3/+qcForPjOb3fSWOY6moGZK8rl/QzOrmRFRKF264x6XxcM7dpZ/8s0PR33vn3R5bm/fcaMGWSPHVu6gqWn49GrV77ram5+8w36Bx4A7HdfU+LiCr8maPx40zVBOqtOuiw3Snw8xrFj8dmzp8DXs5580lS+spx96IDsdV8rDzJEih3R6yEhQeHCBQ3nz2u4cEHDhQu3p8+f15CWVl5Bo/I8n/AfXsYJfTm9p0mG4sZRr3/wZ537uBDehZtNWuEXoMHPz4i/v0rt2ip+fka8vW8dyBiN1Bg5Eqd16yze52yfZ9j96CxSrmu4fl0xP1JSbj+/eVMhONhIixYGIiMNREYaadDAaG69UuLj8bjvPjTJybc/uacnaT//jLFJE7vc13RbtlDjmWcsThgAUxNf+qefoh840EYluy32r7+IOHYM10mTLAYOzWUMCCDjgw/Q9+9v12cGViZ73NfKiwRJFaKqcP06eYLGFDZ//ZXNtWs1SEhQrDqqac8+XuM9IjmKP4l4UfSgkKXxNz7soCvb6M42unOCpoCCk5OKv7/K/6VO4rnUmRbrbKQP/VmLwbpLnQDw8FBp0cJgDpd79DtpPbGfRee9ITSUtG3biE1MtGpfU1VITYXkZA3Xr0O9eip+fuX0J2Qw4PL++7h+8EH+l8LDTSdF2EmntvlvNCUFt2nTcF6ypMDlcnr3JmPmzEKvkK9OHPl7TYLEQeTWmV4Ply8rXLyoufUwHdHc+TwxsfDOdGey8CUZP5LyPfxJLHCeK9bdB+QSQWyjO7/QjVpc4z9YnuYbQyT3sJtU8l9zU1rPKx/zsfovi3lpnXty/L3p+AU0IylJMT+SkzUkJ+c+z51vmpecrJCdbRnUwcFGWrc23HroadXKYHWrjvL337g98wxOP/+c77WcAQNInzsXPD2t/twVJe/fqHb3btwmTEB76lS+ZVUPDzKnTiX7mWeq9cWMjvy9JkHiIKyps6wsuHTJdCSTGzipqZCTo5CTY2pi0+tvP8/JMb1W4PNs8Ll5kRZXt9MudTvd2EY9Cj5FtSQSCKQ9+zlP/VK/R8FUvuJpRvG1xdwZvMbrzCjnbZmuC8oNl1atDLRsacCrkFzUHDmC+4gRaOLjLUus1ZL55ptkjx9vd81DBe5vmZm4/Oc/uMyene8MMwB927ZkzJmDsYLG6LM3yqVL6HbtQvfrr+h27UK9ehW1RQty+vcnp39/1JAQWxex3EiQOAh7qDODAa4lQ+rvp9Hu/BXPAzsJPP4rbhklG9U4HTceqLGD07Xuwttbxdtbxcen4H9znzs7w8mTGo4e1fLHH1qOHtUWeH0OmI62dtKFDuy3mH+aRgAo3P5TKMlzFYXLBHKaUE4Tyhkamf9NIAg1z+DaYWG3g6V1a1PTW601y3B75RWUzEyLZY3+/qQvXIjh3ntLVHcFyciAs2c1nD6t4cwZDadPa83Pk5JMdZR754G8/1rOy1+fQUFZ3HOPQocOBjp00NOs2e1+Kc2ff+I2YQK6/fvzrafqdGQ9/7zpVOHCkrWKUhIT0e3ejfZWeBR0dHYnQ1SUOVSM4eGVVMqKIUHiIOy2zoxGNDExpl9lv/6Kbu9elAKG9lAVhbSvF2Mc2L9Mm1NVuHBBMYeK6V8NZ8+amlSCuMTvtCWIy2XaTnEycOUsDQsMmbM0REXhY15gDPmvxYoLas+6J5bh1rgO/v6mi1D9/VV8fdV8J2plZUFcnCks7gyMM2dMTZkFhUBF8PZWad9ebw6WNq1y8PrvIlzffDPfdUtgChRDhw7k9OyJvkcP01X4dnbUVayUFHR79piPOLTHj5f6rQzNmpHTr58pVJo3r3J1IUHiIKpMnWVnoz14EN3OnaZfbQcOgLMzGe+/T86IERW22dRUOHbMFCwZv/zGxJ/ux1kt5PbGleA6XniT/wv2E8bzMv8hB+cC16tVy3Tmm4+PSkKCqXmyMk4Zt5azs0rr1gbub3GeZ45OIPi3tUUub6xbF3337qZg6dLFPo9WUlPR7d9v2m9//RVtTEyRN1krLUNoKDn9+6Pv399ikE17JkHiIKpsnRkMpivNK/mPxenHH3EbNw4lI6NSt1uYdNx4lvks5/HiF66CBrCaz3XjCdQX339m1Oi43LgTFyJ7cr7F/fxdtzmK5vb+kZkJGRkK6emQnq7cetx+npEBN2+a/k1PVyyeGwwQEKBSt46B0NrXCfO5Soh7IvVcrhKoS8JXTcQrKwltchJKcjJKUhKapCSUa9dQrLzhl6rTYWjbFv2996K/917OGo00PnkSp7Vr0UZH57ujaYF1ERxsbv4y3H233Y5rJkHiIKTOSiEzk/i9ewm5Y3gRtbBAu3P+reeKXo9y/jyac+fQnD2LJi4OzdmzaM+ezXcNSFFOEcrDrOIoUaX6GIVRFJV69VRCQw2Ehhpp1MhIaKjpUa+e0XwCVe5Hy/tvYa9lZsL69QlcuNCA6Ggd+/drSUkp/gvOkxu8yocM4XuaUviAkHmdpx4/0Yef6MM2upvP5nMhE2+umx8+pFhMFzSvJn/jTyL+JOJC+R6RqopCWlgrrrftTOrdnbnZuiOKpwdaren/4tKls7RvH2KavnIFpw0b0K1di27XLotT0wt9fzc3VE9P0x1BPTxQPTxM03nneXigenlZTBsbNECtW7dcP++dJEgchNRZ6VRYvaWkoL0jXO78V7l40dwkkt6rL7GT53E5syaJiabTjBMTlVvPFRITNbf+Vbh2reA+j7p1c0PCMjBCQozlMn5jQe6sN6PRdMLDvn069u3Tsm+fjnPnig6WEM7eioaf6M42alCyI8McdFyjFt5ct/q084oQQyS/0I3t3MevdCaFmkUu7+ysEhJipGFD0/9To0ZGmvonEhW3gcDdq3Haub3AM97KKvOll8iaNq3c3zeXBImDkDorHZvUW3a26VRfrdaqwRb1erh2zRQqyckKvr4qDRsaKeZWIxWiuHq7dElh/34d0dGmYPnjj8KH/3Ehk878ag4Wa45WKlMOOk4Tynbu4xe6sYOuJOFfbu+v1ao0r/c3Qz3W0SdtFS0ubsFJn1n8iiWQOW0aWS+9VC7vVRAJEgchdVY6Um+lY2293bgBBw+agiU+XkNB3QO58/xvnqVVwmZaX95M5NXtuBgqph8rx8mNm25+pDj5k6j4c1nvx4VMf+Iza99q/DI9kvAjEX9S8AEqry/PnTT68BOD+YE+/FSmUScyPvzQdEFoBbHNqG9CiGrFywu6ddPTrVtJxnULBEYCI8nMzES/dy+6rVvR/fwz2jvuvKrqdKje3qb+AC8vVC8v87Ra0LS3N3h7m0at9vMDd3cUoOatR+6VHBkZplthX7yocOmShkuXTBfuXrqkJyMDDAZTp73RaHoYDLmPouffuGHkxo2Sf+XexIMfGMIPDEHBiDs38STV/PDihsW0J6n4O18noEYqfq43qOWUio8mFU9ukJRZn5ASb9l6EiRCCPvl6oq+Wzf03brBjBkoSUmg15vCw82tQs72c3ODhg2NmFody+/217Gxsfj7h3H2rJazZ03X/Jw5ozE/v3Kl8H4lFQ1peJKGJwlFbST71iOP0eeymEn5NJMVRIJECFFlqH5+ti5Cmfj4YB46J6+0NMyhEhen4cwZrTloLlwo22m/QUEV24MhQSKEEHbAwwMiI41ERua/yDEzExISTM1sCQkaEhIs/710ScPly/kHFM0VFFT+F07eSYJECCHsnKtr8c1tqgrJyYpFyFy6pCEhQUPz5uXXRFcQCRIhhHAAigJ+fqb74xR0VFOR7PN6eyGEEFWGBIkQQogykSARQghRJhIkQgghykSCRAghRJlIkAghhCgTuxy0UQghRNUhRyRCCCHKRIJECCFEmUiQCCGEKBMJEiGEEGUiQSKEEKJM7CpIFixYQFRUFAEBAXTp0oW9e/faukh2bcaMGfj4+Fg8wsPDi1+xmtmzZw+PPvoozZo1w8fHh+XLl1u8rqoqM2bMoGnTpgQGBtK3b1/+/PNPG5XWPhRXZ2PHjs237/Xo0cNGpbUfs2bN4r777iM4OJjQ0FCGDh3K8ePHLZZxxP3NboJk1apVvPbaa7z88sv8+uuvtGvXjiFDhnD+/HlbF82uhYWFcfLkSfNDwje/mzdvEhERwXvvvYebm1u+1+fMmcOnn37K+++/zy+//IK/vz8PPfQQqamlv0d2VVdcnQF07drVYt/7/vvvK7mU9mf37t08/fTTbN68mbVr16LT6Rg4cCB///23eRlH3N/s5jqS7t2707x5cz7++GPzvDZt2jBgwADeeOMNG5bMfs2YMYO1a9cSHR1t66JUGXXr1uWDDz7gscceA0y/Dps2bcozzzzDK6+8AkBGRgZhYWFMnz6dp556ypbFtQt56wxMRyTXrl1jxYoVNiyZ/UtLS6N+/fosX76cPn36OOz+ZhdHJNnZ2Rw+fJhu3bpZzO/WrRv79++3Uamqhri4OJo2bUpUVBSjRo0iLi7O1kWqUs6dO8eVK1cs9j03Nzc6deok+14xoqOjady4MW3btuWFF14gMTHR1kWyO2lpaRiNRnx8fADH3d/s4sZWycnJGAwG/P39Leb7+/tz9epVG5XK/t1111189tlnhIWFkZSUxIcffsj999/Pvn37qFWrlq2LVyVcuXIFoMB9LyEhwRZFqhJ69OhBv379aNCgAfHx8bz99tv079+fHTt24OLiYuvi2Y3XXnuNyMhI2rVrBzju/mYXQSJKp2fPnhbTd911F61ateKbb75h/PjxNiqVqA4GDRpkft68eXNatWpFZGQkmzdvpn///jYsmf14/fXX2bdvH5s2bUKr1dq6OBXKLpq2fH190Wq1+Q6NExMTqV27to1KVfV4eHjQtGlTzpw5Y+uiVBkBAQEAsu+VUVBQEHXq1JF975bJkyezcuVK1q5dS0hIiHm+o+5vdhEkzs7OtGrViu3bt1vM3759O+3bt7dRqaqezMxMYmNjzTurKF6DBg0ICAiw2PcyMzOJjo6Wfc8KycnJJCQkyL4HTJo0yRwieU/Hd9T9zW6atv75z38yZswY2rZtS/v27Vm4cCGXL1+usmcxVIapU6fSu3dv6tWrZ+4jSU9PZ9iwYbYuml1JS0sz/1I2Go1cuHCBmJgYatasSXBwMGPHjmXWrFmEhYXRuHFjZs6cibu7O4MHD7ZxyW2nqDqrWbMm7733Hv379ycgIID4+Hjeeust/P39efDBB21cctt65ZVXWLFiBcuWLcPHx8fcJ+Lu7o6HhweKojjk/mY3p/+C6YLEOXPmcOXKFZo1a8a7777LP/7xD1sXy26NGjWKvXv3kpycjJ+fH3fddRdTpkyhadOmti6aXdm1axf9+vXLN3/YsGHMmzcPVVV57733WLRoESkpKbRt25aZM2cSERFhg9Lah6LqbNasWTz22GPExMRw/fp1AgICuPfee5kyZQr16tWzQWntR+7ZWXlNmjSJyZMnAzjk/mZXQSKEEKLqsYs+EiGEEFWXBIkQQogykSARQghRJhIkQgghykSCRAghRJlIkAghhCgTCRIhhBBlIkEihBCiTCRIhBBClMn/A1EkUXUdQtp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32" y="2448863"/>
            <a:ext cx="2053107" cy="13237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788" y="2457041"/>
            <a:ext cx="2049976" cy="131396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188665" y="1475510"/>
            <a:ext cx="2154721" cy="4852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97" y="2448863"/>
            <a:ext cx="2015067" cy="13139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9" y="2455307"/>
            <a:ext cx="2027885" cy="13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95350" y="1482725"/>
            <a:ext cx="10515600" cy="44006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/>
              <a:t>CNN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Epoch 20 </a:t>
            </a:r>
            <a:r>
              <a:rPr lang="ko-KR" altLang="en-US" sz="2000" dirty="0"/>
              <a:t>구간에서 </a:t>
            </a:r>
            <a:r>
              <a:rPr lang="en-US" altLang="ko-KR" sz="2000" dirty="0"/>
              <a:t>Overfitting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Validation loss</a:t>
            </a:r>
            <a:r>
              <a:rPr lang="ko-KR" altLang="en-US" sz="2000" dirty="0"/>
              <a:t>가 </a:t>
            </a:r>
            <a:r>
              <a:rPr lang="en-US" altLang="ko-KR" sz="2000" dirty="0"/>
              <a:t>3.5</a:t>
            </a:r>
            <a:r>
              <a:rPr lang="ko-KR" altLang="en-US" sz="2000" dirty="0"/>
              <a:t>수준에서 더 이상 개선되지 않음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en-US" altLang="ko-KR" sz="2400" dirty="0" err="1"/>
              <a:t>ConvLSTM</a:t>
            </a:r>
            <a:r>
              <a:rPr lang="en-US" altLang="ko-KR" sz="2400" dirty="0"/>
              <a:t> </a:t>
            </a:r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현 개발 환경 상 </a:t>
            </a:r>
            <a:r>
              <a:rPr lang="en-US" altLang="ko-KR" sz="2000" dirty="0"/>
              <a:t>1000</a:t>
            </a:r>
            <a:r>
              <a:rPr lang="ko-KR" altLang="en-US" sz="2000" dirty="0"/>
              <a:t>장 이상의 데이터 학습 어려움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en-US" altLang="ko-KR" sz="2400" dirty="0" err="1"/>
              <a:t>Unet</a:t>
            </a:r>
            <a:r>
              <a:rPr lang="en-US" altLang="ko-KR" sz="2400" dirty="0"/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/>
              <a:t>Train</a:t>
            </a:r>
            <a:r>
              <a:rPr lang="ko-KR" altLang="en-US" sz="2000" dirty="0"/>
              <a:t> </a:t>
            </a:r>
            <a:r>
              <a:rPr lang="en-US" altLang="ko-KR" sz="2000" dirty="0"/>
              <a:t>loss</a:t>
            </a:r>
            <a:r>
              <a:rPr lang="ko-KR" altLang="en-US" sz="2000" dirty="0"/>
              <a:t>와 </a:t>
            </a:r>
            <a:r>
              <a:rPr lang="en-US" altLang="ko-KR" sz="2000" dirty="0"/>
              <a:t>Validation loss</a:t>
            </a:r>
            <a:r>
              <a:rPr lang="ko-KR" altLang="en-US" sz="2000" dirty="0"/>
              <a:t>가 </a:t>
            </a:r>
            <a:r>
              <a:rPr lang="en-US" altLang="ko-KR" sz="2000" dirty="0"/>
              <a:t>10</a:t>
            </a:r>
            <a:r>
              <a:rPr lang="ko-KR" altLang="en-US" sz="2000" dirty="0"/>
              <a:t>을 넘는 수치 기록</a:t>
            </a:r>
            <a:endParaRPr lang="en-US" altLang="ko-KR" sz="2000" dirty="0"/>
          </a:p>
          <a:p>
            <a:pPr lvl="1">
              <a:lnSpc>
                <a:spcPct val="130000"/>
              </a:lnSpc>
            </a:pPr>
            <a:r>
              <a:rPr lang="ko-KR" altLang="en-US" sz="2000" dirty="0"/>
              <a:t>학습이 잘 되지 않은 것으로 판단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endParaRPr lang="en-US" altLang="ko-KR" sz="2400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모델링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기존 모델 제외 이유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40907" r="32189"/>
          <a:stretch/>
        </p:blipFill>
        <p:spPr>
          <a:xfrm>
            <a:off x="8460144" y="1180406"/>
            <a:ext cx="2620755" cy="17126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43" y="4842406"/>
            <a:ext cx="2620755" cy="15992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43" y="3011250"/>
            <a:ext cx="2620755" cy="168978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8354442-086D-423F-B857-530CB2E3AD5C}"/>
              </a:ext>
            </a:extLst>
          </p:cNvPr>
          <p:cNvSpPr/>
          <p:nvPr/>
        </p:nvSpPr>
        <p:spPr>
          <a:xfrm>
            <a:off x="981032" y="160936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FFC540E-DAF0-4939-9542-F37FC4DF67FF}"/>
              </a:ext>
            </a:extLst>
          </p:cNvPr>
          <p:cNvSpPr/>
          <p:nvPr/>
        </p:nvSpPr>
        <p:spPr>
          <a:xfrm>
            <a:off x="981032" y="336715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124ED8-AD90-4538-8CCA-8BE8B043EDDB}"/>
              </a:ext>
            </a:extLst>
          </p:cNvPr>
          <p:cNvSpPr/>
          <p:nvPr/>
        </p:nvSpPr>
        <p:spPr>
          <a:xfrm>
            <a:off x="981032" y="476906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4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885993" y="643361"/>
            <a:ext cx="7295249" cy="236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254577" y="2957846"/>
            <a:ext cx="2220577" cy="215277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/>
            <a:endParaRPr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이동석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Dong-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Lee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발표자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기획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시각화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모델 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활용방안 아이디어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</a:rPr>
              <a:t>오조오억번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팀원 소개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86676" y="1721351"/>
            <a:ext cx="1129952" cy="1129952"/>
            <a:chOff x="10576810" y="3470200"/>
            <a:chExt cx="1129952" cy="1129952"/>
          </a:xfrm>
        </p:grpSpPr>
        <p:sp>
          <p:nvSpPr>
            <p:cNvPr id="30" name="타원 29"/>
            <p:cNvSpPr/>
            <p:nvPr/>
          </p:nvSpPr>
          <p:spPr>
            <a:xfrm>
              <a:off x="10576810" y="3470200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2" name="왼쪽 대괄호 11"/>
          <p:cNvSpPr/>
          <p:nvPr/>
        </p:nvSpPr>
        <p:spPr>
          <a:xfrm>
            <a:off x="895590" y="259659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10419900" y="2596593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43100" y="2957846"/>
            <a:ext cx="2220577" cy="215277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/>
            <a:endParaRPr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최서연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Yeon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Choi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기획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도메인 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및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튜닝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프로젝트 보고서 작성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0839" y="2957846"/>
            <a:ext cx="2220577" cy="215277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/>
            <a:endParaRPr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신다연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Yeon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Shin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 프로젝트 리더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기획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데이터셋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활용방안 아이디어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44149" y="2957846"/>
            <a:ext cx="2220577" cy="2152773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/>
          <a:lstStyle/>
          <a:p>
            <a:pPr marL="0" lvl="1"/>
            <a:endParaRPr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정인서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In-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Jung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기획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계획서 작성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수집 및 준비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모델 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파라미터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튜닝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797324" y="1730225"/>
            <a:ext cx="1129952" cy="1129952"/>
            <a:chOff x="10576810" y="3470200"/>
            <a:chExt cx="1129952" cy="1129952"/>
          </a:xfrm>
        </p:grpSpPr>
        <p:sp>
          <p:nvSpPr>
            <p:cNvPr id="27" name="타원 26"/>
            <p:cNvSpPr/>
            <p:nvPr/>
          </p:nvSpPr>
          <p:spPr>
            <a:xfrm>
              <a:off x="10576810" y="3470200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32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6589461" y="1730225"/>
            <a:ext cx="1129952" cy="1129952"/>
            <a:chOff x="10576810" y="3470200"/>
            <a:chExt cx="1129952" cy="1129952"/>
          </a:xfrm>
        </p:grpSpPr>
        <p:sp>
          <p:nvSpPr>
            <p:cNvPr id="37" name="타원 36"/>
            <p:cNvSpPr/>
            <p:nvPr/>
          </p:nvSpPr>
          <p:spPr>
            <a:xfrm>
              <a:off x="10576810" y="3470200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26151" y="1730225"/>
            <a:ext cx="1129952" cy="1129952"/>
            <a:chOff x="10576810" y="3470200"/>
            <a:chExt cx="1129952" cy="1129952"/>
          </a:xfrm>
        </p:grpSpPr>
        <p:sp>
          <p:nvSpPr>
            <p:cNvPr id="42" name="타원 41"/>
            <p:cNvSpPr/>
            <p:nvPr/>
          </p:nvSpPr>
          <p:spPr>
            <a:xfrm>
              <a:off x="10576810" y="3470200"/>
              <a:ext cx="1129952" cy="1129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Group 4"/>
            <p:cNvGrpSpPr>
              <a:grpSpLocks noChangeAspect="1"/>
            </p:cNvGrpSpPr>
            <p:nvPr/>
          </p:nvGrpSpPr>
          <p:grpSpPr bwMode="auto">
            <a:xfrm>
              <a:off x="10863535" y="3705393"/>
              <a:ext cx="556502" cy="659566"/>
              <a:chOff x="2536" y="613"/>
              <a:chExt cx="2608" cy="3091"/>
            </a:xfrm>
            <a:solidFill>
              <a:srgbClr val="212121"/>
            </a:solidFill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3151" y="613"/>
                <a:ext cx="1378" cy="1834"/>
              </a:xfrm>
              <a:custGeom>
                <a:avLst/>
                <a:gdLst>
                  <a:gd name="T0" fmla="*/ 449 w 4135"/>
                  <a:gd name="T1" fmla="*/ 4088 h 5500"/>
                  <a:gd name="T2" fmla="*/ 567 w 4135"/>
                  <a:gd name="T3" fmla="*/ 4417 h 5500"/>
                  <a:gd name="T4" fmla="*/ 753 w 4135"/>
                  <a:gd name="T5" fmla="*/ 4739 h 5500"/>
                  <a:gd name="T6" fmla="*/ 1004 w 4135"/>
                  <a:gd name="T7" fmla="*/ 5036 h 5500"/>
                  <a:gd name="T8" fmla="*/ 1316 w 4135"/>
                  <a:gd name="T9" fmla="*/ 5279 h 5500"/>
                  <a:gd name="T10" fmla="*/ 1623 w 4135"/>
                  <a:gd name="T11" fmla="*/ 5425 h 5500"/>
                  <a:gd name="T12" fmla="*/ 1898 w 4135"/>
                  <a:gd name="T13" fmla="*/ 5490 h 5500"/>
                  <a:gd name="T14" fmla="*/ 2234 w 4135"/>
                  <a:gd name="T15" fmla="*/ 5490 h 5500"/>
                  <a:gd name="T16" fmla="*/ 2509 w 4135"/>
                  <a:gd name="T17" fmla="*/ 5423 h 5500"/>
                  <a:gd name="T18" fmla="*/ 2811 w 4135"/>
                  <a:gd name="T19" fmla="*/ 5277 h 5500"/>
                  <a:gd name="T20" fmla="*/ 3124 w 4135"/>
                  <a:gd name="T21" fmla="*/ 5033 h 5500"/>
                  <a:gd name="T22" fmla="*/ 3376 w 4135"/>
                  <a:gd name="T23" fmla="*/ 4738 h 5500"/>
                  <a:gd name="T24" fmla="*/ 3565 w 4135"/>
                  <a:gd name="T25" fmla="*/ 4415 h 5500"/>
                  <a:gd name="T26" fmla="*/ 3686 w 4135"/>
                  <a:gd name="T27" fmla="*/ 4088 h 5500"/>
                  <a:gd name="T28" fmla="*/ 3736 w 4135"/>
                  <a:gd name="T29" fmla="*/ 3929 h 5500"/>
                  <a:gd name="T30" fmla="*/ 3854 w 4135"/>
                  <a:gd name="T31" fmla="*/ 3835 h 5500"/>
                  <a:gd name="T32" fmla="*/ 3989 w 4135"/>
                  <a:gd name="T33" fmla="*/ 3560 h 5500"/>
                  <a:gd name="T34" fmla="*/ 4093 w 4135"/>
                  <a:gd name="T35" fmla="*/ 3217 h 5500"/>
                  <a:gd name="T36" fmla="*/ 4119 w 4135"/>
                  <a:gd name="T37" fmla="*/ 2774 h 5500"/>
                  <a:gd name="T38" fmla="*/ 3981 w 4135"/>
                  <a:gd name="T39" fmla="*/ 2627 h 5500"/>
                  <a:gd name="T40" fmla="*/ 3912 w 4135"/>
                  <a:gd name="T41" fmla="*/ 2556 h 5500"/>
                  <a:gd name="T42" fmla="*/ 3982 w 4135"/>
                  <a:gd name="T43" fmla="*/ 2212 h 5500"/>
                  <a:gd name="T44" fmla="*/ 4002 w 4135"/>
                  <a:gd name="T45" fmla="*/ 1498 h 5500"/>
                  <a:gd name="T46" fmla="*/ 3883 w 4135"/>
                  <a:gd name="T47" fmla="*/ 1045 h 5500"/>
                  <a:gd name="T48" fmla="*/ 3697 w 4135"/>
                  <a:gd name="T49" fmla="*/ 798 h 5500"/>
                  <a:gd name="T50" fmla="*/ 3495 w 4135"/>
                  <a:gd name="T51" fmla="*/ 682 h 5500"/>
                  <a:gd name="T52" fmla="*/ 3420 w 4135"/>
                  <a:gd name="T53" fmla="*/ 661 h 5500"/>
                  <a:gd name="T54" fmla="*/ 3207 w 4135"/>
                  <a:gd name="T55" fmla="*/ 407 h 5500"/>
                  <a:gd name="T56" fmla="*/ 2939 w 4135"/>
                  <a:gd name="T57" fmla="*/ 217 h 5500"/>
                  <a:gd name="T58" fmla="*/ 2690 w 4135"/>
                  <a:gd name="T59" fmla="*/ 99 h 5500"/>
                  <a:gd name="T60" fmla="*/ 2317 w 4135"/>
                  <a:gd name="T61" fmla="*/ 10 h 5500"/>
                  <a:gd name="T62" fmla="*/ 1943 w 4135"/>
                  <a:gd name="T63" fmla="*/ 6 h 5500"/>
                  <a:gd name="T64" fmla="*/ 1639 w 4135"/>
                  <a:gd name="T65" fmla="*/ 52 h 5500"/>
                  <a:gd name="T66" fmla="*/ 1371 w 4135"/>
                  <a:gd name="T67" fmla="*/ 151 h 5500"/>
                  <a:gd name="T68" fmla="*/ 1107 w 4135"/>
                  <a:gd name="T69" fmla="*/ 305 h 5500"/>
                  <a:gd name="T70" fmla="*/ 816 w 4135"/>
                  <a:gd name="T71" fmla="*/ 524 h 5500"/>
                  <a:gd name="T72" fmla="*/ 579 w 4135"/>
                  <a:gd name="T73" fmla="*/ 762 h 5500"/>
                  <a:gd name="T74" fmla="*/ 334 w 4135"/>
                  <a:gd name="T75" fmla="*/ 1109 h 5500"/>
                  <a:gd name="T76" fmla="*/ 188 w 4135"/>
                  <a:gd name="T77" fmla="*/ 1466 h 5500"/>
                  <a:gd name="T78" fmla="*/ 141 w 4135"/>
                  <a:gd name="T79" fmla="*/ 1680 h 5500"/>
                  <a:gd name="T80" fmla="*/ 155 w 4135"/>
                  <a:gd name="T81" fmla="*/ 2254 h 5500"/>
                  <a:gd name="T82" fmla="*/ 223 w 4135"/>
                  <a:gd name="T83" fmla="*/ 2559 h 5500"/>
                  <a:gd name="T84" fmla="*/ 154 w 4135"/>
                  <a:gd name="T85" fmla="*/ 2628 h 5500"/>
                  <a:gd name="T86" fmla="*/ 15 w 4135"/>
                  <a:gd name="T87" fmla="*/ 2776 h 5500"/>
                  <a:gd name="T88" fmla="*/ 41 w 4135"/>
                  <a:gd name="T89" fmla="*/ 3220 h 5500"/>
                  <a:gd name="T90" fmla="*/ 145 w 4135"/>
                  <a:gd name="T91" fmla="*/ 3560 h 5500"/>
                  <a:gd name="T92" fmla="*/ 282 w 4135"/>
                  <a:gd name="T93" fmla="*/ 3835 h 5500"/>
                  <a:gd name="T94" fmla="*/ 400 w 4135"/>
                  <a:gd name="T95" fmla="*/ 3929 h 5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5" h="5500">
                    <a:moveTo>
                      <a:pt x="417" y="3931"/>
                    </a:moveTo>
                    <a:lnTo>
                      <a:pt x="426" y="3983"/>
                    </a:lnTo>
                    <a:lnTo>
                      <a:pt x="449" y="4088"/>
                    </a:lnTo>
                    <a:lnTo>
                      <a:pt x="481" y="4196"/>
                    </a:lnTo>
                    <a:lnTo>
                      <a:pt x="521" y="4306"/>
                    </a:lnTo>
                    <a:lnTo>
                      <a:pt x="567" y="4417"/>
                    </a:lnTo>
                    <a:lnTo>
                      <a:pt x="622" y="4526"/>
                    </a:lnTo>
                    <a:lnTo>
                      <a:pt x="684" y="4634"/>
                    </a:lnTo>
                    <a:lnTo>
                      <a:pt x="753" y="4739"/>
                    </a:lnTo>
                    <a:lnTo>
                      <a:pt x="829" y="4843"/>
                    </a:lnTo>
                    <a:lnTo>
                      <a:pt x="913" y="4941"/>
                    </a:lnTo>
                    <a:lnTo>
                      <a:pt x="1004" y="5036"/>
                    </a:lnTo>
                    <a:lnTo>
                      <a:pt x="1102" y="5124"/>
                    </a:lnTo>
                    <a:lnTo>
                      <a:pt x="1205" y="5205"/>
                    </a:lnTo>
                    <a:lnTo>
                      <a:pt x="1316" y="5279"/>
                    </a:lnTo>
                    <a:lnTo>
                      <a:pt x="1434" y="5344"/>
                    </a:lnTo>
                    <a:lnTo>
                      <a:pt x="1558" y="5400"/>
                    </a:lnTo>
                    <a:lnTo>
                      <a:pt x="1623" y="5425"/>
                    </a:lnTo>
                    <a:lnTo>
                      <a:pt x="1678" y="5442"/>
                    </a:lnTo>
                    <a:lnTo>
                      <a:pt x="1787" y="5471"/>
                    </a:lnTo>
                    <a:lnTo>
                      <a:pt x="1898" y="5490"/>
                    </a:lnTo>
                    <a:lnTo>
                      <a:pt x="2010" y="5500"/>
                    </a:lnTo>
                    <a:lnTo>
                      <a:pt x="2123" y="5500"/>
                    </a:lnTo>
                    <a:lnTo>
                      <a:pt x="2234" y="5490"/>
                    </a:lnTo>
                    <a:lnTo>
                      <a:pt x="2346" y="5471"/>
                    </a:lnTo>
                    <a:lnTo>
                      <a:pt x="2455" y="5442"/>
                    </a:lnTo>
                    <a:lnTo>
                      <a:pt x="2509" y="5423"/>
                    </a:lnTo>
                    <a:lnTo>
                      <a:pt x="2572" y="5399"/>
                    </a:lnTo>
                    <a:lnTo>
                      <a:pt x="2695" y="5343"/>
                    </a:lnTo>
                    <a:lnTo>
                      <a:pt x="2811" y="5277"/>
                    </a:lnTo>
                    <a:lnTo>
                      <a:pt x="2922" y="5203"/>
                    </a:lnTo>
                    <a:lnTo>
                      <a:pt x="3026" y="5121"/>
                    </a:lnTo>
                    <a:lnTo>
                      <a:pt x="3124" y="5033"/>
                    </a:lnTo>
                    <a:lnTo>
                      <a:pt x="3215" y="4940"/>
                    </a:lnTo>
                    <a:lnTo>
                      <a:pt x="3300" y="4840"/>
                    </a:lnTo>
                    <a:lnTo>
                      <a:pt x="3376" y="4738"/>
                    </a:lnTo>
                    <a:lnTo>
                      <a:pt x="3446" y="4631"/>
                    </a:lnTo>
                    <a:lnTo>
                      <a:pt x="3510" y="4525"/>
                    </a:lnTo>
                    <a:lnTo>
                      <a:pt x="3565" y="4415"/>
                    </a:lnTo>
                    <a:lnTo>
                      <a:pt x="3613" y="4306"/>
                    </a:lnTo>
                    <a:lnTo>
                      <a:pt x="3652" y="4196"/>
                    </a:lnTo>
                    <a:lnTo>
                      <a:pt x="3686" y="4088"/>
                    </a:lnTo>
                    <a:lnTo>
                      <a:pt x="3710" y="3983"/>
                    </a:lnTo>
                    <a:lnTo>
                      <a:pt x="3719" y="3931"/>
                    </a:lnTo>
                    <a:lnTo>
                      <a:pt x="3736" y="3929"/>
                    </a:lnTo>
                    <a:lnTo>
                      <a:pt x="3773" y="3913"/>
                    </a:lnTo>
                    <a:lnTo>
                      <a:pt x="3812" y="3882"/>
                    </a:lnTo>
                    <a:lnTo>
                      <a:pt x="3854" y="3835"/>
                    </a:lnTo>
                    <a:lnTo>
                      <a:pt x="3899" y="3766"/>
                    </a:lnTo>
                    <a:lnTo>
                      <a:pt x="3943" y="3675"/>
                    </a:lnTo>
                    <a:lnTo>
                      <a:pt x="3989" y="3560"/>
                    </a:lnTo>
                    <a:lnTo>
                      <a:pt x="4038" y="3416"/>
                    </a:lnTo>
                    <a:lnTo>
                      <a:pt x="4063" y="3332"/>
                    </a:lnTo>
                    <a:lnTo>
                      <a:pt x="4093" y="3217"/>
                    </a:lnTo>
                    <a:lnTo>
                      <a:pt x="4128" y="3028"/>
                    </a:lnTo>
                    <a:lnTo>
                      <a:pt x="4135" y="2883"/>
                    </a:lnTo>
                    <a:lnTo>
                      <a:pt x="4119" y="2774"/>
                    </a:lnTo>
                    <a:lnTo>
                      <a:pt x="4084" y="2699"/>
                    </a:lnTo>
                    <a:lnTo>
                      <a:pt x="4037" y="2651"/>
                    </a:lnTo>
                    <a:lnTo>
                      <a:pt x="3981" y="2627"/>
                    </a:lnTo>
                    <a:lnTo>
                      <a:pt x="3920" y="2619"/>
                    </a:lnTo>
                    <a:lnTo>
                      <a:pt x="3890" y="2621"/>
                    </a:lnTo>
                    <a:lnTo>
                      <a:pt x="3912" y="2556"/>
                    </a:lnTo>
                    <a:lnTo>
                      <a:pt x="3946" y="2426"/>
                    </a:lnTo>
                    <a:lnTo>
                      <a:pt x="3959" y="2362"/>
                    </a:lnTo>
                    <a:lnTo>
                      <a:pt x="3982" y="2212"/>
                    </a:lnTo>
                    <a:lnTo>
                      <a:pt x="4010" y="1941"/>
                    </a:lnTo>
                    <a:lnTo>
                      <a:pt x="4015" y="1704"/>
                    </a:lnTo>
                    <a:lnTo>
                      <a:pt x="4002" y="1498"/>
                    </a:lnTo>
                    <a:lnTo>
                      <a:pt x="3975" y="1320"/>
                    </a:lnTo>
                    <a:lnTo>
                      <a:pt x="3935" y="1171"/>
                    </a:lnTo>
                    <a:lnTo>
                      <a:pt x="3883" y="1045"/>
                    </a:lnTo>
                    <a:lnTo>
                      <a:pt x="3825" y="943"/>
                    </a:lnTo>
                    <a:lnTo>
                      <a:pt x="3762" y="861"/>
                    </a:lnTo>
                    <a:lnTo>
                      <a:pt x="3697" y="798"/>
                    </a:lnTo>
                    <a:lnTo>
                      <a:pt x="3634" y="750"/>
                    </a:lnTo>
                    <a:lnTo>
                      <a:pt x="3575" y="716"/>
                    </a:lnTo>
                    <a:lnTo>
                      <a:pt x="3495" y="682"/>
                    </a:lnTo>
                    <a:lnTo>
                      <a:pt x="3431" y="670"/>
                    </a:lnTo>
                    <a:lnTo>
                      <a:pt x="3425" y="668"/>
                    </a:lnTo>
                    <a:lnTo>
                      <a:pt x="3420" y="661"/>
                    </a:lnTo>
                    <a:lnTo>
                      <a:pt x="3366" y="579"/>
                    </a:lnTo>
                    <a:lnTo>
                      <a:pt x="3284" y="482"/>
                    </a:lnTo>
                    <a:lnTo>
                      <a:pt x="3207" y="407"/>
                    </a:lnTo>
                    <a:lnTo>
                      <a:pt x="3115" y="331"/>
                    </a:lnTo>
                    <a:lnTo>
                      <a:pt x="3003" y="255"/>
                    </a:lnTo>
                    <a:lnTo>
                      <a:pt x="2939" y="217"/>
                    </a:lnTo>
                    <a:lnTo>
                      <a:pt x="2893" y="191"/>
                    </a:lnTo>
                    <a:lnTo>
                      <a:pt x="2797" y="142"/>
                    </a:lnTo>
                    <a:lnTo>
                      <a:pt x="2690" y="99"/>
                    </a:lnTo>
                    <a:lnTo>
                      <a:pt x="2575" y="62"/>
                    </a:lnTo>
                    <a:lnTo>
                      <a:pt x="2451" y="32"/>
                    </a:lnTo>
                    <a:lnTo>
                      <a:pt x="2317" y="10"/>
                    </a:lnTo>
                    <a:lnTo>
                      <a:pt x="2175" y="0"/>
                    </a:lnTo>
                    <a:lnTo>
                      <a:pt x="2022" y="0"/>
                    </a:lnTo>
                    <a:lnTo>
                      <a:pt x="1943" y="6"/>
                    </a:lnTo>
                    <a:lnTo>
                      <a:pt x="1889" y="8"/>
                    </a:lnTo>
                    <a:lnTo>
                      <a:pt x="1787" y="21"/>
                    </a:lnTo>
                    <a:lnTo>
                      <a:pt x="1639" y="52"/>
                    </a:lnTo>
                    <a:lnTo>
                      <a:pt x="1545" y="80"/>
                    </a:lnTo>
                    <a:lnTo>
                      <a:pt x="1485" y="102"/>
                    </a:lnTo>
                    <a:lnTo>
                      <a:pt x="1371" y="151"/>
                    </a:lnTo>
                    <a:lnTo>
                      <a:pt x="1261" y="207"/>
                    </a:lnTo>
                    <a:lnTo>
                      <a:pt x="1156" y="272"/>
                    </a:lnTo>
                    <a:lnTo>
                      <a:pt x="1107" y="305"/>
                    </a:lnTo>
                    <a:lnTo>
                      <a:pt x="1047" y="344"/>
                    </a:lnTo>
                    <a:lnTo>
                      <a:pt x="929" y="430"/>
                    </a:lnTo>
                    <a:lnTo>
                      <a:pt x="816" y="524"/>
                    </a:lnTo>
                    <a:lnTo>
                      <a:pt x="708" y="625"/>
                    </a:lnTo>
                    <a:lnTo>
                      <a:pt x="658" y="678"/>
                    </a:lnTo>
                    <a:lnTo>
                      <a:pt x="579" y="762"/>
                    </a:lnTo>
                    <a:lnTo>
                      <a:pt x="466" y="901"/>
                    </a:lnTo>
                    <a:lnTo>
                      <a:pt x="397" y="1002"/>
                    </a:lnTo>
                    <a:lnTo>
                      <a:pt x="334" y="1109"/>
                    </a:lnTo>
                    <a:lnTo>
                      <a:pt x="278" y="1221"/>
                    </a:lnTo>
                    <a:lnTo>
                      <a:pt x="229" y="1341"/>
                    </a:lnTo>
                    <a:lnTo>
                      <a:pt x="188" y="1466"/>
                    </a:lnTo>
                    <a:lnTo>
                      <a:pt x="171" y="1531"/>
                    </a:lnTo>
                    <a:lnTo>
                      <a:pt x="160" y="1580"/>
                    </a:lnTo>
                    <a:lnTo>
                      <a:pt x="141" y="1680"/>
                    </a:lnTo>
                    <a:lnTo>
                      <a:pt x="126" y="1832"/>
                    </a:lnTo>
                    <a:lnTo>
                      <a:pt x="129" y="2039"/>
                    </a:lnTo>
                    <a:lnTo>
                      <a:pt x="155" y="2254"/>
                    </a:lnTo>
                    <a:lnTo>
                      <a:pt x="175" y="2365"/>
                    </a:lnTo>
                    <a:lnTo>
                      <a:pt x="188" y="2429"/>
                    </a:lnTo>
                    <a:lnTo>
                      <a:pt x="223" y="2559"/>
                    </a:lnTo>
                    <a:lnTo>
                      <a:pt x="245" y="2624"/>
                    </a:lnTo>
                    <a:lnTo>
                      <a:pt x="214" y="2621"/>
                    </a:lnTo>
                    <a:lnTo>
                      <a:pt x="154" y="2628"/>
                    </a:lnTo>
                    <a:lnTo>
                      <a:pt x="96" y="2653"/>
                    </a:lnTo>
                    <a:lnTo>
                      <a:pt x="49" y="2700"/>
                    </a:lnTo>
                    <a:lnTo>
                      <a:pt x="15" y="2776"/>
                    </a:lnTo>
                    <a:lnTo>
                      <a:pt x="0" y="2884"/>
                    </a:lnTo>
                    <a:lnTo>
                      <a:pt x="7" y="3030"/>
                    </a:lnTo>
                    <a:lnTo>
                      <a:pt x="41" y="3220"/>
                    </a:lnTo>
                    <a:lnTo>
                      <a:pt x="72" y="3334"/>
                    </a:lnTo>
                    <a:lnTo>
                      <a:pt x="96" y="3417"/>
                    </a:lnTo>
                    <a:lnTo>
                      <a:pt x="145" y="3560"/>
                    </a:lnTo>
                    <a:lnTo>
                      <a:pt x="193" y="3677"/>
                    </a:lnTo>
                    <a:lnTo>
                      <a:pt x="237" y="3766"/>
                    </a:lnTo>
                    <a:lnTo>
                      <a:pt x="282" y="3835"/>
                    </a:lnTo>
                    <a:lnTo>
                      <a:pt x="322" y="3882"/>
                    </a:lnTo>
                    <a:lnTo>
                      <a:pt x="363" y="3913"/>
                    </a:lnTo>
                    <a:lnTo>
                      <a:pt x="400" y="3929"/>
                    </a:lnTo>
                    <a:lnTo>
                      <a:pt x="417" y="39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2536" y="2370"/>
                <a:ext cx="2608" cy="1334"/>
              </a:xfrm>
              <a:custGeom>
                <a:avLst/>
                <a:gdLst>
                  <a:gd name="T0" fmla="*/ 6989 w 7824"/>
                  <a:gd name="T1" fmla="*/ 787 h 4004"/>
                  <a:gd name="T2" fmla="*/ 6551 w 7824"/>
                  <a:gd name="T3" fmla="*/ 644 h 4004"/>
                  <a:gd name="T4" fmla="*/ 5947 w 7824"/>
                  <a:gd name="T5" fmla="*/ 378 h 4004"/>
                  <a:gd name="T6" fmla="*/ 5514 w 7824"/>
                  <a:gd name="T7" fmla="*/ 137 h 4004"/>
                  <a:gd name="T8" fmla="*/ 5302 w 7824"/>
                  <a:gd name="T9" fmla="*/ 0 h 4004"/>
                  <a:gd name="T10" fmla="*/ 4562 w 7824"/>
                  <a:gd name="T11" fmla="*/ 2339 h 4004"/>
                  <a:gd name="T12" fmla="*/ 4458 w 7824"/>
                  <a:gd name="T13" fmla="*/ 2649 h 4004"/>
                  <a:gd name="T14" fmla="*/ 4202 w 7824"/>
                  <a:gd name="T15" fmla="*/ 1613 h 4004"/>
                  <a:gd name="T16" fmla="*/ 4389 w 7824"/>
                  <a:gd name="T17" fmla="*/ 1268 h 4004"/>
                  <a:gd name="T18" fmla="*/ 4449 w 7824"/>
                  <a:gd name="T19" fmla="*/ 1011 h 4004"/>
                  <a:gd name="T20" fmla="*/ 4415 w 7824"/>
                  <a:gd name="T21" fmla="*/ 831 h 4004"/>
                  <a:gd name="T22" fmla="*/ 4315 w 7824"/>
                  <a:gd name="T23" fmla="*/ 713 h 4004"/>
                  <a:gd name="T24" fmla="*/ 4184 w 7824"/>
                  <a:gd name="T25" fmla="*/ 646 h 4004"/>
                  <a:gd name="T26" fmla="*/ 4020 w 7824"/>
                  <a:gd name="T27" fmla="*/ 610 h 4004"/>
                  <a:gd name="T28" fmla="*/ 3913 w 7824"/>
                  <a:gd name="T29" fmla="*/ 605 h 4004"/>
                  <a:gd name="T30" fmla="*/ 3805 w 7824"/>
                  <a:gd name="T31" fmla="*/ 610 h 4004"/>
                  <a:gd name="T32" fmla="*/ 3643 w 7824"/>
                  <a:gd name="T33" fmla="*/ 646 h 4004"/>
                  <a:gd name="T34" fmla="*/ 3510 w 7824"/>
                  <a:gd name="T35" fmla="*/ 713 h 4004"/>
                  <a:gd name="T36" fmla="*/ 3411 w 7824"/>
                  <a:gd name="T37" fmla="*/ 831 h 4004"/>
                  <a:gd name="T38" fmla="*/ 3376 w 7824"/>
                  <a:gd name="T39" fmla="*/ 1011 h 4004"/>
                  <a:gd name="T40" fmla="*/ 3437 w 7824"/>
                  <a:gd name="T41" fmla="*/ 1268 h 4004"/>
                  <a:gd name="T42" fmla="*/ 3624 w 7824"/>
                  <a:gd name="T43" fmla="*/ 1613 h 4004"/>
                  <a:gd name="T44" fmla="*/ 3368 w 7824"/>
                  <a:gd name="T45" fmla="*/ 2649 h 4004"/>
                  <a:gd name="T46" fmla="*/ 3264 w 7824"/>
                  <a:gd name="T47" fmla="*/ 2339 h 4004"/>
                  <a:gd name="T48" fmla="*/ 2522 w 7824"/>
                  <a:gd name="T49" fmla="*/ 0 h 4004"/>
                  <a:gd name="T50" fmla="*/ 2310 w 7824"/>
                  <a:gd name="T51" fmla="*/ 137 h 4004"/>
                  <a:gd name="T52" fmla="*/ 1877 w 7824"/>
                  <a:gd name="T53" fmla="*/ 378 h 4004"/>
                  <a:gd name="T54" fmla="*/ 1273 w 7824"/>
                  <a:gd name="T55" fmla="*/ 644 h 4004"/>
                  <a:gd name="T56" fmla="*/ 835 w 7824"/>
                  <a:gd name="T57" fmla="*/ 787 h 4004"/>
                  <a:gd name="T58" fmla="*/ 677 w 7824"/>
                  <a:gd name="T59" fmla="*/ 830 h 4004"/>
                  <a:gd name="T60" fmla="*/ 449 w 7824"/>
                  <a:gd name="T61" fmla="*/ 942 h 4004"/>
                  <a:gd name="T62" fmla="*/ 278 w 7824"/>
                  <a:gd name="T63" fmla="*/ 1099 h 4004"/>
                  <a:gd name="T64" fmla="*/ 154 w 7824"/>
                  <a:gd name="T65" fmla="*/ 1291 h 4004"/>
                  <a:gd name="T66" fmla="*/ 73 w 7824"/>
                  <a:gd name="T67" fmla="*/ 1502 h 4004"/>
                  <a:gd name="T68" fmla="*/ 16 w 7824"/>
                  <a:gd name="T69" fmla="*/ 1776 h 4004"/>
                  <a:gd name="T70" fmla="*/ 1 w 7824"/>
                  <a:gd name="T71" fmla="*/ 2176 h 4004"/>
                  <a:gd name="T72" fmla="*/ 12 w 7824"/>
                  <a:gd name="T73" fmla="*/ 2329 h 4004"/>
                  <a:gd name="T74" fmla="*/ 75 w 7824"/>
                  <a:gd name="T75" fmla="*/ 2971 h 4004"/>
                  <a:gd name="T76" fmla="*/ 135 w 7824"/>
                  <a:gd name="T77" fmla="*/ 3104 h 4004"/>
                  <a:gd name="T78" fmla="*/ 766 w 7824"/>
                  <a:gd name="T79" fmla="*/ 3409 h 4004"/>
                  <a:gd name="T80" fmla="*/ 1230 w 7824"/>
                  <a:gd name="T81" fmla="*/ 3582 h 4004"/>
                  <a:gd name="T82" fmla="*/ 1805 w 7824"/>
                  <a:gd name="T83" fmla="*/ 3749 h 4004"/>
                  <a:gd name="T84" fmla="*/ 2485 w 7824"/>
                  <a:gd name="T85" fmla="*/ 3890 h 4004"/>
                  <a:gd name="T86" fmla="*/ 3265 w 7824"/>
                  <a:gd name="T87" fmla="*/ 3981 h 4004"/>
                  <a:gd name="T88" fmla="*/ 3913 w 7824"/>
                  <a:gd name="T89" fmla="*/ 4004 h 4004"/>
                  <a:gd name="T90" fmla="*/ 4562 w 7824"/>
                  <a:gd name="T91" fmla="*/ 3982 h 4004"/>
                  <a:gd name="T92" fmla="*/ 5341 w 7824"/>
                  <a:gd name="T93" fmla="*/ 3890 h 4004"/>
                  <a:gd name="T94" fmla="*/ 6021 w 7824"/>
                  <a:gd name="T95" fmla="*/ 3750 h 4004"/>
                  <a:gd name="T96" fmla="*/ 6595 w 7824"/>
                  <a:gd name="T97" fmla="*/ 3583 h 4004"/>
                  <a:gd name="T98" fmla="*/ 7059 w 7824"/>
                  <a:gd name="T99" fmla="*/ 3411 h 4004"/>
                  <a:gd name="T100" fmla="*/ 7690 w 7824"/>
                  <a:gd name="T101" fmla="*/ 3104 h 4004"/>
                  <a:gd name="T102" fmla="*/ 7751 w 7824"/>
                  <a:gd name="T103" fmla="*/ 2971 h 4004"/>
                  <a:gd name="T104" fmla="*/ 7814 w 7824"/>
                  <a:gd name="T105" fmla="*/ 2329 h 4004"/>
                  <a:gd name="T106" fmla="*/ 7824 w 7824"/>
                  <a:gd name="T107" fmla="*/ 2176 h 4004"/>
                  <a:gd name="T108" fmla="*/ 7808 w 7824"/>
                  <a:gd name="T109" fmla="*/ 1776 h 4004"/>
                  <a:gd name="T110" fmla="*/ 7752 w 7824"/>
                  <a:gd name="T111" fmla="*/ 1502 h 4004"/>
                  <a:gd name="T112" fmla="*/ 7670 w 7824"/>
                  <a:gd name="T113" fmla="*/ 1291 h 4004"/>
                  <a:gd name="T114" fmla="*/ 7546 w 7824"/>
                  <a:gd name="T115" fmla="*/ 1099 h 4004"/>
                  <a:gd name="T116" fmla="*/ 7375 w 7824"/>
                  <a:gd name="T117" fmla="*/ 942 h 4004"/>
                  <a:gd name="T118" fmla="*/ 7147 w 7824"/>
                  <a:gd name="T119" fmla="*/ 830 h 4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824" h="4004">
                    <a:moveTo>
                      <a:pt x="7079" y="811"/>
                    </a:moveTo>
                    <a:lnTo>
                      <a:pt x="6989" y="787"/>
                    </a:lnTo>
                    <a:lnTo>
                      <a:pt x="6809" y="733"/>
                    </a:lnTo>
                    <a:lnTo>
                      <a:pt x="6551" y="644"/>
                    </a:lnTo>
                    <a:lnTo>
                      <a:pt x="6231" y="512"/>
                    </a:lnTo>
                    <a:lnTo>
                      <a:pt x="5947" y="378"/>
                    </a:lnTo>
                    <a:lnTo>
                      <a:pt x="5705" y="248"/>
                    </a:lnTo>
                    <a:lnTo>
                      <a:pt x="5514" y="137"/>
                    </a:lnTo>
                    <a:lnTo>
                      <a:pt x="5326" y="18"/>
                    </a:lnTo>
                    <a:lnTo>
                      <a:pt x="5302" y="0"/>
                    </a:lnTo>
                    <a:lnTo>
                      <a:pt x="4680" y="1969"/>
                    </a:lnTo>
                    <a:lnTo>
                      <a:pt x="4562" y="2339"/>
                    </a:lnTo>
                    <a:lnTo>
                      <a:pt x="4560" y="2333"/>
                    </a:lnTo>
                    <a:lnTo>
                      <a:pt x="4458" y="2649"/>
                    </a:lnTo>
                    <a:lnTo>
                      <a:pt x="4129" y="1717"/>
                    </a:lnTo>
                    <a:lnTo>
                      <a:pt x="4202" y="1613"/>
                    </a:lnTo>
                    <a:lnTo>
                      <a:pt x="4314" y="1429"/>
                    </a:lnTo>
                    <a:lnTo>
                      <a:pt x="4389" y="1268"/>
                    </a:lnTo>
                    <a:lnTo>
                      <a:pt x="4433" y="1129"/>
                    </a:lnTo>
                    <a:lnTo>
                      <a:pt x="4449" y="1011"/>
                    </a:lnTo>
                    <a:lnTo>
                      <a:pt x="4442" y="912"/>
                    </a:lnTo>
                    <a:lnTo>
                      <a:pt x="4415" y="831"/>
                    </a:lnTo>
                    <a:lnTo>
                      <a:pt x="4371" y="765"/>
                    </a:lnTo>
                    <a:lnTo>
                      <a:pt x="4315" y="713"/>
                    </a:lnTo>
                    <a:lnTo>
                      <a:pt x="4252" y="674"/>
                    </a:lnTo>
                    <a:lnTo>
                      <a:pt x="4184" y="646"/>
                    </a:lnTo>
                    <a:lnTo>
                      <a:pt x="4115" y="627"/>
                    </a:lnTo>
                    <a:lnTo>
                      <a:pt x="4020" y="610"/>
                    </a:lnTo>
                    <a:lnTo>
                      <a:pt x="3931" y="605"/>
                    </a:lnTo>
                    <a:lnTo>
                      <a:pt x="3913" y="605"/>
                    </a:lnTo>
                    <a:lnTo>
                      <a:pt x="3896" y="605"/>
                    </a:lnTo>
                    <a:lnTo>
                      <a:pt x="3805" y="610"/>
                    </a:lnTo>
                    <a:lnTo>
                      <a:pt x="3710" y="627"/>
                    </a:lnTo>
                    <a:lnTo>
                      <a:pt x="3643" y="646"/>
                    </a:lnTo>
                    <a:lnTo>
                      <a:pt x="3574" y="674"/>
                    </a:lnTo>
                    <a:lnTo>
                      <a:pt x="3510" y="713"/>
                    </a:lnTo>
                    <a:lnTo>
                      <a:pt x="3455" y="765"/>
                    </a:lnTo>
                    <a:lnTo>
                      <a:pt x="3411" y="831"/>
                    </a:lnTo>
                    <a:lnTo>
                      <a:pt x="3383" y="912"/>
                    </a:lnTo>
                    <a:lnTo>
                      <a:pt x="3376" y="1011"/>
                    </a:lnTo>
                    <a:lnTo>
                      <a:pt x="3392" y="1129"/>
                    </a:lnTo>
                    <a:lnTo>
                      <a:pt x="3437" y="1268"/>
                    </a:lnTo>
                    <a:lnTo>
                      <a:pt x="3512" y="1429"/>
                    </a:lnTo>
                    <a:lnTo>
                      <a:pt x="3624" y="1613"/>
                    </a:lnTo>
                    <a:lnTo>
                      <a:pt x="3696" y="1717"/>
                    </a:lnTo>
                    <a:lnTo>
                      <a:pt x="3368" y="2649"/>
                    </a:lnTo>
                    <a:lnTo>
                      <a:pt x="3265" y="2333"/>
                    </a:lnTo>
                    <a:lnTo>
                      <a:pt x="3264" y="2339"/>
                    </a:lnTo>
                    <a:lnTo>
                      <a:pt x="3147" y="1969"/>
                    </a:lnTo>
                    <a:lnTo>
                      <a:pt x="2522" y="0"/>
                    </a:lnTo>
                    <a:lnTo>
                      <a:pt x="2498" y="18"/>
                    </a:lnTo>
                    <a:lnTo>
                      <a:pt x="2310" y="137"/>
                    </a:lnTo>
                    <a:lnTo>
                      <a:pt x="2119" y="248"/>
                    </a:lnTo>
                    <a:lnTo>
                      <a:pt x="1877" y="378"/>
                    </a:lnTo>
                    <a:lnTo>
                      <a:pt x="1593" y="512"/>
                    </a:lnTo>
                    <a:lnTo>
                      <a:pt x="1273" y="644"/>
                    </a:lnTo>
                    <a:lnTo>
                      <a:pt x="1015" y="733"/>
                    </a:lnTo>
                    <a:lnTo>
                      <a:pt x="835" y="787"/>
                    </a:lnTo>
                    <a:lnTo>
                      <a:pt x="745" y="811"/>
                    </a:lnTo>
                    <a:lnTo>
                      <a:pt x="677" y="830"/>
                    </a:lnTo>
                    <a:lnTo>
                      <a:pt x="556" y="879"/>
                    </a:lnTo>
                    <a:lnTo>
                      <a:pt x="449" y="942"/>
                    </a:lnTo>
                    <a:lnTo>
                      <a:pt x="357" y="1016"/>
                    </a:lnTo>
                    <a:lnTo>
                      <a:pt x="278" y="1099"/>
                    </a:lnTo>
                    <a:lnTo>
                      <a:pt x="210" y="1191"/>
                    </a:lnTo>
                    <a:lnTo>
                      <a:pt x="154" y="1291"/>
                    </a:lnTo>
                    <a:lnTo>
                      <a:pt x="109" y="1394"/>
                    </a:lnTo>
                    <a:lnTo>
                      <a:pt x="73" y="1502"/>
                    </a:lnTo>
                    <a:lnTo>
                      <a:pt x="45" y="1612"/>
                    </a:lnTo>
                    <a:lnTo>
                      <a:pt x="16" y="1776"/>
                    </a:lnTo>
                    <a:lnTo>
                      <a:pt x="0" y="1986"/>
                    </a:lnTo>
                    <a:lnTo>
                      <a:pt x="1" y="2176"/>
                    </a:lnTo>
                    <a:lnTo>
                      <a:pt x="7" y="2258"/>
                    </a:lnTo>
                    <a:lnTo>
                      <a:pt x="12" y="2329"/>
                    </a:lnTo>
                    <a:lnTo>
                      <a:pt x="46" y="2706"/>
                    </a:lnTo>
                    <a:lnTo>
                      <a:pt x="75" y="2971"/>
                    </a:lnTo>
                    <a:lnTo>
                      <a:pt x="91" y="3075"/>
                    </a:lnTo>
                    <a:lnTo>
                      <a:pt x="135" y="3104"/>
                    </a:lnTo>
                    <a:lnTo>
                      <a:pt x="491" y="3288"/>
                    </a:lnTo>
                    <a:lnTo>
                      <a:pt x="766" y="3409"/>
                    </a:lnTo>
                    <a:lnTo>
                      <a:pt x="984" y="3496"/>
                    </a:lnTo>
                    <a:lnTo>
                      <a:pt x="1230" y="3582"/>
                    </a:lnTo>
                    <a:lnTo>
                      <a:pt x="1504" y="3668"/>
                    </a:lnTo>
                    <a:lnTo>
                      <a:pt x="1805" y="3749"/>
                    </a:lnTo>
                    <a:lnTo>
                      <a:pt x="2132" y="3824"/>
                    </a:lnTo>
                    <a:lnTo>
                      <a:pt x="2485" y="3890"/>
                    </a:lnTo>
                    <a:lnTo>
                      <a:pt x="2862" y="3943"/>
                    </a:lnTo>
                    <a:lnTo>
                      <a:pt x="3265" y="3981"/>
                    </a:lnTo>
                    <a:lnTo>
                      <a:pt x="3690" y="4003"/>
                    </a:lnTo>
                    <a:lnTo>
                      <a:pt x="3913" y="4004"/>
                    </a:lnTo>
                    <a:lnTo>
                      <a:pt x="4135" y="4003"/>
                    </a:lnTo>
                    <a:lnTo>
                      <a:pt x="4562" y="3982"/>
                    </a:lnTo>
                    <a:lnTo>
                      <a:pt x="4963" y="3943"/>
                    </a:lnTo>
                    <a:lnTo>
                      <a:pt x="5341" y="3890"/>
                    </a:lnTo>
                    <a:lnTo>
                      <a:pt x="5694" y="3825"/>
                    </a:lnTo>
                    <a:lnTo>
                      <a:pt x="6021" y="3750"/>
                    </a:lnTo>
                    <a:lnTo>
                      <a:pt x="6322" y="3668"/>
                    </a:lnTo>
                    <a:lnTo>
                      <a:pt x="6595" y="3583"/>
                    </a:lnTo>
                    <a:lnTo>
                      <a:pt x="6842" y="3496"/>
                    </a:lnTo>
                    <a:lnTo>
                      <a:pt x="7059" y="3411"/>
                    </a:lnTo>
                    <a:lnTo>
                      <a:pt x="7336" y="3288"/>
                    </a:lnTo>
                    <a:lnTo>
                      <a:pt x="7690" y="3104"/>
                    </a:lnTo>
                    <a:lnTo>
                      <a:pt x="7735" y="3075"/>
                    </a:lnTo>
                    <a:lnTo>
                      <a:pt x="7751" y="2971"/>
                    </a:lnTo>
                    <a:lnTo>
                      <a:pt x="7781" y="2706"/>
                    </a:lnTo>
                    <a:lnTo>
                      <a:pt x="7814" y="2329"/>
                    </a:lnTo>
                    <a:lnTo>
                      <a:pt x="7820" y="2258"/>
                    </a:lnTo>
                    <a:lnTo>
                      <a:pt x="7824" y="2176"/>
                    </a:lnTo>
                    <a:lnTo>
                      <a:pt x="7824" y="1986"/>
                    </a:lnTo>
                    <a:lnTo>
                      <a:pt x="7808" y="1776"/>
                    </a:lnTo>
                    <a:lnTo>
                      <a:pt x="7779" y="1612"/>
                    </a:lnTo>
                    <a:lnTo>
                      <a:pt x="7752" y="1502"/>
                    </a:lnTo>
                    <a:lnTo>
                      <a:pt x="7715" y="1394"/>
                    </a:lnTo>
                    <a:lnTo>
                      <a:pt x="7670" y="1291"/>
                    </a:lnTo>
                    <a:lnTo>
                      <a:pt x="7614" y="1191"/>
                    </a:lnTo>
                    <a:lnTo>
                      <a:pt x="7546" y="1099"/>
                    </a:lnTo>
                    <a:lnTo>
                      <a:pt x="7467" y="1016"/>
                    </a:lnTo>
                    <a:lnTo>
                      <a:pt x="7375" y="942"/>
                    </a:lnTo>
                    <a:lnTo>
                      <a:pt x="7268" y="879"/>
                    </a:lnTo>
                    <a:lnTo>
                      <a:pt x="7147" y="830"/>
                    </a:lnTo>
                    <a:lnTo>
                      <a:pt x="7079" y="8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990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060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ConvLSTM+Unet</a:t>
            </a:r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에서 발전된 모델인 </a:t>
            </a:r>
            <a:r>
              <a:rPr lang="en-US" altLang="ko-KR" dirty="0"/>
              <a:t>LSTM</a:t>
            </a:r>
            <a:r>
              <a:rPr lang="ko-KR" altLang="en-US" dirty="0"/>
              <a:t>의 특성 상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CNN</a:t>
            </a:r>
            <a:r>
              <a:rPr lang="ko-KR" altLang="en-US" dirty="0"/>
              <a:t>보다 더 큰 메모리 용량을 필요로 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→</a:t>
            </a:r>
            <a:r>
              <a:rPr lang="ko-KR" altLang="en-US" dirty="0"/>
              <a:t> 전체 학습 </a:t>
            </a:r>
            <a:r>
              <a:rPr lang="ko-KR" altLang="en-US" dirty="0" err="1"/>
              <a:t>데이터셋</a:t>
            </a:r>
            <a:r>
              <a:rPr lang="en-US" altLang="ko-KR" dirty="0"/>
              <a:t>(67253sets)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학습 시키기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 개발환경에서는 </a:t>
            </a:r>
            <a:r>
              <a:rPr lang="en-US" altLang="ko-KR" dirty="0"/>
              <a:t>Batch Size(8)</a:t>
            </a:r>
            <a:r>
              <a:rPr lang="ko-KR" altLang="en-US" dirty="0"/>
              <a:t>를 더 이상 키우기 어려움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→</a:t>
            </a:r>
            <a:r>
              <a:rPr lang="ko-KR" altLang="en-US" dirty="0"/>
              <a:t> 학습 속도가 현저히 떨어짐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모델링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en-US" altLang="ko-KR" sz="3200" b="1" dirty="0" err="1">
                <a:solidFill>
                  <a:schemeClr val="bg1"/>
                </a:solidFill>
              </a:rPr>
              <a:t>ConvLSTM+Unet</a:t>
            </a:r>
            <a:r>
              <a:rPr lang="ko-KR" altLang="en-US" sz="3200" b="1" dirty="0">
                <a:solidFill>
                  <a:schemeClr val="bg1"/>
                </a:solidFill>
              </a:rPr>
              <a:t> 모델 개발 시 한계점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73" y="1959726"/>
            <a:ext cx="2635825" cy="168946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43B48F4-9F06-40FC-B9F9-D7436C790C85}"/>
              </a:ext>
            </a:extLst>
          </p:cNvPr>
          <p:cNvSpPr/>
          <p:nvPr/>
        </p:nvSpPr>
        <p:spPr>
          <a:xfrm>
            <a:off x="876257" y="195278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515" y="1959726"/>
            <a:ext cx="2590939" cy="16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96" y="1021345"/>
            <a:ext cx="8204363" cy="4351338"/>
          </a:xfr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모델링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최종 선정 모델 </a:t>
            </a:r>
            <a:r>
              <a:rPr lang="en-US" altLang="ko-KR" sz="3200" b="1" dirty="0">
                <a:solidFill>
                  <a:schemeClr val="bg1"/>
                </a:solidFill>
              </a:rPr>
              <a:t>: </a:t>
            </a:r>
            <a:r>
              <a:rPr lang="en-US" altLang="ko-KR" sz="3200" b="1" dirty="0" err="1">
                <a:solidFill>
                  <a:schemeClr val="bg1"/>
                </a:solidFill>
              </a:rPr>
              <a:t>CNN+Unet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461" y="2448618"/>
            <a:ext cx="8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452786" y="2467668"/>
            <a:ext cx="109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813945" y="4774333"/>
            <a:ext cx="5368589" cy="690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400" dirty="0"/>
              <a:t>배치 </a:t>
            </a:r>
            <a:r>
              <a:rPr lang="ko-KR" altLang="en-US" sz="1400" dirty="0" err="1"/>
              <a:t>정규화로</a:t>
            </a:r>
            <a:r>
              <a:rPr lang="ko-KR" altLang="en-US" sz="1400" dirty="0"/>
              <a:t> </a:t>
            </a:r>
            <a:r>
              <a:rPr lang="en-US" altLang="ko-KR" sz="1400" dirty="0"/>
              <a:t>Overfitting, Gradient Vanishing </a:t>
            </a:r>
            <a:r>
              <a:rPr lang="ko-KR" altLang="en-US" sz="1400" dirty="0"/>
              <a:t>문제 감소</a:t>
            </a: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ko-KR" altLang="en-US" sz="1400" dirty="0"/>
              <a:t>활성화 함수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ReLU</a:t>
            </a:r>
            <a:endParaRPr lang="en-US" altLang="ko-KR" sz="1400" dirty="0"/>
          </a:p>
        </p:txBody>
      </p:sp>
      <p:sp>
        <p:nvSpPr>
          <p:cNvPr id="3" name="양쪽 중괄호 2"/>
          <p:cNvSpPr/>
          <p:nvPr/>
        </p:nvSpPr>
        <p:spPr>
          <a:xfrm rot="16200000">
            <a:off x="3160788" y="3957404"/>
            <a:ext cx="778888" cy="3756997"/>
          </a:xfrm>
          <a:prstGeom prst="brace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85824" y="5379782"/>
            <a:ext cx="4200576" cy="26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중괄호 17"/>
          <p:cNvSpPr/>
          <p:nvPr/>
        </p:nvSpPr>
        <p:spPr>
          <a:xfrm rot="16200000">
            <a:off x="8064349" y="3727804"/>
            <a:ext cx="778888" cy="4209049"/>
          </a:xfrm>
          <a:prstGeom prst="brace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87783" y="5460630"/>
            <a:ext cx="4368035" cy="26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3016" y="5589383"/>
            <a:ext cx="1127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Input</a:t>
            </a:r>
            <a:r>
              <a:rPr lang="en-US" altLang="ko-KR" dirty="0">
                <a:solidFill>
                  <a:schemeClr val="accent5"/>
                </a:solidFill>
              </a:rPr>
              <a:t> – (</a:t>
            </a:r>
            <a:r>
              <a:rPr lang="en-US" altLang="ko-KR" dirty="0" err="1">
                <a:solidFill>
                  <a:schemeClr val="accent5"/>
                </a:solidFill>
              </a:rPr>
              <a:t>Conv</a:t>
            </a:r>
            <a:r>
              <a:rPr lang="en-US" altLang="ko-KR" dirty="0">
                <a:solidFill>
                  <a:schemeClr val="accent5"/>
                </a:solidFill>
              </a:rPr>
              <a:t> – </a:t>
            </a:r>
            <a:r>
              <a:rPr lang="en-US" altLang="ko-KR" dirty="0" err="1">
                <a:solidFill>
                  <a:schemeClr val="accent5"/>
                </a:solidFill>
              </a:rPr>
              <a:t>BatchNorm</a:t>
            </a:r>
            <a:r>
              <a:rPr lang="en-US" altLang="ko-KR" dirty="0">
                <a:solidFill>
                  <a:schemeClr val="accent5"/>
                </a:solidFill>
              </a:rPr>
              <a:t> – </a:t>
            </a:r>
            <a:r>
              <a:rPr lang="en-US" altLang="ko-KR" dirty="0" err="1">
                <a:solidFill>
                  <a:schemeClr val="accent5"/>
                </a:solidFill>
              </a:rPr>
              <a:t>MaxPooling</a:t>
            </a:r>
            <a:r>
              <a:rPr lang="en-US" altLang="ko-KR" dirty="0">
                <a:solidFill>
                  <a:schemeClr val="accent5"/>
                </a:solidFill>
              </a:rPr>
              <a:t>)*2 – </a:t>
            </a:r>
            <a:r>
              <a:rPr lang="en-US" altLang="ko-KR" dirty="0" err="1">
                <a:solidFill>
                  <a:schemeClr val="accent5"/>
                </a:solidFill>
              </a:rPr>
              <a:t>Conv</a:t>
            </a:r>
            <a:r>
              <a:rPr lang="en-US" altLang="ko-KR" dirty="0">
                <a:solidFill>
                  <a:schemeClr val="accent5"/>
                </a:solidFill>
              </a:rPr>
              <a:t> – (</a:t>
            </a:r>
            <a:r>
              <a:rPr lang="en-US" altLang="ko-KR" dirty="0" err="1">
                <a:solidFill>
                  <a:schemeClr val="accent5"/>
                </a:solidFill>
              </a:rPr>
              <a:t>ConvT</a:t>
            </a:r>
            <a:r>
              <a:rPr lang="en-US" altLang="ko-KR" dirty="0">
                <a:solidFill>
                  <a:schemeClr val="accent5"/>
                </a:solidFill>
              </a:rPr>
              <a:t> – </a:t>
            </a:r>
            <a:r>
              <a:rPr lang="en-US" altLang="ko-KR" dirty="0" err="1">
                <a:solidFill>
                  <a:schemeClr val="accent5"/>
                </a:solidFill>
              </a:rPr>
              <a:t>Concat</a:t>
            </a:r>
            <a:r>
              <a:rPr lang="en-US" altLang="ko-KR" dirty="0">
                <a:solidFill>
                  <a:schemeClr val="accent5"/>
                </a:solidFill>
              </a:rPr>
              <a:t> – </a:t>
            </a:r>
            <a:r>
              <a:rPr lang="en-US" altLang="ko-KR" dirty="0" err="1">
                <a:solidFill>
                  <a:schemeClr val="accent5"/>
                </a:solidFill>
              </a:rPr>
              <a:t>Conv</a:t>
            </a:r>
            <a:r>
              <a:rPr lang="en-US" altLang="ko-KR" dirty="0">
                <a:solidFill>
                  <a:schemeClr val="accent5"/>
                </a:solidFill>
              </a:rPr>
              <a:t> – </a:t>
            </a:r>
            <a:r>
              <a:rPr lang="en-US" altLang="ko-KR" dirty="0" err="1">
                <a:solidFill>
                  <a:schemeClr val="accent5"/>
                </a:solidFill>
              </a:rPr>
              <a:t>BatchNorm</a:t>
            </a:r>
            <a:r>
              <a:rPr lang="en-US" altLang="ko-KR" dirty="0">
                <a:solidFill>
                  <a:schemeClr val="accent5"/>
                </a:solidFill>
              </a:rPr>
              <a:t>)*2 – </a:t>
            </a:r>
            <a:r>
              <a:rPr lang="en-US" altLang="ko-KR" b="1" dirty="0">
                <a:solidFill>
                  <a:schemeClr val="accent5"/>
                </a:solidFill>
              </a:rPr>
              <a:t>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181" y="6044440"/>
            <a:ext cx="12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(120,120,4)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86889" y="6063490"/>
            <a:ext cx="129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(120,120,1)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7997" y="6220247"/>
            <a:ext cx="12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Encoding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8061" y="6220247"/>
            <a:ext cx="144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Decoding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45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35581"/>
              </p:ext>
            </p:extLst>
          </p:nvPr>
        </p:nvGraphicFramePr>
        <p:xfrm>
          <a:off x="990600" y="1780493"/>
          <a:ext cx="10571048" cy="471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81">
                  <a:extLst>
                    <a:ext uri="{9D8B030D-6E8A-4147-A177-3AD203B41FA5}">
                      <a16:colId xmlns:a16="http://schemas.microsoft.com/office/drawing/2014/main" val="2563142265"/>
                    </a:ext>
                  </a:extLst>
                </a:gridCol>
                <a:gridCol w="1321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381">
                  <a:extLst>
                    <a:ext uri="{9D8B030D-6E8A-4147-A177-3AD203B41FA5}">
                      <a16:colId xmlns:a16="http://schemas.microsoft.com/office/drawing/2014/main" val="3490615770"/>
                    </a:ext>
                  </a:extLst>
                </a:gridCol>
                <a:gridCol w="1321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1381">
                  <a:extLst>
                    <a:ext uri="{9D8B030D-6E8A-4147-A177-3AD203B41FA5}">
                      <a16:colId xmlns:a16="http://schemas.microsoft.com/office/drawing/2014/main" val="3940275211"/>
                    </a:ext>
                  </a:extLst>
                </a:gridCol>
                <a:gridCol w="1321381">
                  <a:extLst>
                    <a:ext uri="{9D8B030D-6E8A-4147-A177-3AD203B41FA5}">
                      <a16:colId xmlns:a16="http://schemas.microsoft.com/office/drawing/2014/main" val="4138628389"/>
                    </a:ext>
                  </a:extLst>
                </a:gridCol>
                <a:gridCol w="1321381">
                  <a:extLst>
                    <a:ext uri="{9D8B030D-6E8A-4147-A177-3AD203B41FA5}">
                      <a16:colId xmlns:a16="http://schemas.microsoft.com/office/drawing/2014/main" val="1046656449"/>
                    </a:ext>
                  </a:extLst>
                </a:gridCol>
              </a:tblGrid>
              <a:tr h="730278">
                <a:tc grid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튜닝 전 모델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튜닝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튜닝</a:t>
                      </a: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58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62735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62735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62735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이미지 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62735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2.9410 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2.4576</a:t>
                      </a:r>
                      <a:endParaRPr lang="en-US" altLang="ko-KR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2.8780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2.8177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3038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2.4237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2.5586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2.3838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Val_loss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2.3706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6467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en-US" altLang="ko-KR" sz="1400" dirty="0"/>
                        <a:t> (</a:t>
                      </a:r>
                      <a:r>
                        <a:rPr lang="en-US" altLang="ko-KR" sz="1400" dirty="0" err="1"/>
                        <a:t>early_stop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10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Epoch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30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early_stop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2961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64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64</a:t>
                      </a:r>
                      <a:endParaRPr lang="en-US" altLang="ko-KR" sz="1400" dirty="0"/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Batch_size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25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43218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9126" y="1400175"/>
            <a:ext cx="11430000" cy="1285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971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모델링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en-US" altLang="ko-KR" sz="3200" b="1" dirty="0" err="1">
                <a:solidFill>
                  <a:schemeClr val="bg1"/>
                </a:solidFill>
              </a:rPr>
              <a:t>CNN+Unet</a:t>
            </a: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</a:rPr>
              <a:t>모델 </a:t>
            </a:r>
            <a:r>
              <a:rPr lang="en-US" altLang="ko-KR" sz="3200" b="1" dirty="0">
                <a:solidFill>
                  <a:schemeClr val="bg1"/>
                </a:solidFill>
              </a:rPr>
              <a:t>Hyper-parameter</a:t>
            </a:r>
            <a:r>
              <a:rPr lang="ko-KR" altLang="en-US" sz="3200" b="1" dirty="0">
                <a:solidFill>
                  <a:schemeClr val="bg1"/>
                </a:solidFill>
              </a:rPr>
              <a:t> 튜닝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AutoShape 4" descr="data:image/png;base64,iVBORw0KGgoAAAANSUhEUgAAAZIAAAEJCAYAAAC+I6F6AAAABHNCSVQICAgIfAhkiAAAAAlwSFlzAAALEgAACxIB0t1+/AAAADh0RVh0U29mdHdhcmUAbWF0cGxvdGxpYiB2ZXJzaW9uMy4yLjIsIGh0dHA6Ly9tYXRwbG90bGliLm9yZy+WH4yJAAAgAElEQVR4nO3deXgT1f7H8fck6UZXaEtboFAoLVBo2ZTtKiCLgMiigAiKKKIIF724gQg/9IqKCxdBURQRWfWiguyyiIAsBcELFEGwLKUsBdpioaVrkvn9ERpI93RLmn5fz5OHzGQmc3KY5pM5Z+aMkpKSoiKEEEKUksbWBRBCCFG1SZAIIYQoEwkSIYQQZSJBIoQQokwkSIQQQpSJBIkQQogykSARQghRJhIkQgghysQugyQ2NtbWRahypM5KR+qtdKTerOfIdWaXQSKEEKLqkCARQghRJhIkQgghyqTYIDEYDLz99ttERUUREBBAVFQUb7/9Nnq9vjLKJ4QQws7piltg9uzZLFiwgHnz5hEREcGxY8cYO3Yszs7OTJw4sTLKKITIIycnhxs3bths+25ubiQnJ9ts+1VRVagzLy8vnJycrF6v2CD57bff6N27N3369AGgQYMG9OnTh99//936UgohyiwnJ4eUlBT8/PxQFMXWxREOQlVVrl69Ss2aNXF2drZq3WKbtjp06MDu3bv566+/ADhx4gS7du2iZ8+epSutEKJMbty4ISEiyp2iKNSuXZszZ86gqtbdpqrYI5IJEyaQlpZG+/bt0Wq16PV6XnnlFUaPHl3ketaeM62qcPGiM3/9VYMTJ+qSnp7JK6+ct+o9qjtHPk+9IlW1enN1dcXX19fWxRAOSFEUsrKyWLt2LRERERavhYWFFbpesUGyatUq/vvf/7JgwQKaNm3K0aNHee2116hfvz5PPPFEoesVtdGCJCYqtGvnZZ52dlaZO9eVUjTXVUuxsbFW17momvVm7+3sompzcXFBp9NZ9XdRbJBMmzaN8ePHM2jQIACaN2/O+fPn+eijj4oMEmv5+6sEBRlJSDC1tmVnK5w8qaFFC2O5bUMIIUTxjEbrvneL7SNJT09Hq9VazNNqtVZvqCSiogwW0zEx2kKWFEIIGDt2LEOHDrVqnb59+/Lqq69WUIlumzFjBh07dqzw7diDYo9IevfuzezZs2nQoAFNmzYlJiaGTz/9lEcffbTcCxMZaWDz5tttWTExWoYPzyn37QghKpePj0+Rrw8bNox58+ZZ/b7vvfee1R3Dy5YtQ6cr9qtPWKHY2vzggw945513ePnll0lKSiIgIICRI0dWyDUkLVtaHpEcOSJHJEI4gpMnT5qfb968mRdeeMFinqurq8XyOTk5Jbqewdvb2+qy1KxZ0+p1RNGKbdry9PTkvffe448//uDy5cscOXKEadOm5fuPLw95m7b++ENLBbSgCSEqWUBAgPmR++WfO52ZmUmDBg344Ycf6NevH4GBgXz99ddcu3aNp59+moiICAIDA+nQoQPLli2zeN+8TVt9+/bl5Zdf5q233qJRo0Y0btyYqVOnWjTF523aioyM5MMPP2TChAkEBwcTERHBxx9/bLGdU6dO8cADDxAQEMBdd93Fli1bqFu3LsuXLy9xHRiNRj744AOaN29O7dq16dSpExs2bLBY5v3336dFixbUrl2b8PBwxowZY35tz5499OjRg7p161K/fn26devG8ePHS7z9imRXx3f166v4+BhJSTHlW2qqQlychkaNJE2EKI6Pj/W/zssiJeV6ub7fv//9b95++20++eQTnJycyMzMpGXLlvzrX//Cy8uLHTt28OKLLxIcHEyXLl0KfZ/vv/+eMWPGsGXLFo4ePcro0aNp1aoVgwcPLnSdzz77jMmTJ/PCCy+wdetWJk2aRIcOHWjXrh1Go5HHH3+c2rVrs3XrVjIzM5k8eTJZWVlWfb558+bxySefMGvWLFq3bs2KFSsYMWIEO3bsICoqijVr1jB37lwWLFhAREQESUlJHDhwAAC9Xs/w4cMZMWIEX375JTk5ORw5ciRf/7Wt2FWQKApERhrZtev2gVJMjASJENXBs88+y4ABAyzmvfDCC+bnTz75JL/++is//PBDkUHSpEkTpkyZAkDjxo1ZvHgxO3fuLDJIunXrxrPPPgvAmDFj+OKLL9i5cyft2rVj+/btxMbGsmrVKurUqQPAu+++S69evaz6fHPnzmX8+PEMGTIEgClTprB3717mzp3L/PnzOX/+PAEBAXTr1g0nJyeCg4Np3bo1AKmpqVy/fp3evXvTsGFDAMLDw63afkWyu9F/5cwtIaqn3C/NXAaDgZkzZ9KpUycaNmxI3bp1WbduHRcuXCjyfZo3b24xHRgYSGJiYqnX+euvvwgKCjKHCECbNm3QaEr+9Xnjxg0SEhLo0KGDxfyOHTty4sQJAAYOHGg+Chs/fjyrV682H/XUrFmT4cOHM2jQIB555BHmzp3L+fP2c8G23QWJdLgLUT25u7tbTH/yySfMnTuXF154gTVr1rBr1y769u1LdnZ2ke+Tt5NeUZRiz+wqzTrlJXeom3r16nHw4EE++ugjPD09mTp1Kl27duXmzZuAqfnt559/plOnTvz000/cfffdbNu2rVLKWBy7atqCgo9IVNXU7CWEKFx591nYWnR0NL179zZfaqCqKqdOnSrVmVplER4eTkJCAgkJCQQFBQFw6NAhq66l8/LyIigoiH379lk0y0VHR9OkSRPztKurK7169aJXr168+OKLhIeHs3//frp16waYTgyIjIxkwoQJDB48mG+//Zbu3buX0yctPbsLkrAwIy4uBrKyTEciiYkaLl9WCAqqnF8HQgj70LhxY3788Ueio6Px9fVl/vz5xMfHExkZWanluO+++wgLC2Ps2LFMnz6dzMxMpkyZgk6ns2rgzOeff54ZM2YQGhpKq1atWLFiBdHR0ezcuROA5cuXYzAYaNu2Le7u7vz44484OTnRqFEj4uLiWLRoEX369CEoKIi4uDiOHTvGqFGjKupjW8XugkSrhbCwDP74w8M8LyZGS1CQ3EhLiOrk1Vdf5dy5cwwZMgRXV1eGDx/OkCFDzH0KlUWj0bBs2TKef/55unfvTv369Xn77bcZMWKEVZdBPPfcc6SlpfHGG29w9epVwsLCWLJkiTkYvb29mTNnDlOnTkWv19OkSROWLl1KSEgIV69e5dSpUzz55JMkJydTu3ZthgwZwoQJEyrqY1tFSUlJsbuf+k8/ncXKlbXN06+/nsnEidadalfdVMXBB+1BVay35ORkGf3Xxo4ePcq9997Ljh07aNWqla2LU65OnDhBbGws/fr1K/E6dndEAtCkSbrFtJy5JYSwpXXr1uHu7k6jRo2Ij49nypQptGjRgpYtW9q6aHZBgkQIIYqRlpbGm2++ycWLF/Hx8eGee+7h3XfflZuL3WKXQRIamoFWq2IwmP6T4uM1pKRAMeO+CSFEhRg2bBjDhg2zdTHslt1dRwLg4qLSpInlqXVyVCKEEPbJLoME5MJEIYSoKuw2SPJemHj0qASJEELYoyoTJNK0JYQQ9slugyQy0jJI/vpLQ3p6IQsLIYSwGbsNEi8vaNTodpgYjQrHjslRiRBC2Bu7DRKQ5i0hhKW8dzfMO12Qjh07MmPGjHLfdkWJjIzkk08+qfDtlCe7vI4kV1SUkdWrb09LkAgh7rRs2TJ0uvL9Glu+fDkTJ07k4sWLFb4tR2HXtZL/iMSuD6CEEJWsZs2aDrmtqsauv5nzBsnx41pycmxUGCFEqS1atIiwsDAMBsu/6dGjR5vvN3L27FmGDRtGeHg4derUoXPnzmzatKnI983b3JSYmMiwYcMIDAykRYsWLF26NN86c+fOpVOnTtSpU4dmzZrx/PPPk5KSAsCuXbv45z//yc2bN/Hx8cHHx8fcLJZ3WykpKTz33HM0aNCAwMBABgwYwJ9//ml+ffny5dStW5edO3fSsWNH6tSpw4MPPkhcXJxVdXf+/Hkee+wx6tWrR7169Xj88cctjpYuXLjAsGHDCAkJISgoiLvvvpuVK1eaX3///fdp0aIFtWvXJjw8nDFjxli1/ZKw6yOS2rVVgoKMJCSY8i4rS+HkSQ0tWsg93IXIy7uSxxC6fuvLtyQGDhzIpEmT2L59Oz169ABM41dt3LiRTz/91Dzds2dPpk6dipubG6tWrWLEiBHs2bOnxPcnHzduHOfPn2f16tW4ubnx+uuvEx8fb7GMRqNhxowZhISEcP78eSZOnMjEiROZP38+7du3Z8aMGUyfPp1Dhw4B+e/cmGvs2LGcOnWKb775Bh8fH6ZPn87gwYM5ePAgbm5uAGRlZTFr1izmzp2Li4sLY8eO5aWXXmLVqlUl+jxGo5Hhw4fj5ubGunXrANPw+o899hjbt29HURRefvllsrKyWLduHZ6enpw6dcq8/po1a5g7dy4LFiwgIiKCpKQkDhw4UKJtW8OugwRMRyW5QQKmfhIJEiGqFh8fH3r27Ml3331nDpINGzag0+no06cPcPvuf7leeeUVNm3axJo1a0rUyX3q1Cm2bt3Kpk2bzPdGnzdvXr5h3seNG2d+3qBBA9566y2GDx/O559/jrOzM15eXiiKQkBAQKHbOn36ND/99BMbNmzgH//4BwBffPEFkZGRfP/99zzxxBMA6PV6Zs6cab5VwfPPP8/48eNRVbVEAz7u3LmTY8eOcejQIRo0aADAggULaN26NTt37qRr166cP3+e/v37m+suJCTEvP758+cJCAigW7duODk5ERwcTOvWrYvdrrXsumkL8l9PIh3uQlRNjzzyCBs3biT91gVh33//Pf369TPfHOrmzZtMmzaN9u3b06BBA+rWrcuhQ4e4cOFCid7/5MmTaDQa2rZta55Xv3598+1xc+3cuZOBAwcSERFBvXr1GDFiBNnZ2Vy5cqXEnyV3W+3atTPP8/b2JiIiwuLGWy4uLhb3uwkMDCQ7O9vclFaS7QQFBZlDBDA3YeVu57nnnmPmzJn07NmTt99+m8OHD5uXHThwIJmZmbRs2ZLx48ezevVqsrLK/95Odh8kcgqwEI6hV69eaLVaNm7cSGJiIjt27OCRRx4xv/5///d/rF69mtdff50NGzawa9cu2rZtS3Z2tlXbKeqXfnx8PEOHDiU8PJxFixaxY8cO5s6dC2D1dkqy/bxneeW+Zs393ovbzhNPPMGRI0d47LHHOHXqFPfff7+5X6devXocPHiQjz76CE9PT6ZOnUrXrl25efNmmbd/pyrRtHWno0e1GI2gsfsIFKJyWdNnYQsuLi4MHDiQ77//nuTkZAICArj33nvNr+/bt49HH32UAQMGAJCZmcnZs2cJDQ0t0fuHh4djNBr5/fffad++PWBq2klISDAvc+jQIbKzs5kxYwZarelHad4OfWdn53wnBeTVpEkTjEYjv/32m7lp68aNGxw/fpzhw4eXqLwl0aRJExISEjh37pz5qCQuLo6EhASaNm1qXq5u3bo8+eSTPPnkk8yePZvPP/+cyZMnA+Dq6kqvXr3o1asXL774IuHh4ezfv59u3bqVWznt/uu4QQMVb+/bdwNOTVWIi7P7YgshCvDII4+wbds2vv76awYNGoTmjl+EoaGhrF+/nsOHD3Ps2DGeffZZq5phwsLC6NGjBy+++CK//fYbMTExjBs3ztzxnbsNo9HIZ599RlxcHD/88AOff/65xfvUr1+fzMxMtm/fTnJysrkp7k6hoaE88MADvPjii+zdu9dcXk9PT4YMGVKKmilY165dad68Oc8++yyHDh3i0KFDPPPMM7Rs2ZLOnTsDMGnSJH7++Wfi4uKIiYnh559/pkmTJoDpzLElS5Zw7Ngx4uLiWL58OU5OTjRq1KjcygglCJLIyEjzaXB3Pu48JK1IiiLXkwjhKDp16mRu38/7HfLOO+/g7+/PAw88wJAhQ7j77rvp2LGjVe//2WefUb9+ffr378+wYcMYMmQI9evXN7/eokUL3nvvPT777DM6dOjAkiVLmD59usV7tG/fnlGjRvH0008TGhrKnDlzCt1WmzZtGDZsGN27dycjI4MffvjBIrjKSlEUvvnmG3x9fenXrx/9+vWjdu3aLF++3KKZbOLEibRv356HHnqI2rVrM2/ePMDUb7N06VL69OlDp06dWLt2LUuXLrXokC+XcqakpKhFLZCUlGRxmHf58mW6du3Kp59+Wq6HcHeKjY216KCaMsWVTz91MU+/9FIm06aVf4dRVZa3zkTJVMV6S05OxtfX19bFEA7qxIkTxMbG0q9fvxKvU2wfiZ+fn8X00qVL8fT05KGHHrK+hNbIygIXU3jkPSKRm1wJIYT9sKqzXVVVli5dytChQ8v18M0sJQWn9esJW7YMz4QEUg8dAo0m390SY2K0qKqp2UsIIYRtWRUk27dv59y5c+aLbYoSGxtrVUGUnBxa9u6N7sYN87yEVatIa9kSABeX1mRlmY5EEhM1REfH4e8v46Xcydo6FyZVrd4q5EecELfo9XqSkpLy/V0U1QRsVZAsXryYNm3aWFx9WpjStDsbe/SAO4YOaLh/P5mDBwMQGaly8ODtZVNTG9Opk97qbTiqqtjWbw+qYr0lJyfbugjCgel0Ovz8/Kz6uyjx6U+JiYls3LiRkSNHlqpwJZHz8MMW006rV4PeFBZyYaIQQlQ8VS3y/KsClThIvvnmG1xcXBg0aJDVGykpfY8eqF5e5mlNYiLaPXsA6XAX4k6l+WMXojiqqpbqCv8SBYmqqixZsoSHH34YDw8PqzdSYq6u5PTtazHL+dZwyC1bWg4pIEckorry8vLi6tWrEiaiXKmqypkzZzh79myJBpS8U4n6SHbt2sXp06eZP39+qQpojZxBg3D+9lvztG7tWpg5k2bNnNFqVQwG0weMj9eQkgKVPHK2EDbn5OREzZo1OXLkCC4uLlb/0ZcHvV4vdwu0kj3XWe6RyNmzZ8nMzCxy5OOClOhTde7cucSjVZaVvksXcry9cbp+HQBNSgq67dtx7dWLJk2MHD9++0gkJkZL585Fj4kjhCNydnYmICCAbdu2odFozONGVZZr165Rq1atSt1mVVcV6iwnJwcPDw/z+GElZX/x6OTE3927U/uOs7ecVq5E36sXUVEGiyA5ckSCRFRfQUFBPPjgg8THx5ORkVGp23Zxcck3PLsomr3XmaIoeHl50ahRI5ydna1a1/6CBPj7/vstg2TjRjIyMmjZ0pn//vf2ckePSj+JqN5yx76rbFXxtGlbc+Q6s8vRD1NbtcIYGGieVtLS0G3ZIqcACyGEHbLLIEGrJWfgQItZzqtW5btb4l9/aShghGchhBCVyD6DhPwXJ+o2b8ZLSaVhw9thYjQqFn0mQgghKp/dBonh7rsxBgebp5XMTJx++omoKMvrSeTCRCGEsC27DRIUJf+QKStXFjgSsBBCCNux3yABsvM2b/3yC20bJlrMk7slCiGEbdn1t7AxKgpD48bmaSUnh/aX1lgsc/y4lhwZTV4IIWzGroOkoOatWltXEhh4u58kK0vh5En7/hhCCOHI7P4bON/ZW7/+SucmlyzmST+JEELYjt0HibFpUwzNm5unFaORR3U/WCwjQSKEELZj90ECphGB79Tp/HcW0xIkQghhO1UiSPKevRXwVzT1OG+e/uMPLUZj3rWEEEJUhioRJGpICPq2bS3mjXRdYX5+44ZCXFyV+ChCCOFwqsy3b95O98d0/7WYlutJhBDCNqrMt2/OQw+h3nEnuGZpv9OI0+Zp6ScRQgjbqDJBotapg6FjR4t5Q7ndvCVBIoQQtlFlggTyn731KLebt44c0aKqlV0iIYQQVStI+vdHvePe1FEcJYJjACQmarh8WSlsVSGEEBWkSgWJ6u+PvksXi3nSvCWEELZVpYIE8p+9ZWreMrVpSZAIIUTlq3pB8uCDqE5O5ulwYmnNIUCCRAghbKHKBQk+Puh79LCYldvpLndLFEKIylf1goT8zVtDWYGCkfh4DSkpNiqUEEJUU1UzSPr0QXVzM083IJ4O7AOkeUsIISpblQwSPDzI6dXLYlZu85YEiRBCVK4SBcnly5d57rnnCA0NJSAggPbt27N79+6KLluR8jZvPcJ3aDBIkAghRCXTFbdASkoKvXr1okOHDnz33Xf4+vpy7tw5/P39K6N8hdL37Inq6YmSmgpAIFfowk5iYroUs6YQQojyVGyQfPzxxwQGBvLFF1+Y54WEhFRkmUrGzY2cBx7AecXtCxIf5b+M/es+0tOhRg0blk0IIaqRYpu2NmzYQNu2bXnqqado3Lgx99xzD/Pnz0e1g4Gt8o69NYiVaI05HD8uzVtCCFFZig2SuLg4vvrqK0JCQli5ciXPPfcc//73v/nyyy8ro3xF0nftirFmTfO0L9fowc9yPYkQQlQiJSUlpchDC39/f1q3bs2WLVvM89566y3Wr1/Pb7/9Vuh6sbGx5VfKIjR45x38V682Ty9hBD8O/A9TppyrlO0LIUR1EBYWVuhrxfaRBAQE0KRJE4t54eHhXLhwodQbLU5sbGyJ19c+9RTcESQDWc28s5+WaftVkTV1Jm6TeisdqTfrOXKdFdu01aFDB06dOmUx79SpUwQHB1dYoaxhuOce9H61zdNepFL/2BZycmxYKCGEqEaKDZJx48Zx4MABZs6cyZkzZ1i9ejXz589n9OjRlVG+4mm1GB4eaDFrkH4FJ09WzWsthRCiqin227ZNmzYsX76cH3/8kY4dOzJ9+nRef/11+wkS8p+99SDridmTbqPSCCFE9VJsHwlAr1696JVnSBJ7Yrj7blK8gvG5cR6AGmRwY90eGNPdxiUTQgjH5xjtPxoN1+/tbTHLKSbGRoURQojqxTGCBPDpHmkx3ejGYeLj5R7uQghR0RwmSDRtoiym2/A/oqNL1HInhBCiDBwmSIzNmmHQ3A6O+pwnZrvc5UoIISqawwQJLi6k1m9mMStt11EbFUYIIaoPxwkSwOluy34S/4sxJCZKP4kQQlQkhwoSTVvLfpLWHCI6WgZwFEKIiuRQQWKIyh8ke/dKh7sQQlQkxwqSSMumrSac5NDuLBuVRgghqgeHChI8PckOCTVPalDRHTvK9es2LJMQQjg4xwoSgNaWzVst1cP89ps0bwkhREVxuCAxFtBPIh3uQghRcRwuSKTDXQghKpfDB0kL/uDIQSMZGTYqkBBCODiHCxLV3x9jUJB52oVswvR/8vvv0rwlhBAVweGCBKR5SwghKlM1ChI5IhFCiIpQLYKkDf/jwAEdOTk2KpAQQjiwahEkrThM+k2VmBg5KhFCiPLmkEGi1q+P0cfHPO1JGqGcluYtIYSoAA4ZJCgKxjzjbkmHuxBCVAzHDBIK7nCPjtZiNNqoQEII4aCqVZCkpGg4ccJhP7IQQtiEw36rFhQkoErzlhBClDOHDRJjWBiqm5t5OoCrBJEgHe5CCFHOHDZI0OkwNG9uMasN/yM6Woeq2qhMQgjhgBw3SCi4eSshQUNcnEN/bCGEqFQO/Y1acD8J7NkjzVtCCFFeig2SGTNm4OPjY/EIDw+vjLKVWUE3uQKIjpYOdyGEKC8l+kYNCwtj/fr15mmttmr8ojdERKBqtSgGAwANicOHv9m718vGJRNCCMdRoqYtnU5HQECA+eHn51fR5Sofrq4YmzSxmNWKw5w9qyUhQbFRoYQQwrGUKEji4uJo2rQpUVFRjBo1iri4uAouVvkxFDBUCkjzlhBClBclJSWlyJNht27dSlpaGmFhYSQlJfHhhx8SGxvLvn37qFWrVqHrxcbGlnthS6P2N99Q/6OPzNNLeZwnWMrgwVeZNCnehiUTQoiqIywsrNDXig2SvNLS0mjVqhUTJkxg/PjxZS5cQWJjY4sstDW0u3fj8eCD5uljRNCCY0REGNi7N61ctmEPyrPOqhOpt9KRerOeI9eZ1af/enh40LRpU86cOVMR5Sl3eZu2mnICN9I5flzL339LP4kQQpSV1UGSmZlJbGwsAQEBFVGe8uftjSEkxDypxUgkRwGIjq4aZ58JIYQ9KzZIpk6dyu7du4mLi+PgwYOMHDmS9PR0hg0bVhnlKxdyPYkQQlScYr9JL126xOjRo0lOTsbPz4+77rqLrVu3Ur9+/cooX7kwREXhtHateTo3SGQARyGEKLtig2ThwoWVUY4KVdhQKYcPa0lLAw8PW5RKCCEcg0OPtZUrb5BEEYOOHAwGhYMH5ahECCHKoloEiRoYiPGOkwNcyaIpJwDYs0f6SYQQoiyqRZBA4c1bcsdEIYQom2ofJL//riUryxYlEkIIx1DtgyQzU+HQIeknEUKI0qo2QZL3WpJWHAZMo8NI85YQQpRe9QmSBg1QvW7fh8SH6zTkLCBXuAshRFlUmyBBo8HQooXFrNzmrX37dNy695UQQggrVZ8gofB+ktRUhaNHq1VVCCFEualW356Gli0tptvwP/NzGXdLCCFKp3oFSSFHJCAd7kIIUVrVKkiM4eGoLi7m6SAuE8BlwNThrlp1iy8hhBBQzYIEJycMEREWs3KPSpKSNMTGVq/qEEKI8lDtvjkLuzcJyLDyQghRGtUuSKSfRAghypcEiQSJEEKUSfULkubNUTW3P3ZjTuPFdQAuXNAQH6/YqmhCCFElVbsgoUYNjOHhFrNM426ZyPUkQghhneoXJEjzlhBClKfqGSSRkRbTcuaWEEKUXvUMkiKOSGJjtSQmSj+JEEKUVLUMkrzXkkRwHBcyzdNyVCKEECVXLYNErVkTY3CweVqHgRb8YZ6WfhIhhCi5ahkkUHTz1rZtOhl3SwghSkiC5Ja2yu0h5U+d0rJ7tzRvCSFESVTfIMlzb5L7fP5nMf31186VWRwhhKiyqm+Q5DkiCb15FA2377e7bp0TV6/K2VtCCFEcq4Nk1qxZ+Pj48Oqrr1ZEeSqNGhSE0c/PPK3LzuD++sfN0zk5CsuWyVGJEEIUx6ogOXDgAIsWLaJ58+YVVZ7Koyj5jkqea3/QYnrRImcMBoQQQhShxEFy/fp1nnnmGebOnYuPj09FlqnS5A2Srt7/w9X19ula8fEatm2TU4GFEKIoJQ6SCRMmMGDAADp37lyR5alUeS9MdP8rhoceyrGYtwbDhPcAAB61SURBVHChNG8JIURRSvRze/HixZw5c4b58+eX+I1jY2NLXajyWL8kXLy8sBh16/Bheo48xbff3r4d75YtOnbtOkdgYHaFl6esKqPOHJHUW+lIvVmvKtdZWFhYoa8VGySxsbG89dZbbNq0CScnp3LZaEm2WZb1Syw0FNXDAyUtDQDdjRsMukvPrBYG/vjDdB2J0aiwc2c4U6dmVXx5yqDS6szBSL2VjtSb9Ry5zopt2vrtt99ITk6mQ4cO+Pr64uvry549e1iwYAG+vr5kZdn3F2yRNJp8IwFrY2J4+mnLo4+lS53JsWzxEkIIcUuxQdK3b1/27t3Lrl27zI/WrVszaNAgdu3ahbNz1e5DKChIBg/OxsPjdqf7lSsaNm6UTnchhChIsd+OPj4++c7SqlGjBjVr1iQiIqKQtaqOvGduaWNi8PSERx7JZuFCF/P8hQtdGDBAX9nFE0IIu1dtr2zPlS9Ijh4F4KmnLJu3du7UcepUta8uIYTIp1TfjBs2bODDDz8s77LYhLFpU9Q7TiLQXLqEkpREZKSRdu0sj0AWLarazXhCCFER5Ce2szPGZs0sZmljYoD8RyXLlzuRkVFpJRNCiCpBgoT8zVuaW0EycGAONWsazfP//lvDmjUlPwVaCCGqAwkS8geJ0+bNcPMmbm4wfLjleb8yvLwQQliSICH/vUl00dF4dOmC5vDhfM1b+/fr+OMPqTYhhMgl34iAoXVrjEFBFvO0p07h0bMnEZs+pmtnyzCRoxIhhLhNggTA2ZmbK1diyDN8gZKTg9vUqSz7uy8BXDbPX7HCmdTUyi6kEELYJwmSW4wREaTt2EH2yJH5Xqt79GeOalrSm58ASEtT+OEHOSoRQgiQILHk7k7GnDncXLwY1dvb4iV/41V+4gE+YgLOZPHVV86oaiHvI4QQ1YgESQH0AwaQumcP+k6d8r02gTnspz36P/7i4EGtDUonhBD2RYKkEGq9etxct47M119H1VoGRiuO8DttOfv6UuSwRAhR3UmQFEWrJWviRG5u3IgxONjipRpk8MyBceiGjUT5+28bFVAIIWxPgqQEDO3bk7prF1kPD8r3mvumtXjccw/aPXtsUDIhhLA9CZKS8vEh86sF/Nh/Pmm4W7ykuXgR9379cHn7bdDLUPNCiOpFgsQaikKLmUO5W/s/DtLW8iWjEdeZM3Hv10+auoQQ1YoEiZVq11Zp1j+ETuzlA17N97ouOhr3vn1RrlyxQemEEKLySZCUwqhR2eTgzCQ+oAdbSSDQ4nXt8eO49+6Ncu6cjUoohBCVR4KkFO65x0BYmAGAbfQgihji6t9jsYz27Fk8evdGc+KELYoohBCVRoKkFBTF8qZXSfjT07CJ7Pt7WSynSUjA/YEH0B46VNlFFEKISiNBUkrDh2fj6nr7YsRTF91ZM/K/ZA8ebLGc5to13Pv3R7trV2UXUQghKoUESSn5+MDDD1ve9OqrJe5kfPEFWaNGWcxXUlNxHzwY3U8/VWYRhRCiUkiQlMGoUZb3KdmyRUf8RR2Z//kPmS+9ZPGakpVFjccfx+m77yqziEIIUeEkSMqgbVsDUVEG87SqKixZ4gyKQta0aWT8+98WyysGA25jxuC8YEFlF1UIISqMBEkZKAqMGpVlMW/Jkts3vcr+179Inz0bVVFur6OquL3yCi7/+Y8M+FhWqgpGo61LIUS1J0FSRoMH5+DpeTsQrl7V0K2bB3/+aaranCefJOOrr1B1Oov1XKdPx3XatLKHiaqiOX0azwMH4ObNsr1XVZKaSo3HHsO7Vi3c+/SRC0CFsCEJkjLy8IBhwyz7SmJjtXTv7sGKFU4A5Dz8MOnffovq5maxnMsnn+D2r3+BwUCJGQxoDh/Ged48aowciWeTJni2bUuTcePwbN0a7a+/lvkz2T29nhqjRuG0cSNgGk2gxogRkJVVzIpCiIogQVIOpkzJJDLSMgzS0xXGjKnBiy+6kpkJ+p49ublyJaqXl8VyzkuW4Pb005BtGUZmGRlod+/G5cMPqfHww3iFhODZtStukyfjtGYNmqtXzYtqrl7FfeBAnD/+2HGbzVQV18mTcdq61WK27rffcJs40XE/d3mTehLlSIKkHHh7w5YtaTz2WP4w+PprF3r3dicuTsHQqRNpa9di9POzWMZ59WpqDBtmappKSUG3aROub7yB+/3341W/Ph4PPojrO+/g9MsvKLkdMIVQjEbcpk2jxhNPwI0b5fo57YHzF1/g8uWXBb+2eDHOCxdWcomqDuXiRVw++ACPtm3xql8ft+eeQxMTY+tiCQegpKSk2N1Pk9jYWMLCwmxdjFJZutSJV191IzNTsZjv42Pk888z6N1bjyY2FveHHkJz4YLFMsZatdBcu2b1NtUaNSAjAyXPr0xDWBjpS5dibNrU+g9ih3SbNlFj+HCUIjrYVZ2Om2vWYPjHP0r0nlV5XyuRnBx0mzfjvHQpuq1bC6w7/T33kDVuHPrevUFTst+WDl9vFcCR66zYvebLL7+kU6dOBAcHExwcTM+ePdm8eXNllK1KGjEihy1b0ggJsWzqSknR8Oij7rz1lgvZDcNI++knDI0bWyxT0hAx+vmR8+CDZLzzDmm//MKNc+c49dFHqN7eFstpY2Px6N4dpx9/LNuHsgOaI0eo8fTTFl+Eqqcn6QsXonp4mOcpej01Ro5EyRPS1Y3mzBlc/v1vPFu0wP3xx3HavLnQANbt3o378OF43HUXzl9+CWlplVxaUdUVe0SyYcMGnJ2dCQ0NxWg08u233zJnzhx27NhBixYtKqRQjpDcKSkwblwNNm50yvfavffq+eqrdAKUq7g//DDao0eLfC9DSAiGDh3Qd+qEoWNHjI0bm849vkNsbCzhTk64jxhR4Ptl/fOfZL75JjjlL4+9Uy5dwqNHDzSXLpnnqRoN6d99h75HD3Tr1+P++OMW6xhatiRt0ybIc4JDXo6wr5llZuK0fj3OixejK8OQPKq3N9lPPknWM8+g1qtX4DIOVW+VxJHrrFRNWyEhIbzxxhs89dRTFVEmh6lwVYW5c515801XDAbLL/7AQCMLF6bTKSIZ9+HD0e3da1pHUTA2b46+Y0cMHTui79ABtU6dYrdlrrOMDNxeegnnb7/Nt4y+UyfSv/4aNSCgfD5gZUhLw+OBB9DmacvPmDmT7NGjzdMuM2bg+v77FstkP/IIGV98kS907+QI+5rm+HGclyzBacUKNMXcVM3QogXZI0diDAzE5Ysv0O3eXeiyqlZLzsCBZI8bh6Gt5Y3cHKHeKpsj15mu+EVuMxgMrF69mps3b9KuXbuKKpPDUBR4/vls2rQxMGpUDa5cud2SePmyhn793HnzTS3j163H6dedoKro27QxDeRVWm5uZHz2GYZ27XCdNAnljrPBdHv34tGlC+mLFmHo0KEsH61yGAzUGD06X4hkjR1rESIAWZMmoT161HxKMIDzd99hiIwk+/nnK6W4lSotDadVq0x9HwcOFLmo6ulJ9uDB5DzxBIZWrczBqu/XD82RI7jMm4fTypUoOZZjxykGA84rV+K8ciX6Dh3IGjsW/YMPglZbYR9LVE0lOiI5duwY999/P5mZmbi7u/Pll1/Sq1evIteJjY0tt0I6gqQkHVOnNuL3373yvda1699MmxaHp6cV15OUgPuxY4ROnIjzHacIAxi1Wi5MmMDVoUOL/LVua8GzZhGQ58gq5d57OfXhhwV+mWnS0mg2ahRuZ8+a56kaDbFz5nCjKgRnSej11Fm4kIDly9Gmpxe5aFpkJIkDB/J3jx4Ya9QoclmnpCT8v/8e/5Urcbp+vdDlsurU4erQoST274/xjr4p4fiKOpoqUZBkZ2dz4cIFbty4wZo1a1i8eDHr168nIiKiXAuay1EPAfV6ePddF2bNcs33WsOGBhYvTicqqnRDfhRWZ0pSEjVGjUJXwIWK2UOGkDF7Nri7l2qbFcl5wQLcXnnFYp4hKoq0jRtNV4EWQnP6NB7duqHc8WVo9PHh5vbtGBs2zLd8VdrXlMREajz9dIH/l7mMNWuS8+ijZI8YgbE0f5/p6Th99x0u8+ahPXmy0MX0np5kT59OzhNPlPhMr+quKu1r1ipVH8mAAQMIDg5m7ty5FVEmh65wgE2bdIwZU4Pr1/MfDfj5GalXz0hwsEq9ekbzIzhYJTjYiJ+fWuBBRJF1ptfj8s47uH70Ub6XDBERplOEQ0PL+rHKje7nn6kxdCjKHVf8G4OCSNu2rUT9Rbqff6bGI49YnKVkiIggbcuWfCFUVfY17cGD1Bg5Es3FiwW+ru/cmeyRI8np2xdc8/9QsZrRiO6XX3D+9FOctm8vdDF9x45kzJ6NsUmTsm/TwVWVfa00ShUk/fr1IygoiPnz51dEmRy6wnPFxSmMHOnOkSPWtTe7uOQGjClYcoNGUc7Tvn0d6tY1Fnqikm79emqMG4eS50JF1cuL9I8/xtCli+kUYhv+wtQcO4ZH794WF16q7u6kbdyIsWXLEr+P85w5uL3xhsW8nH79SF+82OLz2f2+pqo4f/21qb8rTx+G0dfXFB4jRhR4tFVeNMePm/pRvvsOpYBhaFRnZ7JeeomsF18EF5cKK0dVZ/f7WhkUGyRvvvkm999/P3Xr1iUtLY0ffviB2bNn891339GzZ88KKZQjV/idMjNh8mRXvv66fP/4fH2N1K2rUreuKWTq1jVN16tnpGHOX4ROfBzdiT8LXFfVaFBr1UL19TX96+eH0df39nTuc19fjLem8fAol74W5fJl02m+d1wDomo0pC9fjr5PH+veTFVxGz0a55UrLWZnvv46WRMnmqftel8r6gy8f/zDdA1NJZ6BpyQm4rxgAS5z56IUMECoITycjNmzMXTqVGllqkrsel8ro2KDZOzYsezatYurV6/i5eVF8+bNeeGFF+jevXuFFcqRK7wgK1c6MWuWC3/+qcForPjOb3fSWOY6moGZK8rl/QzOrmRFRKF264x6XxcM7dpZ/8s0PR33vn3R5bm/fcaMGWSPHVu6gqWn49GrV77ram5+8w36Bx4A7HdfU+LiCr8maPx40zVBOqtOuiw3Snw8xrFj8dmzp8DXs5580lS+spx96IDsdV8rDzJEih3R6yEhQeHCBQ3nz2u4cEHDhQu3p8+f15CWVl5Bo/I8n/AfXsYJfTm9p0mG4sZRr3/wZ537uBDehZtNWuEXoMHPz4i/v0rt2ip+fka8vW8dyBiN1Bg5Eqd16yze52yfZ9j96CxSrmu4fl0xP1JSbj+/eVMhONhIixYGIiMNREYaadDAaG69UuLj8bjvPjTJybc/uacnaT//jLFJE7vc13RbtlDjmWcsThgAUxNf+qefoh840EYluy32r7+IOHYM10mTLAYOzWUMCCDjgw/Q9+9v12cGViZ73NfKiwRJFaKqcP06eYLGFDZ//ZXNtWs1SEhQrDqqac8+XuM9IjmKP4l4UfSgkKXxNz7soCvb6M42unOCpoCCk5OKv7/K/6VO4rnUmRbrbKQP/VmLwbpLnQDw8FBp0cJgDpd79DtpPbGfRee9ITSUtG3biE1MtGpfU1VITYXkZA3Xr0O9eip+fuX0J2Qw4PL++7h+8EH+l8LDTSdF2EmntvlvNCUFt2nTcF6ypMDlcnr3JmPmzEKvkK9OHPl7TYLEQeTWmV4Ply8rXLyoufUwHdHc+TwxsfDOdGey8CUZP5LyPfxJLHCeK9bdB+QSQWyjO7/QjVpc4z9YnuYbQyT3sJtU8l9zU1rPKx/zsfovi3lpnXty/L3p+AU0IylJMT+SkzUkJ+c+z51vmpecrJCdbRnUwcFGWrc23HroadXKYHWrjvL337g98wxOP/+c77WcAQNInzsXPD2t/twVJe/fqHb3btwmTEB76lS+ZVUPDzKnTiX7mWeq9cWMjvy9JkHiIKyps6wsuHTJdCSTGzipqZCTo5CTY2pi0+tvP8/JMb1W4PNs8Ll5kRZXt9MudTvd2EY9Cj5FtSQSCKQ9+zlP/VK/R8FUvuJpRvG1xdwZvMbrzCjnbZmuC8oNl1atDLRsacCrkFzUHDmC+4gRaOLjLUus1ZL55ptkjx9vd81DBe5vmZm4/Oc/uMyene8MMwB927ZkzJmDsYLG6LM3yqVL6HbtQvfrr+h27UK9ehW1RQty+vcnp39/1JAQWxex3EiQOAh7qDODAa4lQ+rvp9Hu/BXPAzsJPP4rbhklG9U4HTceqLGD07Xuwttbxdtbxcen4H9znzs7w8mTGo4e1fLHH1qOHtUWeH0OmI62dtKFDuy3mH+aRgAo3P5TKMlzFYXLBHKaUE4Tyhkamf9NIAg1z+DaYWG3g6V1a1PTW601y3B75RWUzEyLZY3+/qQvXIjh3ntLVHcFyciAs2c1nD6t4cwZDadPa83Pk5JMdZR754G8/1rOy1+fQUFZ3HOPQocOBjp00NOs2e1+Kc2ff+I2YQK6/fvzrafqdGQ9/7zpVOHCkrWKUhIT0e3ejfZWeBR0dHYnQ1SUOVSM4eGVVMqKIUHiIOy2zoxGNDExpl9lv/6Kbu9elAKG9lAVhbSvF2Mc2L9Mm1NVuHBBMYeK6V8NZ8+amlSCuMTvtCWIy2XaTnEycOUsDQsMmbM0REXhY15gDPmvxYoLas+6J5bh1rgO/v6mi1D9/VV8fdV8J2plZUFcnCks7gyMM2dMTZkFhUBF8PZWad9ebw6WNq1y8PrvIlzffDPfdUtgChRDhw7k9OyJvkcP01X4dnbUVayUFHR79piPOLTHj5f6rQzNmpHTr58pVJo3r3J1IUHiIKpMnWVnoz14EN3OnaZfbQcOgLMzGe+/T86IERW22dRUOHbMFCwZv/zGxJ/ux1kt5PbGleA6XniT/wv2E8bzMv8hB+cC16tVy3Tmm4+PSkKCqXmyMk4Zt5azs0rr1gbub3GeZ45OIPi3tUUub6xbF3337qZg6dLFPo9WUlPR7d9v2m9//RVtTEyRN1krLUNoKDn9+6Pv399ikE17JkHiIKpsnRkMpivNK/mPxenHH3EbNw4lI6NSt1uYdNx4lvks5/HiF66CBrCaz3XjCdQX339m1Oi43LgTFyJ7cr7F/fxdtzmK5vb+kZkJGRkK6emQnq7cetx+npEBN2+a/k1PVyyeGwwQEKBSt46B0NrXCfO5Soh7IvVcrhKoS8JXTcQrKwltchJKcjJKUhKapCSUa9dQrLzhl6rTYWjbFv2996K/917OGo00PnkSp7Vr0UZH57ujaYF1ERxsbv4y3H233Y5rJkHiIKTOSiEzk/i9ewm5Y3gRtbBAu3P+reeKXo9y/jyac+fQnD2LJi4OzdmzaM+ezXcNSFFOEcrDrOIoUaX6GIVRFJV69VRCQw2Ehhpp1MhIaKjpUa+e0XwCVe5Hy/tvYa9lZsL69QlcuNCA6Ggd+/drSUkp/gvOkxu8yocM4XuaUviAkHmdpx4/0Yef6MM2upvP5nMhE2+umx8+pFhMFzSvJn/jTyL+JOJC+R6RqopCWlgrrrftTOrdnbnZuiOKpwdaren/4tKls7RvH2KavnIFpw0b0K1di27XLotT0wt9fzc3VE9P0x1BPTxQPTxM03nneXigenlZTBsbNECtW7dcP++dJEgchNRZ6VRYvaWkoL0jXO78V7l40dwkkt6rL7GT53E5syaJiabTjBMTlVvPFRITNbf+Vbh2reA+j7p1c0PCMjBCQozlMn5jQe6sN6PRdMLDvn069u3Tsm+fjnPnig6WEM7eioaf6M42alCyI8McdFyjFt5ct/q084oQQyS/0I3t3MevdCaFmkUu7+ysEhJipGFD0/9To0ZGmvonEhW3gcDdq3Haub3AM97KKvOll8iaNq3c3zeXBImDkDorHZvUW3a26VRfrdaqwRb1erh2zRQqyckKvr4qDRsaKeZWIxWiuHq7dElh/34d0dGmYPnjj8KH/3Ehk878ag4Wa45WKlMOOk4Tynbu4xe6sYOuJOFfbu+v1ao0r/c3Qz3W0SdtFS0ubsFJn1n8iiWQOW0aWS+9VC7vVRAJEgchdVY6Um+lY2293bgBBw+agiU+XkNB3QO58/xvnqVVwmZaX95M5NXtuBgqph8rx8mNm25+pDj5k6j4c1nvx4VMf+Iza99q/DI9kvAjEX9S8AEqry/PnTT68BOD+YE+/FSmUScyPvzQdEFoBbHNqG9CiGrFywu6ddPTrVtJxnULBEYCI8nMzES/dy+6rVvR/fwz2jvuvKrqdKje3qb+AC8vVC8v87Ra0LS3N3h7m0at9vMDd3cUoOatR+6VHBkZplthX7yocOmShkuXTBfuXrqkJyMDDAZTp73RaHoYDLmPouffuGHkxo2Sf+XexIMfGMIPDEHBiDs38STV/PDihsW0J6n4O18noEYqfq43qOWUio8mFU9ukJRZn5ASb9l6EiRCCPvl6oq+Wzf03brBjBkoSUmg15vCw82tQs72c3ODhg2NmFody+/217Gxsfj7h3H2rJazZ03X/Jw5ozE/v3Kl8H4lFQ1peJKGJwlFbST71iOP0eeymEn5NJMVRIJECFFlqH5+ti5Cmfj4YB46J6+0NMyhEhen4cwZrTloLlwo22m/QUEV24MhQSKEEHbAwwMiI41ERua/yDEzExISTM1sCQkaEhIs/710ScPly/kHFM0VFFT+F07eSYJECCHsnKtr8c1tqgrJyYpFyFy6pCEhQUPz5uXXRFcQCRIhhHAAigJ+fqb74xR0VFOR7PN6eyGEEFWGBIkQQogykSARQghRJhIkQgghykSCRAghRJlIkAghhCgTuxy0UQghRNUhRyRCCCHKRIJECCFEmUiQCCGEKBMJEiGEEGUiQSKEEKJM7CpIFixYQFRUFAEBAXTp0oW9e/faukh2bcaMGfj4+Fg8wsPDi1+xmtmzZw+PPvoozZo1w8fHh+XLl1u8rqoqM2bMoGnTpgQGBtK3b1/+/PNPG5XWPhRXZ2PHjs237/Xo0cNGpbUfs2bN4r777iM4OJjQ0FCGDh3K8ePHLZZxxP3NboJk1apVvPbaa7z88sv8+uuvtGvXjiFDhnD+/HlbF82uhYWFcfLkSfNDwje/mzdvEhERwXvvvYebm1u+1+fMmcOnn37K+++/zy+//IK/vz8PPfQQqamlv0d2VVdcnQF07drVYt/7/vvvK7mU9mf37t08/fTTbN68mbVr16LT6Rg4cCB///23eRlH3N/s5jqS7t2707x5cz7++GPzvDZt2jBgwADeeOMNG5bMfs2YMYO1a9cSHR1t66JUGXXr1uWDDz7gscceA0y/Dps2bcozzzzDK6+8AkBGRgZhYWFMnz6dp556ypbFtQt56wxMRyTXrl1jxYoVNiyZ/UtLS6N+/fosX76cPn36OOz+ZhdHJNnZ2Rw+fJhu3bpZzO/WrRv79++3Uamqhri4OJo2bUpUVBSjRo0iLi7O1kWqUs6dO8eVK1cs9j03Nzc6deok+14xoqOjady4MW3btuWFF14gMTHR1kWyO2lpaRiNRnx8fADH3d/s4sZWycnJGAwG/P39Leb7+/tz9epVG5XK/t1111189tlnhIWFkZSUxIcffsj999/Pvn37qFWrlq2LVyVcuXIFoMB9LyEhwRZFqhJ69OhBv379aNCgAfHx8bz99tv079+fHTt24OLiYuvi2Y3XXnuNyMhI2rVrBzju/mYXQSJKp2fPnhbTd911F61ateKbb75h/PjxNiqVqA4GDRpkft68eXNatWpFZGQkmzdvpn///jYsmf14/fXX2bdvH5s2bUKr1dq6OBXKLpq2fH190Wq1+Q6NExMTqV27to1KVfV4eHjQtGlTzpw5Y+uiVBkBAQEAsu+VUVBQEHXq1JF975bJkyezcuVK1q5dS0hIiHm+o+5vdhEkzs7OtGrViu3bt1vM3759O+3bt7dRqaqezMxMYmNjzTurKF6DBg0ICAiw2PcyMzOJjo6Wfc8KycnJJCQkyL4HTJo0yRwieU/Hd9T9zW6atv75z38yZswY2rZtS/v27Vm4cCGXL1+usmcxVIapU6fSu3dv6tWrZ+4jSU9PZ9iwYbYuml1JS0sz/1I2Go1cuHCBmJgYatasSXBwMGPHjmXWrFmEhYXRuHFjZs6cibu7O4MHD7ZxyW2nqDqrWbMm7733Hv379ycgIID4+Hjeeust/P39efDBB21cctt65ZVXWLFiBcuWLcPHx8fcJ+Lu7o6HhweKojjk/mY3p/+C6YLEOXPmcOXKFZo1a8a7777LP/7xD1sXy26NGjWKvXv3kpycjJ+fH3fddRdTpkyhadOmti6aXdm1axf9+vXLN3/YsGHMmzcPVVV57733WLRoESkpKbRt25aZM2cSERFhg9Lah6LqbNasWTz22GPExMRw/fp1AgICuPfee5kyZQr16tWzQWntR+7ZWXlNmjSJyZMnAzjk/mZXQSKEEKLqsYs+EiGEEFWXBIkQQogykSARQghRJhIkQgghykSCRAghRJlIkAghhCgTCRIhhBBlIkEihBCiTCRIhBBClMn/A1EkUXUdQtp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2" y="2400430"/>
            <a:ext cx="2577141" cy="16704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65" y="2400430"/>
            <a:ext cx="2615426" cy="16700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127" y="2400430"/>
            <a:ext cx="2533497" cy="1670091"/>
          </a:xfrm>
          <a:prstGeom prst="rect">
            <a:avLst/>
          </a:prstGeom>
        </p:spPr>
      </p:pic>
      <p:sp>
        <p:nvSpPr>
          <p:cNvPr id="20" name="오각형 19"/>
          <p:cNvSpPr/>
          <p:nvPr/>
        </p:nvSpPr>
        <p:spPr>
          <a:xfrm rot="10800000">
            <a:off x="7444568" y="1554207"/>
            <a:ext cx="4121955" cy="731793"/>
          </a:xfrm>
          <a:prstGeom prst="homePlate">
            <a:avLst/>
          </a:prstGeom>
          <a:solidFill>
            <a:srgbClr val="593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각형 18"/>
          <p:cNvSpPr/>
          <p:nvPr/>
        </p:nvSpPr>
        <p:spPr>
          <a:xfrm>
            <a:off x="6096000" y="1554207"/>
            <a:ext cx="3098621" cy="731793"/>
          </a:xfrm>
          <a:prstGeom prst="homePlate">
            <a:avLst/>
          </a:prstGeom>
          <a:solidFill>
            <a:srgbClr val="906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 2</a:t>
            </a:r>
            <a:r>
              <a:rPr lang="ko-KR" altLang="en-US" b="1" dirty="0"/>
              <a:t>차 튜닝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66300" y="173990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차 튜닝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744DEA-8FA4-4FEB-9D19-76B7D2C4C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16" y="2397105"/>
            <a:ext cx="2640635" cy="1670091"/>
          </a:xfrm>
          <a:prstGeom prst="rect">
            <a:avLst/>
          </a:prstGeom>
        </p:spPr>
      </p:pic>
      <p:sp>
        <p:nvSpPr>
          <p:cNvPr id="18" name="오각형 17"/>
          <p:cNvSpPr/>
          <p:nvPr/>
        </p:nvSpPr>
        <p:spPr>
          <a:xfrm>
            <a:off x="3568513" y="1547860"/>
            <a:ext cx="2986536" cy="742579"/>
          </a:xfrm>
          <a:prstGeom prst="homePlate">
            <a:avLst/>
          </a:prstGeom>
          <a:solidFill>
            <a:srgbClr val="B18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  1</a:t>
            </a:r>
            <a:r>
              <a:rPr lang="ko-KR" altLang="en-US" b="1" dirty="0"/>
              <a:t>차 튜닝</a:t>
            </a:r>
          </a:p>
        </p:txBody>
      </p:sp>
      <p:sp>
        <p:nvSpPr>
          <p:cNvPr id="7" name="오각형 6"/>
          <p:cNvSpPr/>
          <p:nvPr/>
        </p:nvSpPr>
        <p:spPr>
          <a:xfrm>
            <a:off x="990601" y="1543420"/>
            <a:ext cx="2986536" cy="742580"/>
          </a:xfrm>
          <a:prstGeom prst="homePlat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기존 모델</a:t>
            </a:r>
          </a:p>
        </p:txBody>
      </p:sp>
      <p:sp>
        <p:nvSpPr>
          <p:cNvPr id="17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6899446" y="1119389"/>
            <a:ext cx="2347886" cy="413454"/>
          </a:xfrm>
          <a:prstGeom prst="callout2">
            <a:avLst>
              <a:gd name="adj1" fmla="val 49936"/>
              <a:gd name="adj2" fmla="val -1357"/>
              <a:gd name="adj3" fmla="val 51117"/>
              <a:gd name="adj4" fmla="val -8075"/>
              <a:gd name="adj5" fmla="val 184767"/>
              <a:gd name="adj6" fmla="val -256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5"/>
                </a:solidFill>
              </a:rPr>
              <a:t>Layer </a:t>
            </a:r>
            <a:r>
              <a:rPr lang="ko-KR" altLang="en-US" b="1" dirty="0">
                <a:solidFill>
                  <a:schemeClr val="accent5"/>
                </a:solidFill>
              </a:rPr>
              <a:t>추가</a:t>
            </a:r>
            <a:r>
              <a:rPr lang="en-US" altLang="ko-KR" b="1" dirty="0">
                <a:solidFill>
                  <a:schemeClr val="accent5"/>
                </a:solidFill>
              </a:rPr>
              <a:t>, batch↓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6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4081578" y="962521"/>
            <a:ext cx="2634378" cy="41345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0081"/>
              <a:gd name="adj5" fmla="val 221068"/>
              <a:gd name="adj6" fmla="val -1682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accent5"/>
                </a:solidFill>
              </a:rPr>
              <a:t>epoch=100</a:t>
            </a:r>
          </a:p>
          <a:p>
            <a:r>
              <a:rPr lang="en-US" altLang="ko-KR" b="1" dirty="0">
                <a:solidFill>
                  <a:schemeClr val="accent5"/>
                </a:solidFill>
              </a:rPr>
              <a:t>(</a:t>
            </a:r>
            <a:r>
              <a:rPr lang="en-US" altLang="ko-KR" b="1" dirty="0" err="1">
                <a:solidFill>
                  <a:schemeClr val="accent5"/>
                </a:solidFill>
              </a:rPr>
              <a:t>early_stop</a:t>
            </a:r>
            <a:r>
              <a:rPr lang="en-US" altLang="ko-KR" b="1" dirty="0">
                <a:solidFill>
                  <a:schemeClr val="accent5"/>
                </a:solidFill>
              </a:rPr>
              <a:t>: </a:t>
            </a:r>
            <a:r>
              <a:rPr lang="en-US" altLang="ko-KR" b="1" dirty="0" err="1">
                <a:solidFill>
                  <a:schemeClr val="accent5"/>
                </a:solidFill>
              </a:rPr>
              <a:t>val_loss</a:t>
            </a:r>
            <a:r>
              <a:rPr lang="en-US" altLang="ko-KR" b="1" dirty="0">
                <a:solidFill>
                  <a:schemeClr val="accent5"/>
                </a:solidFill>
              </a:rPr>
              <a:t>)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24" name="설명선: 굽은 선(테두리 없음) 35">
            <a:extLst>
              <a:ext uri="{FF2B5EF4-FFF2-40B4-BE49-F238E27FC236}">
                <a16:creationId xmlns:a16="http://schemas.microsoft.com/office/drawing/2014/main" id="{C268529F-8A31-4749-91D2-835BFE0A1322}"/>
              </a:ext>
            </a:extLst>
          </p:cNvPr>
          <p:cNvSpPr/>
          <p:nvPr/>
        </p:nvSpPr>
        <p:spPr>
          <a:xfrm>
            <a:off x="9422266" y="1133222"/>
            <a:ext cx="1779133" cy="413454"/>
          </a:xfrm>
          <a:prstGeom prst="callout2">
            <a:avLst>
              <a:gd name="adj1" fmla="val 49936"/>
              <a:gd name="adj2" fmla="val -1357"/>
              <a:gd name="adj3" fmla="val 51117"/>
              <a:gd name="adj4" fmla="val -8075"/>
              <a:gd name="adj5" fmla="val 184767"/>
              <a:gd name="adj6" fmla="val -256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최종 </a:t>
            </a:r>
            <a:r>
              <a:rPr lang="en-US" altLang="ko-KR" b="1" dirty="0">
                <a:solidFill>
                  <a:srgbClr val="FF0000"/>
                </a:solidFill>
              </a:rPr>
              <a:t>: 1</a:t>
            </a:r>
            <a:r>
              <a:rPr lang="ko-KR" altLang="en-US" b="1" dirty="0">
                <a:solidFill>
                  <a:srgbClr val="FF0000"/>
                </a:solidFill>
              </a:rPr>
              <a:t>차</a:t>
            </a:r>
            <a:r>
              <a:rPr lang="en-US" altLang="ko-KR" b="1" dirty="0">
                <a:solidFill>
                  <a:srgbClr val="FF0000"/>
                </a:solidFill>
              </a:rPr>
              <a:t>+2</a:t>
            </a:r>
            <a:r>
              <a:rPr lang="ko-KR" altLang="en-US" b="1" dirty="0">
                <a:solidFill>
                  <a:srgbClr val="FF0000"/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97447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각종 예보에 대한 검증과 평가는 세계기상기구</a:t>
            </a:r>
            <a:r>
              <a:rPr lang="en-US" altLang="ko-KR" sz="2000" dirty="0"/>
              <a:t>(WMO)</a:t>
            </a:r>
            <a:r>
              <a:rPr lang="ko-KR" altLang="en-US" sz="2000" dirty="0"/>
              <a:t>에서 권장하는 방법에 따라 실시 </a:t>
            </a:r>
            <a:r>
              <a:rPr lang="en-US" altLang="ko-KR" sz="2000" dirty="0"/>
              <a:t>(</a:t>
            </a:r>
            <a:r>
              <a:rPr lang="ko-KR" altLang="en-US" sz="2000" dirty="0"/>
              <a:t>나라마다 차이가 있을 수 있음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강우 예측 검증 시 우리나라는 수치 정확도에 더 무게를 둠 </a:t>
            </a:r>
            <a:r>
              <a:rPr lang="en-US" altLang="ko-KR" sz="2000" dirty="0"/>
              <a:t>(vs. </a:t>
            </a:r>
            <a:r>
              <a:rPr lang="ko-KR" altLang="en-US" sz="2000" dirty="0"/>
              <a:t>미국 </a:t>
            </a:r>
            <a:r>
              <a:rPr lang="en-US" altLang="ko-KR" sz="2000" dirty="0"/>
              <a:t>: CSI)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MAE (Mean Absolute Error)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일정 영역 내 관측강수량과 예측강수량의 차이 </a:t>
            </a:r>
            <a:r>
              <a:rPr lang="en-US" altLang="ko-KR" sz="1800" dirty="0"/>
              <a:t>(</a:t>
            </a:r>
            <a:r>
              <a:rPr lang="ko-KR" altLang="en-US" sz="1800" dirty="0"/>
              <a:t>절대값</a:t>
            </a:r>
            <a:r>
              <a:rPr lang="en-US" altLang="ko-KR" sz="1800" dirty="0"/>
              <a:t>) </a:t>
            </a:r>
            <a:r>
              <a:rPr lang="ko-KR" altLang="en-US" sz="1800" dirty="0"/>
              <a:t>평균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일반적인 회귀 모델의 경우 </a:t>
            </a:r>
            <a:r>
              <a:rPr lang="en-US" altLang="ko-KR" sz="1800" dirty="0"/>
              <a:t>MSE</a:t>
            </a:r>
            <a:r>
              <a:rPr lang="ko-KR" altLang="en-US" sz="1800" dirty="0"/>
              <a:t>를 더 많이 사용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그러나 </a:t>
            </a:r>
            <a:r>
              <a:rPr lang="en-US" altLang="ko-KR" sz="1800" dirty="0"/>
              <a:t>MSE</a:t>
            </a:r>
            <a:r>
              <a:rPr lang="ko-KR" altLang="en-US" sz="1800" dirty="0"/>
              <a:t>는 오차를 제곱하기 때문에 오차가 커지면 커질 수록 손실이 제곱으로 커짐        </a:t>
            </a:r>
            <a:r>
              <a:rPr lang="en-US" altLang="ko-KR" sz="1800" dirty="0"/>
              <a:t>→ 100</a:t>
            </a:r>
            <a:r>
              <a:rPr lang="ko-KR" altLang="en-US" sz="1800" dirty="0"/>
              <a:t>개 예측 중 </a:t>
            </a:r>
            <a:r>
              <a:rPr lang="en-US" altLang="ko-KR" sz="1800" dirty="0"/>
              <a:t>99</a:t>
            </a:r>
            <a:r>
              <a:rPr lang="ko-KR" altLang="en-US" sz="1800" dirty="0"/>
              <a:t>개가 잘 맞아도 </a:t>
            </a:r>
            <a:r>
              <a:rPr lang="en-US" altLang="ko-KR" sz="1800" dirty="0"/>
              <a:t>1</a:t>
            </a:r>
            <a:r>
              <a:rPr lang="ko-KR" altLang="en-US" sz="1800" dirty="0"/>
              <a:t>개가 크게 틀리면 그 </a:t>
            </a:r>
            <a:r>
              <a:rPr lang="en-US" altLang="ko-KR" sz="1800" dirty="0"/>
              <a:t>1</a:t>
            </a:r>
            <a:r>
              <a:rPr lang="ko-KR" altLang="en-US" sz="1800" dirty="0"/>
              <a:t>개 값의 영향을 크게 받게 됨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기상 예측 모델 평가를 위해서는 </a:t>
            </a:r>
            <a:r>
              <a:rPr lang="en-US" altLang="ko-KR" sz="1800" dirty="0"/>
              <a:t>MSE</a:t>
            </a:r>
            <a:r>
              <a:rPr lang="ko-KR" altLang="en-US" sz="1800" dirty="0"/>
              <a:t>보다 강건한 특성을 지닌 </a:t>
            </a:r>
            <a:r>
              <a:rPr lang="en-US" altLang="ko-KR" sz="1800" dirty="0"/>
              <a:t>MAE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평가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모델 평가 척도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8354442-086D-423F-B857-530CB2E3AD5C}"/>
              </a:ext>
            </a:extLst>
          </p:cNvPr>
          <p:cNvSpPr/>
          <p:nvPr/>
        </p:nvSpPr>
        <p:spPr>
          <a:xfrm>
            <a:off x="870715" y="195693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FC540E-DAF0-4939-9542-F37FC4DF67FF}"/>
              </a:ext>
            </a:extLst>
          </p:cNvPr>
          <p:cNvSpPr/>
          <p:nvPr/>
        </p:nvSpPr>
        <p:spPr>
          <a:xfrm>
            <a:off x="870715" y="2824924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FFC540E-DAF0-4939-9542-F37FC4DF67FF}"/>
              </a:ext>
            </a:extLst>
          </p:cNvPr>
          <p:cNvSpPr/>
          <p:nvPr/>
        </p:nvSpPr>
        <p:spPr>
          <a:xfrm>
            <a:off x="870715" y="331814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60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미국에서 주로 사용하는 평가지표 </a:t>
            </a:r>
            <a:r>
              <a:rPr lang="en-US" altLang="ko-KR" dirty="0"/>
              <a:t>CSI</a:t>
            </a:r>
            <a:r>
              <a:rPr lang="ko-KR" altLang="en-US" dirty="0"/>
              <a:t>도 평가에 반영</a:t>
            </a:r>
            <a:endParaRPr lang="en-US" altLang="ko-KR" dirty="0"/>
          </a:p>
          <a:p>
            <a:pPr lvl="1"/>
            <a:r>
              <a:rPr lang="en-US" altLang="ko-KR" dirty="0"/>
              <a:t>CSI (Critical Success Index) : 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임계성공지수 </a:t>
            </a:r>
            <a:r>
              <a:rPr lang="en-US" altLang="ko-KR" dirty="0"/>
              <a:t>= </a:t>
            </a:r>
            <a:r>
              <a:rPr lang="ko-KR" altLang="en-US" dirty="0"/>
              <a:t>정확히 예측한 경우 </a:t>
            </a:r>
            <a:r>
              <a:rPr lang="en-US" altLang="ko-KR" dirty="0"/>
              <a:t>/ </a:t>
            </a:r>
            <a:r>
              <a:rPr lang="ko-KR" altLang="en-US" dirty="0"/>
              <a:t>강수 발생과 관련된 전체 경우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to be..    </a:t>
            </a:r>
            <a:r>
              <a:rPr lang="ko-KR" altLang="en-US" sz="3200" b="1" dirty="0">
                <a:solidFill>
                  <a:schemeClr val="bg1"/>
                </a:solidFill>
              </a:rPr>
              <a:t>앞으로의 방향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08194"/>
              </p:ext>
            </p:extLst>
          </p:nvPr>
        </p:nvGraphicFramePr>
        <p:xfrm>
          <a:off x="1285824" y="3487929"/>
          <a:ext cx="9635021" cy="23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17">
                  <a:extLst>
                    <a:ext uri="{9D8B030D-6E8A-4147-A177-3AD203B41FA5}">
                      <a16:colId xmlns:a16="http://schemas.microsoft.com/office/drawing/2014/main" val="2563142265"/>
                    </a:ext>
                  </a:extLst>
                </a:gridCol>
                <a:gridCol w="2215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005">
                  <a:extLst>
                    <a:ext uri="{9D8B030D-6E8A-4147-A177-3AD203B41FA5}">
                      <a16:colId xmlns:a16="http://schemas.microsoft.com/office/drawing/2014/main" val="2044598630"/>
                    </a:ext>
                  </a:extLst>
                </a:gridCol>
                <a:gridCol w="2215005">
                  <a:extLst>
                    <a:ext uri="{9D8B030D-6E8A-4147-A177-3AD203B41FA5}">
                      <a16:colId xmlns:a16="http://schemas.microsoft.com/office/drawing/2014/main" val="1468931953"/>
                    </a:ext>
                  </a:extLst>
                </a:gridCol>
              </a:tblGrid>
              <a:tr h="46204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Observed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4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kumimoji="0" lang="ko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22540"/>
                  </a:ext>
                </a:extLst>
              </a:tr>
              <a:tr h="46204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Forecast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Hits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False Alarms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Forecast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Yes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Misses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Correct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Negatives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Forecast No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303863"/>
                  </a:ext>
                </a:extLst>
              </a:tr>
              <a:tr h="4620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Observed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 Yes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Observed No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43218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86400" y="6415377"/>
            <a:ext cx="6619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출처</a:t>
            </a:r>
            <a:r>
              <a:rPr lang="en-US" altLang="ko-KR" sz="1200" dirty="0"/>
              <a:t>] https://www.cawcr.gov.au/projects/verification/#Methods_for_dichotomous_forecasts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354442-086D-423F-B857-530CB2E3AD5C}"/>
              </a:ext>
            </a:extLst>
          </p:cNvPr>
          <p:cNvSpPr/>
          <p:nvPr/>
        </p:nvSpPr>
        <p:spPr>
          <a:xfrm>
            <a:off x="870715" y="195693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97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구름 모션 예측 결과 이미지와 변환한 강우량 수치를 보여줄 수 있도록 웹 서비스화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to be..    </a:t>
            </a:r>
            <a:r>
              <a:rPr lang="ko-KR" altLang="en-US" sz="3200" b="1" dirty="0">
                <a:solidFill>
                  <a:schemeClr val="bg1"/>
                </a:solidFill>
              </a:rPr>
              <a:t>앞으로의 방향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07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354442-086D-423F-B857-530CB2E3AD5C}"/>
              </a:ext>
            </a:extLst>
          </p:cNvPr>
          <p:cNvSpPr/>
          <p:nvPr/>
        </p:nvSpPr>
        <p:spPr>
          <a:xfrm>
            <a:off x="870715" y="195693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53" y="3150977"/>
            <a:ext cx="823874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5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900804" y="2601902"/>
            <a:ext cx="439039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237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006597" y="1760232"/>
            <a:ext cx="92786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지구온난화와 더불어 집중호우</a:t>
            </a:r>
            <a:r>
              <a:rPr lang="en-US" altLang="ko-KR" sz="2000" dirty="0">
                <a:solidFill>
                  <a:srgbClr val="212121"/>
                </a:solidFill>
              </a:rPr>
              <a:t>, </a:t>
            </a:r>
            <a:r>
              <a:rPr lang="ko-KR" altLang="en-US" sz="2000" dirty="0">
                <a:solidFill>
                  <a:srgbClr val="212121"/>
                </a:solidFill>
              </a:rPr>
              <a:t>태풍과 같은 </a:t>
            </a:r>
            <a:r>
              <a:rPr lang="ko-KR" altLang="en-US" sz="2000" dirty="0" err="1">
                <a:solidFill>
                  <a:srgbClr val="212121"/>
                </a:solidFill>
              </a:rPr>
              <a:t>위험기상이</a:t>
            </a:r>
            <a:r>
              <a:rPr lang="ko-KR" altLang="en-US" sz="2000" dirty="0">
                <a:solidFill>
                  <a:srgbClr val="212121"/>
                </a:solidFill>
              </a:rPr>
              <a:t> 빈발</a:t>
            </a:r>
            <a:endParaRPr lang="en-US" altLang="ko-KR" sz="2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  → </a:t>
            </a:r>
            <a:r>
              <a:rPr lang="ko-KR" altLang="en-US" sz="2000" b="1" dirty="0">
                <a:solidFill>
                  <a:schemeClr val="accent2"/>
                </a:solidFill>
              </a:rPr>
              <a:t>정확한 기상정보의 신속한 제공에 대한 수요 급증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최근 동일 학습 </a:t>
            </a:r>
            <a:r>
              <a:rPr lang="ko-KR" altLang="en-US" sz="2000" dirty="0" err="1">
                <a:solidFill>
                  <a:srgbClr val="212121"/>
                </a:solidFill>
              </a:rPr>
              <a:t>자료량에</a:t>
            </a:r>
            <a:r>
              <a:rPr lang="ko-KR" altLang="en-US" sz="2000" dirty="0">
                <a:solidFill>
                  <a:srgbClr val="212121"/>
                </a:solidFill>
              </a:rPr>
              <a:t> 대한 </a:t>
            </a:r>
            <a:r>
              <a:rPr lang="ko-KR" altLang="en-US" sz="2000" dirty="0" err="1">
                <a:solidFill>
                  <a:srgbClr val="212121"/>
                </a:solidFill>
              </a:rPr>
              <a:t>딥러닝</a:t>
            </a:r>
            <a:r>
              <a:rPr lang="ko-KR" altLang="en-US" sz="2000" dirty="0">
                <a:solidFill>
                  <a:srgbClr val="212121"/>
                </a:solidFill>
              </a:rPr>
              <a:t> 성능이 큰 폭으로 향상</a:t>
            </a:r>
            <a:endParaRPr lang="en-US" altLang="ko-KR" sz="2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rgbClr val="212121"/>
                </a:solidFill>
              </a:rPr>
              <a:t>시간별</a:t>
            </a:r>
            <a:r>
              <a:rPr lang="ko-KR" altLang="en-US" sz="2000" dirty="0">
                <a:solidFill>
                  <a:srgbClr val="212121"/>
                </a:solidFill>
              </a:rPr>
              <a:t> 레이더 구름 반사도 이미지 빅데이터를 분석 및 활용</a:t>
            </a:r>
            <a:endParaRPr lang="en-US" altLang="ko-KR" sz="2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2"/>
                </a:solidFill>
              </a:rPr>
              <a:t> → </a:t>
            </a:r>
            <a:r>
              <a:rPr lang="ko-KR" altLang="en-US" sz="2000" b="1" dirty="0">
                <a:solidFill>
                  <a:schemeClr val="accent2"/>
                </a:solidFill>
              </a:rPr>
              <a:t>높은 정확도의 강우 예측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딥러닝</a:t>
            </a:r>
            <a:r>
              <a:rPr lang="ko-KR" altLang="en-US" sz="2000" b="1" dirty="0">
                <a:solidFill>
                  <a:schemeClr val="accent2"/>
                </a:solidFill>
              </a:rPr>
              <a:t> 모델을 확보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21212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212121"/>
                </a:solidFill>
              </a:rPr>
              <a:t>향후 재난안전관리</a:t>
            </a:r>
            <a:r>
              <a:rPr lang="en-US" altLang="ko-KR" sz="2000" dirty="0">
                <a:solidFill>
                  <a:srgbClr val="212121"/>
                </a:solidFill>
              </a:rPr>
              <a:t>, </a:t>
            </a:r>
            <a:r>
              <a:rPr lang="ko-KR" altLang="en-US" sz="2000" dirty="0">
                <a:solidFill>
                  <a:srgbClr val="212121"/>
                </a:solidFill>
              </a:rPr>
              <a:t>기상청</a:t>
            </a:r>
            <a:r>
              <a:rPr lang="en-US" altLang="ko-KR" sz="2000" dirty="0">
                <a:solidFill>
                  <a:srgbClr val="212121"/>
                </a:solidFill>
              </a:rPr>
              <a:t>, </a:t>
            </a:r>
            <a:r>
              <a:rPr lang="ko-KR" altLang="en-US" sz="2000" dirty="0">
                <a:solidFill>
                  <a:srgbClr val="212121"/>
                </a:solidFill>
              </a:rPr>
              <a:t>한수원 등 다양한 공공분야에서 활용 가능</a:t>
            </a:r>
            <a:endParaRPr lang="en-US" altLang="ko-KR" sz="2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목표 설정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프로젝트 주제 선정 이유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30207" y="427826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30207" y="19791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30207" y="3341700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30206" y="563601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3101" y="6396328"/>
            <a:ext cx="487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기사 출처</a:t>
            </a:r>
            <a:r>
              <a:rPr lang="en-US" altLang="ko-KR" sz="1200" dirty="0"/>
              <a:t>] https://news.imaeil.com/Society/2020090414195526589</a:t>
            </a:r>
            <a:endParaRPr lang="ko-KR" altLang="en-US" sz="1200" dirty="0"/>
          </a:p>
        </p:txBody>
      </p:sp>
      <p:sp>
        <p:nvSpPr>
          <p:cNvPr id="9" name="사각형 설명선 8"/>
          <p:cNvSpPr/>
          <p:nvPr/>
        </p:nvSpPr>
        <p:spPr>
          <a:xfrm>
            <a:off x="8331200" y="1098550"/>
            <a:ext cx="3527303" cy="2590800"/>
          </a:xfrm>
          <a:prstGeom prst="wedgeRectCallout">
            <a:avLst>
              <a:gd name="adj1" fmla="val -74911"/>
              <a:gd name="adj2" fmla="val 9436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1C71C8-DAB4-40D8-9FF2-7D57059D3E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9" b="47500"/>
          <a:stretch/>
        </p:blipFill>
        <p:spPr>
          <a:xfrm>
            <a:off x="8510513" y="1226441"/>
            <a:ext cx="3167180" cy="2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444747" y="1690093"/>
            <a:ext cx="927867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solidFill>
                  <a:srgbClr val="212121"/>
                </a:solidFill>
              </a:rPr>
              <a:t>강우예측</a:t>
            </a:r>
            <a:r>
              <a:rPr lang="ko-KR" altLang="en-US" sz="2400" dirty="0">
                <a:solidFill>
                  <a:srgbClr val="212121"/>
                </a:solidFill>
              </a:rPr>
              <a:t> 국내외 현황 </a:t>
            </a:r>
            <a:r>
              <a:rPr lang="en-US" altLang="ko-KR" sz="2400" dirty="0">
                <a:solidFill>
                  <a:srgbClr val="212121"/>
                </a:solidFill>
              </a:rPr>
              <a:t>: AI </a:t>
            </a:r>
            <a:r>
              <a:rPr lang="ko-KR" altLang="en-US" sz="2400" dirty="0" err="1">
                <a:solidFill>
                  <a:srgbClr val="212121"/>
                </a:solidFill>
              </a:rPr>
              <a:t>심층학습</a:t>
            </a:r>
            <a:r>
              <a:rPr lang="en-US" altLang="ko-KR" sz="2400" dirty="0">
                <a:solidFill>
                  <a:srgbClr val="212121"/>
                </a:solidFill>
              </a:rPr>
              <a:t>(</a:t>
            </a:r>
            <a:r>
              <a:rPr lang="ko-KR" altLang="en-US" sz="2400" dirty="0" err="1">
                <a:solidFill>
                  <a:srgbClr val="212121"/>
                </a:solidFill>
              </a:rPr>
              <a:t>딥러닝</a:t>
            </a:r>
            <a:r>
              <a:rPr lang="en-US" altLang="ko-KR" sz="2400" dirty="0">
                <a:solidFill>
                  <a:srgbClr val="212121"/>
                </a:solidFill>
              </a:rPr>
              <a:t>)</a:t>
            </a:r>
            <a:r>
              <a:rPr lang="ko-KR" altLang="en-US" sz="2400" dirty="0">
                <a:solidFill>
                  <a:srgbClr val="212121"/>
                </a:solidFill>
              </a:rPr>
              <a:t> 기반 연구 확대</a:t>
            </a:r>
            <a:endParaRPr lang="en-US" altLang="ko-KR" sz="24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목표 설정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프로젝트 주제 선정 이유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54057" y="19410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80D280-5D33-420B-9B44-D21F129EE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26891" r="46849" b="12051"/>
          <a:stretch/>
        </p:blipFill>
        <p:spPr>
          <a:xfrm>
            <a:off x="1643980" y="2797115"/>
            <a:ext cx="3546096" cy="35260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E87768-9E69-4E8A-81DF-7C25015E0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7" t="26891" r="1968" b="12051"/>
          <a:stretch/>
        </p:blipFill>
        <p:spPr>
          <a:xfrm>
            <a:off x="6749468" y="2656044"/>
            <a:ext cx="3331827" cy="35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9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도메인 분석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기상 레이더 기술 변화 동향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3" name="내용 개체 틀 5">
            <a:extLst>
              <a:ext uri="{FF2B5EF4-FFF2-40B4-BE49-F238E27FC236}">
                <a16:creationId xmlns:a16="http://schemas.microsoft.com/office/drawing/2014/main" id="{E5D4AA08-52FA-4AA2-8BF2-07A83797A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3379"/>
          <a:stretch/>
        </p:blipFill>
        <p:spPr>
          <a:xfrm>
            <a:off x="1980571" y="1689623"/>
            <a:ext cx="8230858" cy="4247627"/>
          </a:xfrm>
        </p:spPr>
      </p:pic>
      <p:sp>
        <p:nvSpPr>
          <p:cNvPr id="3" name="직사각형 2"/>
          <p:cNvSpPr/>
          <p:nvPr/>
        </p:nvSpPr>
        <p:spPr>
          <a:xfrm>
            <a:off x="6629401" y="1713823"/>
            <a:ext cx="2150918" cy="2624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444747" y="1752439"/>
            <a:ext cx="92786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212121"/>
                </a:solidFill>
              </a:rPr>
              <a:t>다중 채널 </a:t>
            </a:r>
            <a:r>
              <a:rPr lang="en-US" altLang="ko-KR" sz="2400" dirty="0">
                <a:solidFill>
                  <a:srgbClr val="212121"/>
                </a:solidFill>
              </a:rPr>
              <a:t>/ </a:t>
            </a:r>
            <a:r>
              <a:rPr lang="ko-KR" altLang="en-US" sz="2400" dirty="0" err="1">
                <a:solidFill>
                  <a:srgbClr val="212121"/>
                </a:solidFill>
              </a:rPr>
              <a:t>다변량</a:t>
            </a:r>
            <a:r>
              <a:rPr lang="ko-KR" altLang="en-US" sz="2400" dirty="0">
                <a:solidFill>
                  <a:srgbClr val="212121"/>
                </a:solidFill>
              </a:rPr>
              <a:t> 데이터</a:t>
            </a:r>
            <a:endParaRPr lang="en-US" altLang="ko-KR" sz="2400" dirty="0">
              <a:solidFill>
                <a:srgbClr val="212121"/>
              </a:solidFill>
            </a:endParaRPr>
          </a:p>
          <a:p>
            <a:endParaRPr lang="en-US" altLang="ko-KR" sz="2400" dirty="0">
              <a:solidFill>
                <a:srgbClr val="212121"/>
              </a:solidFill>
            </a:endParaRPr>
          </a:p>
          <a:p>
            <a:r>
              <a:rPr lang="ko-KR" altLang="en-US" sz="2400" dirty="0">
                <a:solidFill>
                  <a:srgbClr val="212121"/>
                </a:solidFill>
              </a:rPr>
              <a:t>다양한 시공간적 규모의 데이터</a:t>
            </a:r>
            <a:endParaRPr lang="en-US" altLang="ko-KR" sz="2400" dirty="0">
              <a:solidFill>
                <a:srgbClr val="212121"/>
              </a:solidFill>
            </a:endParaRPr>
          </a:p>
          <a:p>
            <a:endParaRPr lang="ko-KR" altLang="en-US" sz="2400" dirty="0">
              <a:solidFill>
                <a:srgbClr val="212121"/>
              </a:solidFill>
            </a:endParaRPr>
          </a:p>
          <a:p>
            <a:r>
              <a:rPr lang="ko-KR" altLang="en-US" sz="2400" dirty="0">
                <a:solidFill>
                  <a:srgbClr val="212121"/>
                </a:solidFill>
              </a:rPr>
              <a:t>유동적인 자료를 정밀하게 체크함</a:t>
            </a:r>
          </a:p>
          <a:p>
            <a:endParaRPr lang="ko-KR" altLang="en-US" sz="2400" dirty="0">
              <a:solidFill>
                <a:srgbClr val="212121"/>
              </a:solidFill>
            </a:endParaRPr>
          </a:p>
          <a:p>
            <a:r>
              <a:rPr lang="en-US" altLang="ko-KR" sz="2400" b="1" dirty="0">
                <a:solidFill>
                  <a:schemeClr val="accent2"/>
                </a:solidFill>
              </a:rPr>
              <a:t>Vision </a:t>
            </a:r>
            <a:r>
              <a:rPr lang="ko-KR" altLang="en-US" sz="2400" b="1" dirty="0">
                <a:solidFill>
                  <a:schemeClr val="accent2"/>
                </a:solidFill>
              </a:rPr>
              <a:t>관련 분야 중 특히 데이터 규모가 큼</a:t>
            </a:r>
            <a:endParaRPr lang="en-US" altLang="ko-KR" sz="2400" b="1" dirty="0">
              <a:solidFill>
                <a:schemeClr val="accent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도메인 분석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기상 데이터의 특징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54055" y="337372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54057" y="19410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54056" y="264933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54054" y="4123622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9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444747" y="3653975"/>
            <a:ext cx="927867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12121"/>
                </a:solidFill>
              </a:rPr>
              <a:t>RADAR (Radio Detection And Range)</a:t>
            </a:r>
          </a:p>
          <a:p>
            <a:endParaRPr lang="en-US" altLang="ko-KR" sz="1000" dirty="0">
              <a:solidFill>
                <a:srgbClr val="212121"/>
              </a:solidFill>
            </a:endParaRPr>
          </a:p>
          <a:p>
            <a:r>
              <a:rPr lang="en-US" altLang="ko-KR" sz="2000" dirty="0">
                <a:solidFill>
                  <a:srgbClr val="212121"/>
                </a:solidFill>
              </a:rPr>
              <a:t>     </a:t>
            </a:r>
            <a:r>
              <a:rPr lang="ko-KR" altLang="en-US" sz="2000" dirty="0">
                <a:solidFill>
                  <a:srgbClr val="212121"/>
                </a:solidFill>
              </a:rPr>
              <a:t>목표물을 향해 전파를 발사한 후 되돌아온 전파</a:t>
            </a:r>
            <a:r>
              <a:rPr lang="en-US" altLang="ko-KR" sz="2000" dirty="0">
                <a:solidFill>
                  <a:srgbClr val="212121"/>
                </a:solidFill>
              </a:rPr>
              <a:t>(echo)</a:t>
            </a:r>
            <a:r>
              <a:rPr lang="ko-KR" altLang="en-US" sz="2000" dirty="0">
                <a:solidFill>
                  <a:srgbClr val="212121"/>
                </a:solidFill>
              </a:rPr>
              <a:t>를 분석하여 </a:t>
            </a:r>
            <a:endParaRPr lang="en-US" altLang="ko-KR" sz="2000" dirty="0">
              <a:solidFill>
                <a:srgbClr val="212121"/>
              </a:solidFill>
            </a:endParaRPr>
          </a:p>
          <a:p>
            <a:r>
              <a:rPr lang="en-US" altLang="ko-KR" sz="2000" dirty="0">
                <a:solidFill>
                  <a:srgbClr val="212121"/>
                </a:solidFill>
              </a:rPr>
              <a:t>     </a:t>
            </a:r>
            <a:r>
              <a:rPr lang="ko-KR" altLang="en-US" sz="2000" dirty="0">
                <a:solidFill>
                  <a:srgbClr val="212121"/>
                </a:solidFill>
              </a:rPr>
              <a:t>그 목표물의 여러가지 특성을 조사하는 전파 장치</a:t>
            </a:r>
            <a:endParaRPr lang="en-US" altLang="ko-KR" sz="2000" dirty="0">
              <a:solidFill>
                <a:srgbClr val="212121"/>
              </a:solidFill>
            </a:endParaRPr>
          </a:p>
          <a:p>
            <a:endParaRPr lang="en-US" altLang="ko-KR" sz="2400" dirty="0">
              <a:solidFill>
                <a:srgbClr val="212121"/>
              </a:solidFill>
            </a:endParaRPr>
          </a:p>
          <a:p>
            <a:r>
              <a:rPr lang="ko-KR" altLang="en-US" sz="2400" dirty="0">
                <a:solidFill>
                  <a:srgbClr val="212121"/>
                </a:solidFill>
              </a:rPr>
              <a:t>기상레이더</a:t>
            </a:r>
            <a:endParaRPr lang="en-US" altLang="ko-KR" sz="2400" dirty="0">
              <a:solidFill>
                <a:srgbClr val="212121"/>
              </a:solidFill>
            </a:endParaRPr>
          </a:p>
          <a:p>
            <a:endParaRPr lang="en-US" altLang="ko-KR" sz="1000" dirty="0">
              <a:solidFill>
                <a:srgbClr val="212121"/>
              </a:solidFill>
            </a:endParaRPr>
          </a:p>
          <a:p>
            <a:pPr lvl="1"/>
            <a:r>
              <a:rPr lang="ko-KR" altLang="en-US" sz="2000" dirty="0">
                <a:solidFill>
                  <a:srgbClr val="212121"/>
                </a:solidFill>
              </a:rPr>
              <a:t>발사된 전자기파가 비</a:t>
            </a:r>
            <a:r>
              <a:rPr lang="en-US" altLang="ko-KR" sz="2000" dirty="0">
                <a:solidFill>
                  <a:srgbClr val="212121"/>
                </a:solidFill>
              </a:rPr>
              <a:t>, </a:t>
            </a:r>
            <a:r>
              <a:rPr lang="ko-KR" altLang="en-US" sz="2000" dirty="0">
                <a:solidFill>
                  <a:srgbClr val="212121"/>
                </a:solidFill>
              </a:rPr>
              <a:t>눈</a:t>
            </a:r>
            <a:r>
              <a:rPr lang="en-US" altLang="ko-KR" sz="2000" dirty="0">
                <a:solidFill>
                  <a:srgbClr val="212121"/>
                </a:solidFill>
              </a:rPr>
              <a:t>, </a:t>
            </a:r>
            <a:r>
              <a:rPr lang="ko-KR" altLang="en-US" sz="2000" dirty="0">
                <a:solidFill>
                  <a:srgbClr val="212121"/>
                </a:solidFill>
              </a:rPr>
              <a:t>우박 등에 부딪혀 되돌아오는 반사 신호를 분석 → </a:t>
            </a:r>
            <a:r>
              <a:rPr lang="ko-KR" altLang="en-US" sz="2000" dirty="0" err="1">
                <a:solidFill>
                  <a:srgbClr val="212121"/>
                </a:solidFill>
              </a:rPr>
              <a:t>강수구름</a:t>
            </a:r>
            <a:r>
              <a:rPr lang="ko-KR" altLang="en-US" sz="2000" dirty="0">
                <a:solidFill>
                  <a:srgbClr val="212121"/>
                </a:solidFill>
              </a:rPr>
              <a:t> 위치 및 </a:t>
            </a:r>
            <a:r>
              <a:rPr lang="ko-KR" altLang="en-US" sz="2000" dirty="0" err="1">
                <a:solidFill>
                  <a:srgbClr val="212121"/>
                </a:solidFill>
              </a:rPr>
              <a:t>이동상태</a:t>
            </a:r>
            <a:r>
              <a:rPr lang="ko-KR" altLang="en-US" sz="2000" dirty="0">
                <a:solidFill>
                  <a:srgbClr val="212121"/>
                </a:solidFill>
              </a:rPr>
              <a:t> 추적</a:t>
            </a:r>
            <a:endParaRPr lang="en-US" altLang="ko-KR" sz="2000" dirty="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도메인 분석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기상 레이더 관측 원리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54057" y="3842539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54056" y="5299015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t="37506" r="49216" b="25204"/>
          <a:stretch/>
        </p:blipFill>
        <p:spPr>
          <a:xfrm>
            <a:off x="1913032" y="1414987"/>
            <a:ext cx="3263035" cy="20439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390CCD-5209-4070-9285-634DD8292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60"/>
          <a:stretch/>
        </p:blipFill>
        <p:spPr>
          <a:xfrm>
            <a:off x="5748404" y="1454664"/>
            <a:ext cx="4821272" cy="20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6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444748" y="1752439"/>
            <a:ext cx="88942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</a:rPr>
              <a:t>이미지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픽셀값에</a:t>
            </a:r>
            <a:r>
              <a:rPr lang="ko-KR" altLang="en-US" sz="2400" b="1" dirty="0">
                <a:solidFill>
                  <a:schemeClr val="accent2"/>
                </a:solidFill>
              </a:rPr>
              <a:t> 일반적으로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층운형</a:t>
            </a:r>
            <a:r>
              <a:rPr lang="ko-KR" altLang="en-US" sz="2400" b="1" dirty="0">
                <a:solidFill>
                  <a:schemeClr val="accent2"/>
                </a:solidFill>
              </a:rPr>
              <a:t> 호우에 쓰이는 식을 적용해 강우량으로 변환 가능</a:t>
            </a:r>
            <a:endParaRPr lang="en-US" altLang="ko-KR" sz="2400" b="1" dirty="0">
              <a:solidFill>
                <a:schemeClr val="accent2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 err="1"/>
              <a:t>dBZ</a:t>
            </a:r>
            <a:r>
              <a:rPr lang="en-US" altLang="ko-KR" sz="2400" dirty="0"/>
              <a:t> = (((pixel-0.5)/255.)*70)-10</a:t>
            </a:r>
          </a:p>
          <a:p>
            <a:r>
              <a:rPr lang="en-US" altLang="ko-KR" sz="2400" dirty="0"/>
              <a:t>Z = pow(10.0, </a:t>
            </a:r>
            <a:r>
              <a:rPr lang="en-US" altLang="ko-KR" sz="2400" dirty="0" err="1"/>
              <a:t>dBZ</a:t>
            </a:r>
            <a:r>
              <a:rPr lang="en-US" altLang="ko-KR" sz="2400" dirty="0"/>
              <a:t>/10.0)     mm</a:t>
            </a:r>
            <a:r>
              <a:rPr lang="en-US" altLang="ko-KR" sz="2400" baseline="30000" dirty="0"/>
              <a:t>6</a:t>
            </a:r>
            <a:r>
              <a:rPr lang="en-US" altLang="ko-KR" sz="2400" dirty="0"/>
              <a:t>/m</a:t>
            </a:r>
            <a:r>
              <a:rPr lang="en-US" altLang="ko-KR" sz="2400" baseline="30000" dirty="0"/>
              <a:t>3</a:t>
            </a:r>
          </a:p>
          <a:p>
            <a:r>
              <a:rPr lang="en-US" altLang="ko-KR" sz="2400" dirty="0"/>
              <a:t>R = pow(Z/200.0, 1.0/1,6)    mm/</a:t>
            </a:r>
            <a:r>
              <a:rPr lang="en-US" altLang="ko-KR" sz="2400" dirty="0" err="1"/>
              <a:t>hr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dBZ</a:t>
            </a:r>
            <a:r>
              <a:rPr lang="en-US" altLang="ko-KR" sz="2400" dirty="0"/>
              <a:t> : 1m</a:t>
            </a:r>
            <a:r>
              <a:rPr lang="en-US" altLang="ko-KR" sz="2400" baseline="30000" dirty="0"/>
              <a:t>3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단위부피내</a:t>
            </a:r>
            <a:r>
              <a:rPr lang="ko-KR" altLang="en-US" sz="2400" dirty="0"/>
              <a:t> 직경 </a:t>
            </a:r>
            <a:r>
              <a:rPr lang="en-US" altLang="ko-KR" sz="2400" dirty="0"/>
              <a:t>1mm </a:t>
            </a:r>
            <a:r>
              <a:rPr lang="ko-KR" altLang="en-US" sz="2400" dirty="0"/>
              <a:t>물방울 </a:t>
            </a:r>
            <a:r>
              <a:rPr lang="en-US" altLang="ko-KR" sz="2400" dirty="0"/>
              <a:t>1</a:t>
            </a:r>
            <a:r>
              <a:rPr lang="ko-KR" altLang="en-US" sz="2400" dirty="0"/>
              <a:t>개 기준 반사도 단위</a:t>
            </a:r>
            <a:endParaRPr lang="en-US" altLang="ko-KR" sz="2400" dirty="0"/>
          </a:p>
          <a:p>
            <a:r>
              <a:rPr lang="ko-KR" altLang="en-US" sz="2400" dirty="0"/>
              <a:t>반사도</a:t>
            </a:r>
            <a:r>
              <a:rPr lang="en-US" altLang="ko-KR" sz="2400" dirty="0"/>
              <a:t>(Z)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단위부피내</a:t>
            </a:r>
            <a:r>
              <a:rPr lang="ko-KR" altLang="en-US" sz="2400" dirty="0"/>
              <a:t> 직경 </a:t>
            </a:r>
            <a:r>
              <a:rPr lang="en-US" altLang="ko-KR" sz="2400" dirty="0"/>
              <a:t>1mm </a:t>
            </a:r>
            <a:r>
              <a:rPr lang="ko-KR" altLang="en-US" sz="2400" dirty="0"/>
              <a:t>물방울 개수 </a:t>
            </a:r>
            <a:r>
              <a:rPr lang="en-US" altLang="ko-KR" sz="2400" dirty="0"/>
              <a:t>(= </a:t>
            </a:r>
            <a:r>
              <a:rPr lang="ko-KR" altLang="en-US" sz="2400" dirty="0"/>
              <a:t>강우강도</a:t>
            </a:r>
            <a:r>
              <a:rPr lang="en-US" altLang="ko-KR" sz="2400" dirty="0"/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도메인 분석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레이더 이미지의 강우 변환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054057" y="19410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54056" y="301301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54054" y="4487307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6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4A059B9-4B3B-4836-857D-9C22377A4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20361"/>
              </p:ext>
            </p:extLst>
          </p:nvPr>
        </p:nvGraphicFramePr>
        <p:xfrm>
          <a:off x="838196" y="1825625"/>
          <a:ext cx="10515600" cy="437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7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Week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3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4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5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6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7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8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9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643916"/>
                          </a:solidFill>
                        </a:rPr>
                        <a:t>10</a:t>
                      </a:r>
                      <a:endParaRPr lang="ko-KR" altLang="en-US" sz="2000" dirty="0">
                        <a:solidFill>
                          <a:srgbClr val="643916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3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3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7868657" y="5002554"/>
            <a:ext cx="3492000" cy="19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2093" y="4941"/>
            <a:ext cx="118718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PROCESS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44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프로젝트 설계</a:t>
            </a:r>
            <a:r>
              <a:rPr lang="en-US" altLang="ko-KR" sz="2000" dirty="0">
                <a:solidFill>
                  <a:schemeClr val="bg1"/>
                </a:solidFill>
              </a:rPr>
              <a:t>    </a:t>
            </a:r>
            <a:r>
              <a:rPr lang="ko-KR" altLang="en-US" sz="3200" b="1" dirty="0">
                <a:solidFill>
                  <a:schemeClr val="bg1"/>
                </a:solidFill>
              </a:rPr>
              <a:t>개발 일정 계획 </a:t>
            </a:r>
            <a:r>
              <a:rPr lang="en-US" altLang="ko-KR" sz="3200" b="1" dirty="0">
                <a:solidFill>
                  <a:schemeClr val="bg1"/>
                </a:solidFill>
              </a:rPr>
              <a:t>(WBS)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12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2608146" y="2647266"/>
            <a:ext cx="4360686" cy="19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845057" y="2527173"/>
            <a:ext cx="1562165" cy="41345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49557"/>
              <a:gd name="adj6" fmla="val -178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기획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5237044" y="3225698"/>
            <a:ext cx="2597701" cy="19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845057" y="3105604"/>
            <a:ext cx="1562165" cy="41345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49557"/>
              <a:gd name="adj6" fmla="val -178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데이터 수집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6535910" y="3814519"/>
            <a:ext cx="2599200" cy="19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845057" y="3694426"/>
            <a:ext cx="1673005" cy="41345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49557"/>
              <a:gd name="adj6" fmla="val -178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데이터 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7855528" y="4403341"/>
            <a:ext cx="3492000" cy="19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845057" y="4283248"/>
            <a:ext cx="1562165" cy="41345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49557"/>
              <a:gd name="adj6" fmla="val -178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모델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845057" y="4882461"/>
            <a:ext cx="1562165" cy="41345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49557"/>
              <a:gd name="adj6" fmla="val -178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모델 학습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3">
            <a:extLst>
              <a:ext uri="{FF2B5EF4-FFF2-40B4-BE49-F238E27FC236}">
                <a16:creationId xmlns:a16="http://schemas.microsoft.com/office/drawing/2014/main" id="{90710BB0-4CB7-4C19-B9FB-DD12A5391FEB}"/>
              </a:ext>
            </a:extLst>
          </p:cNvPr>
          <p:cNvSpPr/>
          <p:nvPr/>
        </p:nvSpPr>
        <p:spPr>
          <a:xfrm>
            <a:off x="9613092" y="5632939"/>
            <a:ext cx="1728000" cy="19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설명선: 굽은 선(테두리 없음) 35">
            <a:extLst>
              <a:ext uri="{FF2B5EF4-FFF2-40B4-BE49-F238E27FC236}">
                <a16:creationId xmlns:a16="http://schemas.microsoft.com/office/drawing/2014/main" id="{AAB9524B-321D-43E3-AD11-AC991B9A308E}"/>
              </a:ext>
            </a:extLst>
          </p:cNvPr>
          <p:cNvSpPr/>
          <p:nvPr/>
        </p:nvSpPr>
        <p:spPr>
          <a:xfrm>
            <a:off x="845057" y="5512847"/>
            <a:ext cx="1562165" cy="413454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49557"/>
              <a:gd name="adj6" fmla="val -1788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발표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0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1216</Words>
  <Application>Microsoft Office PowerPoint</Application>
  <PresentationFormat>와이드스크린</PresentationFormat>
  <Paragraphs>406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237</cp:revision>
  <dcterms:created xsi:type="dcterms:W3CDTF">2017-10-09T06:24:25Z</dcterms:created>
  <dcterms:modified xsi:type="dcterms:W3CDTF">2020-11-26T05:34:39Z</dcterms:modified>
</cp:coreProperties>
</file>