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68" r:id="rId6"/>
    <p:sldId id="269" r:id="rId7"/>
    <p:sldId id="270" r:id="rId8"/>
    <p:sldId id="271" r:id="rId9"/>
    <p:sldId id="272" r:id="rId10"/>
    <p:sldId id="273" r:id="rId11"/>
    <p:sldId id="277" r:id="rId12"/>
    <p:sldId id="274" r:id="rId13"/>
    <p:sldId id="275" r:id="rId14"/>
    <p:sldId id="276" r:id="rId15"/>
    <p:sldId id="259" r:id="rId16"/>
    <p:sldId id="257" r:id="rId17"/>
    <p:sldId id="258" r:id="rId18"/>
    <p:sldId id="260" r:id="rId19"/>
    <p:sldId id="261" r:id="rId20"/>
    <p:sldId id="26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41732-9F37-489C-A14C-CFD52EF293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3CA80CA-FEAC-4458-9BA5-46B2C92A7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8E77EF9-186F-4ADA-B6C2-89062D8B8F7B}"/>
              </a:ext>
            </a:extLst>
          </p:cNvPr>
          <p:cNvSpPr>
            <a:spLocks noGrp="1"/>
          </p:cNvSpPr>
          <p:nvPr>
            <p:ph type="dt" sz="half" idx="10"/>
          </p:nvPr>
        </p:nvSpPr>
        <p:spPr/>
        <p:txBody>
          <a:bodyPr/>
          <a:lstStyle/>
          <a:p>
            <a:fld id="{911064B9-97A8-47D9-A408-DC133741B261}"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C12C331B-60C4-48A1-B2DD-2C06D7C65B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5FEBBD-EC23-456A-B1ED-325C4561BC44}"/>
              </a:ext>
            </a:extLst>
          </p:cNvPr>
          <p:cNvSpPr>
            <a:spLocks noGrp="1"/>
          </p:cNvSpPr>
          <p:nvPr>
            <p:ph type="sldNum" sz="quarter" idx="12"/>
          </p:nvPr>
        </p:nvSpPr>
        <p:spPr/>
        <p:txBody>
          <a:bodyPr/>
          <a:lstStyle/>
          <a:p>
            <a:fld id="{86CDC93B-2ECF-458A-8E5A-BCA8743CA72A}" type="slidenum">
              <a:rPr lang="zh-CN" altLang="en-US" smtClean="0"/>
              <a:t>‹#›</a:t>
            </a:fld>
            <a:endParaRPr lang="zh-CN" altLang="en-US"/>
          </a:p>
        </p:txBody>
      </p:sp>
    </p:spTree>
    <p:extLst>
      <p:ext uri="{BB962C8B-B14F-4D97-AF65-F5344CB8AC3E}">
        <p14:creationId xmlns:p14="http://schemas.microsoft.com/office/powerpoint/2010/main" val="314500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0F438-0BDD-4360-AB98-5667F5E47B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C371124-DC1E-44F5-8C32-C80EED651A5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AA8976-E7AF-48A2-8949-3BFEE22424D3}"/>
              </a:ext>
            </a:extLst>
          </p:cNvPr>
          <p:cNvSpPr>
            <a:spLocks noGrp="1"/>
          </p:cNvSpPr>
          <p:nvPr>
            <p:ph type="dt" sz="half" idx="10"/>
          </p:nvPr>
        </p:nvSpPr>
        <p:spPr/>
        <p:txBody>
          <a:bodyPr/>
          <a:lstStyle/>
          <a:p>
            <a:fld id="{911064B9-97A8-47D9-A408-DC133741B261}"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832C1654-B232-4A41-9F7B-BC9F8903DB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9E9750-C029-4A57-872A-D52C1E382FE5}"/>
              </a:ext>
            </a:extLst>
          </p:cNvPr>
          <p:cNvSpPr>
            <a:spLocks noGrp="1"/>
          </p:cNvSpPr>
          <p:nvPr>
            <p:ph type="sldNum" sz="quarter" idx="12"/>
          </p:nvPr>
        </p:nvSpPr>
        <p:spPr/>
        <p:txBody>
          <a:bodyPr/>
          <a:lstStyle/>
          <a:p>
            <a:fld id="{86CDC93B-2ECF-458A-8E5A-BCA8743CA72A}" type="slidenum">
              <a:rPr lang="zh-CN" altLang="en-US" smtClean="0"/>
              <a:t>‹#›</a:t>
            </a:fld>
            <a:endParaRPr lang="zh-CN" altLang="en-US"/>
          </a:p>
        </p:txBody>
      </p:sp>
    </p:spTree>
    <p:extLst>
      <p:ext uri="{BB962C8B-B14F-4D97-AF65-F5344CB8AC3E}">
        <p14:creationId xmlns:p14="http://schemas.microsoft.com/office/powerpoint/2010/main" val="36206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F1F2119-601C-4DA5-A264-4FA5B39CDFF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10A14D6-2C87-4212-AD5E-78E9F12A56D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7222E0-7099-4009-90BE-D39E70CC4940}"/>
              </a:ext>
            </a:extLst>
          </p:cNvPr>
          <p:cNvSpPr>
            <a:spLocks noGrp="1"/>
          </p:cNvSpPr>
          <p:nvPr>
            <p:ph type="dt" sz="half" idx="10"/>
          </p:nvPr>
        </p:nvSpPr>
        <p:spPr/>
        <p:txBody>
          <a:bodyPr/>
          <a:lstStyle/>
          <a:p>
            <a:fld id="{911064B9-97A8-47D9-A408-DC133741B261}"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01FA21AA-BB4D-44F6-9A88-240B1824B3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AD587F-69D6-4895-A5B3-11E5DD298B94}"/>
              </a:ext>
            </a:extLst>
          </p:cNvPr>
          <p:cNvSpPr>
            <a:spLocks noGrp="1"/>
          </p:cNvSpPr>
          <p:nvPr>
            <p:ph type="sldNum" sz="quarter" idx="12"/>
          </p:nvPr>
        </p:nvSpPr>
        <p:spPr/>
        <p:txBody>
          <a:bodyPr/>
          <a:lstStyle/>
          <a:p>
            <a:fld id="{86CDC93B-2ECF-458A-8E5A-BCA8743CA72A}" type="slidenum">
              <a:rPr lang="zh-CN" altLang="en-US" smtClean="0"/>
              <a:t>‹#›</a:t>
            </a:fld>
            <a:endParaRPr lang="zh-CN" altLang="en-US"/>
          </a:p>
        </p:txBody>
      </p:sp>
    </p:spTree>
    <p:extLst>
      <p:ext uri="{BB962C8B-B14F-4D97-AF65-F5344CB8AC3E}">
        <p14:creationId xmlns:p14="http://schemas.microsoft.com/office/powerpoint/2010/main" val="373359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9A454-97A8-4E2E-A4D7-AF792412CA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39A227-E66C-4303-B612-DB80F1CEC7C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65EF6B-5085-4786-8EF6-F82DA075B697}"/>
              </a:ext>
            </a:extLst>
          </p:cNvPr>
          <p:cNvSpPr>
            <a:spLocks noGrp="1"/>
          </p:cNvSpPr>
          <p:nvPr>
            <p:ph type="dt" sz="half" idx="10"/>
          </p:nvPr>
        </p:nvSpPr>
        <p:spPr/>
        <p:txBody>
          <a:bodyPr/>
          <a:lstStyle/>
          <a:p>
            <a:fld id="{911064B9-97A8-47D9-A408-DC133741B261}"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D0376E1C-0D44-40ED-9BB4-F0A06BBB61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A9F8CF-EE9E-4C3C-BA0F-963D7B44C045}"/>
              </a:ext>
            </a:extLst>
          </p:cNvPr>
          <p:cNvSpPr>
            <a:spLocks noGrp="1"/>
          </p:cNvSpPr>
          <p:nvPr>
            <p:ph type="sldNum" sz="quarter" idx="12"/>
          </p:nvPr>
        </p:nvSpPr>
        <p:spPr/>
        <p:txBody>
          <a:bodyPr/>
          <a:lstStyle/>
          <a:p>
            <a:fld id="{86CDC93B-2ECF-458A-8E5A-BCA8743CA72A}" type="slidenum">
              <a:rPr lang="zh-CN" altLang="en-US" smtClean="0"/>
              <a:t>‹#›</a:t>
            </a:fld>
            <a:endParaRPr lang="zh-CN" altLang="en-US"/>
          </a:p>
        </p:txBody>
      </p:sp>
    </p:spTree>
    <p:extLst>
      <p:ext uri="{BB962C8B-B14F-4D97-AF65-F5344CB8AC3E}">
        <p14:creationId xmlns:p14="http://schemas.microsoft.com/office/powerpoint/2010/main" val="380370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1DCF9-82BE-4459-9408-DF85C1ACB97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B754F5B-247F-45AA-A914-9DDF549234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1196A0-6830-4B95-B035-18A3DEAB358B}"/>
              </a:ext>
            </a:extLst>
          </p:cNvPr>
          <p:cNvSpPr>
            <a:spLocks noGrp="1"/>
          </p:cNvSpPr>
          <p:nvPr>
            <p:ph type="dt" sz="half" idx="10"/>
          </p:nvPr>
        </p:nvSpPr>
        <p:spPr/>
        <p:txBody>
          <a:bodyPr/>
          <a:lstStyle/>
          <a:p>
            <a:fld id="{911064B9-97A8-47D9-A408-DC133741B261}"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9CF8A923-9527-49EC-AAD5-94F65B2F3A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C42E0F-CD8F-4683-AC36-C2E0994319AD}"/>
              </a:ext>
            </a:extLst>
          </p:cNvPr>
          <p:cNvSpPr>
            <a:spLocks noGrp="1"/>
          </p:cNvSpPr>
          <p:nvPr>
            <p:ph type="sldNum" sz="quarter" idx="12"/>
          </p:nvPr>
        </p:nvSpPr>
        <p:spPr/>
        <p:txBody>
          <a:bodyPr/>
          <a:lstStyle/>
          <a:p>
            <a:fld id="{86CDC93B-2ECF-458A-8E5A-BCA8743CA72A}" type="slidenum">
              <a:rPr lang="zh-CN" altLang="en-US" smtClean="0"/>
              <a:t>‹#›</a:t>
            </a:fld>
            <a:endParaRPr lang="zh-CN" altLang="en-US"/>
          </a:p>
        </p:txBody>
      </p:sp>
    </p:spTree>
    <p:extLst>
      <p:ext uri="{BB962C8B-B14F-4D97-AF65-F5344CB8AC3E}">
        <p14:creationId xmlns:p14="http://schemas.microsoft.com/office/powerpoint/2010/main" val="81878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BD835-3F36-4A32-8231-096EE4FBC2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3B4EAE-1F09-4E38-8379-2BCA121CA10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50C2DD-99D8-4BF6-8E95-BBD70A60D26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66EEEF1-B6BE-4FEF-B7C9-51321B6EDF8D}"/>
              </a:ext>
            </a:extLst>
          </p:cNvPr>
          <p:cNvSpPr>
            <a:spLocks noGrp="1"/>
          </p:cNvSpPr>
          <p:nvPr>
            <p:ph type="dt" sz="half" idx="10"/>
          </p:nvPr>
        </p:nvSpPr>
        <p:spPr/>
        <p:txBody>
          <a:bodyPr/>
          <a:lstStyle/>
          <a:p>
            <a:fld id="{911064B9-97A8-47D9-A408-DC133741B261}"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5F56301E-EAC7-49C5-B40F-425C234F2B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A34116-BDE8-4FEA-96E3-EE21FF2BA1D4}"/>
              </a:ext>
            </a:extLst>
          </p:cNvPr>
          <p:cNvSpPr>
            <a:spLocks noGrp="1"/>
          </p:cNvSpPr>
          <p:nvPr>
            <p:ph type="sldNum" sz="quarter" idx="12"/>
          </p:nvPr>
        </p:nvSpPr>
        <p:spPr/>
        <p:txBody>
          <a:bodyPr/>
          <a:lstStyle/>
          <a:p>
            <a:fld id="{86CDC93B-2ECF-458A-8E5A-BCA8743CA72A}" type="slidenum">
              <a:rPr lang="zh-CN" altLang="en-US" smtClean="0"/>
              <a:t>‹#›</a:t>
            </a:fld>
            <a:endParaRPr lang="zh-CN" altLang="en-US"/>
          </a:p>
        </p:txBody>
      </p:sp>
    </p:spTree>
    <p:extLst>
      <p:ext uri="{BB962C8B-B14F-4D97-AF65-F5344CB8AC3E}">
        <p14:creationId xmlns:p14="http://schemas.microsoft.com/office/powerpoint/2010/main" val="74866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C9242-7B9B-4094-8F9C-895ABCB579F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6A84524-C137-45AA-A897-E2AE65A3C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02B92E4-7E5B-493B-8D28-15D96997E70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ED29D0D-7118-4557-8AE6-E18A95DE9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536B7EA-9041-47A1-AA0C-95CB244521E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99E9146-EE04-4D08-AB7C-946FE52DCE88}"/>
              </a:ext>
            </a:extLst>
          </p:cNvPr>
          <p:cNvSpPr>
            <a:spLocks noGrp="1"/>
          </p:cNvSpPr>
          <p:nvPr>
            <p:ph type="dt" sz="half" idx="10"/>
          </p:nvPr>
        </p:nvSpPr>
        <p:spPr/>
        <p:txBody>
          <a:bodyPr/>
          <a:lstStyle/>
          <a:p>
            <a:fld id="{911064B9-97A8-47D9-A408-DC133741B261}" type="datetimeFigureOut">
              <a:rPr lang="zh-CN" altLang="en-US" smtClean="0"/>
              <a:t>2021/10/31</a:t>
            </a:fld>
            <a:endParaRPr lang="zh-CN" altLang="en-US"/>
          </a:p>
        </p:txBody>
      </p:sp>
      <p:sp>
        <p:nvSpPr>
          <p:cNvPr id="8" name="页脚占位符 7">
            <a:extLst>
              <a:ext uri="{FF2B5EF4-FFF2-40B4-BE49-F238E27FC236}">
                <a16:creationId xmlns:a16="http://schemas.microsoft.com/office/drawing/2014/main" id="{14C41BB5-E6EE-498D-8815-B62EACD4C9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5D148D7-7A24-4596-916B-50100C05CAFB}"/>
              </a:ext>
            </a:extLst>
          </p:cNvPr>
          <p:cNvSpPr>
            <a:spLocks noGrp="1"/>
          </p:cNvSpPr>
          <p:nvPr>
            <p:ph type="sldNum" sz="quarter" idx="12"/>
          </p:nvPr>
        </p:nvSpPr>
        <p:spPr/>
        <p:txBody>
          <a:bodyPr/>
          <a:lstStyle/>
          <a:p>
            <a:fld id="{86CDC93B-2ECF-458A-8E5A-BCA8743CA72A}" type="slidenum">
              <a:rPr lang="zh-CN" altLang="en-US" smtClean="0"/>
              <a:t>‹#›</a:t>
            </a:fld>
            <a:endParaRPr lang="zh-CN" altLang="en-US"/>
          </a:p>
        </p:txBody>
      </p:sp>
    </p:spTree>
    <p:extLst>
      <p:ext uri="{BB962C8B-B14F-4D97-AF65-F5344CB8AC3E}">
        <p14:creationId xmlns:p14="http://schemas.microsoft.com/office/powerpoint/2010/main" val="240503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12FDC-6090-4081-9233-9105ACFCA0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EA2497-63F7-44D0-9268-E2BB4204C2CC}"/>
              </a:ext>
            </a:extLst>
          </p:cNvPr>
          <p:cNvSpPr>
            <a:spLocks noGrp="1"/>
          </p:cNvSpPr>
          <p:nvPr>
            <p:ph type="dt" sz="half" idx="10"/>
          </p:nvPr>
        </p:nvSpPr>
        <p:spPr/>
        <p:txBody>
          <a:bodyPr/>
          <a:lstStyle/>
          <a:p>
            <a:fld id="{911064B9-97A8-47D9-A408-DC133741B261}" type="datetimeFigureOut">
              <a:rPr lang="zh-CN" altLang="en-US" smtClean="0"/>
              <a:t>2021/10/31</a:t>
            </a:fld>
            <a:endParaRPr lang="zh-CN" altLang="en-US"/>
          </a:p>
        </p:txBody>
      </p:sp>
      <p:sp>
        <p:nvSpPr>
          <p:cNvPr id="4" name="页脚占位符 3">
            <a:extLst>
              <a:ext uri="{FF2B5EF4-FFF2-40B4-BE49-F238E27FC236}">
                <a16:creationId xmlns:a16="http://schemas.microsoft.com/office/drawing/2014/main" id="{19EFFD42-1E84-45A1-BB12-6CE5323250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AB312A6-83E9-42F3-BEED-A46A08BC0091}"/>
              </a:ext>
            </a:extLst>
          </p:cNvPr>
          <p:cNvSpPr>
            <a:spLocks noGrp="1"/>
          </p:cNvSpPr>
          <p:nvPr>
            <p:ph type="sldNum" sz="quarter" idx="12"/>
          </p:nvPr>
        </p:nvSpPr>
        <p:spPr/>
        <p:txBody>
          <a:bodyPr/>
          <a:lstStyle/>
          <a:p>
            <a:fld id="{86CDC93B-2ECF-458A-8E5A-BCA8743CA72A}" type="slidenum">
              <a:rPr lang="zh-CN" altLang="en-US" smtClean="0"/>
              <a:t>‹#›</a:t>
            </a:fld>
            <a:endParaRPr lang="zh-CN" altLang="en-US"/>
          </a:p>
        </p:txBody>
      </p:sp>
    </p:spTree>
    <p:extLst>
      <p:ext uri="{BB962C8B-B14F-4D97-AF65-F5344CB8AC3E}">
        <p14:creationId xmlns:p14="http://schemas.microsoft.com/office/powerpoint/2010/main" val="388127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44278D-7520-459C-B38E-F8907DA36CE9}"/>
              </a:ext>
            </a:extLst>
          </p:cNvPr>
          <p:cNvSpPr>
            <a:spLocks noGrp="1"/>
          </p:cNvSpPr>
          <p:nvPr>
            <p:ph type="dt" sz="half" idx="10"/>
          </p:nvPr>
        </p:nvSpPr>
        <p:spPr/>
        <p:txBody>
          <a:bodyPr/>
          <a:lstStyle/>
          <a:p>
            <a:fld id="{911064B9-97A8-47D9-A408-DC133741B261}" type="datetimeFigureOut">
              <a:rPr lang="zh-CN" altLang="en-US" smtClean="0"/>
              <a:t>2021/10/31</a:t>
            </a:fld>
            <a:endParaRPr lang="zh-CN" altLang="en-US"/>
          </a:p>
        </p:txBody>
      </p:sp>
      <p:sp>
        <p:nvSpPr>
          <p:cNvPr id="3" name="页脚占位符 2">
            <a:extLst>
              <a:ext uri="{FF2B5EF4-FFF2-40B4-BE49-F238E27FC236}">
                <a16:creationId xmlns:a16="http://schemas.microsoft.com/office/drawing/2014/main" id="{763B1391-7D5A-4A61-A19C-D3472456895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5A45A56-C398-48A1-9F0A-98A8099B67A9}"/>
              </a:ext>
            </a:extLst>
          </p:cNvPr>
          <p:cNvSpPr>
            <a:spLocks noGrp="1"/>
          </p:cNvSpPr>
          <p:nvPr>
            <p:ph type="sldNum" sz="quarter" idx="12"/>
          </p:nvPr>
        </p:nvSpPr>
        <p:spPr/>
        <p:txBody>
          <a:bodyPr/>
          <a:lstStyle/>
          <a:p>
            <a:fld id="{86CDC93B-2ECF-458A-8E5A-BCA8743CA72A}" type="slidenum">
              <a:rPr lang="zh-CN" altLang="en-US" smtClean="0"/>
              <a:t>‹#›</a:t>
            </a:fld>
            <a:endParaRPr lang="zh-CN" altLang="en-US"/>
          </a:p>
        </p:txBody>
      </p:sp>
    </p:spTree>
    <p:extLst>
      <p:ext uri="{BB962C8B-B14F-4D97-AF65-F5344CB8AC3E}">
        <p14:creationId xmlns:p14="http://schemas.microsoft.com/office/powerpoint/2010/main" val="287674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87D47-46E4-4F3A-9E81-187E6CB87C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4CAAF5D-B352-4C02-9CA5-1FED5E11A9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11B102F-EF03-4043-B497-253176126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AB7E14-1EF1-44CA-AF42-79D19068215D}"/>
              </a:ext>
            </a:extLst>
          </p:cNvPr>
          <p:cNvSpPr>
            <a:spLocks noGrp="1"/>
          </p:cNvSpPr>
          <p:nvPr>
            <p:ph type="dt" sz="half" idx="10"/>
          </p:nvPr>
        </p:nvSpPr>
        <p:spPr/>
        <p:txBody>
          <a:bodyPr/>
          <a:lstStyle/>
          <a:p>
            <a:fld id="{911064B9-97A8-47D9-A408-DC133741B261}"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A7DD10F6-BA70-45AC-9405-91D9B9CE09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60A577-12A8-47B2-93D1-FD6CF74616F3}"/>
              </a:ext>
            </a:extLst>
          </p:cNvPr>
          <p:cNvSpPr>
            <a:spLocks noGrp="1"/>
          </p:cNvSpPr>
          <p:nvPr>
            <p:ph type="sldNum" sz="quarter" idx="12"/>
          </p:nvPr>
        </p:nvSpPr>
        <p:spPr/>
        <p:txBody>
          <a:bodyPr/>
          <a:lstStyle/>
          <a:p>
            <a:fld id="{86CDC93B-2ECF-458A-8E5A-BCA8743CA72A}" type="slidenum">
              <a:rPr lang="zh-CN" altLang="en-US" smtClean="0"/>
              <a:t>‹#›</a:t>
            </a:fld>
            <a:endParaRPr lang="zh-CN" altLang="en-US"/>
          </a:p>
        </p:txBody>
      </p:sp>
    </p:spTree>
    <p:extLst>
      <p:ext uri="{BB962C8B-B14F-4D97-AF65-F5344CB8AC3E}">
        <p14:creationId xmlns:p14="http://schemas.microsoft.com/office/powerpoint/2010/main" val="218470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4562A-D77F-403A-B06E-C157447ACA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E0278B-EB95-4CAD-BC0D-3C52AB4F53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81CED6-60BB-410A-A63B-4BBAEF142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49D609-A48D-4B7B-86E4-27E760A62DA2}"/>
              </a:ext>
            </a:extLst>
          </p:cNvPr>
          <p:cNvSpPr>
            <a:spLocks noGrp="1"/>
          </p:cNvSpPr>
          <p:nvPr>
            <p:ph type="dt" sz="half" idx="10"/>
          </p:nvPr>
        </p:nvSpPr>
        <p:spPr/>
        <p:txBody>
          <a:bodyPr/>
          <a:lstStyle/>
          <a:p>
            <a:fld id="{911064B9-97A8-47D9-A408-DC133741B261}"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2A73BA47-8B99-4424-B596-EA940C9B55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AA31AF-D8F8-403F-83EA-7F9726FE6E33}"/>
              </a:ext>
            </a:extLst>
          </p:cNvPr>
          <p:cNvSpPr>
            <a:spLocks noGrp="1"/>
          </p:cNvSpPr>
          <p:nvPr>
            <p:ph type="sldNum" sz="quarter" idx="12"/>
          </p:nvPr>
        </p:nvSpPr>
        <p:spPr/>
        <p:txBody>
          <a:bodyPr/>
          <a:lstStyle/>
          <a:p>
            <a:fld id="{86CDC93B-2ECF-458A-8E5A-BCA8743CA72A}" type="slidenum">
              <a:rPr lang="zh-CN" altLang="en-US" smtClean="0"/>
              <a:t>‹#›</a:t>
            </a:fld>
            <a:endParaRPr lang="zh-CN" altLang="en-US"/>
          </a:p>
        </p:txBody>
      </p:sp>
    </p:spTree>
    <p:extLst>
      <p:ext uri="{BB962C8B-B14F-4D97-AF65-F5344CB8AC3E}">
        <p14:creationId xmlns:p14="http://schemas.microsoft.com/office/powerpoint/2010/main" val="99250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B88E2E-5162-4B9C-90CF-ABF4EB918F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3E227FC-F4C0-4761-AF57-64B7E1A3CE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32D465-77A0-4B9A-A361-67D57D8585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064B9-97A8-47D9-A408-DC133741B261}"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55E97CBE-93D7-458A-90A7-764CC400E4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446B102-278E-47F5-9019-ABE3A1E83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DC93B-2ECF-458A-8E5A-BCA8743CA72A}" type="slidenum">
              <a:rPr lang="zh-CN" altLang="en-US" smtClean="0"/>
              <a:t>‹#›</a:t>
            </a:fld>
            <a:endParaRPr lang="zh-CN" altLang="en-US"/>
          </a:p>
        </p:txBody>
      </p:sp>
    </p:spTree>
    <p:extLst>
      <p:ext uri="{BB962C8B-B14F-4D97-AF65-F5344CB8AC3E}">
        <p14:creationId xmlns:p14="http://schemas.microsoft.com/office/powerpoint/2010/main" val="3725996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undergraduate.study.cam.ac.uk/applying/entrance-requirements/step"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cam.ac.uk/"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3E1EA-C955-47F5-85AB-28C311860D49}"/>
              </a:ext>
            </a:extLst>
          </p:cNvPr>
          <p:cNvSpPr>
            <a:spLocks noGrp="1"/>
          </p:cNvSpPr>
          <p:nvPr>
            <p:ph type="ctrTitle"/>
          </p:nvPr>
        </p:nvSpPr>
        <p:spPr>
          <a:xfrm>
            <a:off x="1352550" y="474662"/>
            <a:ext cx="9144000" cy="935037"/>
          </a:xfrm>
        </p:spPr>
        <p:txBody>
          <a:bodyPr/>
          <a:lstStyle/>
          <a:p>
            <a:r>
              <a:rPr lang="zh-CN" altLang="en-US" dirty="0"/>
              <a:t>剑桥大学</a:t>
            </a:r>
          </a:p>
        </p:txBody>
      </p:sp>
      <p:sp>
        <p:nvSpPr>
          <p:cNvPr id="3" name="副标题 2">
            <a:extLst>
              <a:ext uri="{FF2B5EF4-FFF2-40B4-BE49-F238E27FC236}">
                <a16:creationId xmlns:a16="http://schemas.microsoft.com/office/drawing/2014/main" id="{5E9BEF8D-8DFF-4C81-89D0-DA9EB2EA2EBC}"/>
              </a:ext>
            </a:extLst>
          </p:cNvPr>
          <p:cNvSpPr>
            <a:spLocks noGrp="1"/>
          </p:cNvSpPr>
          <p:nvPr>
            <p:ph type="subTitle" idx="1"/>
          </p:nvPr>
        </p:nvSpPr>
        <p:spPr>
          <a:xfrm>
            <a:off x="7362825" y="6126163"/>
            <a:ext cx="4829175" cy="1655762"/>
          </a:xfrm>
        </p:spPr>
        <p:txBody>
          <a:bodyPr/>
          <a:lstStyle/>
          <a:p>
            <a:r>
              <a:rPr lang="en-US" altLang="zh-CN" dirty="0"/>
              <a:t>By </a:t>
            </a:r>
            <a:r>
              <a:rPr lang="zh-CN" altLang="en-US" dirty="0"/>
              <a:t>伊凡 </a:t>
            </a:r>
            <a:r>
              <a:rPr lang="en-US" altLang="zh-CN" dirty="0"/>
              <a:t>Evan &amp; </a:t>
            </a:r>
            <a:r>
              <a:rPr lang="zh-CN" altLang="en-US" dirty="0"/>
              <a:t>王境庐 </a:t>
            </a:r>
            <a:r>
              <a:rPr lang="en-US" altLang="zh-CN" dirty="0"/>
              <a:t>Ethan</a:t>
            </a:r>
            <a:endParaRPr lang="zh-CN" altLang="en-US" dirty="0"/>
          </a:p>
        </p:txBody>
      </p:sp>
      <p:pic>
        <p:nvPicPr>
          <p:cNvPr id="5" name="图片 4">
            <a:extLst>
              <a:ext uri="{FF2B5EF4-FFF2-40B4-BE49-F238E27FC236}">
                <a16:creationId xmlns:a16="http://schemas.microsoft.com/office/drawing/2014/main" id="{60330D20-990B-4833-BD10-05BFC5CF5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575" y="2057400"/>
            <a:ext cx="3810000" cy="3390900"/>
          </a:xfrm>
          <a:prstGeom prst="rect">
            <a:avLst/>
          </a:prstGeom>
        </p:spPr>
      </p:pic>
      <p:pic>
        <p:nvPicPr>
          <p:cNvPr id="7" name="图片 6">
            <a:extLst>
              <a:ext uri="{FF2B5EF4-FFF2-40B4-BE49-F238E27FC236}">
                <a16:creationId xmlns:a16="http://schemas.microsoft.com/office/drawing/2014/main" id="{2A3E0C10-C07F-4FC0-B212-A88084397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449" y="1962943"/>
            <a:ext cx="3638551" cy="3609976"/>
          </a:xfrm>
          <a:prstGeom prst="rect">
            <a:avLst/>
          </a:prstGeom>
        </p:spPr>
      </p:pic>
    </p:spTree>
    <p:extLst>
      <p:ext uri="{BB962C8B-B14F-4D97-AF65-F5344CB8AC3E}">
        <p14:creationId xmlns:p14="http://schemas.microsoft.com/office/powerpoint/2010/main" val="356760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AE9F1-07CD-4C6B-9BCD-8E90266F18DC}"/>
              </a:ext>
            </a:extLst>
          </p:cNvPr>
          <p:cNvSpPr>
            <a:spLocks noGrp="1"/>
          </p:cNvSpPr>
          <p:nvPr>
            <p:ph type="title"/>
          </p:nvPr>
        </p:nvSpPr>
        <p:spPr/>
        <p:txBody>
          <a:bodyPr/>
          <a:lstStyle/>
          <a:p>
            <a:pPr algn="ctr"/>
            <a:r>
              <a:rPr lang="en-US" altLang="zh-CN" dirty="0"/>
              <a:t>Natural Science</a:t>
            </a:r>
            <a:endParaRPr lang="zh-CN" altLang="en-US" dirty="0"/>
          </a:p>
        </p:txBody>
      </p:sp>
      <p:sp>
        <p:nvSpPr>
          <p:cNvPr id="3" name="内容占位符 2">
            <a:extLst>
              <a:ext uri="{FF2B5EF4-FFF2-40B4-BE49-F238E27FC236}">
                <a16:creationId xmlns:a16="http://schemas.microsoft.com/office/drawing/2014/main" id="{43501443-A0C2-4632-8AFB-4CA81E0ED74F}"/>
              </a:ext>
            </a:extLst>
          </p:cNvPr>
          <p:cNvSpPr>
            <a:spLocks noGrp="1"/>
          </p:cNvSpPr>
          <p:nvPr>
            <p:ph idx="1"/>
          </p:nvPr>
        </p:nvSpPr>
        <p:spPr/>
        <p:txBody>
          <a:bodyPr>
            <a:normAutofit lnSpcReduction="10000"/>
          </a:bodyPr>
          <a:lstStyle/>
          <a:p>
            <a:r>
              <a:rPr lang="en-US" altLang="zh-CN" b="0" i="0" dirty="0">
                <a:solidFill>
                  <a:srgbClr val="171717"/>
                </a:solidFill>
                <a:effectLst/>
                <a:latin typeface="verdana" panose="020B0604030504040204" pitchFamily="34" charset="0"/>
              </a:rPr>
              <a:t>The flexibility of the course makes it possible to take purely biological sciences, purely physical sciences or a combination of both, according to your interests.</a:t>
            </a:r>
          </a:p>
          <a:p>
            <a:r>
              <a:rPr lang="en-US" altLang="zh-CN" b="1" i="0" dirty="0">
                <a:solidFill>
                  <a:srgbClr val="171717"/>
                </a:solidFill>
                <a:effectLst/>
                <a:latin typeface="verdana" panose="020B0604030504040204" pitchFamily="34" charset="0"/>
              </a:rPr>
              <a:t>A Level:</a:t>
            </a:r>
            <a:r>
              <a:rPr lang="en-US" altLang="zh-CN" b="0" i="0" dirty="0">
                <a:solidFill>
                  <a:srgbClr val="171717"/>
                </a:solidFill>
                <a:effectLst/>
                <a:latin typeface="verdana" panose="020B0604030504040204" pitchFamily="34" charset="0"/>
              </a:rPr>
              <a:t> A*A*A</a:t>
            </a:r>
          </a:p>
          <a:p>
            <a:r>
              <a:rPr lang="en-US" altLang="zh-CN" b="0" i="0" dirty="0">
                <a:solidFill>
                  <a:srgbClr val="171717"/>
                </a:solidFill>
                <a:effectLst/>
                <a:latin typeface="verdana" panose="020B0604030504040204" pitchFamily="34" charset="0"/>
              </a:rPr>
              <a:t>Most students have at least three science/mathematics A Levels.</a:t>
            </a:r>
          </a:p>
          <a:p>
            <a:r>
              <a:rPr lang="en-US" altLang="zh-CN" b="0" i="0" dirty="0">
                <a:solidFill>
                  <a:srgbClr val="171717"/>
                </a:solidFill>
                <a:effectLst/>
                <a:latin typeface="verdana" panose="020B0604030504040204" pitchFamily="34" charset="0"/>
              </a:rPr>
              <a:t>required to take a pre-interview written assessment</a:t>
            </a:r>
            <a:endParaRPr lang="en-US" altLang="zh-CN" dirty="0">
              <a:solidFill>
                <a:srgbClr val="171717"/>
              </a:solidFill>
              <a:latin typeface="verdana" panose="020B0604030504040204" pitchFamily="34" charset="0"/>
            </a:endParaRPr>
          </a:p>
          <a:p>
            <a:r>
              <a:rPr lang="en-US" altLang="zh-CN" b="0" i="0" dirty="0">
                <a:solidFill>
                  <a:srgbClr val="171717"/>
                </a:solidFill>
                <a:effectLst/>
                <a:latin typeface="verdana" panose="020B0604030504040204" pitchFamily="34" charset="0"/>
              </a:rPr>
              <a:t>taking other </a:t>
            </a:r>
            <a:r>
              <a:rPr lang="en-US" altLang="zh-CN" b="0" i="0" dirty="0" err="1">
                <a:solidFill>
                  <a:srgbClr val="171717"/>
                </a:solidFill>
                <a:effectLst/>
                <a:latin typeface="verdana" panose="020B0604030504040204" pitchFamily="34" charset="0"/>
              </a:rPr>
              <a:t>recognised</a:t>
            </a:r>
            <a:r>
              <a:rPr lang="en-US" altLang="zh-CN" b="0" i="0" dirty="0">
                <a:solidFill>
                  <a:srgbClr val="171717"/>
                </a:solidFill>
                <a:effectLst/>
                <a:latin typeface="verdana" panose="020B0604030504040204" pitchFamily="34" charset="0"/>
              </a:rPr>
              <a:t> qualifications to </a:t>
            </a:r>
            <a:r>
              <a:rPr lang="en-US" altLang="zh-CN" b="0" i="0" dirty="0">
                <a:solidFill>
                  <a:srgbClr val="FF0000"/>
                </a:solidFill>
                <a:effectLst/>
                <a:latin typeface="verdana" panose="020B0604030504040204" pitchFamily="34" charset="0"/>
              </a:rPr>
              <a:t>have a level of understanding in science </a:t>
            </a:r>
            <a:r>
              <a:rPr lang="en-US" altLang="zh-CN" b="0" i="0" dirty="0">
                <a:solidFill>
                  <a:srgbClr val="171717"/>
                </a:solidFill>
                <a:effectLst/>
                <a:latin typeface="verdana" panose="020B0604030504040204" pitchFamily="34" charset="0"/>
              </a:rPr>
              <a:t>and mathematics roughly equivalent to those applying with A Levels.</a:t>
            </a:r>
            <a:endParaRPr lang="zh-CN" altLang="en-US" dirty="0"/>
          </a:p>
        </p:txBody>
      </p:sp>
    </p:spTree>
    <p:extLst>
      <p:ext uri="{BB962C8B-B14F-4D97-AF65-F5344CB8AC3E}">
        <p14:creationId xmlns:p14="http://schemas.microsoft.com/office/powerpoint/2010/main" val="191775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5949E3A-557C-4EA6-9BC5-D446AD5636B8}"/>
              </a:ext>
            </a:extLst>
          </p:cNvPr>
          <p:cNvSpPr txBox="1"/>
          <p:nvPr/>
        </p:nvSpPr>
        <p:spPr>
          <a:xfrm>
            <a:off x="353786" y="534489"/>
            <a:ext cx="11198134" cy="5509200"/>
          </a:xfrm>
          <a:prstGeom prst="rect">
            <a:avLst/>
          </a:prstGeom>
          <a:noFill/>
        </p:spPr>
        <p:txBody>
          <a:bodyPr wrap="square" rtlCol="0">
            <a:spAutoFit/>
          </a:bodyPr>
          <a:lstStyle/>
          <a:p>
            <a:r>
              <a:rPr lang="en-US" altLang="zh-CN" sz="3200" dirty="0"/>
              <a:t>Natural Science course is optional for students interested in:</a:t>
            </a:r>
          </a:p>
          <a:p>
            <a:endParaRPr lang="en-US" altLang="zh-CN" sz="3200" dirty="0"/>
          </a:p>
          <a:p>
            <a:r>
              <a:rPr lang="en-US" altLang="zh-CN" sz="3200" dirty="0">
                <a:solidFill>
                  <a:srgbClr val="FF0000"/>
                </a:solidFill>
              </a:rPr>
              <a:t>Anatomy, Astrophysics,</a:t>
            </a:r>
          </a:p>
          <a:p>
            <a:r>
              <a:rPr lang="en-US" altLang="zh-CN" sz="3200" dirty="0">
                <a:solidFill>
                  <a:srgbClr val="FF0000"/>
                </a:solidFill>
              </a:rPr>
              <a:t>Biochemistry</a:t>
            </a:r>
            <a:r>
              <a:rPr lang="en-US" altLang="zh-CN" sz="3200" dirty="0"/>
              <a:t>, Biological Sciences, </a:t>
            </a:r>
          </a:p>
          <a:p>
            <a:r>
              <a:rPr lang="en-US" altLang="zh-CN" sz="3200" dirty="0">
                <a:solidFill>
                  <a:srgbClr val="FF0000"/>
                </a:solidFill>
              </a:rPr>
              <a:t>Biology, </a:t>
            </a:r>
            <a:r>
              <a:rPr lang="en-US" altLang="zh-CN" sz="3200" dirty="0"/>
              <a:t>Biomedical Sciences, </a:t>
            </a:r>
            <a:r>
              <a:rPr lang="en-US" altLang="zh-CN" sz="3200" dirty="0">
                <a:solidFill>
                  <a:srgbClr val="FF0000"/>
                </a:solidFill>
              </a:rPr>
              <a:t>Botany, </a:t>
            </a:r>
          </a:p>
          <a:p>
            <a:r>
              <a:rPr lang="en-US" altLang="zh-CN" sz="3200" dirty="0">
                <a:solidFill>
                  <a:srgbClr val="FF0000"/>
                </a:solidFill>
              </a:rPr>
              <a:t>Chemistry</a:t>
            </a:r>
            <a:r>
              <a:rPr lang="en-US" altLang="zh-CN" sz="3200" dirty="0"/>
              <a:t>, </a:t>
            </a:r>
          </a:p>
          <a:p>
            <a:r>
              <a:rPr lang="en-US" altLang="zh-CN" sz="3200" dirty="0">
                <a:solidFill>
                  <a:srgbClr val="FF0000"/>
                </a:solidFill>
              </a:rPr>
              <a:t>Earth Sciences, </a:t>
            </a:r>
          </a:p>
          <a:p>
            <a:r>
              <a:rPr lang="en-US" altLang="zh-CN" sz="3200" dirty="0">
                <a:solidFill>
                  <a:srgbClr val="FF0000"/>
                </a:solidFill>
              </a:rPr>
              <a:t>Genetics, Geological Sciences, </a:t>
            </a:r>
          </a:p>
          <a:p>
            <a:r>
              <a:rPr lang="en-US" altLang="zh-CN" sz="3200" dirty="0">
                <a:solidFill>
                  <a:srgbClr val="FF0000"/>
                </a:solidFill>
              </a:rPr>
              <a:t>Neuroscience, </a:t>
            </a:r>
          </a:p>
          <a:p>
            <a:r>
              <a:rPr lang="en-US" altLang="zh-CN" sz="3200" dirty="0">
                <a:solidFill>
                  <a:srgbClr val="FF0000"/>
                </a:solidFill>
              </a:rPr>
              <a:t>Physics,</a:t>
            </a:r>
          </a:p>
          <a:p>
            <a:r>
              <a:rPr lang="en-US" altLang="zh-CN" sz="3200" dirty="0">
                <a:solidFill>
                  <a:srgbClr val="FF0000"/>
                </a:solidFill>
              </a:rPr>
              <a:t>Zoology</a:t>
            </a:r>
            <a:endParaRPr lang="zh-CN" altLang="en-US" sz="3200" dirty="0">
              <a:solidFill>
                <a:srgbClr val="FF0000"/>
              </a:solidFill>
            </a:endParaRPr>
          </a:p>
        </p:txBody>
      </p:sp>
    </p:spTree>
    <p:extLst>
      <p:ext uri="{BB962C8B-B14F-4D97-AF65-F5344CB8AC3E}">
        <p14:creationId xmlns:p14="http://schemas.microsoft.com/office/powerpoint/2010/main" val="263923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14FF98C-BC20-4EF6-8B36-E4ADDECBF88F}"/>
              </a:ext>
            </a:extLst>
          </p:cNvPr>
          <p:cNvSpPr txBox="1"/>
          <p:nvPr/>
        </p:nvSpPr>
        <p:spPr>
          <a:xfrm>
            <a:off x="426720" y="428178"/>
            <a:ext cx="11338560" cy="6001643"/>
          </a:xfrm>
          <a:prstGeom prst="rect">
            <a:avLst/>
          </a:prstGeom>
          <a:noFill/>
        </p:spPr>
        <p:txBody>
          <a:bodyPr wrap="square">
            <a:spAutoFit/>
          </a:bodyPr>
          <a:lstStyle/>
          <a:p>
            <a:pPr algn="l" fontAlgn="base"/>
            <a:r>
              <a:rPr lang="en-US" altLang="zh-CN" sz="2400" b="1" i="0" dirty="0">
                <a:solidFill>
                  <a:srgbClr val="366766"/>
                </a:solidFill>
                <a:effectLst/>
                <a:latin typeface="myriad-pro-n6"/>
              </a:rPr>
              <a:t>Year 1 (Part IA)</a:t>
            </a:r>
          </a:p>
          <a:p>
            <a:pPr algn="l"/>
            <a:r>
              <a:rPr lang="en-US" altLang="zh-CN" sz="2400" b="0" i="0" dirty="0">
                <a:solidFill>
                  <a:srgbClr val="171717"/>
                </a:solidFill>
                <a:effectLst/>
                <a:latin typeface="verdana" panose="020B0604030504040204" pitchFamily="34" charset="0"/>
              </a:rPr>
              <a:t>You choose three science subjects from a wide range, covering:</a:t>
            </a:r>
          </a:p>
          <a:p>
            <a:pPr algn="l"/>
            <a:endParaRPr lang="en-US" altLang="zh-CN" sz="2400" b="0" i="0" dirty="0">
              <a:solidFill>
                <a:srgbClr val="171717"/>
              </a:solidFill>
              <a:effectLst/>
              <a:latin typeface="verdana" panose="020B0604030504040204" pitchFamily="34" charset="0"/>
            </a:endParaRPr>
          </a:p>
          <a:p>
            <a:pPr algn="l"/>
            <a:r>
              <a:rPr lang="en-US" altLang="zh-CN" sz="2400" dirty="0">
                <a:solidFill>
                  <a:srgbClr val="171717"/>
                </a:solidFill>
                <a:latin typeface="verdana" panose="020B0604030504040204" pitchFamily="34" charset="0"/>
              </a:rPr>
              <a:t>Biology of Cells</a:t>
            </a:r>
          </a:p>
          <a:p>
            <a:pPr algn="l"/>
            <a:r>
              <a:rPr lang="en-US" altLang="zh-CN" sz="2400" b="0" i="0" dirty="0">
                <a:solidFill>
                  <a:srgbClr val="171717"/>
                </a:solidFill>
                <a:effectLst/>
                <a:latin typeface="verdana" panose="020B0604030504040204" pitchFamily="34" charset="0"/>
              </a:rPr>
              <a:t>Chemistry</a:t>
            </a:r>
          </a:p>
          <a:p>
            <a:pPr algn="l"/>
            <a:r>
              <a:rPr lang="en-US" altLang="zh-CN" sz="2400" dirty="0">
                <a:solidFill>
                  <a:srgbClr val="171717"/>
                </a:solidFill>
                <a:latin typeface="verdana" panose="020B0604030504040204" pitchFamily="34" charset="0"/>
              </a:rPr>
              <a:t>Earth Sciences</a:t>
            </a:r>
          </a:p>
          <a:p>
            <a:pPr algn="l"/>
            <a:r>
              <a:rPr lang="en-US" altLang="zh-CN" sz="2400" b="0" i="0" dirty="0">
                <a:solidFill>
                  <a:srgbClr val="171717"/>
                </a:solidFill>
                <a:effectLst/>
                <a:latin typeface="verdana" panose="020B0604030504040204" pitchFamily="34" charset="0"/>
              </a:rPr>
              <a:t>Evolution and </a:t>
            </a:r>
            <a:r>
              <a:rPr lang="en-US" altLang="zh-CN" sz="2400" b="0" i="0" dirty="0" err="1">
                <a:solidFill>
                  <a:srgbClr val="171717"/>
                </a:solidFill>
                <a:effectLst/>
                <a:latin typeface="verdana" panose="020B0604030504040204" pitchFamily="34" charset="0"/>
              </a:rPr>
              <a:t>Behaviour</a:t>
            </a:r>
            <a:endParaRPr lang="en-US" altLang="zh-CN" sz="2400" b="0" i="0" dirty="0">
              <a:solidFill>
                <a:srgbClr val="171717"/>
              </a:solidFill>
              <a:effectLst/>
              <a:latin typeface="verdana" panose="020B0604030504040204" pitchFamily="34" charset="0"/>
            </a:endParaRPr>
          </a:p>
          <a:p>
            <a:pPr algn="l"/>
            <a:r>
              <a:rPr lang="en-US" altLang="zh-CN" sz="2400" dirty="0">
                <a:solidFill>
                  <a:srgbClr val="171717"/>
                </a:solidFill>
                <a:latin typeface="verdana" panose="020B0604030504040204" pitchFamily="34" charset="0"/>
              </a:rPr>
              <a:t>Materials Science</a:t>
            </a:r>
          </a:p>
          <a:p>
            <a:pPr algn="l"/>
            <a:r>
              <a:rPr lang="en-US" altLang="zh-CN" sz="2400" b="0" i="0" dirty="0">
                <a:solidFill>
                  <a:srgbClr val="171717"/>
                </a:solidFill>
                <a:effectLst/>
                <a:latin typeface="verdana" panose="020B0604030504040204" pitchFamily="34" charset="0"/>
              </a:rPr>
              <a:t>Physics</a:t>
            </a:r>
          </a:p>
          <a:p>
            <a:pPr algn="l"/>
            <a:r>
              <a:rPr lang="en-US" altLang="zh-CN" sz="2400" dirty="0">
                <a:solidFill>
                  <a:srgbClr val="171717"/>
                </a:solidFill>
                <a:latin typeface="verdana" panose="020B0604030504040204" pitchFamily="34" charset="0"/>
              </a:rPr>
              <a:t>Physiology of Organisms</a:t>
            </a:r>
          </a:p>
          <a:p>
            <a:pPr algn="l"/>
            <a:endParaRPr lang="en-US" altLang="zh-CN" sz="2400" b="0" i="0" dirty="0">
              <a:solidFill>
                <a:srgbClr val="171717"/>
              </a:solidFill>
              <a:effectLst/>
              <a:latin typeface="verdana" panose="020B0604030504040204" pitchFamily="34" charset="0"/>
            </a:endParaRPr>
          </a:p>
          <a:p>
            <a:pPr algn="l"/>
            <a:r>
              <a:rPr lang="en-US" altLang="zh-CN" sz="2400" b="0" i="0" dirty="0">
                <a:solidFill>
                  <a:srgbClr val="171717"/>
                </a:solidFill>
                <a:effectLst/>
                <a:latin typeface="verdana" panose="020B0604030504040204" pitchFamily="34" charset="0"/>
              </a:rPr>
              <a:t>You will also study one mathematics option focusing on techniques in either the Physical or Biological Sciences.</a:t>
            </a:r>
            <a:endParaRPr lang="en-US" altLang="zh-CN" sz="2400" dirty="0">
              <a:solidFill>
                <a:srgbClr val="171717"/>
              </a:solidFill>
              <a:latin typeface="verdana" panose="020B0604030504040204" pitchFamily="34" charset="0"/>
            </a:endParaRPr>
          </a:p>
          <a:p>
            <a:pPr algn="l"/>
            <a:endParaRPr lang="en-US" altLang="zh-CN" sz="2400" b="0" i="0" dirty="0">
              <a:solidFill>
                <a:srgbClr val="171717"/>
              </a:solidFill>
              <a:effectLst/>
              <a:latin typeface="verdana" panose="020B0604030504040204" pitchFamily="34" charset="0"/>
            </a:endParaRPr>
          </a:p>
          <a:p>
            <a:pPr algn="l"/>
            <a:r>
              <a:rPr lang="en-US" altLang="zh-CN" sz="2400" dirty="0">
                <a:solidFill>
                  <a:srgbClr val="171717"/>
                </a:solidFill>
                <a:latin typeface="verdana" panose="020B0604030504040204" pitchFamily="34" charset="0"/>
              </a:rPr>
              <a:t>Mathematics(focusing on Physical Sciences)</a:t>
            </a:r>
          </a:p>
          <a:p>
            <a:pPr algn="l"/>
            <a:r>
              <a:rPr lang="en-US" altLang="zh-CN" sz="2400" b="0" i="0" dirty="0">
                <a:solidFill>
                  <a:srgbClr val="171717"/>
                </a:solidFill>
                <a:effectLst/>
                <a:latin typeface="verdana" panose="020B0604030504040204" pitchFamily="34" charset="0"/>
              </a:rPr>
              <a:t>Mathematical Biology(focusing on Biological Sciences)</a:t>
            </a:r>
          </a:p>
        </p:txBody>
      </p:sp>
    </p:spTree>
    <p:extLst>
      <p:ext uri="{BB962C8B-B14F-4D97-AF65-F5344CB8AC3E}">
        <p14:creationId xmlns:p14="http://schemas.microsoft.com/office/powerpoint/2010/main" val="247463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B57C79B-B1D1-4030-9E14-021119FEED77}"/>
              </a:ext>
            </a:extLst>
          </p:cNvPr>
          <p:cNvSpPr txBox="1"/>
          <p:nvPr/>
        </p:nvSpPr>
        <p:spPr>
          <a:xfrm>
            <a:off x="184484" y="188780"/>
            <a:ext cx="11815011" cy="6370975"/>
          </a:xfrm>
          <a:prstGeom prst="rect">
            <a:avLst/>
          </a:prstGeom>
          <a:noFill/>
        </p:spPr>
        <p:txBody>
          <a:bodyPr wrap="square">
            <a:spAutoFit/>
          </a:bodyPr>
          <a:lstStyle/>
          <a:p>
            <a:pPr algn="l" fontAlgn="base"/>
            <a:r>
              <a:rPr lang="en-US" altLang="zh-CN" sz="2400" b="1" i="0" dirty="0">
                <a:solidFill>
                  <a:srgbClr val="366766"/>
                </a:solidFill>
                <a:effectLst/>
                <a:latin typeface="myriad-pro-n6"/>
              </a:rPr>
              <a:t>Year 2 (Part IB)</a:t>
            </a:r>
          </a:p>
          <a:p>
            <a:pPr algn="l"/>
            <a:r>
              <a:rPr lang="en-US" altLang="zh-CN" sz="2400" b="0" i="0" dirty="0">
                <a:solidFill>
                  <a:srgbClr val="171717"/>
                </a:solidFill>
                <a:effectLst/>
                <a:latin typeface="verdana" panose="020B0604030504040204" pitchFamily="34" charset="0"/>
              </a:rPr>
              <a:t>You choose a combination of three subjects, drawn from the following areas:</a:t>
            </a:r>
          </a:p>
          <a:p>
            <a:pPr algn="l"/>
            <a:endParaRPr lang="en-US" altLang="zh-CN" sz="2400" b="0" i="0" dirty="0">
              <a:solidFill>
                <a:srgbClr val="171717"/>
              </a:solidFill>
              <a:effectLst/>
              <a:latin typeface="verdana" panose="020B0604030504040204" pitchFamily="34" charset="0"/>
            </a:endParaRP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Biochemistry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Cell Biology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Chemistry A: Physical &amp; Theoretical Chemistry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Chemistry B: Organic &amp; Inorganic Chemistry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Materials Science</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Mathematics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Microbiology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Molecular Biology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Neurobiology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Physics A: Waves, Quantum Mechanics, Condensed Matter Physics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Physics B: Dynamics, Electromagnetism, Thermodynamics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Plant Sciences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Psychology</a:t>
            </a:r>
          </a:p>
        </p:txBody>
      </p:sp>
    </p:spTree>
    <p:extLst>
      <p:ext uri="{BB962C8B-B14F-4D97-AF65-F5344CB8AC3E}">
        <p14:creationId xmlns:p14="http://schemas.microsoft.com/office/powerpoint/2010/main" val="299106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B3F9199-9F42-45F0-B392-58B8225FB78F}"/>
              </a:ext>
            </a:extLst>
          </p:cNvPr>
          <p:cNvSpPr txBox="1"/>
          <p:nvPr/>
        </p:nvSpPr>
        <p:spPr>
          <a:xfrm>
            <a:off x="243840" y="201136"/>
            <a:ext cx="8280400" cy="1938992"/>
          </a:xfrm>
          <a:prstGeom prst="rect">
            <a:avLst/>
          </a:prstGeom>
          <a:noFill/>
        </p:spPr>
        <p:txBody>
          <a:bodyPr wrap="square">
            <a:spAutoFit/>
          </a:bodyPr>
          <a:lstStyle/>
          <a:p>
            <a:pPr algn="l" fontAlgn="base"/>
            <a:r>
              <a:rPr lang="en-US" altLang="zh-CN" sz="2400" b="1" i="0" dirty="0">
                <a:solidFill>
                  <a:srgbClr val="366766"/>
                </a:solidFill>
                <a:effectLst/>
                <a:latin typeface="myriad-pro-n6"/>
              </a:rPr>
              <a:t>Years 3 and 4 (Parts II and III)</a:t>
            </a:r>
          </a:p>
          <a:p>
            <a:pPr algn="l"/>
            <a:r>
              <a:rPr lang="en-US" altLang="zh-CN" sz="2400" b="0" i="0" dirty="0">
                <a:solidFill>
                  <a:srgbClr val="171717"/>
                </a:solidFill>
                <a:effectLst/>
                <a:latin typeface="verdana" panose="020B0604030504040204" pitchFamily="34" charset="0"/>
              </a:rPr>
              <a:t>You can opt to follow a broad spectrum Part II subject in Biological or Physical Sciences, </a:t>
            </a:r>
          </a:p>
          <a:p>
            <a:pPr algn="l"/>
            <a:r>
              <a:rPr lang="en-US" altLang="zh-CN" sz="2400" b="0" i="0" dirty="0">
                <a:solidFill>
                  <a:srgbClr val="171717"/>
                </a:solidFill>
                <a:effectLst/>
                <a:latin typeface="verdana" panose="020B0604030504040204" pitchFamily="34" charset="0"/>
              </a:rPr>
              <a:t>or you can choose to </a:t>
            </a:r>
            <a:r>
              <a:rPr lang="en-US" altLang="zh-CN" sz="2400" b="0" i="0" dirty="0" err="1">
                <a:solidFill>
                  <a:srgbClr val="171717"/>
                </a:solidFill>
                <a:effectLst/>
                <a:latin typeface="verdana" panose="020B0604030504040204" pitchFamily="34" charset="0"/>
              </a:rPr>
              <a:t>specialise</a:t>
            </a:r>
            <a:r>
              <a:rPr lang="en-US" altLang="zh-CN" sz="2400" b="0" i="0" dirty="0">
                <a:solidFill>
                  <a:srgbClr val="171717"/>
                </a:solidFill>
                <a:effectLst/>
                <a:latin typeface="verdana" panose="020B0604030504040204" pitchFamily="34" charset="0"/>
              </a:rPr>
              <a:t> in one of a wide range of areas, including:</a:t>
            </a:r>
          </a:p>
        </p:txBody>
      </p:sp>
      <p:sp>
        <p:nvSpPr>
          <p:cNvPr id="5" name="文本框 4">
            <a:extLst>
              <a:ext uri="{FF2B5EF4-FFF2-40B4-BE49-F238E27FC236}">
                <a16:creationId xmlns:a16="http://schemas.microsoft.com/office/drawing/2014/main" id="{EA721840-98FB-46E1-866D-369982940523}"/>
              </a:ext>
            </a:extLst>
          </p:cNvPr>
          <p:cNvSpPr txBox="1"/>
          <p:nvPr/>
        </p:nvSpPr>
        <p:spPr>
          <a:xfrm>
            <a:off x="243840" y="2386043"/>
            <a:ext cx="8859520" cy="4154984"/>
          </a:xfrm>
          <a:prstGeom prst="rect">
            <a:avLst/>
          </a:prstGeom>
          <a:noFill/>
        </p:spPr>
        <p:txBody>
          <a:bodyPr wrap="square">
            <a:spAutoFit/>
          </a:bodyPr>
          <a:lstStyle/>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Astrophysics</a:t>
            </a:r>
            <a:r>
              <a:rPr lang="en-US" altLang="zh-CN" sz="2400" b="0" i="0" baseline="30000" dirty="0">
                <a:solidFill>
                  <a:srgbClr val="171717"/>
                </a:solidFill>
                <a:effectLst/>
                <a:latin typeface="verdana" panose="020B0604030504040204" pitchFamily="34" charset="0"/>
              </a:rPr>
              <a:t>1</a:t>
            </a:r>
            <a:endParaRPr lang="en-US" altLang="zh-CN" sz="2400" b="0" i="0" dirty="0">
              <a:solidFill>
                <a:srgbClr val="171717"/>
              </a:solidFill>
              <a:effectLst/>
              <a:latin typeface="verdana" panose="020B0604030504040204" pitchFamily="34" charset="0"/>
            </a:endParaRP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Biochemistry</a:t>
            </a:r>
            <a:r>
              <a:rPr lang="en-US" altLang="zh-CN" sz="2400" b="0" i="0" baseline="30000" dirty="0">
                <a:solidFill>
                  <a:srgbClr val="171717"/>
                </a:solidFill>
                <a:effectLst/>
                <a:latin typeface="verdana" panose="020B0604030504040204" pitchFamily="34" charset="0"/>
              </a:rPr>
              <a:t>1</a:t>
            </a:r>
            <a:endParaRPr lang="en-US" altLang="zh-CN" sz="2400" b="0" i="0" dirty="0">
              <a:solidFill>
                <a:srgbClr val="171717"/>
              </a:solidFill>
              <a:effectLst/>
              <a:latin typeface="verdana" panose="020B0604030504040204" pitchFamily="34" charset="0"/>
            </a:endParaRP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Chemistry</a:t>
            </a:r>
            <a:r>
              <a:rPr lang="en-US" altLang="zh-CN" sz="2400" b="0" i="0" baseline="30000" dirty="0">
                <a:solidFill>
                  <a:srgbClr val="171717"/>
                </a:solidFill>
                <a:effectLst/>
                <a:latin typeface="verdana" panose="020B0604030504040204" pitchFamily="34" charset="0"/>
              </a:rPr>
              <a:t>1</a:t>
            </a:r>
            <a:endParaRPr lang="en-US" altLang="zh-CN" sz="2400" b="0" i="0" dirty="0">
              <a:solidFill>
                <a:srgbClr val="171717"/>
              </a:solidFill>
              <a:effectLst/>
              <a:latin typeface="verdana" panose="020B0604030504040204" pitchFamily="34" charset="0"/>
            </a:endParaRP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Earth Sciences</a:t>
            </a:r>
            <a:r>
              <a:rPr lang="en-US" altLang="zh-CN" sz="2400" b="0" i="0" baseline="30000" dirty="0">
                <a:solidFill>
                  <a:srgbClr val="171717"/>
                </a:solidFill>
                <a:effectLst/>
                <a:latin typeface="verdana" panose="020B0604030504040204" pitchFamily="34" charset="0"/>
              </a:rPr>
              <a:t>1</a:t>
            </a:r>
            <a:endParaRPr lang="en-US" altLang="zh-CN" sz="2400" b="0" i="0" dirty="0">
              <a:solidFill>
                <a:srgbClr val="171717"/>
              </a:solidFill>
              <a:effectLst/>
              <a:latin typeface="verdana" panose="020B0604030504040204" pitchFamily="34" charset="0"/>
            </a:endParaRP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Materials Science</a:t>
            </a:r>
            <a:r>
              <a:rPr lang="en-US" altLang="zh-CN" sz="2400" b="0" i="0" baseline="30000" dirty="0">
                <a:solidFill>
                  <a:srgbClr val="171717"/>
                </a:solidFill>
                <a:effectLst/>
                <a:latin typeface="verdana" panose="020B0604030504040204" pitchFamily="34" charset="0"/>
              </a:rPr>
              <a:t>1</a:t>
            </a:r>
            <a:endParaRPr lang="en-US" altLang="zh-CN" sz="2400" b="0" i="0" dirty="0">
              <a:solidFill>
                <a:srgbClr val="171717"/>
              </a:solidFill>
              <a:effectLst/>
              <a:latin typeface="verdana" panose="020B0604030504040204" pitchFamily="34" charset="0"/>
            </a:endParaRP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Neuroscience</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Pharmacology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Physics</a:t>
            </a:r>
            <a:r>
              <a:rPr lang="en-US" altLang="zh-CN" sz="2400" b="0" i="0" baseline="30000" dirty="0">
                <a:solidFill>
                  <a:srgbClr val="171717"/>
                </a:solidFill>
                <a:effectLst/>
                <a:latin typeface="verdana" panose="020B0604030504040204" pitchFamily="34" charset="0"/>
              </a:rPr>
              <a:t>1</a:t>
            </a:r>
            <a:endParaRPr lang="en-US" altLang="zh-CN" sz="2400" b="0" i="0" dirty="0">
              <a:solidFill>
                <a:srgbClr val="171717"/>
              </a:solidFill>
              <a:effectLst/>
              <a:latin typeface="verdana" panose="020B0604030504040204" pitchFamily="34" charset="0"/>
            </a:endParaRP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Physiology, Development and Neuroscience</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Plant Sciences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Psychology</a:t>
            </a:r>
          </a:p>
        </p:txBody>
      </p:sp>
    </p:spTree>
    <p:extLst>
      <p:ext uri="{BB962C8B-B14F-4D97-AF65-F5344CB8AC3E}">
        <p14:creationId xmlns:p14="http://schemas.microsoft.com/office/powerpoint/2010/main" val="4061135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F32E79-9B46-4FF4-B901-8F33CC109315}"/>
              </a:ext>
            </a:extLst>
          </p:cNvPr>
          <p:cNvSpPr/>
          <p:nvPr/>
        </p:nvSpPr>
        <p:spPr>
          <a:xfrm>
            <a:off x="4100192" y="335280"/>
            <a:ext cx="4235455"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Mathematics</a:t>
            </a:r>
            <a:endParaRPr lang="zh-CN"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文本框 3">
            <a:extLst>
              <a:ext uri="{FF2B5EF4-FFF2-40B4-BE49-F238E27FC236}">
                <a16:creationId xmlns:a16="http://schemas.microsoft.com/office/drawing/2014/main" id="{E1D1A384-0FE8-4554-B285-C92E08A4F956}"/>
              </a:ext>
            </a:extLst>
          </p:cNvPr>
          <p:cNvSpPr txBox="1"/>
          <p:nvPr/>
        </p:nvSpPr>
        <p:spPr>
          <a:xfrm>
            <a:off x="2143760" y="1906399"/>
            <a:ext cx="8930640" cy="3785652"/>
          </a:xfrm>
          <a:prstGeom prst="rect">
            <a:avLst/>
          </a:prstGeom>
          <a:noFill/>
        </p:spPr>
        <p:txBody>
          <a:bodyPr wrap="square">
            <a:spAutoFit/>
          </a:bodyPr>
          <a:lstStyle/>
          <a:p>
            <a:pPr algn="l"/>
            <a:r>
              <a:rPr lang="en-US" altLang="zh-CN" sz="2400" b="1" i="0" dirty="0">
                <a:solidFill>
                  <a:srgbClr val="171717"/>
                </a:solidFill>
                <a:effectLst/>
                <a:latin typeface="verdana" panose="020B0604030504040204" pitchFamily="34" charset="0"/>
              </a:rPr>
              <a:t>A Level:</a:t>
            </a:r>
            <a:r>
              <a:rPr lang="en-US" altLang="zh-CN" sz="2400" b="0" i="0" dirty="0">
                <a:solidFill>
                  <a:srgbClr val="171717"/>
                </a:solidFill>
                <a:effectLst/>
                <a:latin typeface="verdana" panose="020B0604030504040204" pitchFamily="34" charset="0"/>
              </a:rPr>
              <a:t> A*A*A + </a:t>
            </a:r>
            <a:r>
              <a:rPr lang="en-US" altLang="zh-CN" sz="2400" b="0" i="0" u="none" strike="noStrike" dirty="0">
                <a:solidFill>
                  <a:srgbClr val="0072CF"/>
                </a:solidFill>
                <a:effectLst/>
                <a:latin typeface="verdana" panose="020B0604030504040204" pitchFamily="34" charset="0"/>
                <a:hlinkClick r:id="rId2"/>
              </a:rPr>
              <a:t>STEP</a:t>
            </a:r>
            <a:br>
              <a:rPr lang="en-US" altLang="zh-CN" sz="2400" b="0" i="0" dirty="0">
                <a:solidFill>
                  <a:srgbClr val="171717"/>
                </a:solidFill>
                <a:effectLst/>
                <a:latin typeface="verdana" panose="020B0604030504040204" pitchFamily="34" charset="0"/>
              </a:rPr>
            </a:br>
            <a:r>
              <a:rPr lang="en-US" altLang="zh-CN" sz="2400" b="1" i="0" dirty="0">
                <a:solidFill>
                  <a:srgbClr val="171717"/>
                </a:solidFill>
                <a:effectLst/>
                <a:latin typeface="verdana" panose="020B0604030504040204" pitchFamily="34" charset="0"/>
              </a:rPr>
              <a:t>IB:</a:t>
            </a:r>
            <a:r>
              <a:rPr lang="en-US" altLang="zh-CN" sz="2400" b="0" i="0" dirty="0">
                <a:solidFill>
                  <a:srgbClr val="171717"/>
                </a:solidFill>
                <a:effectLst/>
                <a:latin typeface="verdana" panose="020B0604030504040204" pitchFamily="34" charset="0"/>
              </a:rPr>
              <a:t> 40-42 points, with 776 at Higher Level + </a:t>
            </a:r>
            <a:r>
              <a:rPr lang="en-US" altLang="zh-CN" sz="2400" b="0" i="0" u="none" strike="noStrike" dirty="0">
                <a:solidFill>
                  <a:srgbClr val="0072CF"/>
                </a:solidFill>
                <a:effectLst/>
                <a:latin typeface="verdana" panose="020B0604030504040204" pitchFamily="34" charset="0"/>
                <a:hlinkClick r:id="rId2"/>
              </a:rPr>
              <a:t>STEP</a:t>
            </a:r>
            <a:br>
              <a:rPr lang="en-US" altLang="zh-CN" sz="2400" b="0" i="0" dirty="0">
                <a:solidFill>
                  <a:srgbClr val="171717"/>
                </a:solidFill>
                <a:effectLst/>
                <a:latin typeface="verdana" panose="020B0604030504040204" pitchFamily="34" charset="0"/>
              </a:rPr>
            </a:br>
            <a:endParaRPr lang="en-US" altLang="zh-CN" sz="2400" b="0" i="0" dirty="0">
              <a:solidFill>
                <a:srgbClr val="171717"/>
              </a:solidFill>
              <a:effectLst/>
              <a:latin typeface="verdana" panose="020B0604030504040204" pitchFamily="34" charset="0"/>
            </a:endParaRPr>
          </a:p>
          <a:p>
            <a:pPr algn="l"/>
            <a:r>
              <a:rPr lang="en-US" altLang="zh-CN" sz="2400" b="1" i="0" dirty="0">
                <a:solidFill>
                  <a:srgbClr val="171717"/>
                </a:solidFill>
                <a:effectLst/>
                <a:latin typeface="verdana" panose="020B0604030504040204" pitchFamily="34" charset="0"/>
              </a:rPr>
              <a:t>All Colleges require:</a:t>
            </a:r>
            <a:r>
              <a:rPr lang="en-US" altLang="zh-CN" sz="2400" b="0" i="0" dirty="0">
                <a:solidFill>
                  <a:srgbClr val="171717"/>
                </a:solidFill>
                <a:effectLst/>
                <a:latin typeface="verdana" panose="020B0604030504040204" pitchFamily="34" charset="0"/>
              </a:rPr>
              <a:t> A Level/IB Higher Level Mathematics*, A Level Further Mathematics (A Level students only), </a:t>
            </a:r>
            <a:r>
              <a:rPr lang="en-US" altLang="zh-CN" sz="2400" b="0" i="0" u="none" strike="noStrike" dirty="0">
                <a:solidFill>
                  <a:srgbClr val="0072CF"/>
                </a:solidFill>
                <a:effectLst/>
                <a:latin typeface="verdana" panose="020B0604030504040204" pitchFamily="34" charset="0"/>
                <a:hlinkClick r:id="rId2"/>
              </a:rPr>
              <a:t>STEP</a:t>
            </a:r>
            <a:endParaRPr lang="en-US" altLang="zh-CN" sz="2400" b="0" i="0" u="none" strike="noStrike" dirty="0">
              <a:solidFill>
                <a:srgbClr val="0072CF"/>
              </a:solidFill>
              <a:effectLst/>
              <a:latin typeface="verdana" panose="020B0604030504040204" pitchFamily="34" charset="0"/>
            </a:endParaRPr>
          </a:p>
          <a:p>
            <a:pPr algn="l"/>
            <a:br>
              <a:rPr lang="en-US" altLang="zh-CN" sz="2400" b="0" i="0" dirty="0">
                <a:solidFill>
                  <a:srgbClr val="171717"/>
                </a:solidFill>
                <a:effectLst/>
                <a:latin typeface="verdana" panose="020B0604030504040204" pitchFamily="34" charset="0"/>
              </a:rPr>
            </a:br>
            <a:r>
              <a:rPr lang="en-US" altLang="zh-CN" sz="2400" b="1" i="0" dirty="0">
                <a:solidFill>
                  <a:srgbClr val="171717"/>
                </a:solidFill>
                <a:effectLst/>
                <a:latin typeface="verdana" panose="020B0604030504040204" pitchFamily="34" charset="0"/>
              </a:rPr>
              <a:t>Some Colleges Require: </a:t>
            </a:r>
            <a:r>
              <a:rPr lang="en-US" altLang="zh-CN" sz="2400" b="0" i="0" dirty="0">
                <a:solidFill>
                  <a:srgbClr val="171717"/>
                </a:solidFill>
                <a:effectLst/>
                <a:latin typeface="verdana" panose="020B0604030504040204" pitchFamily="34" charset="0"/>
              </a:rPr>
              <a:t>A Level/IB Higher Level in a science subject; A Level/IB Higher Level Physics (for Mathematics with Physics only)</a:t>
            </a:r>
          </a:p>
        </p:txBody>
      </p:sp>
    </p:spTree>
    <p:extLst>
      <p:ext uri="{BB962C8B-B14F-4D97-AF65-F5344CB8AC3E}">
        <p14:creationId xmlns:p14="http://schemas.microsoft.com/office/powerpoint/2010/main" val="325780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F62C39B-D5DE-4393-81FC-A1EDC09A2FEE}"/>
              </a:ext>
            </a:extLst>
          </p:cNvPr>
          <p:cNvSpPr txBox="1"/>
          <p:nvPr/>
        </p:nvSpPr>
        <p:spPr>
          <a:xfrm>
            <a:off x="493393" y="243512"/>
            <a:ext cx="10446703" cy="6370975"/>
          </a:xfrm>
          <a:prstGeom prst="rect">
            <a:avLst/>
          </a:prstGeom>
          <a:noFill/>
        </p:spPr>
        <p:txBody>
          <a:bodyPr wrap="square">
            <a:spAutoFit/>
          </a:bodyPr>
          <a:lstStyle/>
          <a:p>
            <a:pPr algn="l" fontAlgn="base"/>
            <a:r>
              <a:rPr lang="en-US" altLang="zh-CN" sz="2400" b="1" i="0" dirty="0">
                <a:solidFill>
                  <a:srgbClr val="366766"/>
                </a:solidFill>
                <a:effectLst/>
                <a:latin typeface="myriad-pro-n6"/>
              </a:rPr>
              <a:t>Year 1 (Part IA)</a:t>
            </a:r>
          </a:p>
          <a:p>
            <a:pPr algn="l"/>
            <a:r>
              <a:rPr lang="en-US" altLang="zh-CN" sz="2400" b="0" i="0" dirty="0">
                <a:solidFill>
                  <a:srgbClr val="171717"/>
                </a:solidFill>
                <a:effectLst/>
                <a:latin typeface="verdana" panose="020B0604030504040204" pitchFamily="34" charset="0"/>
              </a:rPr>
              <a:t>In the first year, there are two options to choose from:</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Pure and Applied Mathematics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Mathematics with Physics</a:t>
            </a:r>
          </a:p>
          <a:p>
            <a:pPr algn="l"/>
            <a:endParaRPr lang="en-US" altLang="zh-CN" sz="2400" dirty="0">
              <a:solidFill>
                <a:srgbClr val="171717"/>
              </a:solidFill>
              <a:latin typeface="verdana" panose="020B0604030504040204" pitchFamily="34" charset="0"/>
            </a:endParaRPr>
          </a:p>
          <a:p>
            <a:pPr algn="l"/>
            <a:r>
              <a:rPr lang="en-US" altLang="zh-CN" sz="2400" b="0" i="0" dirty="0">
                <a:solidFill>
                  <a:srgbClr val="171717"/>
                </a:solidFill>
                <a:effectLst/>
                <a:latin typeface="verdana" panose="020B0604030504040204" pitchFamily="34" charset="0"/>
              </a:rPr>
              <a:t>Part IA introduces you to the fundamentals of higher mathematics, including:</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the study of algebraic systems (such as groups)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analysis of calculus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probability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mathematical methods (such as vector calculus)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Newtonian dynamics and special relativity</a:t>
            </a:r>
          </a:p>
          <a:p>
            <a:pPr algn="l">
              <a:buFont typeface="Arial" panose="020B0604020202020204" pitchFamily="34" charset="0"/>
              <a:buChar char="•"/>
            </a:pPr>
            <a:endParaRPr lang="en-US" altLang="zh-CN" sz="2400" b="0" i="0" dirty="0">
              <a:solidFill>
                <a:srgbClr val="171717"/>
              </a:solidFill>
              <a:effectLst/>
              <a:latin typeface="verdana" panose="020B0604030504040204" pitchFamily="34" charset="0"/>
            </a:endParaRPr>
          </a:p>
          <a:p>
            <a:pPr algn="l"/>
            <a:r>
              <a:rPr lang="en-US" altLang="zh-CN" sz="2400" b="0" i="0" dirty="0">
                <a:solidFill>
                  <a:srgbClr val="171717"/>
                </a:solidFill>
                <a:effectLst/>
                <a:latin typeface="verdana" panose="020B0604030504040204" pitchFamily="34" charset="0"/>
              </a:rPr>
              <a:t>You take eight subjects. Those taking Mathematics with Physics replace two Mathematics subjects with Part IA Physics from Natural Sciences, covering, for example, kinetic theory, electromagnetism, and practical work in a laboratory.</a:t>
            </a:r>
          </a:p>
        </p:txBody>
      </p:sp>
    </p:spTree>
    <p:extLst>
      <p:ext uri="{BB962C8B-B14F-4D97-AF65-F5344CB8AC3E}">
        <p14:creationId xmlns:p14="http://schemas.microsoft.com/office/powerpoint/2010/main" val="2880146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1A8F144-F488-43E7-A0DF-A09059AC949E}"/>
              </a:ext>
            </a:extLst>
          </p:cNvPr>
          <p:cNvSpPr txBox="1"/>
          <p:nvPr/>
        </p:nvSpPr>
        <p:spPr>
          <a:xfrm>
            <a:off x="609600" y="531267"/>
            <a:ext cx="9479280" cy="5693866"/>
          </a:xfrm>
          <a:prstGeom prst="rect">
            <a:avLst/>
          </a:prstGeom>
          <a:noFill/>
        </p:spPr>
        <p:txBody>
          <a:bodyPr wrap="square">
            <a:spAutoFit/>
          </a:bodyPr>
          <a:lstStyle/>
          <a:p>
            <a:pPr algn="l" fontAlgn="base"/>
            <a:r>
              <a:rPr lang="en-US" altLang="zh-CN" sz="2400" b="1" i="0" dirty="0">
                <a:solidFill>
                  <a:srgbClr val="366766"/>
                </a:solidFill>
                <a:effectLst/>
                <a:latin typeface="myriad-pro-n6"/>
              </a:rPr>
              <a:t>Year 2 (Part IB)</a:t>
            </a:r>
          </a:p>
          <a:p>
            <a:pPr algn="l"/>
            <a:r>
              <a:rPr lang="en-US" altLang="zh-CN" sz="2400" b="0" i="0" dirty="0">
                <a:solidFill>
                  <a:srgbClr val="171717"/>
                </a:solidFill>
                <a:effectLst/>
                <a:latin typeface="verdana" panose="020B0604030504040204" pitchFamily="34" charset="0"/>
              </a:rPr>
              <a:t>In Part IB, you choose from around 16 options available. In most, the topics of the first year are studied in much greater depth, but some new topics are offered, for example:</a:t>
            </a:r>
          </a:p>
          <a:p>
            <a:pPr algn="l"/>
            <a:endParaRPr lang="en-US" altLang="zh-CN" sz="2400" b="0" i="0" dirty="0">
              <a:solidFill>
                <a:srgbClr val="171717"/>
              </a:solidFill>
              <a:effectLst/>
              <a:latin typeface="verdana" panose="020B0604030504040204" pitchFamily="34" charset="0"/>
            </a:endParaRP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geometry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electromagnetism, quantum mechanics and fluid dynamics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numerical analysis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applicable mathematics, which includes statistics and </a:t>
            </a:r>
            <a:r>
              <a:rPr lang="en-US" altLang="zh-CN" sz="2400" b="0" i="0" dirty="0" err="1">
                <a:solidFill>
                  <a:srgbClr val="171717"/>
                </a:solidFill>
                <a:effectLst/>
                <a:latin typeface="verdana" panose="020B0604030504040204" pitchFamily="34" charset="0"/>
              </a:rPr>
              <a:t>optimisation</a:t>
            </a:r>
            <a:r>
              <a:rPr lang="en-US" altLang="zh-CN" sz="2400" b="0" i="0" dirty="0">
                <a:solidFill>
                  <a:srgbClr val="171717"/>
                </a:solidFill>
                <a:effectLst/>
                <a:latin typeface="verdana" panose="020B0604030504040204" pitchFamily="34" charset="0"/>
              </a:rPr>
              <a:t> (a rigorous treatment of topics from decision mathematics)</a:t>
            </a:r>
          </a:p>
          <a:p>
            <a:pPr algn="l">
              <a:buFont typeface="Arial" panose="020B0604020202020204" pitchFamily="34" charset="0"/>
              <a:buChar char="•"/>
            </a:pPr>
            <a:endParaRPr lang="en-US" altLang="zh-CN" sz="2400" b="0" i="0" dirty="0">
              <a:solidFill>
                <a:srgbClr val="171717"/>
              </a:solidFill>
              <a:effectLst/>
              <a:latin typeface="verdana" panose="020B0604030504040204" pitchFamily="34" charset="0"/>
            </a:endParaRPr>
          </a:p>
          <a:p>
            <a:pPr>
              <a:buFont typeface="Arial" panose="020B0604020202020204" pitchFamily="34" charset="0"/>
              <a:buChar char="•"/>
            </a:pPr>
            <a:r>
              <a:rPr lang="en-US" altLang="zh-CN" sz="2400" b="0" i="0" dirty="0">
                <a:solidFill>
                  <a:srgbClr val="171717"/>
                </a:solidFill>
                <a:effectLst/>
                <a:latin typeface="verdana" panose="020B0604030504040204" pitchFamily="34" charset="0"/>
              </a:rPr>
              <a:t>There are also optional computational projects.</a:t>
            </a:r>
          </a:p>
          <a:p>
            <a:pPr algn="l">
              <a:buFont typeface="Arial" panose="020B0604020202020204" pitchFamily="34" charset="0"/>
              <a:buChar char="•"/>
            </a:pPr>
            <a:endParaRPr lang="en-US" altLang="zh-CN" sz="2800" b="0" i="0" dirty="0">
              <a:solidFill>
                <a:srgbClr val="171717"/>
              </a:solidFill>
              <a:effectLst/>
              <a:latin typeface="verdana" panose="020B0604030504040204" pitchFamily="34" charset="0"/>
            </a:endParaRPr>
          </a:p>
        </p:txBody>
      </p:sp>
    </p:spTree>
    <p:extLst>
      <p:ext uri="{BB962C8B-B14F-4D97-AF65-F5344CB8AC3E}">
        <p14:creationId xmlns:p14="http://schemas.microsoft.com/office/powerpoint/2010/main" val="1313282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BC579E8-08A6-43B9-8B04-977177D25CA9}"/>
              </a:ext>
            </a:extLst>
          </p:cNvPr>
          <p:cNvSpPr txBox="1"/>
          <p:nvPr/>
        </p:nvSpPr>
        <p:spPr>
          <a:xfrm>
            <a:off x="396240" y="612844"/>
            <a:ext cx="10962640" cy="5632311"/>
          </a:xfrm>
          <a:prstGeom prst="rect">
            <a:avLst/>
          </a:prstGeom>
          <a:noFill/>
        </p:spPr>
        <p:txBody>
          <a:bodyPr wrap="square">
            <a:spAutoFit/>
          </a:bodyPr>
          <a:lstStyle/>
          <a:p>
            <a:pPr algn="l" fontAlgn="base"/>
            <a:r>
              <a:rPr lang="en-US" altLang="zh-CN" sz="2400" b="1" i="0" dirty="0">
                <a:solidFill>
                  <a:srgbClr val="366766"/>
                </a:solidFill>
                <a:effectLst/>
                <a:latin typeface="myriad-pro-n6"/>
              </a:rPr>
              <a:t>Year 3 (Part II)</a:t>
            </a:r>
          </a:p>
          <a:p>
            <a:pPr algn="l"/>
            <a:r>
              <a:rPr lang="en-US" altLang="zh-CN" sz="2400" b="0" i="0" dirty="0">
                <a:solidFill>
                  <a:srgbClr val="171717"/>
                </a:solidFill>
                <a:effectLst/>
                <a:latin typeface="verdana" panose="020B0604030504040204" pitchFamily="34" charset="0"/>
              </a:rPr>
              <a:t>Year 3 gives you the opportunity to explore your mathematical interests in detail. There is a very wide choice, including papers on, for example:</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cryptography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algebraic topology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number theory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cosmology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general relativity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stochastic financial models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waves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automata and formal languages</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mathematical biology</a:t>
            </a:r>
          </a:p>
          <a:p>
            <a:pPr algn="l">
              <a:buFont typeface="Arial" panose="020B0604020202020204" pitchFamily="34" charset="0"/>
              <a:buChar char="•"/>
            </a:pPr>
            <a:r>
              <a:rPr lang="en-US" altLang="zh-CN" sz="2400" b="0" i="0" dirty="0">
                <a:solidFill>
                  <a:srgbClr val="171717"/>
                </a:solidFill>
                <a:effectLst/>
                <a:latin typeface="verdana" panose="020B0604030504040204" pitchFamily="34" charset="0"/>
              </a:rPr>
              <a:t>the mathematics of machine learning</a:t>
            </a:r>
          </a:p>
          <a:p>
            <a:pPr algn="l"/>
            <a:r>
              <a:rPr lang="en-US" altLang="zh-CN" sz="2400" b="0" i="0" dirty="0">
                <a:solidFill>
                  <a:srgbClr val="171717"/>
                </a:solidFill>
                <a:effectLst/>
                <a:latin typeface="verdana" panose="020B0604030504040204" pitchFamily="34" charset="0"/>
              </a:rPr>
              <a:t>There are also optional computational projects.</a:t>
            </a:r>
          </a:p>
        </p:txBody>
      </p:sp>
    </p:spTree>
    <p:extLst>
      <p:ext uri="{BB962C8B-B14F-4D97-AF65-F5344CB8AC3E}">
        <p14:creationId xmlns:p14="http://schemas.microsoft.com/office/powerpoint/2010/main" val="3952420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4B8B408-D470-4657-8775-C2EE3275D6C8}"/>
              </a:ext>
            </a:extLst>
          </p:cNvPr>
          <p:cNvSpPr txBox="1"/>
          <p:nvPr/>
        </p:nvSpPr>
        <p:spPr>
          <a:xfrm>
            <a:off x="944880" y="1360438"/>
            <a:ext cx="8747760" cy="3970318"/>
          </a:xfrm>
          <a:prstGeom prst="rect">
            <a:avLst/>
          </a:prstGeom>
          <a:noFill/>
        </p:spPr>
        <p:txBody>
          <a:bodyPr wrap="square">
            <a:spAutoFit/>
          </a:bodyPr>
          <a:lstStyle/>
          <a:p>
            <a:pPr algn="l" fontAlgn="base"/>
            <a:r>
              <a:rPr lang="en-US" altLang="zh-CN" sz="2800" b="1" i="0" dirty="0">
                <a:solidFill>
                  <a:srgbClr val="366766"/>
                </a:solidFill>
                <a:effectLst/>
                <a:latin typeface="myriad-pro-n6"/>
              </a:rPr>
              <a:t>Year 4 (Part III, optional integrated Masters)</a:t>
            </a:r>
          </a:p>
          <a:p>
            <a:pPr algn="l"/>
            <a:r>
              <a:rPr lang="en-US" altLang="zh-CN" sz="2800" b="0" i="0" dirty="0">
                <a:solidFill>
                  <a:srgbClr val="171717"/>
                </a:solidFill>
                <a:effectLst/>
                <a:latin typeface="verdana" panose="020B0604030504040204" pitchFamily="34" charset="0"/>
              </a:rPr>
              <a:t>Part III has a world-wide reputation for training the very best research mathematicians. </a:t>
            </a:r>
          </a:p>
          <a:p>
            <a:pPr algn="l"/>
            <a:endParaRPr lang="en-US" altLang="zh-CN" sz="2800" b="0" i="0" dirty="0">
              <a:solidFill>
                <a:srgbClr val="171717"/>
              </a:solidFill>
              <a:effectLst/>
              <a:latin typeface="verdana" panose="020B0604030504040204" pitchFamily="34" charset="0"/>
            </a:endParaRPr>
          </a:p>
          <a:p>
            <a:pPr algn="l"/>
            <a:r>
              <a:rPr lang="en-US" altLang="zh-CN" sz="2800" b="0" i="0" dirty="0">
                <a:solidFill>
                  <a:srgbClr val="171717"/>
                </a:solidFill>
                <a:effectLst/>
                <a:latin typeface="verdana" panose="020B0604030504040204" pitchFamily="34" charset="0"/>
              </a:rPr>
              <a:t>Progression to Part III, in which around 75 to 80 options are offered, normally requires a first in Part II or a very good performance in Parts IB and II, and successful completion leads to a BA with </a:t>
            </a:r>
            <a:r>
              <a:rPr lang="en-US" altLang="zh-CN" sz="2800" b="0" i="0" dirty="0" err="1">
                <a:solidFill>
                  <a:srgbClr val="171717"/>
                </a:solidFill>
                <a:effectLst/>
                <a:latin typeface="verdana" panose="020B0604030504040204" pitchFamily="34" charset="0"/>
              </a:rPr>
              <a:t>MMath</a:t>
            </a:r>
            <a:r>
              <a:rPr lang="en-US" altLang="zh-CN" sz="2800" b="0" i="0" dirty="0">
                <a:solidFill>
                  <a:srgbClr val="171717"/>
                </a:solidFill>
                <a:effectLst/>
                <a:latin typeface="verdana" panose="020B0604030504040204" pitchFamily="34" charset="0"/>
              </a:rPr>
              <a:t>.</a:t>
            </a:r>
          </a:p>
        </p:txBody>
      </p:sp>
    </p:spTree>
    <p:extLst>
      <p:ext uri="{BB962C8B-B14F-4D97-AF65-F5344CB8AC3E}">
        <p14:creationId xmlns:p14="http://schemas.microsoft.com/office/powerpoint/2010/main" val="124023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F8D06-3E02-4EF1-9608-C75E8C22E00C}"/>
              </a:ext>
            </a:extLst>
          </p:cNvPr>
          <p:cNvSpPr>
            <a:spLocks noGrp="1"/>
          </p:cNvSpPr>
          <p:nvPr>
            <p:ph type="ctrTitle"/>
          </p:nvPr>
        </p:nvSpPr>
        <p:spPr>
          <a:xfrm>
            <a:off x="1457325" y="698104"/>
            <a:ext cx="9144000" cy="877887"/>
          </a:xfrm>
        </p:spPr>
        <p:txBody>
          <a:bodyPr>
            <a:normAutofit fontScale="90000"/>
          </a:bodyPr>
          <a:lstStyle/>
          <a:p>
            <a:r>
              <a:rPr lang="zh-CN" altLang="en-US" dirty="0"/>
              <a:t>校园环境</a:t>
            </a:r>
          </a:p>
        </p:txBody>
      </p:sp>
      <p:sp>
        <p:nvSpPr>
          <p:cNvPr id="3" name="副标题 2">
            <a:extLst>
              <a:ext uri="{FF2B5EF4-FFF2-40B4-BE49-F238E27FC236}">
                <a16:creationId xmlns:a16="http://schemas.microsoft.com/office/drawing/2014/main" id="{EB82D943-052C-43DB-8591-6FBF08B1E2F8}"/>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2DB4E783-8E74-4E66-B0A7-314636270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325" y="1575991"/>
            <a:ext cx="8128000" cy="4845844"/>
          </a:xfrm>
          <a:prstGeom prst="rect">
            <a:avLst/>
          </a:prstGeom>
        </p:spPr>
      </p:pic>
    </p:spTree>
    <p:extLst>
      <p:ext uri="{BB962C8B-B14F-4D97-AF65-F5344CB8AC3E}">
        <p14:creationId xmlns:p14="http://schemas.microsoft.com/office/powerpoint/2010/main" val="194064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DC7F477-B760-439F-939F-EC2B3F105A24}"/>
              </a:ext>
            </a:extLst>
          </p:cNvPr>
          <p:cNvSpPr txBox="1"/>
          <p:nvPr/>
        </p:nvSpPr>
        <p:spPr>
          <a:xfrm>
            <a:off x="4318000" y="3071614"/>
            <a:ext cx="6096000" cy="523220"/>
          </a:xfrm>
          <a:prstGeom prst="rect">
            <a:avLst/>
          </a:prstGeom>
          <a:noFill/>
        </p:spPr>
        <p:txBody>
          <a:bodyPr wrap="square">
            <a:spAutoFit/>
          </a:bodyPr>
          <a:lstStyle/>
          <a:p>
            <a:r>
              <a:rPr lang="zh-CN" altLang="en-US" sz="2800" dirty="0">
                <a:hlinkClick r:id="rId2"/>
              </a:rPr>
              <a:t>https://www.cam.ac.uk/</a:t>
            </a:r>
            <a:endParaRPr lang="zh-CN" altLang="en-US" sz="2800" dirty="0"/>
          </a:p>
        </p:txBody>
      </p:sp>
    </p:spTree>
    <p:extLst>
      <p:ext uri="{BB962C8B-B14F-4D97-AF65-F5344CB8AC3E}">
        <p14:creationId xmlns:p14="http://schemas.microsoft.com/office/powerpoint/2010/main" val="131343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5FB9186-52D7-4FB8-AB41-C2C838F46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774" y="409576"/>
            <a:ext cx="8401051" cy="6048374"/>
          </a:xfrm>
          <a:prstGeom prst="rect">
            <a:avLst/>
          </a:prstGeom>
        </p:spPr>
      </p:pic>
    </p:spTree>
    <p:extLst>
      <p:ext uri="{BB962C8B-B14F-4D97-AF65-F5344CB8AC3E}">
        <p14:creationId xmlns:p14="http://schemas.microsoft.com/office/powerpoint/2010/main" val="48333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8BA89F-206F-4D62-9F6F-D019F7C47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425" y="438149"/>
            <a:ext cx="9048750" cy="5915025"/>
          </a:xfrm>
          <a:prstGeom prst="rect">
            <a:avLst/>
          </a:prstGeom>
        </p:spPr>
      </p:pic>
    </p:spTree>
    <p:extLst>
      <p:ext uri="{BB962C8B-B14F-4D97-AF65-F5344CB8AC3E}">
        <p14:creationId xmlns:p14="http://schemas.microsoft.com/office/powerpoint/2010/main" val="216396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2371488-E606-439E-9108-CF380D67A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5" y="609600"/>
            <a:ext cx="10134600" cy="5667375"/>
          </a:xfrm>
          <a:prstGeom prst="rect">
            <a:avLst/>
          </a:prstGeom>
        </p:spPr>
      </p:pic>
    </p:spTree>
    <p:extLst>
      <p:ext uri="{BB962C8B-B14F-4D97-AF65-F5344CB8AC3E}">
        <p14:creationId xmlns:p14="http://schemas.microsoft.com/office/powerpoint/2010/main" val="193909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2C29A1C-2C71-4BCA-A221-C4124F18A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557212"/>
            <a:ext cx="8915400" cy="5743575"/>
          </a:xfrm>
          <a:prstGeom prst="rect">
            <a:avLst/>
          </a:prstGeom>
        </p:spPr>
      </p:pic>
    </p:spTree>
    <p:extLst>
      <p:ext uri="{BB962C8B-B14F-4D97-AF65-F5344CB8AC3E}">
        <p14:creationId xmlns:p14="http://schemas.microsoft.com/office/powerpoint/2010/main" val="257343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C2E39-9DE2-4B65-BF2B-8C7DD6D44C1F}"/>
              </a:ext>
            </a:extLst>
          </p:cNvPr>
          <p:cNvSpPr>
            <a:spLocks noGrp="1"/>
          </p:cNvSpPr>
          <p:nvPr>
            <p:ph type="ctrTitle"/>
          </p:nvPr>
        </p:nvSpPr>
        <p:spPr>
          <a:xfrm>
            <a:off x="1524000" y="1122363"/>
            <a:ext cx="9144000" cy="1039812"/>
          </a:xfrm>
        </p:spPr>
        <p:txBody>
          <a:bodyPr/>
          <a:lstStyle/>
          <a:p>
            <a:r>
              <a:rPr lang="en-US" altLang="zh-CN" dirty="0"/>
              <a:t>Archaeology</a:t>
            </a:r>
            <a:endParaRPr lang="zh-CN" altLang="en-US" dirty="0"/>
          </a:p>
        </p:txBody>
      </p:sp>
      <p:sp>
        <p:nvSpPr>
          <p:cNvPr id="3" name="副标题 2">
            <a:extLst>
              <a:ext uri="{FF2B5EF4-FFF2-40B4-BE49-F238E27FC236}">
                <a16:creationId xmlns:a16="http://schemas.microsoft.com/office/drawing/2014/main" id="{66C8B929-CF92-4052-B8DD-73F04020392C}"/>
              </a:ext>
            </a:extLst>
          </p:cNvPr>
          <p:cNvSpPr>
            <a:spLocks noGrp="1"/>
          </p:cNvSpPr>
          <p:nvPr>
            <p:ph type="subTitle" idx="1"/>
          </p:nvPr>
        </p:nvSpPr>
        <p:spPr>
          <a:xfrm>
            <a:off x="1524000" y="2352675"/>
            <a:ext cx="9144000" cy="2905125"/>
          </a:xfrm>
        </p:spPr>
        <p:txBody>
          <a:bodyPr>
            <a:normAutofit lnSpcReduction="10000"/>
          </a:bodyPr>
          <a:lstStyle/>
          <a:p>
            <a:r>
              <a:rPr lang="en-US" altLang="zh-CN" b="1" i="0" dirty="0">
                <a:solidFill>
                  <a:srgbClr val="171717"/>
                </a:solidFill>
                <a:effectLst/>
                <a:latin typeface="verdana" panose="020B0604030504040204" pitchFamily="34" charset="0"/>
              </a:rPr>
              <a:t>A Level:</a:t>
            </a:r>
            <a:r>
              <a:rPr lang="en-US" altLang="zh-CN" b="0" i="0" dirty="0">
                <a:solidFill>
                  <a:srgbClr val="171717"/>
                </a:solidFill>
                <a:effectLst/>
                <a:latin typeface="verdana" panose="020B0604030504040204" pitchFamily="34" charset="0"/>
              </a:rPr>
              <a:t> A*AA</a:t>
            </a:r>
          </a:p>
          <a:p>
            <a:pPr marL="342900" indent="-342900" algn="l">
              <a:buFont typeface="Wingdings" panose="05000000000000000000" pitchFamily="2" charset="2"/>
              <a:buChar char="l"/>
            </a:pPr>
            <a:r>
              <a:rPr lang="en-US" altLang="zh-CN" b="1" i="0" dirty="0">
                <a:solidFill>
                  <a:srgbClr val="171717"/>
                </a:solidFill>
                <a:effectLst/>
                <a:latin typeface="verdana" panose="020B0604030504040204" pitchFamily="34" charset="0"/>
              </a:rPr>
              <a:t>Required by all Colleges: </a:t>
            </a:r>
            <a:r>
              <a:rPr lang="en-US" altLang="zh-CN" b="0" i="0" dirty="0">
                <a:solidFill>
                  <a:srgbClr val="171717"/>
                </a:solidFill>
                <a:effectLst/>
                <a:latin typeface="verdana" panose="020B0604030504040204" pitchFamily="34" charset="0"/>
              </a:rPr>
              <a:t>no specific subjects</a:t>
            </a:r>
            <a:br>
              <a:rPr lang="en-US" altLang="zh-CN" dirty="0"/>
            </a:br>
            <a:endParaRPr lang="en-US" altLang="zh-CN" dirty="0"/>
          </a:p>
          <a:p>
            <a:pPr marL="342900" indent="-342900" algn="l">
              <a:buFont typeface="Wingdings" panose="05000000000000000000" pitchFamily="2" charset="2"/>
              <a:buChar char="l"/>
            </a:pPr>
            <a:r>
              <a:rPr lang="en-US" altLang="zh-CN" b="1" i="0" dirty="0">
                <a:solidFill>
                  <a:srgbClr val="171717"/>
                </a:solidFill>
                <a:effectLst/>
                <a:latin typeface="verdana" panose="020B0604030504040204" pitchFamily="34" charset="0"/>
              </a:rPr>
              <a:t>Useful preparation:</a:t>
            </a:r>
            <a:r>
              <a:rPr lang="en-US" altLang="zh-CN" b="0" i="0" dirty="0">
                <a:solidFill>
                  <a:srgbClr val="171717"/>
                </a:solidFill>
                <a:effectLst/>
                <a:latin typeface="verdana" panose="020B0604030504040204" pitchFamily="34" charset="0"/>
              </a:rPr>
              <a:t> Classics, Geography, History, a language (ancient or modern), science subjects, social science subjects</a:t>
            </a:r>
          </a:p>
          <a:p>
            <a:pPr marL="342900" indent="-342900" algn="l">
              <a:buFont typeface="Wingdings" panose="05000000000000000000" pitchFamily="2" charset="2"/>
              <a:buChar char="l"/>
            </a:pPr>
            <a:r>
              <a:rPr lang="en-US" altLang="zh-CN" b="0" i="0" dirty="0">
                <a:solidFill>
                  <a:srgbClr val="FF0000"/>
                </a:solidFill>
                <a:effectLst/>
                <a:latin typeface="verdana" panose="020B0604030504040204" pitchFamily="34" charset="0"/>
              </a:rPr>
              <a:t>All applicants for Archaeology are required to take a written assessment at interview, if interviewed.</a:t>
            </a:r>
            <a:endParaRPr lang="zh-CN" altLang="en-US" dirty="0">
              <a:solidFill>
                <a:srgbClr val="FF0000"/>
              </a:solidFill>
            </a:endParaRPr>
          </a:p>
        </p:txBody>
      </p:sp>
    </p:spTree>
    <p:extLst>
      <p:ext uri="{BB962C8B-B14F-4D97-AF65-F5344CB8AC3E}">
        <p14:creationId xmlns:p14="http://schemas.microsoft.com/office/powerpoint/2010/main" val="82052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2DBA7-7D36-4332-BC1C-2F2689F26B5D}"/>
              </a:ext>
            </a:extLst>
          </p:cNvPr>
          <p:cNvSpPr>
            <a:spLocks noGrp="1"/>
          </p:cNvSpPr>
          <p:nvPr>
            <p:ph type="ctrTitle"/>
          </p:nvPr>
        </p:nvSpPr>
        <p:spPr>
          <a:xfrm>
            <a:off x="1524000" y="1122363"/>
            <a:ext cx="9144000" cy="1154112"/>
          </a:xfrm>
        </p:spPr>
        <p:txBody>
          <a:bodyPr/>
          <a:lstStyle/>
          <a:p>
            <a:r>
              <a:rPr lang="en-US" altLang="zh-CN" dirty="0"/>
              <a:t>Medicine</a:t>
            </a:r>
            <a:endParaRPr lang="zh-CN" altLang="en-US" dirty="0"/>
          </a:p>
        </p:txBody>
      </p:sp>
      <p:sp>
        <p:nvSpPr>
          <p:cNvPr id="3" name="副标题 2">
            <a:extLst>
              <a:ext uri="{FF2B5EF4-FFF2-40B4-BE49-F238E27FC236}">
                <a16:creationId xmlns:a16="http://schemas.microsoft.com/office/drawing/2014/main" id="{36CF1009-81B6-4F29-A785-68A3D7E1CB54}"/>
              </a:ext>
            </a:extLst>
          </p:cNvPr>
          <p:cNvSpPr>
            <a:spLocks noGrp="1"/>
          </p:cNvSpPr>
          <p:nvPr>
            <p:ph type="subTitle" idx="1"/>
          </p:nvPr>
        </p:nvSpPr>
        <p:spPr>
          <a:xfrm>
            <a:off x="1524000" y="2276476"/>
            <a:ext cx="9144000" cy="3562350"/>
          </a:xfrm>
        </p:spPr>
        <p:txBody>
          <a:bodyPr>
            <a:normAutofit fontScale="92500" lnSpcReduction="10000"/>
          </a:bodyPr>
          <a:lstStyle/>
          <a:p>
            <a:pPr marL="342900" indent="-342900" algn="l">
              <a:buFont typeface="Arial" panose="020B0604020202020204" pitchFamily="34" charset="0"/>
              <a:buChar char="•"/>
            </a:pPr>
            <a:r>
              <a:rPr lang="en-US" altLang="zh-CN" sz="3000" b="1" i="0" dirty="0">
                <a:solidFill>
                  <a:srgbClr val="171717"/>
                </a:solidFill>
                <a:effectLst/>
                <a:latin typeface="verdana" panose="020B0604030504040204" pitchFamily="34" charset="0"/>
              </a:rPr>
              <a:t>A Level:</a:t>
            </a:r>
            <a:r>
              <a:rPr lang="en-US" altLang="zh-CN" sz="3000" b="0" i="0" dirty="0">
                <a:solidFill>
                  <a:srgbClr val="171717"/>
                </a:solidFill>
                <a:effectLst/>
                <a:latin typeface="verdana" panose="020B0604030504040204" pitchFamily="34" charset="0"/>
              </a:rPr>
              <a:t> A*A*A</a:t>
            </a:r>
          </a:p>
          <a:p>
            <a:pPr marL="342900" indent="-342900" algn="l">
              <a:buFont typeface="Arial" panose="020B0604020202020204" pitchFamily="34" charset="0"/>
              <a:buChar char="•"/>
            </a:pPr>
            <a:r>
              <a:rPr lang="en-US" altLang="zh-CN" sz="3000" b="0" i="0" dirty="0">
                <a:solidFill>
                  <a:srgbClr val="171717"/>
                </a:solidFill>
                <a:effectLst/>
                <a:latin typeface="verdana" panose="020B0604030504040204" pitchFamily="34" charset="0"/>
              </a:rPr>
              <a:t>A Levels in Chemistry and one of Biology, Physics, Mathematics</a:t>
            </a:r>
            <a:r>
              <a:rPr lang="en-US" altLang="zh-CN" b="0" i="0" dirty="0">
                <a:solidFill>
                  <a:srgbClr val="171717"/>
                </a:solidFill>
                <a:effectLst/>
                <a:latin typeface="verdana" panose="020B0604030504040204" pitchFamily="34" charset="0"/>
              </a:rPr>
              <a:t>.</a:t>
            </a:r>
          </a:p>
          <a:p>
            <a:pPr marL="342900" indent="-342900" algn="l">
              <a:buFont typeface="Arial" panose="020B0604020202020204" pitchFamily="34" charset="0"/>
              <a:buChar char="•"/>
            </a:pPr>
            <a:r>
              <a:rPr lang="en-US" altLang="zh-CN" sz="2800" b="0" i="0" dirty="0">
                <a:solidFill>
                  <a:srgbClr val="171717"/>
                </a:solidFill>
                <a:effectLst/>
                <a:latin typeface="verdana" panose="020B0604030504040204" pitchFamily="34" charset="0"/>
              </a:rPr>
              <a:t>To develop understanding of what a career in Medicine involves and your suitability for your intended profession, you’re strongly advised (though not required) to </a:t>
            </a:r>
            <a:r>
              <a:rPr lang="en-US" altLang="zh-CN" sz="2800" b="0" i="0" dirty="0">
                <a:solidFill>
                  <a:srgbClr val="FF0000"/>
                </a:solidFill>
                <a:effectLst/>
                <a:latin typeface="verdana" panose="020B0604030504040204" pitchFamily="34" charset="0"/>
              </a:rPr>
              <a:t>undertake some relevant work experience </a:t>
            </a:r>
            <a:r>
              <a:rPr lang="en-US" altLang="zh-CN" sz="2800" b="0" i="0" dirty="0">
                <a:solidFill>
                  <a:srgbClr val="171717"/>
                </a:solidFill>
                <a:effectLst/>
                <a:latin typeface="verdana" panose="020B0604030504040204" pitchFamily="34" charset="0"/>
              </a:rPr>
              <a:t>(either paid or voluntary) in a health or social care </a:t>
            </a:r>
            <a:r>
              <a:rPr lang="en-US" altLang="zh-CN" sz="2800" b="0" i="0" dirty="0" err="1">
                <a:solidFill>
                  <a:srgbClr val="171717"/>
                </a:solidFill>
                <a:effectLst/>
                <a:latin typeface="verdana" panose="020B0604030504040204" pitchFamily="34" charset="0"/>
              </a:rPr>
              <a:t>organisation</a:t>
            </a:r>
            <a:r>
              <a:rPr lang="en-US" altLang="zh-CN" sz="2800" b="0" i="0" dirty="0">
                <a:solidFill>
                  <a:srgbClr val="171717"/>
                </a:solidFill>
                <a:effectLst/>
                <a:latin typeface="verdana" panose="020B0604030504040204" pitchFamily="34" charset="0"/>
              </a:rPr>
              <a:t>.</a:t>
            </a:r>
            <a:endParaRPr lang="zh-CN" altLang="en-US" sz="2800" dirty="0"/>
          </a:p>
        </p:txBody>
      </p:sp>
    </p:spTree>
    <p:extLst>
      <p:ext uri="{BB962C8B-B14F-4D97-AF65-F5344CB8AC3E}">
        <p14:creationId xmlns:p14="http://schemas.microsoft.com/office/powerpoint/2010/main" val="428749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6A819-ADC7-4EC8-BE76-A3F912EA89CF}"/>
              </a:ext>
            </a:extLst>
          </p:cNvPr>
          <p:cNvSpPr>
            <a:spLocks noGrp="1"/>
          </p:cNvSpPr>
          <p:nvPr>
            <p:ph type="title"/>
          </p:nvPr>
        </p:nvSpPr>
        <p:spPr/>
        <p:txBody>
          <a:bodyPr/>
          <a:lstStyle/>
          <a:p>
            <a:pPr algn="ctr"/>
            <a:r>
              <a:rPr lang="en-US" altLang="zh-CN" dirty="0"/>
              <a:t>Veterinary Medicine</a:t>
            </a:r>
            <a:endParaRPr lang="zh-CN" altLang="en-US" dirty="0"/>
          </a:p>
        </p:txBody>
      </p:sp>
      <p:sp>
        <p:nvSpPr>
          <p:cNvPr id="3" name="内容占位符 2">
            <a:extLst>
              <a:ext uri="{FF2B5EF4-FFF2-40B4-BE49-F238E27FC236}">
                <a16:creationId xmlns:a16="http://schemas.microsoft.com/office/drawing/2014/main" id="{560325AF-AF46-40BE-940A-6FB782C2C480}"/>
              </a:ext>
            </a:extLst>
          </p:cNvPr>
          <p:cNvSpPr>
            <a:spLocks noGrp="1"/>
          </p:cNvSpPr>
          <p:nvPr>
            <p:ph idx="1"/>
          </p:nvPr>
        </p:nvSpPr>
        <p:spPr/>
        <p:txBody>
          <a:bodyPr/>
          <a:lstStyle/>
          <a:p>
            <a:r>
              <a:rPr lang="en-US" altLang="zh-CN" b="1" i="0" dirty="0">
                <a:solidFill>
                  <a:srgbClr val="171717"/>
                </a:solidFill>
                <a:effectLst/>
                <a:latin typeface="verdana" panose="020B0604030504040204" pitchFamily="34" charset="0"/>
              </a:rPr>
              <a:t>A Level:</a:t>
            </a:r>
            <a:r>
              <a:rPr lang="en-US" altLang="zh-CN" b="0" i="0" dirty="0">
                <a:solidFill>
                  <a:srgbClr val="171717"/>
                </a:solidFill>
                <a:effectLst/>
                <a:latin typeface="verdana" panose="020B0604030504040204" pitchFamily="34" charset="0"/>
              </a:rPr>
              <a:t> A*AA</a:t>
            </a:r>
          </a:p>
          <a:p>
            <a:r>
              <a:rPr lang="en-US" altLang="zh-CN" b="0" i="0" dirty="0">
                <a:solidFill>
                  <a:srgbClr val="FF0000"/>
                </a:solidFill>
                <a:effectLst/>
                <a:latin typeface="verdana" panose="020B0604030504040204" pitchFamily="34" charset="0"/>
              </a:rPr>
              <a:t>‘Science/mathematics subjects’ refers to Biology, Chemistry, Physics and Mathematics. It does not include Psychology.</a:t>
            </a:r>
          </a:p>
          <a:p>
            <a:r>
              <a:rPr lang="en-US" altLang="zh-CN" b="0" i="0" dirty="0">
                <a:solidFill>
                  <a:srgbClr val="171717"/>
                </a:solidFill>
                <a:effectLst/>
                <a:latin typeface="verdana" panose="020B0604030504040204" pitchFamily="34" charset="0"/>
              </a:rPr>
              <a:t>A Levels in Chemistry and one of Biology, Physics, Mathematics.</a:t>
            </a:r>
          </a:p>
          <a:p>
            <a:r>
              <a:rPr lang="en-US" altLang="zh-CN" b="0" i="0" dirty="0" err="1">
                <a:solidFill>
                  <a:srgbClr val="171717"/>
                </a:solidFill>
                <a:effectLst/>
                <a:latin typeface="verdana" panose="020B0604030504040204" pitchFamily="34" charset="0"/>
              </a:rPr>
              <a:t>equired</a:t>
            </a:r>
            <a:r>
              <a:rPr lang="en-US" altLang="zh-CN" b="0" i="0" dirty="0">
                <a:solidFill>
                  <a:srgbClr val="171717"/>
                </a:solidFill>
                <a:effectLst/>
                <a:latin typeface="verdana" panose="020B0604030504040204" pitchFamily="34" charset="0"/>
              </a:rPr>
              <a:t> to take a pre-interview written assessment</a:t>
            </a:r>
            <a:endParaRPr lang="en-US" altLang="zh-CN" dirty="0">
              <a:solidFill>
                <a:srgbClr val="FF0000"/>
              </a:solidFill>
              <a:latin typeface="verdana" panose="020B0604030504040204" pitchFamily="34" charset="0"/>
            </a:endParaRPr>
          </a:p>
          <a:p>
            <a:r>
              <a:rPr lang="en-US" altLang="zh-CN" dirty="0">
                <a:solidFill>
                  <a:srgbClr val="FF0000"/>
                </a:solidFill>
                <a:latin typeface="Verdana" panose="020B0604030504040204" pitchFamily="34" charset="0"/>
                <a:ea typeface="Verdana" panose="020B0604030504040204" pitchFamily="34" charset="0"/>
              </a:rPr>
              <a:t>Some experience are necessary</a:t>
            </a:r>
            <a:endParaRPr lang="zh-CN" altLang="en-US" dirty="0">
              <a:solidFill>
                <a:srgbClr val="FF0000"/>
              </a:solidFill>
              <a:latin typeface="Verdana" panose="020B0604030504040204" pitchFamily="34" charset="0"/>
            </a:endParaRPr>
          </a:p>
        </p:txBody>
      </p:sp>
    </p:spTree>
    <p:extLst>
      <p:ext uri="{BB962C8B-B14F-4D97-AF65-F5344CB8AC3E}">
        <p14:creationId xmlns:p14="http://schemas.microsoft.com/office/powerpoint/2010/main" val="9437041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909</Words>
  <Application>Microsoft Office PowerPoint</Application>
  <PresentationFormat>宽屏</PresentationFormat>
  <Paragraphs>124</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myriad-pro-n6</vt:lpstr>
      <vt:lpstr>等线</vt:lpstr>
      <vt:lpstr>等线 Light</vt:lpstr>
      <vt:lpstr>Arial</vt:lpstr>
      <vt:lpstr>verdana</vt:lpstr>
      <vt:lpstr>verdana</vt:lpstr>
      <vt:lpstr>Wingdings</vt:lpstr>
      <vt:lpstr>Office 主题​​</vt:lpstr>
      <vt:lpstr>剑桥大学</vt:lpstr>
      <vt:lpstr>校园环境</vt:lpstr>
      <vt:lpstr>PowerPoint 演示文稿</vt:lpstr>
      <vt:lpstr>PowerPoint 演示文稿</vt:lpstr>
      <vt:lpstr>PowerPoint 演示文稿</vt:lpstr>
      <vt:lpstr>PowerPoint 演示文稿</vt:lpstr>
      <vt:lpstr>Archaeology</vt:lpstr>
      <vt:lpstr>Medicine</vt:lpstr>
      <vt:lpstr>Veterinary Medicine</vt:lpstr>
      <vt:lpstr>Natural Science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j j j www</dc:creator>
  <cp:lastModifiedBy>j j j www</cp:lastModifiedBy>
  <cp:revision>31</cp:revision>
  <dcterms:created xsi:type="dcterms:W3CDTF">2021-10-30T14:52:51Z</dcterms:created>
  <dcterms:modified xsi:type="dcterms:W3CDTF">2021-10-31T04:14:39Z</dcterms:modified>
</cp:coreProperties>
</file>