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1" r:id="rId7"/>
    <p:sldId id="257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A7994-83A0-4F7F-A141-9D67FD8B6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488E6E-9C17-48BE-912D-A5C9674F8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436B9-53CA-47D1-B792-2680548C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54357-14EE-4CF4-96E6-2DF3F8AC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83890-B9C7-4CAB-8770-AC7FC0CB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1A12A-D096-4D85-82CE-3EF817DA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79EAD-630A-4615-A66A-8A43AF935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699F2-1051-4382-AC31-D575C5FD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E74DF-FF32-44AE-9CE2-32B31D18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6447C-ABF9-419B-9817-8BBA8955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DB67A1-6901-44DE-B4D8-91B693E18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18315-712F-44CE-B406-B0E4370D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3544C-05B4-48D8-BC50-E9B94D64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720-72F9-4269-99E5-3E897B5E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EC41C-875B-4ABC-A510-71C28CBC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6413500" y="476250"/>
            <a:ext cx="573405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6832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F39E0-9577-4A4A-AC57-7AA350F7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E7CF6-3CB4-4997-90EE-AF3D5E1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89780-6785-4EE6-B6B7-EE28867B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BF1C5-05AD-4B14-8F36-14656912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F2AF2-BB0F-4E37-9C95-C1ED939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AE3ED-822A-493A-9386-F34DDFE2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24D62-386E-4A22-8EC4-58ED4666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7619A-8D89-46A6-835C-3EA57C0E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13FF0-DC4F-43BE-A6F1-7234411F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131E0-0C77-43C1-80D7-1F50455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8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9B71-5C6A-4544-BF5F-9C03C13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23F04-16DB-4D96-A466-C20C1BB06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95ED2-2B00-4BD8-829C-6B81584E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315D2-D21B-4F60-8759-351F2D74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93488-B0EC-46F0-AFE3-421F220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A0A80C-C3B4-4339-A615-7F726149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32F5-F7FA-489C-958A-62E518D6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7978E3-D2B9-406D-8547-76125425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537FE-6C24-437F-B297-8FA724F7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B634B2-B8D1-4210-A318-F8C5E85B8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810DE-4D5C-498E-87F6-42D5973C0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ED5ED-C522-4665-B7B5-1D0B884D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69B4E5-0C3D-419F-AED3-277B84C4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C1320C-469C-4554-B8D5-81D0E017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990E6-6FCC-4B4F-8DD8-2BDC850F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505ED0-67A4-4457-9D1A-C4395B48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FAAD9C-7FDA-403D-BA30-153B1556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0E9FF3-0C3D-4F67-9847-46DEA09F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B4688-F0BB-4F64-9126-C7163B15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4419E2-3216-45FC-B0AE-22444482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09553-24EE-41A7-BF5E-EE1BA5A1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025A4-AA91-429A-A55A-405B014A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9B2C8-412F-470B-B515-CE97A3F4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2516B-08F3-4E07-90C9-33BACE24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E0271-2535-4E7C-97E6-FA2F600C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22D52-5095-423D-B2FE-65BE8269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4D694-AD8C-4FE5-96F0-03ED4E82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1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FB6C3-353C-484D-8D77-52230716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78D11-91DE-452D-B5FB-CBDAE708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9B812-8B40-47B0-B097-86F488999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35827-57A3-443F-B225-82CAB37A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22498-698C-4D74-B198-82CA26F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1CE3D4-1348-448E-AB78-3447811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4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C4FD10-753E-4449-8793-83DFA034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62D05-7E15-41BB-817B-F883D3D4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DC374-C972-4DFA-8A55-7266D91BE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911D-DF34-4E4F-B017-22AE1CFA1F8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6461-8860-46E6-BD30-11D88B3F3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EB4DB-3D1D-4FB0-BBC6-44EA45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678A-7960-481A-A070-46A4F90CC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4%B8%AD%E5%9B%BD%E4%BA%BA%E6%B0%91%E5%A4%A7%E5%AD%A6/138747" TargetMode="External"/><Relationship Id="rId13" Type="http://schemas.openxmlformats.org/officeDocument/2006/relationships/hyperlink" Target="https://baike.baidu.com/item/%E6%B3%95%E8%AF%AD/660115" TargetMode="External"/><Relationship Id="rId18" Type="http://schemas.openxmlformats.org/officeDocument/2006/relationships/hyperlink" Target="https://baike.baidu.com/item/%E6%9D%9C%E4%BC%A6%E5%A4%A7%E5%AD%A6/5400122" TargetMode="External"/><Relationship Id="rId3" Type="http://schemas.openxmlformats.org/officeDocument/2006/relationships/hyperlink" Target="https://baike.baidu.com/item/%E5%8D%A2%E6%A3%AE%E5%A0%A1%E5%A4%A7%E5%85%AC%E5%9B%BD/2198984" TargetMode="External"/><Relationship Id="rId7" Type="http://schemas.openxmlformats.org/officeDocument/2006/relationships/hyperlink" Target="https://baike.baidu.com/item/%E6%9D%9C%E4%BC%A6%E5%A4%A7%E5%AD%A6" TargetMode="External"/><Relationship Id="rId12" Type="http://schemas.openxmlformats.org/officeDocument/2006/relationships/hyperlink" Target="https://baike.baidu.com/item/%E5%BE%B7%E8%AF%AD/240836" TargetMode="External"/><Relationship Id="rId17" Type="http://schemas.openxmlformats.org/officeDocument/2006/relationships/hyperlink" Target="https://baike.baidu.com/item/%E4%B8%8A%E6%B5%B7/114606" TargetMode="External"/><Relationship Id="rId2" Type="http://schemas.openxmlformats.org/officeDocument/2006/relationships/hyperlink" Target="https://baike.baidu.com/item/1970%E5%B9%B4/5189367" TargetMode="External"/><Relationship Id="rId16" Type="http://schemas.openxmlformats.org/officeDocument/2006/relationships/hyperlink" Target="https://baike.baidu.com/item/%E4%BC%A6%E6%95%A6/862" TargetMode="External"/><Relationship Id="rId20" Type="http://schemas.openxmlformats.org/officeDocument/2006/relationships/hyperlink" Target="https://baike.baidu.com/item/%E6%A0%A1%E9%95%BF/645154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aike.baidu.com/item/%E8%83%A1%E6%B6%A6%E7%99%BE%E5%AF%8C/8227945" TargetMode="External"/><Relationship Id="rId11" Type="http://schemas.openxmlformats.org/officeDocument/2006/relationships/hyperlink" Target="https://baike.baidu.com/item/%E6%97%A5%E8%AF%AD" TargetMode="External"/><Relationship Id="rId5" Type="http://schemas.openxmlformats.org/officeDocument/2006/relationships/hyperlink" Target="https://baike.baidu.com/item/%E6%B3%A8%E5%86%8C%E4%BC%9A%E8%AE%A1%E5%B8%88/212405" TargetMode="External"/><Relationship Id="rId15" Type="http://schemas.openxmlformats.org/officeDocument/2006/relationships/hyperlink" Target="https://baike.baidu.com/item/%E8%91%A1%E8%90%84%E7%89%99%E8%AF%AD/676611" TargetMode="External"/><Relationship Id="rId10" Type="http://schemas.openxmlformats.org/officeDocument/2006/relationships/hyperlink" Target="https://baike.baidu.com/item/%E6%97%A5%E6%9C%AC/111617" TargetMode="External"/><Relationship Id="rId19" Type="http://schemas.openxmlformats.org/officeDocument/2006/relationships/hyperlink" Target="https://baike.baidu.com/item/%E6%89%A7%E8%A1%8C/3166225" TargetMode="External"/><Relationship Id="rId4" Type="http://schemas.openxmlformats.org/officeDocument/2006/relationships/hyperlink" Target="https://baike.baidu.com/item/%E6%9D%9C%E4%BC%A6%E5%A4%A7%E5%AD%A6%E5%95%86%E5%AD%A6%E9%99%A2/9592873" TargetMode="External"/><Relationship Id="rId9" Type="http://schemas.openxmlformats.org/officeDocument/2006/relationships/hyperlink" Target="https://baike.baidu.com/item/%E6%B1%89%E8%AF%AD/22488993" TargetMode="External"/><Relationship Id="rId14" Type="http://schemas.openxmlformats.org/officeDocument/2006/relationships/hyperlink" Target="https://baike.baidu.com/item/%E5%8D%A2%E6%A3%AE%E5%A0%A1%E8%AF%AD/762567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4AAE0-B23C-43EF-B193-C5C48714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2023"/>
            <a:ext cx="9144000" cy="2387600"/>
          </a:xfrm>
        </p:spPr>
        <p:txBody>
          <a:bodyPr/>
          <a:lstStyle/>
          <a:p>
            <a:r>
              <a:rPr lang="en-US" altLang="zh-CN" dirty="0"/>
              <a:t>Durham University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090F7-D4C3-4143-B17E-66B37D068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瞿俊杰 丁歆语</a:t>
            </a:r>
          </a:p>
        </p:txBody>
      </p:sp>
    </p:spTree>
    <p:extLst>
      <p:ext uri="{BB962C8B-B14F-4D97-AF65-F5344CB8AC3E}">
        <p14:creationId xmlns:p14="http://schemas.microsoft.com/office/powerpoint/2010/main" val="30284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28BD0-ADAC-40C9-A621-C6F8473F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273"/>
            <a:ext cx="10515600" cy="1325563"/>
          </a:xfrm>
        </p:spPr>
        <p:txBody>
          <a:bodyPr/>
          <a:lstStyle/>
          <a:p>
            <a:r>
              <a:rPr lang="en-US" altLang="zh-CN" dirty="0"/>
              <a:t>Math</a:t>
            </a:r>
            <a:endParaRPr lang="zh-CN" altLang="en-US" dirty="0"/>
          </a:p>
        </p:txBody>
      </p:sp>
      <p:pic>
        <p:nvPicPr>
          <p:cNvPr id="5" name="图片 4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EFCC16F6-7E9C-435A-9093-F74BD520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46" y="128513"/>
            <a:ext cx="8166149" cy="1104900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FC6F92CD-3BA5-4CA4-8844-AF7BC9FFE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3" y="3605287"/>
            <a:ext cx="7648575" cy="3124200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68DF4E8-EEA0-4D20-AAC2-7D7321B78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25" y="1484668"/>
            <a:ext cx="5983965" cy="3345546"/>
          </a:xfrm>
          <a:prstGeom prst="rect">
            <a:avLst/>
          </a:prstGeom>
        </p:spPr>
      </p:pic>
      <p:pic>
        <p:nvPicPr>
          <p:cNvPr id="11" name="图片 10" descr="图片包含 文本&#10;&#10;描述已自动生成">
            <a:extLst>
              <a:ext uri="{FF2B5EF4-FFF2-40B4-BE49-F238E27FC236}">
                <a16:creationId xmlns:a16="http://schemas.microsoft.com/office/drawing/2014/main" id="{5311126A-E461-4744-BAEF-00312B8DA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0" y="1550836"/>
            <a:ext cx="5168558" cy="14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7CD2EDC2-9A8B-4EA8-88CB-2EB0ED7B2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2909434"/>
            <a:ext cx="6010275" cy="2417763"/>
          </a:xfrm>
          <a:prstGeom prst="rect">
            <a:avLst/>
          </a:prstGeom>
        </p:spPr>
      </p:pic>
      <p:pic>
        <p:nvPicPr>
          <p:cNvPr id="5" name="图片 4" descr="图形用户界面, 应用程序, 背景图案&#10;&#10;描述已自动生成">
            <a:extLst>
              <a:ext uri="{FF2B5EF4-FFF2-40B4-BE49-F238E27FC236}">
                <a16:creationId xmlns:a16="http://schemas.microsoft.com/office/drawing/2014/main" id="{6684D6EF-481A-43A8-B755-A41B06EE0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" y="1409298"/>
            <a:ext cx="8321755" cy="1208882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D72FEFC1-ECF5-46A1-8063-B7AFE2229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5448702"/>
            <a:ext cx="6112415" cy="12088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B06FD5A-E362-4481-A72B-FDCFC622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Natural Science</a:t>
            </a:r>
            <a:endParaRPr lang="zh-CN" altLang="en-US" sz="3200">
              <a:solidFill>
                <a:schemeClr val="bg1"/>
              </a:solidFill>
            </a:endParaRPr>
          </a:p>
        </p:txBody>
      </p:sp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FAB7E33-8749-4F04-A5D6-78F9C42C1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59" y="2739685"/>
            <a:ext cx="5656310" cy="308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G_0139.jpeg" descr="IMG_013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15" y="2233697"/>
            <a:ext cx="11203969" cy="239060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杜伦大学排名"/>
          <p:cNvSpPr txBox="1"/>
          <p:nvPr/>
        </p:nvSpPr>
        <p:spPr>
          <a:xfrm>
            <a:off x="916333" y="464779"/>
            <a:ext cx="2859757" cy="612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7300"/>
            </a:lvl1pPr>
          </a:lstStyle>
          <a:p>
            <a:r>
              <a:rPr sz="3650" dirty="0" err="1"/>
              <a:t>杜伦大学排名</a:t>
            </a:r>
            <a:endParaRPr sz="365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rc=http%3A%2F%2F5b0988e595225.cdn.sohucs.com%2Fimages%2F20180825%2F7c095f0b182d4b7498f7670fc442fc64.jpeg&amp;refer=http%3A%2F%2F5b0988e595225.cdn.sohucs.com&amp;app=2002&amp;size=f9999,10000&amp;q=a80&amp;n=0&amp;g=0n&amp;fmt=jpeg.jpeg" descr="src=http%3A%2F%2F5b0988e595225.cdn.sohucs.com%2Fimages%2F20180825%2F7c095f0b182d4b7498f7670fc442fc64.jpeg&amp;refer=http%3A%2F%2F5b0988e595225.cdn.sohucs.com&amp;app=2002&amp;size=f9999,10000&amp;q=a80&amp;n=0&amp;g=0n&amp;fmt=jpeg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t="5082"/>
          <a:stretch>
            <a:fillRect/>
          </a:stretch>
        </p:blipFill>
        <p:spPr>
          <a:xfrm>
            <a:off x="6099479" y="185176"/>
            <a:ext cx="5246012" cy="3178973"/>
          </a:xfrm>
          <a:prstGeom prst="rect">
            <a:avLst/>
          </a:prstGeom>
        </p:spPr>
      </p:pic>
      <p:pic>
        <p:nvPicPr>
          <p:cNvPr id="126" name="a6efce1b9d16fdfa0a0c2deab88f8c5494ee7b56.jpg.png" descr="a6efce1b9d16fdfa0a0c2deab88f8c5494ee7b56.jp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38" y="3087911"/>
            <a:ext cx="5842724" cy="295573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位于英国东北英格兰城市杜伦的一所顶尖公立大学"/>
          <p:cNvSpPr txBox="1"/>
          <p:nvPr/>
        </p:nvSpPr>
        <p:spPr>
          <a:xfrm>
            <a:off x="747176" y="4488457"/>
            <a:ext cx="4892383" cy="1082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 defTabSz="457200">
              <a:defRPr sz="6700" b="0">
                <a:solidFill>
                  <a:srgbClr val="64646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3350" dirty="0" err="1">
                <a:solidFill>
                  <a:schemeClr val="tx1"/>
                </a:solidFill>
              </a:rPr>
              <a:t>位于英国东北英格兰城市杜伦的一所顶尖公立大学</a:t>
            </a:r>
            <a:endParaRPr sz="3350" dirty="0">
              <a:solidFill>
                <a:schemeClr val="tx1"/>
              </a:solidFill>
            </a:endParaRPr>
          </a:p>
        </p:txBody>
      </p:sp>
      <p:sp>
        <p:nvSpPr>
          <p:cNvPr id="128" name="杜伦大学（Durham University），世界百强名校，英国顶尖大学之一，在英国乃至全世界一直享有极高美誉"/>
          <p:cNvSpPr txBox="1"/>
          <p:nvPr/>
        </p:nvSpPr>
        <p:spPr>
          <a:xfrm>
            <a:off x="554013" y="814357"/>
            <a:ext cx="5545466" cy="183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 defTabSz="457200">
              <a:defRPr sz="5800" b="0">
                <a:solidFill>
                  <a:srgbClr val="64646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900" dirty="0" err="1">
                <a:solidFill>
                  <a:schemeClr val="tx1"/>
                </a:solidFill>
              </a:rPr>
              <a:t>杜伦大学（Durham</a:t>
            </a:r>
            <a:r>
              <a:rPr sz="2900" dirty="0">
                <a:solidFill>
                  <a:schemeClr val="tx1"/>
                </a:solidFill>
              </a:rPr>
              <a:t> University），</a:t>
            </a:r>
            <a:r>
              <a:rPr sz="2900" dirty="0" err="1">
                <a:solidFill>
                  <a:schemeClr val="tx1"/>
                </a:solidFill>
              </a:rPr>
              <a:t>世界百强名校，英国顶尖大学之一，在英国乃至全世界一直享有极高美誉</a:t>
            </a:r>
            <a:endParaRPr sz="2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办学历史"/>
          <p:cNvSpPr txBox="1">
            <a:spLocks noGrp="1"/>
          </p:cNvSpPr>
          <p:nvPr>
            <p:ph type="title"/>
          </p:nvPr>
        </p:nvSpPr>
        <p:spPr>
          <a:xfrm>
            <a:off x="1041895" y="-212980"/>
            <a:ext cx="3114295" cy="12770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办学历史</a:t>
            </a:r>
            <a:endParaRPr dirty="0"/>
          </a:p>
        </p:txBody>
      </p:sp>
      <p:sp>
        <p:nvSpPr>
          <p:cNvPr id="131" name="源于1072年，1832年正式创建"/>
          <p:cNvSpPr txBox="1"/>
          <p:nvPr/>
        </p:nvSpPr>
        <p:spPr>
          <a:xfrm>
            <a:off x="628718" y="1539549"/>
            <a:ext cx="3763851" cy="382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 defTabSz="457200">
              <a:defRPr sz="4300" b="0">
                <a:solidFill>
                  <a:srgbClr val="64646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50" dirty="0">
                <a:solidFill>
                  <a:schemeClr val="tx1"/>
                </a:solidFill>
              </a:rPr>
              <a:t>源于1072年，1832年正式创建</a:t>
            </a:r>
          </a:p>
        </p:txBody>
      </p:sp>
      <p:sp>
        <p:nvSpPr>
          <p:cNvPr id="132" name="教学与科研历史可以追溯到600多年前，它属于英格兰最早开设的一批大学，是仅次于牛津大学和剑桥大学的英格兰第三古老的大学"/>
          <p:cNvSpPr txBox="1"/>
          <p:nvPr/>
        </p:nvSpPr>
        <p:spPr>
          <a:xfrm>
            <a:off x="600283" y="2276013"/>
            <a:ext cx="5495717" cy="104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 defTabSz="457200">
              <a:defRPr sz="4300" b="0">
                <a:solidFill>
                  <a:srgbClr val="64646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50" dirty="0">
                <a:solidFill>
                  <a:schemeClr val="tx1"/>
                </a:solidFill>
              </a:rPr>
              <a:t>教学与科研历史可以追溯到600多年前，它属于英格兰最早开设的一批大学，是仅次于牛津大学和剑桥大学的英格兰第三古老的大学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9" y="3767255"/>
            <a:ext cx="5511801" cy="29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素有英国常青藤盟校之称的罗素大学集团（The Russell Group）成员，拥有起源于1072年的达勒姆堡和大教堂。2010年5月，杜伦大学与美国达特茅斯学院，加拿大女王大学，新西兰奥塔哥大学，德国图宾根大学，西澳大利亚大学，以及瑞典乌普萨拉大学一道加入了马塔里卡大学联盟。"/>
          <p:cNvSpPr txBox="1"/>
          <p:nvPr/>
        </p:nvSpPr>
        <p:spPr>
          <a:xfrm>
            <a:off x="6424862" y="4044097"/>
            <a:ext cx="5357937" cy="236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l" defTabSz="457200">
              <a:defRPr sz="4300" b="0">
                <a:solidFill>
                  <a:srgbClr val="64646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150" dirty="0" err="1">
                <a:solidFill>
                  <a:schemeClr val="tx1"/>
                </a:solidFill>
              </a:rPr>
              <a:t>素有英国常青藤盟校之称的罗素大学集团（The</a:t>
            </a:r>
            <a:r>
              <a:rPr sz="2150" dirty="0">
                <a:solidFill>
                  <a:schemeClr val="tx1"/>
                </a:solidFill>
              </a:rPr>
              <a:t> Russell Group）成员，拥有起源于1072年的达勒姆堡和大教堂。2010年5月，杜伦大学与美国达特茅斯学院，加拿大女王大学，新西兰奥塔哥大学，德国图宾根大学，西澳大利亚大学，以及瑞典乌普萨拉大学一道加入了马塔里卡大学联盟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知名校友"/>
          <p:cNvSpPr txBox="1">
            <a:spLocks noGrp="1"/>
          </p:cNvSpPr>
          <p:nvPr>
            <p:ph type="title"/>
          </p:nvPr>
        </p:nvSpPr>
        <p:spPr>
          <a:xfrm>
            <a:off x="1056612" y="425960"/>
            <a:ext cx="2765585" cy="80663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知名校友</a:t>
            </a:r>
            <a:endParaRPr dirty="0"/>
          </a:p>
        </p:txBody>
      </p:sp>
      <p:sp>
        <p:nvSpPr>
          <p:cNvPr id="137" name="胡润"/>
          <p:cNvSpPr txBox="1"/>
          <p:nvPr/>
        </p:nvSpPr>
        <p:spPr>
          <a:xfrm>
            <a:off x="1268278" y="1976438"/>
            <a:ext cx="2342255" cy="451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defRPr sz="5200"/>
            </a:lvl1pPr>
          </a:lstStyle>
          <a:p>
            <a:r>
              <a:rPr sz="2600" dirty="0" err="1"/>
              <a:t>胡润</a:t>
            </a:r>
            <a:endParaRPr sz="2600" dirty="0"/>
          </a:p>
        </p:txBody>
      </p:sp>
      <p:sp>
        <p:nvSpPr>
          <p:cNvPr id="138" name="胡润（Rupert Hoogewerf），1970年出生于卢森堡大公国，杜伦大学商学院教授，注册会计师，著名的《胡润百富》创刊人。 [1]  被称为是研究中国民营经济的“教父级”人物。 [9]…"/>
          <p:cNvSpPr txBox="1"/>
          <p:nvPr/>
        </p:nvSpPr>
        <p:spPr>
          <a:xfrm>
            <a:off x="164630" y="2743144"/>
            <a:ext cx="11862740" cy="2390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defTabSz="228600">
              <a:defRPr sz="3800" b="0">
                <a:solidFill>
                  <a:srgbClr val="333333"/>
                </a:solidFill>
              </a:defRPr>
            </a:pPr>
            <a:r>
              <a:rPr sz="1900" dirty="0" err="1"/>
              <a:t>胡润（Rupert</a:t>
            </a:r>
            <a:r>
              <a:rPr sz="1900" dirty="0"/>
              <a:t> </a:t>
            </a:r>
            <a:r>
              <a:rPr sz="1900" dirty="0" err="1"/>
              <a:t>Hoogewerf</a:t>
            </a:r>
            <a:r>
              <a:rPr sz="1900" dirty="0"/>
              <a:t>），</a:t>
            </a:r>
            <a:r>
              <a:rPr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1970年</a:t>
            </a:r>
            <a:r>
              <a:rPr sz="1900" dirty="0"/>
              <a:t>出生于</a:t>
            </a:r>
            <a:r>
              <a:rPr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卢森堡大公国</a:t>
            </a:r>
            <a:r>
              <a:rPr sz="1900" dirty="0"/>
              <a:t>，</a:t>
            </a:r>
            <a:r>
              <a:rPr sz="1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杜伦大学商学院</a:t>
            </a:r>
            <a:r>
              <a:rPr sz="1900" dirty="0"/>
              <a:t>教授，</a:t>
            </a:r>
            <a:r>
              <a:rPr sz="1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注册会计师</a:t>
            </a:r>
            <a:r>
              <a:rPr sz="1900" dirty="0"/>
              <a:t>，著名的《</a:t>
            </a:r>
            <a:r>
              <a:rPr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胡润百富</a:t>
            </a:r>
            <a:r>
              <a:rPr sz="1900" dirty="0"/>
              <a:t>》创刊人。 </a:t>
            </a:r>
            <a:r>
              <a:rPr sz="1900" dirty="0" err="1"/>
              <a:t>被称为是研究中国民营经济的“教父级”人物</a:t>
            </a:r>
            <a:r>
              <a:rPr sz="1900" dirty="0"/>
              <a:t>。 </a:t>
            </a:r>
            <a:endParaRPr lang="en-US" sz="1900" dirty="0"/>
          </a:p>
          <a:p>
            <a:pPr defTabSz="228600">
              <a:defRPr sz="3800" b="0">
                <a:solidFill>
                  <a:srgbClr val="333333"/>
                </a:solidFill>
              </a:defRPr>
            </a:pPr>
            <a:endParaRPr sz="1900" dirty="0"/>
          </a:p>
          <a:p>
            <a:pPr defTabSz="228600">
              <a:defRPr sz="3800" b="0">
                <a:solidFill>
                  <a:srgbClr val="333333"/>
                </a:solidFill>
              </a:defRPr>
            </a:pPr>
            <a:r>
              <a:rPr sz="1900" dirty="0"/>
              <a:t>1993年毕业于</a:t>
            </a:r>
            <a:r>
              <a:rPr sz="19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杜伦大学</a:t>
            </a:r>
            <a:r>
              <a:rPr sz="1900" dirty="0"/>
              <a:t>，曾留学</a:t>
            </a:r>
            <a:r>
              <a:rPr sz="19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中国人民大学</a:t>
            </a:r>
            <a:r>
              <a:rPr sz="1900" dirty="0"/>
              <a:t>学习</a:t>
            </a:r>
            <a:r>
              <a:rPr sz="19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汉语</a:t>
            </a:r>
            <a:r>
              <a:rPr sz="1900" dirty="0"/>
              <a:t>，留学</a:t>
            </a:r>
            <a:r>
              <a:rPr sz="19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日本</a:t>
            </a:r>
            <a:r>
              <a:rPr sz="1900" dirty="0"/>
              <a:t>学习</a:t>
            </a:r>
            <a:r>
              <a:rPr sz="19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日语</a:t>
            </a:r>
            <a:r>
              <a:rPr sz="1900" dirty="0"/>
              <a:t>，通晓</a:t>
            </a:r>
            <a:r>
              <a:rPr sz="19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德语</a:t>
            </a:r>
            <a:r>
              <a:rPr sz="1900" dirty="0"/>
              <a:t>、</a:t>
            </a:r>
            <a:r>
              <a:rPr sz="19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法语</a:t>
            </a:r>
            <a:r>
              <a:rPr sz="1900" dirty="0"/>
              <a:t>、</a:t>
            </a:r>
            <a:r>
              <a:rPr sz="19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卢森堡语</a:t>
            </a:r>
            <a:r>
              <a:rPr sz="1900" dirty="0"/>
              <a:t>、</a:t>
            </a:r>
            <a:r>
              <a:rPr sz="19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葡萄牙语</a:t>
            </a:r>
            <a:r>
              <a:rPr sz="1900" dirty="0"/>
              <a:t>等七种语言。在会计师行业拥有七年安达信</a:t>
            </a:r>
            <a:r>
              <a:rPr sz="1900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伦敦</a:t>
            </a:r>
            <a:r>
              <a:rPr sz="1900" dirty="0"/>
              <a:t>和</a:t>
            </a:r>
            <a:r>
              <a:rPr sz="1900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上海</a:t>
            </a:r>
            <a:r>
              <a:rPr sz="1900" dirty="0"/>
              <a:t>的工作经验。</a:t>
            </a:r>
            <a:endParaRPr lang="en-US" sz="1900" dirty="0"/>
          </a:p>
          <a:p>
            <a:pPr defTabSz="228600">
              <a:defRPr sz="3800" b="0">
                <a:solidFill>
                  <a:srgbClr val="333333"/>
                </a:solidFill>
              </a:defRPr>
            </a:pPr>
            <a:endParaRPr sz="1900" dirty="0"/>
          </a:p>
          <a:p>
            <a:pPr defTabSz="228600">
              <a:defRPr sz="3800" b="0">
                <a:solidFill>
                  <a:srgbClr val="333333"/>
                </a:solidFill>
              </a:defRPr>
            </a:pPr>
            <a:r>
              <a:rPr sz="1900" dirty="0"/>
              <a:t>2018</a:t>
            </a:r>
            <a:r>
              <a:rPr sz="19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胡润百富</a:t>
            </a:r>
            <a:r>
              <a:rPr sz="1900" dirty="0"/>
              <a:t>周年庆典暨最受尊敬的企业家颁奖晚宴上，</a:t>
            </a:r>
            <a:r>
              <a:rPr sz="1900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杜伦大学</a:t>
            </a:r>
            <a:r>
              <a:rPr sz="1900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执行</a:t>
            </a:r>
            <a:r>
              <a:rPr sz="1900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校长</a:t>
            </a:r>
            <a:r>
              <a:rPr sz="1900" dirty="0"/>
              <a:t>Stuart </a:t>
            </a:r>
            <a:r>
              <a:rPr sz="1900" dirty="0" err="1"/>
              <a:t>Corbridge教授特别授予胡润（Rupert</a:t>
            </a:r>
            <a:r>
              <a:rPr sz="1900" dirty="0"/>
              <a:t> </a:t>
            </a:r>
            <a:r>
              <a:rPr sz="1900" dirty="0" err="1"/>
              <a:t>Hoogewerf）教授身份</a:t>
            </a:r>
            <a:r>
              <a:rPr sz="1900" dirty="0"/>
              <a:t>。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F6D4F-72FE-45B2-8FA3-C9307EE5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 Requirement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13C00-5DC7-4CE1-9825-C6EA3C44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61" y="4645296"/>
            <a:ext cx="11684788" cy="99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066A9A-A41B-4413-A970-2D6DDC30C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8" y="2439000"/>
            <a:ext cx="11712677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 descr="图片包含 表格&#10;&#10;描述已自动生成">
            <a:extLst>
              <a:ext uri="{FF2B5EF4-FFF2-40B4-BE49-F238E27FC236}">
                <a16:creationId xmlns:a16="http://schemas.microsoft.com/office/drawing/2014/main" id="{4CEFE9D0-6974-491A-A55A-6971798D4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2" y="2147960"/>
            <a:ext cx="6257925" cy="1371222"/>
          </a:xfrm>
        </p:spPr>
      </p:pic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63CC38F8-D16B-4B67-915D-B86220D2B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4054740"/>
            <a:ext cx="6257925" cy="2524125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83854B3-A85D-4FA1-AEC2-1A0022A1A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34" y="1764309"/>
            <a:ext cx="5298684" cy="2874476"/>
          </a:xfrm>
          <a:prstGeom prst="rect">
            <a:avLst/>
          </a:prstGeom>
        </p:spPr>
      </p:pic>
      <p:pic>
        <p:nvPicPr>
          <p:cNvPr id="11" name="图片 10" descr="文本&#10;&#10;中度可信度描述已自动生成">
            <a:extLst>
              <a:ext uri="{FF2B5EF4-FFF2-40B4-BE49-F238E27FC236}">
                <a16:creationId xmlns:a16="http://schemas.microsoft.com/office/drawing/2014/main" id="{E7E7865E-686A-4E47-9761-C423B54F5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471" y="5196664"/>
            <a:ext cx="5257547" cy="13822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7D34867-8511-4348-90E7-7843732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Chemistry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B3AF5-FE32-44A9-B131-0A6D53BF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20"/>
            <a:ext cx="10515600" cy="1325563"/>
          </a:xfrm>
        </p:spPr>
        <p:txBody>
          <a:bodyPr/>
          <a:lstStyle/>
          <a:p>
            <a:r>
              <a:rPr lang="en-US" altLang="zh-CN" dirty="0"/>
              <a:t>Finance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A0B3E7-92EA-4157-97A3-27C492A7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3" y="3852642"/>
            <a:ext cx="6822467" cy="27993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273BD6-F421-456C-AD52-F28436AD5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2" y="1919508"/>
            <a:ext cx="4838700" cy="1085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7C56FE-0920-4892-A327-E23152E3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29" y="450523"/>
            <a:ext cx="7610475" cy="115252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A4F1D3-1513-45A3-9EAF-50190388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00" y="2158860"/>
            <a:ext cx="6785577" cy="3724415"/>
          </a:xfrm>
        </p:spPr>
      </p:pic>
    </p:spTree>
    <p:extLst>
      <p:ext uri="{BB962C8B-B14F-4D97-AF65-F5344CB8AC3E}">
        <p14:creationId xmlns:p14="http://schemas.microsoft.com/office/powerpoint/2010/main" val="3078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0968925-6261-4F9B-AB1B-BACE1A8F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" y="2754347"/>
            <a:ext cx="6668379" cy="2672617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543CF015-8965-4F6C-A325-D475E14B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85651"/>
            <a:ext cx="5298538" cy="2903805"/>
          </a:xfrm>
          <a:prstGeom prst="rect">
            <a:avLst/>
          </a:prstGeom>
        </p:spPr>
      </p:pic>
      <p:pic>
        <p:nvPicPr>
          <p:cNvPr id="5" name="图片 4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F7472BA0-D5B2-4F91-B267-58B00CEA1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" y="1440715"/>
            <a:ext cx="8206031" cy="11048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2650F2-78C6-4C87-83E3-F2A318F4F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" y="5635781"/>
            <a:ext cx="5298538" cy="11409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8B755F1-100D-4109-99D0-56E82FED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General Engineering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9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Helvetica</vt:lpstr>
      <vt:lpstr>Office 主题​​</vt:lpstr>
      <vt:lpstr>Durham University</vt:lpstr>
      <vt:lpstr>PowerPoint 演示文稿</vt:lpstr>
      <vt:lpstr>PowerPoint 演示文稿</vt:lpstr>
      <vt:lpstr>办学历史</vt:lpstr>
      <vt:lpstr>知名校友</vt:lpstr>
      <vt:lpstr>Language Requirement</vt:lpstr>
      <vt:lpstr>Chemistry</vt:lpstr>
      <vt:lpstr>Finance</vt:lpstr>
      <vt:lpstr>General Engineering</vt:lpstr>
      <vt:lpstr>Math</vt:lpstr>
      <vt:lpstr>Natural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Durham University</dc:title>
  <dc:creator>DING Xinyu</dc:creator>
  <cp:lastModifiedBy>DING Xinyu</cp:lastModifiedBy>
  <cp:revision>5</cp:revision>
  <dcterms:created xsi:type="dcterms:W3CDTF">2021-10-10T06:02:35Z</dcterms:created>
  <dcterms:modified xsi:type="dcterms:W3CDTF">2021-10-10T06:37:48Z</dcterms:modified>
</cp:coreProperties>
</file>