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6C86B-38EE-43A4-ADCE-071C5B01ABEB}" v="30" dt="2021-11-15T14:03:0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kelly" userId="7c26f438395e1350" providerId="LiveId" clId="{4386C86B-38EE-43A4-ADCE-071C5B01ABEB}"/>
    <pc:docChg chg="custSel addSld modSld">
      <pc:chgData name="kelly kelly" userId="7c26f438395e1350" providerId="LiveId" clId="{4386C86B-38EE-43A4-ADCE-071C5B01ABEB}" dt="2021-11-15T14:03:52.871" v="79" actId="255"/>
      <pc:docMkLst>
        <pc:docMk/>
      </pc:docMkLst>
      <pc:sldChg chg="addSp delSp modSp new mod">
        <pc:chgData name="kelly kelly" userId="7c26f438395e1350" providerId="LiveId" clId="{4386C86B-38EE-43A4-ADCE-071C5B01ABEB}" dt="2021-11-15T13:56:24.160" v="38" actId="20577"/>
        <pc:sldMkLst>
          <pc:docMk/>
          <pc:sldMk cId="3934604046" sldId="268"/>
        </pc:sldMkLst>
        <pc:spChg chg="mod">
          <ac:chgData name="kelly kelly" userId="7c26f438395e1350" providerId="LiveId" clId="{4386C86B-38EE-43A4-ADCE-071C5B01ABEB}" dt="2021-11-15T13:56:03.093" v="15" actId="20577"/>
          <ac:spMkLst>
            <pc:docMk/>
            <pc:sldMk cId="3934604046" sldId="268"/>
            <ac:spMk id="2" creationId="{F217E698-3C65-414D-A0D6-1F482F0F78FA}"/>
          </ac:spMkLst>
        </pc:spChg>
        <pc:spChg chg="del">
          <ac:chgData name="kelly kelly" userId="7c26f438395e1350" providerId="LiveId" clId="{4386C86B-38EE-43A4-ADCE-071C5B01ABEB}" dt="2021-11-15T13:55:29.927" v="1"/>
          <ac:spMkLst>
            <pc:docMk/>
            <pc:sldMk cId="3934604046" sldId="268"/>
            <ac:spMk id="3" creationId="{2A82BEE8-4DFE-4C85-AA6C-0388968C12CF}"/>
          </ac:spMkLst>
        </pc:spChg>
        <pc:graphicFrameChg chg="add mod modGraphic">
          <ac:chgData name="kelly kelly" userId="7c26f438395e1350" providerId="LiveId" clId="{4386C86B-38EE-43A4-ADCE-071C5B01ABEB}" dt="2021-11-15T13:56:24.160" v="38" actId="20577"/>
          <ac:graphicFrameMkLst>
            <pc:docMk/>
            <pc:sldMk cId="3934604046" sldId="268"/>
            <ac:graphicFrameMk id="4" creationId="{5CEECB27-0401-455A-822A-24548A3359A9}"/>
          </ac:graphicFrameMkLst>
        </pc:graphicFrameChg>
        <pc:picChg chg="add del mod">
          <ac:chgData name="kelly kelly" userId="7c26f438395e1350" providerId="LiveId" clId="{4386C86B-38EE-43A4-ADCE-071C5B01ABEB}" dt="2021-11-15T13:56:12.578" v="23" actId="478"/>
          <ac:picMkLst>
            <pc:docMk/>
            <pc:sldMk cId="3934604046" sldId="268"/>
            <ac:picMk id="1025" creationId="{5D720D58-87D8-4A0A-AD62-CC3DE0EB0EB5}"/>
          </ac:picMkLst>
        </pc:picChg>
        <pc:picChg chg="add del mod">
          <ac:chgData name="kelly kelly" userId="7c26f438395e1350" providerId="LiveId" clId="{4386C86B-38EE-43A4-ADCE-071C5B01ABEB}" dt="2021-11-15T13:56:11.913" v="22" actId="478"/>
          <ac:picMkLst>
            <pc:docMk/>
            <pc:sldMk cId="3934604046" sldId="268"/>
            <ac:picMk id="1026" creationId="{2A29BBA5-DA4C-4FA3-85E1-DA0D36B99688}"/>
          </ac:picMkLst>
        </pc:picChg>
        <pc:picChg chg="add del mod">
          <ac:chgData name="kelly kelly" userId="7c26f438395e1350" providerId="LiveId" clId="{4386C86B-38EE-43A4-ADCE-071C5B01ABEB}" dt="2021-11-15T13:56:11.326" v="21" actId="478"/>
          <ac:picMkLst>
            <pc:docMk/>
            <pc:sldMk cId="3934604046" sldId="268"/>
            <ac:picMk id="1027" creationId="{B24160AA-7A03-437E-85FC-B3DEB34F19A4}"/>
          </ac:picMkLst>
        </pc:picChg>
        <pc:picChg chg="add del mod">
          <ac:chgData name="kelly kelly" userId="7c26f438395e1350" providerId="LiveId" clId="{4386C86B-38EE-43A4-ADCE-071C5B01ABEB}" dt="2021-11-15T13:56:05.776" v="16" actId="478"/>
          <ac:picMkLst>
            <pc:docMk/>
            <pc:sldMk cId="3934604046" sldId="268"/>
            <ac:picMk id="1028" creationId="{20369B29-9F18-4467-A850-BB2AF31E15E7}"/>
          </ac:picMkLst>
        </pc:picChg>
        <pc:picChg chg="add del mod">
          <ac:chgData name="kelly kelly" userId="7c26f438395e1350" providerId="LiveId" clId="{4386C86B-38EE-43A4-ADCE-071C5B01ABEB}" dt="2021-11-15T13:56:10.621" v="20" actId="478"/>
          <ac:picMkLst>
            <pc:docMk/>
            <pc:sldMk cId="3934604046" sldId="268"/>
            <ac:picMk id="1029" creationId="{21631931-76EC-4859-AE59-B400E0EF9E42}"/>
          </ac:picMkLst>
        </pc:picChg>
        <pc:picChg chg="add del mod">
          <ac:chgData name="kelly kelly" userId="7c26f438395e1350" providerId="LiveId" clId="{4386C86B-38EE-43A4-ADCE-071C5B01ABEB}" dt="2021-11-15T13:56:09.878" v="19" actId="478"/>
          <ac:picMkLst>
            <pc:docMk/>
            <pc:sldMk cId="3934604046" sldId="268"/>
            <ac:picMk id="1030" creationId="{1267C09A-2B60-4741-8E00-FA48DB74C867}"/>
          </ac:picMkLst>
        </pc:picChg>
        <pc:picChg chg="add del mod">
          <ac:chgData name="kelly kelly" userId="7c26f438395e1350" providerId="LiveId" clId="{4386C86B-38EE-43A4-ADCE-071C5B01ABEB}" dt="2021-11-15T13:56:08.662" v="18" actId="478"/>
          <ac:picMkLst>
            <pc:docMk/>
            <pc:sldMk cId="3934604046" sldId="268"/>
            <ac:picMk id="1031" creationId="{8EDA6DDF-1324-4D6E-93E6-09ECF4C5DD30}"/>
          </ac:picMkLst>
        </pc:picChg>
        <pc:picChg chg="add del mod">
          <ac:chgData name="kelly kelly" userId="7c26f438395e1350" providerId="LiveId" clId="{4386C86B-38EE-43A4-ADCE-071C5B01ABEB}" dt="2021-11-15T13:56:08.139" v="17" actId="478"/>
          <ac:picMkLst>
            <pc:docMk/>
            <pc:sldMk cId="3934604046" sldId="268"/>
            <ac:picMk id="1032" creationId="{78B1950D-7893-4081-BCC0-CDF8E60B1A3F}"/>
          </ac:picMkLst>
        </pc:picChg>
      </pc:sldChg>
      <pc:sldChg chg="addSp delSp modSp new mod">
        <pc:chgData name="kelly kelly" userId="7c26f438395e1350" providerId="LiveId" clId="{4386C86B-38EE-43A4-ADCE-071C5B01ABEB}" dt="2021-11-15T14:03:16.577" v="75" actId="20577"/>
        <pc:sldMkLst>
          <pc:docMk/>
          <pc:sldMk cId="3125820599" sldId="269"/>
        </pc:sldMkLst>
        <pc:spChg chg="mod">
          <ac:chgData name="kelly kelly" userId="7c26f438395e1350" providerId="LiveId" clId="{4386C86B-38EE-43A4-ADCE-071C5B01ABEB}" dt="2021-11-15T14:00:07.424" v="41" actId="20577"/>
          <ac:spMkLst>
            <pc:docMk/>
            <pc:sldMk cId="3125820599" sldId="269"/>
            <ac:spMk id="2" creationId="{6FA19F68-E406-4F8C-A6C2-7ACA1085D6C8}"/>
          </ac:spMkLst>
        </pc:spChg>
        <pc:spChg chg="del">
          <ac:chgData name="kelly kelly" userId="7c26f438395e1350" providerId="LiveId" clId="{4386C86B-38EE-43A4-ADCE-071C5B01ABEB}" dt="2021-11-15T14:01:11.201" v="42"/>
          <ac:spMkLst>
            <pc:docMk/>
            <pc:sldMk cId="3125820599" sldId="269"/>
            <ac:spMk id="3" creationId="{B78CE75A-6D16-44D3-809B-65A8C21DC298}"/>
          </ac:spMkLst>
        </pc:spChg>
        <pc:graphicFrameChg chg="add mod modGraphic">
          <ac:chgData name="kelly kelly" userId="7c26f438395e1350" providerId="LiveId" clId="{4386C86B-38EE-43A4-ADCE-071C5B01ABEB}" dt="2021-11-15T14:03:16.577" v="75" actId="20577"/>
          <ac:graphicFrameMkLst>
            <pc:docMk/>
            <pc:sldMk cId="3125820599" sldId="269"/>
            <ac:graphicFrameMk id="4" creationId="{627DD5BF-341A-485D-BCB8-D611B189BFAB}"/>
          </ac:graphicFrameMkLst>
        </pc:graphicFrameChg>
        <pc:picChg chg="add del mod">
          <ac:chgData name="kelly kelly" userId="7c26f438395e1350" providerId="LiveId" clId="{4386C86B-38EE-43A4-ADCE-071C5B01ABEB}" dt="2021-11-15T14:01:39.198" v="56" actId="478"/>
          <ac:picMkLst>
            <pc:docMk/>
            <pc:sldMk cId="3125820599" sldId="269"/>
            <ac:picMk id="2049" creationId="{1F52896C-EDB6-4215-A2FF-66AA7E721B70}"/>
          </ac:picMkLst>
        </pc:picChg>
        <pc:picChg chg="add del mod">
          <ac:chgData name="kelly kelly" userId="7c26f438395e1350" providerId="LiveId" clId="{4386C86B-38EE-43A4-ADCE-071C5B01ABEB}" dt="2021-11-15T14:01:36.822" v="54" actId="478"/>
          <ac:picMkLst>
            <pc:docMk/>
            <pc:sldMk cId="3125820599" sldId="269"/>
            <ac:picMk id="2050" creationId="{92F3497D-EC95-4AA6-8098-E5A9CBCDC710}"/>
          </ac:picMkLst>
        </pc:picChg>
        <pc:picChg chg="add del mod">
          <ac:chgData name="kelly kelly" userId="7c26f438395e1350" providerId="LiveId" clId="{4386C86B-38EE-43A4-ADCE-071C5B01ABEB}" dt="2021-11-15T14:01:38.561" v="55" actId="478"/>
          <ac:picMkLst>
            <pc:docMk/>
            <pc:sldMk cId="3125820599" sldId="269"/>
            <ac:picMk id="2051" creationId="{34204CAC-7AFC-4B78-A1F0-4B4C62975ACD}"/>
          </ac:picMkLst>
        </pc:picChg>
        <pc:picChg chg="add del mod">
          <ac:chgData name="kelly kelly" userId="7c26f438395e1350" providerId="LiveId" clId="{4386C86B-38EE-43A4-ADCE-071C5B01ABEB}" dt="2021-11-15T14:01:36.220" v="53" actId="478"/>
          <ac:picMkLst>
            <pc:docMk/>
            <pc:sldMk cId="3125820599" sldId="269"/>
            <ac:picMk id="2052" creationId="{EC9F0DC5-C9CD-46B3-9BE7-ED517DBCC43B}"/>
          </ac:picMkLst>
        </pc:picChg>
        <pc:picChg chg="add del mod">
          <ac:chgData name="kelly kelly" userId="7c26f438395e1350" providerId="LiveId" clId="{4386C86B-38EE-43A4-ADCE-071C5B01ABEB}" dt="2021-11-15T14:01:35.695" v="52" actId="478"/>
          <ac:picMkLst>
            <pc:docMk/>
            <pc:sldMk cId="3125820599" sldId="269"/>
            <ac:picMk id="2053" creationId="{05FF5415-197B-40D1-9514-588AF3547617}"/>
          </ac:picMkLst>
        </pc:picChg>
        <pc:picChg chg="add del mod">
          <ac:chgData name="kelly kelly" userId="7c26f438395e1350" providerId="LiveId" clId="{4386C86B-38EE-43A4-ADCE-071C5B01ABEB}" dt="2021-11-15T14:01:34.129" v="51" actId="478"/>
          <ac:picMkLst>
            <pc:docMk/>
            <pc:sldMk cId="3125820599" sldId="269"/>
            <ac:picMk id="2054" creationId="{71698BDD-7568-4F0E-AFB9-7D7C9B255BCA}"/>
          </ac:picMkLst>
        </pc:picChg>
        <pc:picChg chg="add del mod">
          <ac:chgData name="kelly kelly" userId="7c26f438395e1350" providerId="LiveId" clId="{4386C86B-38EE-43A4-ADCE-071C5B01ABEB}" dt="2021-11-15T14:01:33.585" v="50" actId="478"/>
          <ac:picMkLst>
            <pc:docMk/>
            <pc:sldMk cId="3125820599" sldId="269"/>
            <ac:picMk id="2055" creationId="{BCF5A384-AB5D-4CAB-BF67-BC0A9395DCF0}"/>
          </ac:picMkLst>
        </pc:picChg>
        <pc:picChg chg="add del mod">
          <ac:chgData name="kelly kelly" userId="7c26f438395e1350" providerId="LiveId" clId="{4386C86B-38EE-43A4-ADCE-071C5B01ABEB}" dt="2021-11-15T14:01:40.852" v="57" actId="478"/>
          <ac:picMkLst>
            <pc:docMk/>
            <pc:sldMk cId="3125820599" sldId="269"/>
            <ac:picMk id="2056" creationId="{B5622C38-C127-4AC0-9FB3-3D4BE37ACA03}"/>
          </ac:picMkLst>
        </pc:picChg>
      </pc:sldChg>
      <pc:sldChg chg="addSp delSp modSp new mod">
        <pc:chgData name="kelly kelly" userId="7c26f438395e1350" providerId="LiveId" clId="{4386C86B-38EE-43A4-ADCE-071C5B01ABEB}" dt="2021-11-15T14:03:52.871" v="79" actId="255"/>
        <pc:sldMkLst>
          <pc:docMk/>
          <pc:sldMk cId="2474464029" sldId="270"/>
        </pc:sldMkLst>
        <pc:spChg chg="del">
          <ac:chgData name="kelly kelly" userId="7c26f438395e1350" providerId="LiveId" clId="{4386C86B-38EE-43A4-ADCE-071C5B01ABEB}" dt="2021-11-15T14:03:07.812" v="62"/>
          <ac:spMkLst>
            <pc:docMk/>
            <pc:sldMk cId="2474464029" sldId="270"/>
            <ac:spMk id="3" creationId="{5A9306DD-2B29-40B8-9F9A-3014579E81C7}"/>
          </ac:spMkLst>
        </pc:spChg>
        <pc:graphicFrameChg chg="add mod modGraphic">
          <ac:chgData name="kelly kelly" userId="7c26f438395e1350" providerId="LiveId" clId="{4386C86B-38EE-43A4-ADCE-071C5B01ABEB}" dt="2021-11-15T14:03:52.871" v="79" actId="255"/>
          <ac:graphicFrameMkLst>
            <pc:docMk/>
            <pc:sldMk cId="2474464029" sldId="270"/>
            <ac:graphicFrameMk id="4" creationId="{285EABDE-A315-4C8B-83FA-F336AED0643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1DC8A-8545-454D-A0CE-301DE9D47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44576-0261-4B5E-B8A9-2447D3FC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BEC20-043B-4258-9B16-004770CA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6654-3039-4289-9C2A-18C08B4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9E4DB-D4E8-4CBA-BABA-35D90954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279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4661D-6C6C-4174-98DC-88403B6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79AA6-1D28-489E-A2A4-6B37FB2F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38862-B03A-4B95-97B8-4B12322F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95274-FEF7-427D-A656-3D59FEB9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DE2E2-B126-43A0-9963-29D5BBE1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4450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06575-7A6D-4BAC-B91B-24ABF7680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8F5F4-8577-4344-BB3E-9A4334E8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8275-7678-4B5C-B543-202DD91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F1AF8-1B15-4B16-B7E7-9995E77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AD911-5418-4D51-B745-784EF8BF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434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DEF0-D8B9-4FAE-A0C7-992A8590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C36F1-1EC0-4739-8D23-E81BD439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5418-6AD4-4FB2-B65E-8C238614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9E6A2-ACBF-4715-A17F-4D3F5AC0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FE081-E1F9-46FF-8025-6B185404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895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35487-70EC-4D39-9C6C-B8286F9C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60F22-0B26-4EB1-B09A-0C3B90E8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F9F39-78DA-433F-88B0-178BE933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585B9-B38E-4C11-9002-3B172318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5AB9E-5EA8-4936-88DA-32CF3A8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0180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952A-1FBA-4D08-9CB2-C67DE0C7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693B-8CAC-447C-8310-C6DBECDCB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AE759-AB0E-4A19-8840-FC3EDBE5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8E9BA-515C-46A0-9F08-58CB30F2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0621E-D5F2-4301-A086-EB4ACC86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70537-2D44-4EAC-9A7E-4DD3131B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8425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D91D-DB28-47DC-8EC4-8DEB4041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F246C-E680-412F-9452-864F36EB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43F5C-E307-4C2D-BFC0-CB5879831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02F9A-330E-4372-92C6-DB836449C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78A71D-F750-4B73-9EF1-629C49F96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2A46F2-7378-4CF4-82AF-0C9FC0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0FF11-80A6-4487-979F-596BC886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750D8-FEB7-47F2-8E5A-C932DEC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4419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6F50-CD1E-4B5B-B664-E009E8E9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FFA62-3E53-4A8B-A2AD-368F538E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815F6-3744-41C1-9210-58CEFD26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1F0CC-B783-44F0-A47D-E5AE1223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499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3DE9B5-3EF9-4A23-BEE5-CC167096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08CFAC-2941-4468-9E01-BAB2DC34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63AE5-63CB-4DF1-B813-9C85DAAD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90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27D88-4E7A-4B4A-B40F-2F178954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74D72-2AE9-4E1D-B795-B990346A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5BB7E-F8CE-44E6-AB18-5A897585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02E3A-3D52-4CDF-AE2D-58051974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F240C-2F65-46B6-B405-6C9219F5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F195A-9737-4914-A3B7-52A407A5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8152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ACA3-331D-4E32-82CF-3DE465A8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9C938-14A6-42CD-97C7-FB0741F85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DD2BB-816A-48F7-B6DB-D8714114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2B176-068E-4608-A378-54C0031F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1799B-1ABF-4DC9-A716-7254AE44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FF62B-1EDD-4DDF-ACE3-0666E604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500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6D489-48A3-441A-BB5E-A3283106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8058A-F9ED-4CB3-AD76-51027031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8C82E-166C-4819-AFC2-569BAA527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A7C9-E5DC-49E7-8255-EB51D8FA48C2}" type="datetimeFigureOut">
              <a:rPr lang="zh-SG" altLang="en-US" smtClean="0"/>
              <a:t>15/11/2021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AA31A-CCCA-4362-AE2C-24C92A204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CE75B-CB76-4F09-A13A-78E3DA758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EE87-0A8B-4B4C-93F7-46A4FE2F979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051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missions@psy.ox.ac.uk" TargetMode="External"/><Relationship Id="rId2" Type="http://schemas.openxmlformats.org/officeDocument/2006/relationships/hyperlink" Target="https://www.ox.ac.uk/admissions/undergraduate/applying-to-oxford/guide/admissions-tests/ts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3" Type="http://schemas.openxmlformats.org/officeDocument/2006/relationships/hyperlink" Target="mailto:admissions@psy.ox.ac.uk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hyperlink" Target="https://www.ox.ac.uk/admissions/undergraduate/applying-to-oxford/guide/admissions-tests/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hyperlink" Target="mailto:enquiries@ling-phil.ox.ac.uk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enquiries@philosophy.ox.ac.uk" TargetMode="Externa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undergraduate.enquiries@ouce.ox.ac.uk" TargetMode="External"/><Relationship Id="rId2" Type="http://schemas.openxmlformats.org/officeDocument/2006/relationships/hyperlink" Target="https://www.ox.ac.uk/admissions/undergraduate/applying-to-oxford/tests/ts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ndergraduate.admissions@history.ox.ac.uk" TargetMode="External"/><Relationship Id="rId2" Type="http://schemas.openxmlformats.org/officeDocument/2006/relationships/hyperlink" Target="https://www.ox.ac.uk/admissions/undergraduate/applying-to-oxford/guide/admissions-tests/h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ox.ac.uk/admissions/undergraduate/courses-listing/computer-science-and-philosophy" TargetMode="External"/><Relationship Id="rId18" Type="http://schemas.openxmlformats.org/officeDocument/2006/relationships/hyperlink" Target="https://www.ox.ac.uk/admissions/undergraduate/courses-listing/english-and-modern-languages" TargetMode="External"/><Relationship Id="rId26" Type="http://schemas.openxmlformats.org/officeDocument/2006/relationships/hyperlink" Target="https://www.ox.ac.uk/admissions/undergraduate/courses-listing/history-and-modern-languages" TargetMode="External"/><Relationship Id="rId39" Type="http://schemas.openxmlformats.org/officeDocument/2006/relationships/hyperlink" Target="https://www.ox.ac.uk/admissions/undergraduate/courses-listing/modern-languages-and-linguistics" TargetMode="External"/><Relationship Id="rId21" Type="http://schemas.openxmlformats.org/officeDocument/2006/relationships/hyperlink" Target="https://www.ox.ac.uk/admissions/undergraduate/courses-listing/geography" TargetMode="External"/><Relationship Id="rId34" Type="http://schemas.openxmlformats.org/officeDocument/2006/relationships/hyperlink" Target="https://www.ox.ac.uk/admissions/undergraduate/courses-listing/mathematics-and-philosophy" TargetMode="External"/><Relationship Id="rId42" Type="http://schemas.openxmlformats.org/officeDocument/2006/relationships/hyperlink" Target="https://www.ox.ac.uk/admissions/undergraduate/courses-listing/philosophy-and-modern-languages" TargetMode="External"/><Relationship Id="rId47" Type="http://schemas.openxmlformats.org/officeDocument/2006/relationships/hyperlink" Target="https://www.ox.ac.uk/admissions/undergraduate/courses-listing/psychology-experimental" TargetMode="External"/><Relationship Id="rId50" Type="http://schemas.openxmlformats.org/officeDocument/2006/relationships/hyperlink" Target="https://www.ox.ac.uk/admissions/undergraduate/courses-listing/theology-and-religion" TargetMode="External"/><Relationship Id="rId7" Type="http://schemas.openxmlformats.org/officeDocument/2006/relationships/hyperlink" Target="https://www.ox.ac.uk/admissions/undergraduate/courses-listing/classical-archaeology-and-ancient-history" TargetMode="External"/><Relationship Id="rId2" Type="http://schemas.openxmlformats.org/officeDocument/2006/relationships/hyperlink" Target="https://www.ox.ac.uk/admissions/undergraduate/courses-listing/archaeology-and-anthropology" TargetMode="External"/><Relationship Id="rId16" Type="http://schemas.openxmlformats.org/officeDocument/2006/relationships/hyperlink" Target="https://www.ox.ac.uk/admissions/undergraduate/courses-listing/engineering-science" TargetMode="External"/><Relationship Id="rId29" Type="http://schemas.openxmlformats.org/officeDocument/2006/relationships/hyperlink" Target="https://www.ox.ac.uk/admissions/undergraduate/courses-listing/human-sciences" TargetMode="External"/><Relationship Id="rId11" Type="http://schemas.openxmlformats.org/officeDocument/2006/relationships/hyperlink" Target="https://www.ox.ac.uk/admissions/undergraduate/courses-listing/classics-and-oriental-studies" TargetMode="External"/><Relationship Id="rId24" Type="http://schemas.openxmlformats.org/officeDocument/2006/relationships/hyperlink" Target="https://www.ox.ac.uk/admissions/undergraduate/courses-listing/history-and-economics" TargetMode="External"/><Relationship Id="rId32" Type="http://schemas.openxmlformats.org/officeDocument/2006/relationships/hyperlink" Target="https://www.ox.ac.uk/admissions/undergraduate/courses-listing/mathematics" TargetMode="External"/><Relationship Id="rId37" Type="http://schemas.openxmlformats.org/officeDocument/2006/relationships/hyperlink" Target="https://www.ox.ac.uk/admissions/undergraduate/courses-listing/medicine-accelerated" TargetMode="External"/><Relationship Id="rId40" Type="http://schemas.openxmlformats.org/officeDocument/2006/relationships/hyperlink" Target="https://www.ox.ac.uk/admissions/undergraduate/courses-listing/music" TargetMode="External"/><Relationship Id="rId45" Type="http://schemas.openxmlformats.org/officeDocument/2006/relationships/hyperlink" Target="https://www.ox.ac.uk/admissions/undergraduate/courses-listing/physics" TargetMode="External"/><Relationship Id="rId5" Type="http://schemas.openxmlformats.org/officeDocument/2006/relationships/hyperlink" Target="https://www.ox.ac.uk/admissions/undergraduate/courses-listing/biomedical-sciences" TargetMode="External"/><Relationship Id="rId15" Type="http://schemas.openxmlformats.org/officeDocument/2006/relationships/hyperlink" Target="https://www.ox.ac.uk/admissions/undergraduate/courses-listing/economics-and-management" TargetMode="External"/><Relationship Id="rId23" Type="http://schemas.openxmlformats.org/officeDocument/2006/relationships/hyperlink" Target="https://www.ox.ac.uk/admissions/undergraduate/courses-listing/history-ancient-and-modern" TargetMode="External"/><Relationship Id="rId28" Type="http://schemas.openxmlformats.org/officeDocument/2006/relationships/hyperlink" Target="https://www.ox.ac.uk/admissions/undergraduate/courses-listing/history-art" TargetMode="External"/><Relationship Id="rId36" Type="http://schemas.openxmlformats.org/officeDocument/2006/relationships/hyperlink" Target="https://www.ox.ac.uk/admissions/undergraduate/courses-listing/medicine" TargetMode="External"/><Relationship Id="rId49" Type="http://schemas.openxmlformats.org/officeDocument/2006/relationships/hyperlink" Target="https://www.ox.ac.uk/admissions/undergraduate/courses-listing/religion-and-oriental-studies" TargetMode="External"/><Relationship Id="rId10" Type="http://schemas.openxmlformats.org/officeDocument/2006/relationships/hyperlink" Target="https://www.ox.ac.uk/admissions/undergraduate/courses-listing/classics-and-modern-languages" TargetMode="External"/><Relationship Id="rId19" Type="http://schemas.openxmlformats.org/officeDocument/2006/relationships/hyperlink" Target="https://www.ox.ac.uk/admissions/undergraduate/courses-listing/european-and-middle-eastern-languages" TargetMode="External"/><Relationship Id="rId31" Type="http://schemas.openxmlformats.org/officeDocument/2006/relationships/hyperlink" Target="https://www.ox.ac.uk/admissions/undergraduate/courses-listing/materials-science" TargetMode="External"/><Relationship Id="rId44" Type="http://schemas.openxmlformats.org/officeDocument/2006/relationships/hyperlink" Target="https://www.ox.ac.uk/admissions/undergraduate/courses-listing/philosophy-and-theology" TargetMode="External"/><Relationship Id="rId4" Type="http://schemas.openxmlformats.org/officeDocument/2006/relationships/hyperlink" Target="https://www.ox.ac.uk/admissions/undergraduate/courses-listing/biology" TargetMode="External"/><Relationship Id="rId9" Type="http://schemas.openxmlformats.org/officeDocument/2006/relationships/hyperlink" Target="https://www.ox.ac.uk/admissions/undergraduate/courses-listing/classics-and-english" TargetMode="External"/><Relationship Id="rId14" Type="http://schemas.openxmlformats.org/officeDocument/2006/relationships/hyperlink" Target="https://www.ox.ac.uk/admissions/undergraduate/courses-listing/earth-sciences-geology" TargetMode="External"/><Relationship Id="rId22" Type="http://schemas.openxmlformats.org/officeDocument/2006/relationships/hyperlink" Target="https://www.ox.ac.uk/admissions/undergraduate/courses-listing/history" TargetMode="External"/><Relationship Id="rId27" Type="http://schemas.openxmlformats.org/officeDocument/2006/relationships/hyperlink" Target="https://www.ox.ac.uk/admissions/undergraduate/courses-listing/history-and-politics" TargetMode="External"/><Relationship Id="rId30" Type="http://schemas.openxmlformats.org/officeDocument/2006/relationships/hyperlink" Target="https://www.ox.ac.uk/admissions/undergraduate/courses-listing/law-jurisprudence" TargetMode="External"/><Relationship Id="rId35" Type="http://schemas.openxmlformats.org/officeDocument/2006/relationships/hyperlink" Target="https://www.ox.ac.uk/admissions/undergraduate/courses-listing/mathematics-and-statistics" TargetMode="External"/><Relationship Id="rId43" Type="http://schemas.openxmlformats.org/officeDocument/2006/relationships/hyperlink" Target="https://www.ox.ac.uk/admissions/undergraduate/courses-listing/philosophy-politics-and-economics" TargetMode="External"/><Relationship Id="rId48" Type="http://schemas.openxmlformats.org/officeDocument/2006/relationships/hyperlink" Target="https://www.ox.ac.uk/admissions/undergraduate/courses-listing/psychology-philosophy-and-linguistics" TargetMode="External"/><Relationship Id="rId8" Type="http://schemas.openxmlformats.org/officeDocument/2006/relationships/hyperlink" Target="https://www.ox.ac.uk/admissions/undergraduate/courses-listing/classics" TargetMode="External"/><Relationship Id="rId3" Type="http://schemas.openxmlformats.org/officeDocument/2006/relationships/hyperlink" Target="https://www.ox.ac.uk/admissions/undergraduate/courses-listing/biochemistry-molecular-and-cellular" TargetMode="External"/><Relationship Id="rId12" Type="http://schemas.openxmlformats.org/officeDocument/2006/relationships/hyperlink" Target="https://www.ox.ac.uk/admissions/undergraduate/courses-listing/computer-science" TargetMode="External"/><Relationship Id="rId17" Type="http://schemas.openxmlformats.org/officeDocument/2006/relationships/hyperlink" Target="https://www.ox.ac.uk/admissions/undergraduate/courses-listing/english-language-and-literature" TargetMode="External"/><Relationship Id="rId25" Type="http://schemas.openxmlformats.org/officeDocument/2006/relationships/hyperlink" Target="https://www.ox.ac.uk/admissions/undergraduate/courses-listing/history-and-english" TargetMode="External"/><Relationship Id="rId33" Type="http://schemas.openxmlformats.org/officeDocument/2006/relationships/hyperlink" Target="https://www.ox.ac.uk/admissions/undergraduate/courses-listing/mathematics-and-computer-science" TargetMode="External"/><Relationship Id="rId38" Type="http://schemas.openxmlformats.org/officeDocument/2006/relationships/hyperlink" Target="https://www.ox.ac.uk/admissions/undergraduate/courses-listing/modern-languages" TargetMode="External"/><Relationship Id="rId46" Type="http://schemas.openxmlformats.org/officeDocument/2006/relationships/hyperlink" Target="https://www.ox.ac.uk/admissions/undergraduate/courses-listing/physics-and-philosophy" TargetMode="External"/><Relationship Id="rId20" Type="http://schemas.openxmlformats.org/officeDocument/2006/relationships/hyperlink" Target="https://www.ox.ac.uk/admissions/undergraduate/courses-listing/fine-art" TargetMode="External"/><Relationship Id="rId41" Type="http://schemas.openxmlformats.org/officeDocument/2006/relationships/hyperlink" Target="https://www.ox.ac.uk/admissions/undergraduate/courses-listing/oriental-stud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x.ac.uk/admissions/undergraduate/courses-listing/chemi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dmissions@medschool.ox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.ac.uk/admissions/undergraduate/courses-listing/medicine" TargetMode="External"/><Relationship Id="rId2" Type="http://schemas.openxmlformats.org/officeDocument/2006/relationships/hyperlink" Target="https://www.ox.ac.uk/admissions/undergraduate/courses-listing/biomedical-scien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x.ac.uk/admissions/undergraduate/courses-listing/medicine-accelerat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dmissions@bioch.ox.ac.u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ndergraduate.enquiries@biology.ox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mailto:admissions@chem.ox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enquiries@physics.ox.ac.uk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ox.ac.uk/admissions/undergraduate/applying-to-oxford/guide/admissions-tests/p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ndergraduate.admissions@maths.ox.ac.uk" TargetMode="External"/><Relationship Id="rId2" Type="http://schemas.openxmlformats.org/officeDocument/2006/relationships/hyperlink" Target="https://www.ox.ac.uk/admissions/undergraduate/applying-to-oxford/guide/admissions-tests/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conundergrad@economics.ox.ac.uk" TargetMode="External"/><Relationship Id="rId2" Type="http://schemas.openxmlformats.org/officeDocument/2006/relationships/hyperlink" Target="https://www.ox.ac.uk/admissions/undergraduate/applying-to-oxford/guide/admissions-tests/t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2832A4E-564B-4F41-A429-045D61580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3" b="5605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69D723-CF6A-457F-B5E0-D618AE00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br>
              <a:rPr lang="en-US" altLang="zh-SG" sz="4000"/>
            </a:br>
            <a:endParaRPr lang="zh-SG" altLang="en-US" sz="4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1AEA9-E148-451B-B338-AEB1441B0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4301578"/>
            <a:ext cx="4330262" cy="683284"/>
          </a:xfrm>
        </p:spPr>
        <p:txBody>
          <a:bodyPr>
            <a:noAutofit/>
          </a:bodyPr>
          <a:lstStyle/>
          <a:p>
            <a:r>
              <a:rPr lang="en-US" altLang="zh-SG" sz="6000" dirty="0"/>
              <a:t>O</a:t>
            </a:r>
            <a:r>
              <a:rPr lang="en-US" altLang="zh-CN" sz="6000" dirty="0"/>
              <a:t>xford</a:t>
            </a:r>
            <a:endParaRPr lang="zh-SG" altLang="en-US" sz="6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C293-2050-49EA-92C3-430FC7B5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Psychology (Experimental)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C9BD2D-5F4E-45E2-B896-14AAA8E63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01536"/>
              </p:ext>
            </p:extLst>
          </p:nvPr>
        </p:nvGraphicFramePr>
        <p:xfrm>
          <a:off x="572423" y="1379576"/>
          <a:ext cx="10601098" cy="5273984"/>
        </p:xfrm>
        <a:graphic>
          <a:graphicData uri="http://schemas.openxmlformats.org/drawingml/2006/table">
            <a:tbl>
              <a:tblPr/>
              <a:tblGrid>
                <a:gridCol w="1228818">
                  <a:extLst>
                    <a:ext uri="{9D8B030D-6E8A-4147-A177-3AD203B41FA5}">
                      <a16:colId xmlns:a16="http://schemas.microsoft.com/office/drawing/2014/main" val="3912347274"/>
                    </a:ext>
                  </a:extLst>
                </a:gridCol>
                <a:gridCol w="1228818">
                  <a:extLst>
                    <a:ext uri="{9D8B030D-6E8A-4147-A177-3AD203B41FA5}">
                      <a16:colId xmlns:a16="http://schemas.microsoft.com/office/drawing/2014/main" val="1773664887"/>
                    </a:ext>
                  </a:extLst>
                </a:gridCol>
                <a:gridCol w="2842913">
                  <a:extLst>
                    <a:ext uri="{9D8B030D-6E8A-4147-A177-3AD203B41FA5}">
                      <a16:colId xmlns:a16="http://schemas.microsoft.com/office/drawing/2014/main" val="929184936"/>
                    </a:ext>
                  </a:extLst>
                </a:gridCol>
                <a:gridCol w="1228818">
                  <a:extLst>
                    <a:ext uri="{9D8B030D-6E8A-4147-A177-3AD203B41FA5}">
                      <a16:colId xmlns:a16="http://schemas.microsoft.com/office/drawing/2014/main" val="1947660840"/>
                    </a:ext>
                  </a:extLst>
                </a:gridCol>
                <a:gridCol w="1228818">
                  <a:extLst>
                    <a:ext uri="{9D8B030D-6E8A-4147-A177-3AD203B41FA5}">
                      <a16:colId xmlns:a16="http://schemas.microsoft.com/office/drawing/2014/main" val="3847694515"/>
                    </a:ext>
                  </a:extLst>
                </a:gridCol>
                <a:gridCol w="2842913">
                  <a:extLst>
                    <a:ext uri="{9D8B030D-6E8A-4147-A177-3AD203B41FA5}">
                      <a16:colId xmlns:a16="http://schemas.microsoft.com/office/drawing/2014/main" val="770094079"/>
                    </a:ext>
                  </a:extLst>
                </a:gridCol>
              </a:tblGrid>
              <a:tr h="1222021">
                <a:tc>
                  <a:txBody>
                    <a:bodyPr/>
                    <a:lstStyle/>
                    <a:p>
                      <a:pPr fontAlgn="base"/>
                      <a:endParaRPr lang="zh-SG" altLang="en-US" sz="10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C830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4 years (MSci in Experimental Psychology)</a:t>
                      </a:r>
                      <a:br>
                        <a:rPr lang="en-US" sz="140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3 years (BA)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83039"/>
                  </a:ext>
                </a:extLst>
              </a:tr>
              <a:tr h="1414971">
                <a:tc>
                  <a:txBody>
                    <a:bodyPr/>
                    <a:lstStyle/>
                    <a:p>
                      <a:pPr fontAlgn="base"/>
                      <a:endParaRPr lang="zh-SG" altLang="en-US" sz="10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A*AA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Recommanded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: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One or more science subjects (including Psychology) or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255314"/>
                  </a:ext>
                </a:extLst>
              </a:tr>
              <a:tr h="1222021">
                <a:tc>
                  <a:txBody>
                    <a:bodyPr/>
                    <a:lstStyle/>
                    <a:p>
                      <a:pPr fontAlgn="base"/>
                      <a:endParaRPr lang="zh-SG" altLang="en-US" sz="10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u="none" strike="noStrike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ox.ac.uk/tsa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Written work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16091"/>
                  </a:ext>
                </a:extLst>
              </a:tr>
              <a:tr h="1414971">
                <a:tc>
                  <a:txBody>
                    <a:bodyPr/>
                    <a:lstStyle/>
                    <a:p>
                      <a:pPr fontAlgn="base"/>
                      <a:endParaRPr lang="zh-SG" altLang="en-US" sz="10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Interviewed: 35%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Successful: 13%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Intake: 59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baseline="30000" dirty="0">
                          <a:effectLst/>
                          <a:latin typeface="inherit"/>
                        </a:rPr>
                        <a:t>*3-year average for 3 year BA 2018-20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Contact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400" dirty="0">
                          <a:effectLst/>
                          <a:latin typeface="inherit"/>
                        </a:rPr>
                        <a:t>+44 (0) 1865 271353</a:t>
                      </a:r>
                      <a:br>
                        <a:rPr lang="fr-FR" sz="1400" dirty="0">
                          <a:effectLst/>
                          <a:latin typeface="inherit"/>
                        </a:rPr>
                      </a:br>
                      <a:r>
                        <a:rPr lang="fr-FR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Psychology</a:t>
                      </a:r>
                      <a:endParaRPr lang="fr-FR" sz="1400" dirty="0">
                        <a:effectLst/>
                        <a:latin typeface="inherit"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3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10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6215-7EC5-455A-90D2-A3FD43F9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Psychology, Philosophy and Linguistics</a:t>
            </a:r>
            <a:endParaRPr lang="zh-SG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21C15C7-B3B0-480F-89BC-424F9332A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772784"/>
              </p:ext>
            </p:extLst>
          </p:nvPr>
        </p:nvGraphicFramePr>
        <p:xfrm>
          <a:off x="646772" y="1690688"/>
          <a:ext cx="9909716" cy="4939448"/>
        </p:xfrm>
        <a:graphic>
          <a:graphicData uri="http://schemas.openxmlformats.org/drawingml/2006/table">
            <a:tbl>
              <a:tblPr/>
              <a:tblGrid>
                <a:gridCol w="1148677">
                  <a:extLst>
                    <a:ext uri="{9D8B030D-6E8A-4147-A177-3AD203B41FA5}">
                      <a16:colId xmlns:a16="http://schemas.microsoft.com/office/drawing/2014/main" val="1400645633"/>
                    </a:ext>
                  </a:extLst>
                </a:gridCol>
                <a:gridCol w="1148677">
                  <a:extLst>
                    <a:ext uri="{9D8B030D-6E8A-4147-A177-3AD203B41FA5}">
                      <a16:colId xmlns:a16="http://schemas.microsoft.com/office/drawing/2014/main" val="3706766088"/>
                    </a:ext>
                  </a:extLst>
                </a:gridCol>
                <a:gridCol w="2657504">
                  <a:extLst>
                    <a:ext uri="{9D8B030D-6E8A-4147-A177-3AD203B41FA5}">
                      <a16:colId xmlns:a16="http://schemas.microsoft.com/office/drawing/2014/main" val="1541599007"/>
                    </a:ext>
                  </a:extLst>
                </a:gridCol>
                <a:gridCol w="1148677">
                  <a:extLst>
                    <a:ext uri="{9D8B030D-6E8A-4147-A177-3AD203B41FA5}">
                      <a16:colId xmlns:a16="http://schemas.microsoft.com/office/drawing/2014/main" val="3054841915"/>
                    </a:ext>
                  </a:extLst>
                </a:gridCol>
                <a:gridCol w="1148677">
                  <a:extLst>
                    <a:ext uri="{9D8B030D-6E8A-4147-A177-3AD203B41FA5}">
                      <a16:colId xmlns:a16="http://schemas.microsoft.com/office/drawing/2014/main" val="2907457477"/>
                    </a:ext>
                  </a:extLst>
                </a:gridCol>
                <a:gridCol w="2657504">
                  <a:extLst>
                    <a:ext uri="{9D8B030D-6E8A-4147-A177-3AD203B41FA5}">
                      <a16:colId xmlns:a16="http://schemas.microsoft.com/office/drawing/2014/main" val="2368561792"/>
                    </a:ext>
                  </a:extLst>
                </a:gridCol>
              </a:tblGrid>
              <a:tr h="885373">
                <a:tc>
                  <a:txBody>
                    <a:bodyPr/>
                    <a:lstStyle/>
                    <a:p>
                      <a:pPr fontAlgn="base"/>
                      <a:endParaRPr lang="zh-SG" altLang="en-US" sz="8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See course combinations</a:t>
                      </a: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4 years (MSci) - CV85 and CQ81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3 years (BA) - VQ51</a:t>
                      </a: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74111"/>
                  </a:ext>
                </a:extLst>
              </a:tr>
              <a:tr h="1025169">
                <a:tc>
                  <a:txBody>
                    <a:bodyPr/>
                    <a:lstStyle/>
                    <a:p>
                      <a:pPr fontAlgn="base"/>
                      <a:endParaRPr lang="zh-SG" altLang="en-US" sz="8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A*AA</a:t>
                      </a: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36%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12%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30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3 year BA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8301"/>
                  </a:ext>
                </a:extLst>
              </a:tr>
              <a:tr h="885373">
                <a:tc>
                  <a:txBody>
                    <a:bodyPr/>
                    <a:lstStyle/>
                    <a:p>
                      <a:pPr fontAlgn="base"/>
                      <a:endParaRPr lang="zh-SG" altLang="en-US" sz="8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</a:t>
                      </a:r>
                      <a:r>
                        <a:rPr lang="en-US" sz="1400" u="none" strike="noStrike" dirty="0" err="1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tsa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Written work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391451"/>
                  </a:ext>
                </a:extLst>
              </a:tr>
              <a:tr h="2143533">
                <a:tc>
                  <a:txBody>
                    <a:bodyPr/>
                    <a:lstStyle/>
                    <a:p>
                      <a:pPr fontAlgn="base"/>
                      <a:endParaRPr lang="zh-SG" altLang="en-US" sz="8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  For Psychology: one or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more sciences (including Psychology) or Maths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  For Linguistics: English Language, Maths, a science or language </a:t>
                      </a: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Contact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+44 (0) 1865 271353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Psychology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+44 (0) 1865 276926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"/>
                        </a:rPr>
                        <a:t>Email Philosophy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+44 (0) 1865 280400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5"/>
                        </a:rPr>
                        <a:t>Email Linguistics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1050" marR="41050" marT="20525" marB="20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44983"/>
                  </a:ext>
                </a:extLst>
              </a:tr>
            </a:tbl>
          </a:graphicData>
        </a:graphic>
      </p:graphicFrame>
      <p:pic>
        <p:nvPicPr>
          <p:cNvPr id="9217" name="Picture 1">
            <a:extLst>
              <a:ext uri="{FF2B5EF4-FFF2-40B4-BE49-F238E27FC236}">
                <a16:creationId xmlns:a16="http://schemas.microsoft.com/office/drawing/2014/main" id="{72BBAFD5-7090-4B78-BB6C-8FF87D3B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6122E39-9E73-4FEB-92E2-A1489B2F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7A60EF7E-60D3-452D-BCD2-F03D0A69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931F7E0-73A5-43BD-8147-179C50F2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ECA9154A-9BC8-4F0E-AC12-1D639239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44F94A6-52C8-4A28-AB53-014A73063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>
            <a:extLst>
              <a:ext uri="{FF2B5EF4-FFF2-40B4-BE49-F238E27FC236}">
                <a16:creationId xmlns:a16="http://schemas.microsoft.com/office/drawing/2014/main" id="{7F0A8638-B469-46B5-9AEE-A8271EC8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567E34A-32E7-45B0-BD3B-A6F25D1A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4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7E698-3C65-414D-A0D6-1F482F0F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Geography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CEECB27-0401-455A-822A-24548A335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524741"/>
              </p:ext>
            </p:extLst>
          </p:nvPr>
        </p:nvGraphicFramePr>
        <p:xfrm>
          <a:off x="838200" y="1632337"/>
          <a:ext cx="9656954" cy="5125302"/>
        </p:xfrm>
        <a:graphic>
          <a:graphicData uri="http://schemas.openxmlformats.org/drawingml/2006/table">
            <a:tbl>
              <a:tblPr/>
              <a:tblGrid>
                <a:gridCol w="1119377">
                  <a:extLst>
                    <a:ext uri="{9D8B030D-6E8A-4147-A177-3AD203B41FA5}">
                      <a16:colId xmlns:a16="http://schemas.microsoft.com/office/drawing/2014/main" val="7486902"/>
                    </a:ext>
                  </a:extLst>
                </a:gridCol>
                <a:gridCol w="1119377">
                  <a:extLst>
                    <a:ext uri="{9D8B030D-6E8A-4147-A177-3AD203B41FA5}">
                      <a16:colId xmlns:a16="http://schemas.microsoft.com/office/drawing/2014/main" val="2057043300"/>
                    </a:ext>
                  </a:extLst>
                </a:gridCol>
                <a:gridCol w="2589723">
                  <a:extLst>
                    <a:ext uri="{9D8B030D-6E8A-4147-A177-3AD203B41FA5}">
                      <a16:colId xmlns:a16="http://schemas.microsoft.com/office/drawing/2014/main" val="1378265358"/>
                    </a:ext>
                  </a:extLst>
                </a:gridCol>
                <a:gridCol w="1119377">
                  <a:extLst>
                    <a:ext uri="{9D8B030D-6E8A-4147-A177-3AD203B41FA5}">
                      <a16:colId xmlns:a16="http://schemas.microsoft.com/office/drawing/2014/main" val="755623008"/>
                    </a:ext>
                  </a:extLst>
                </a:gridCol>
                <a:gridCol w="1119377">
                  <a:extLst>
                    <a:ext uri="{9D8B030D-6E8A-4147-A177-3AD203B41FA5}">
                      <a16:colId xmlns:a16="http://schemas.microsoft.com/office/drawing/2014/main" val="2578116460"/>
                    </a:ext>
                  </a:extLst>
                </a:gridCol>
                <a:gridCol w="2589723">
                  <a:extLst>
                    <a:ext uri="{9D8B030D-6E8A-4147-A177-3AD203B41FA5}">
                      <a16:colId xmlns:a16="http://schemas.microsoft.com/office/drawing/2014/main" val="808021285"/>
                    </a:ext>
                  </a:extLst>
                </a:gridCol>
              </a:tblGrid>
              <a:tr h="876697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UCAS code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L700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Duration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3 years (BA)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75589"/>
                  </a:ext>
                </a:extLst>
              </a:tr>
              <a:tr h="1483640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A*AA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100" dirty="0" err="1">
                          <a:effectLst/>
                          <a:latin typeface="inherit"/>
                        </a:rPr>
                        <a:t>R</a:t>
                      </a:r>
                      <a:r>
                        <a:rPr lang="en-US" altLang="zh-CN" sz="1100" dirty="0" err="1">
                          <a:effectLst/>
                          <a:latin typeface="inherit"/>
                        </a:rPr>
                        <a:t>ecommanded</a:t>
                      </a:r>
                      <a:r>
                        <a:rPr lang="zh-CN" altLang="en-US" sz="1100" dirty="0">
                          <a:effectLst/>
                          <a:latin typeface="inherit"/>
                        </a:rPr>
                        <a:t>：</a:t>
                      </a:r>
                      <a:r>
                        <a:rPr lang="en-US" sz="1100" dirty="0">
                          <a:effectLst/>
                          <a:latin typeface="PT Sans" panose="020B0503020203020204" pitchFamily="34" charset="0"/>
                        </a:rPr>
                        <a:t>Geography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168961"/>
                  </a:ext>
                </a:extLst>
              </a:tr>
              <a:tr h="1281325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u="none" strike="noStrike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ox.ac.uk/tsa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Written work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68289"/>
                  </a:ext>
                </a:extLst>
              </a:tr>
              <a:tr h="1483640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Interviewed: 60%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Successful: 20%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Intake: 87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Contact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+44 (0) 1865 275887</a:t>
                      </a:r>
                      <a:br>
                        <a:rPr lang="en-US" sz="1100" dirty="0">
                          <a:effectLst/>
                          <a:latin typeface="inherit"/>
                        </a:rPr>
                      </a:br>
                      <a:r>
                        <a:rPr lang="en-US" sz="11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Geography</a:t>
                      </a:r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0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9F68-E406-4F8C-A6C2-7ACA1085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History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27DD5BF-341A-485D-BCB8-D611B189B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123521"/>
              </p:ext>
            </p:extLst>
          </p:nvPr>
        </p:nvGraphicFramePr>
        <p:xfrm>
          <a:off x="289932" y="1483655"/>
          <a:ext cx="9761034" cy="4909710"/>
        </p:xfrm>
        <a:graphic>
          <a:graphicData uri="http://schemas.openxmlformats.org/drawingml/2006/table">
            <a:tbl>
              <a:tblPr/>
              <a:tblGrid>
                <a:gridCol w="1131441">
                  <a:extLst>
                    <a:ext uri="{9D8B030D-6E8A-4147-A177-3AD203B41FA5}">
                      <a16:colId xmlns:a16="http://schemas.microsoft.com/office/drawing/2014/main" val="898735020"/>
                    </a:ext>
                  </a:extLst>
                </a:gridCol>
                <a:gridCol w="1131441">
                  <a:extLst>
                    <a:ext uri="{9D8B030D-6E8A-4147-A177-3AD203B41FA5}">
                      <a16:colId xmlns:a16="http://schemas.microsoft.com/office/drawing/2014/main" val="1569723723"/>
                    </a:ext>
                  </a:extLst>
                </a:gridCol>
                <a:gridCol w="2617635">
                  <a:extLst>
                    <a:ext uri="{9D8B030D-6E8A-4147-A177-3AD203B41FA5}">
                      <a16:colId xmlns:a16="http://schemas.microsoft.com/office/drawing/2014/main" val="1644825618"/>
                    </a:ext>
                  </a:extLst>
                </a:gridCol>
                <a:gridCol w="1131441">
                  <a:extLst>
                    <a:ext uri="{9D8B030D-6E8A-4147-A177-3AD203B41FA5}">
                      <a16:colId xmlns:a16="http://schemas.microsoft.com/office/drawing/2014/main" val="2851803422"/>
                    </a:ext>
                  </a:extLst>
                </a:gridCol>
                <a:gridCol w="1131441">
                  <a:extLst>
                    <a:ext uri="{9D8B030D-6E8A-4147-A177-3AD203B41FA5}">
                      <a16:colId xmlns:a16="http://schemas.microsoft.com/office/drawing/2014/main" val="2981884635"/>
                    </a:ext>
                  </a:extLst>
                </a:gridCol>
                <a:gridCol w="2617635">
                  <a:extLst>
                    <a:ext uri="{9D8B030D-6E8A-4147-A177-3AD203B41FA5}">
                      <a16:colId xmlns:a16="http://schemas.microsoft.com/office/drawing/2014/main" val="370431577"/>
                    </a:ext>
                  </a:extLst>
                </a:gridCol>
              </a:tblGrid>
              <a:tr h="839819">
                <a:tc>
                  <a:txBody>
                    <a:bodyPr/>
                    <a:lstStyle/>
                    <a:p>
                      <a:pPr fontAlgn="base"/>
                      <a:endParaRPr lang="zh-SG" altLang="en-US" sz="11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V100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3 years (BA)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86162"/>
                  </a:ext>
                </a:extLst>
              </a:tr>
              <a:tr h="1421232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AAA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R</a:t>
                      </a:r>
                      <a:r>
                        <a:rPr lang="en-US" altLang="zh-CN" sz="1400" dirty="0" err="1">
                          <a:effectLst/>
                          <a:latin typeface="PT Sans" panose="020B0503020203020204" pitchFamily="34" charset="0"/>
                        </a:rPr>
                        <a:t>ecommanded</a:t>
                      </a:r>
                      <a:r>
                        <a:rPr lang="zh-CN" altLang="en-US" sz="1400" dirty="0">
                          <a:effectLst/>
                          <a:latin typeface="PT Sans" panose="020B0503020203020204" pitchFamily="34" charset="0"/>
                        </a:rPr>
                        <a:t>：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History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057812"/>
                  </a:ext>
                </a:extLst>
              </a:tr>
              <a:tr h="1227427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u="none" strike="noStrike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ox.ac.uk/hat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Written work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One piece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255239"/>
                  </a:ext>
                </a:extLst>
              </a:tr>
              <a:tr h="1421232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71%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23%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244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Contact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+44 (0) 1865 615013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History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82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241B-8EBD-4276-8155-3F98A988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85EABDE-A315-4C8B-83FA-F336AED06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253021"/>
              </p:ext>
            </p:extLst>
          </p:nvPr>
        </p:nvGraphicFramePr>
        <p:xfrm>
          <a:off x="550127" y="170985"/>
          <a:ext cx="11218127" cy="6594088"/>
        </p:xfrm>
        <a:graphic>
          <a:graphicData uri="http://schemas.openxmlformats.org/drawingml/2006/table">
            <a:tbl>
              <a:tblPr/>
              <a:tblGrid>
                <a:gridCol w="3729463">
                  <a:extLst>
                    <a:ext uri="{9D8B030D-6E8A-4147-A177-3AD203B41FA5}">
                      <a16:colId xmlns:a16="http://schemas.microsoft.com/office/drawing/2014/main" val="289207867"/>
                    </a:ext>
                  </a:extLst>
                </a:gridCol>
                <a:gridCol w="3744332">
                  <a:extLst>
                    <a:ext uri="{9D8B030D-6E8A-4147-A177-3AD203B41FA5}">
                      <a16:colId xmlns:a16="http://schemas.microsoft.com/office/drawing/2014/main" val="3699652149"/>
                    </a:ext>
                  </a:extLst>
                </a:gridCol>
                <a:gridCol w="3744332">
                  <a:extLst>
                    <a:ext uri="{9D8B030D-6E8A-4147-A177-3AD203B41FA5}">
                      <a16:colId xmlns:a16="http://schemas.microsoft.com/office/drawing/2014/main" val="3448855738"/>
                    </a:ext>
                  </a:extLst>
                </a:gridCol>
              </a:tblGrid>
              <a:tr h="65940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A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Archaeology and Anthropology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B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Biochemistry (Molecular and Cellular)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"/>
                        </a:rPr>
                        <a:t>Biology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5"/>
                        </a:rPr>
                        <a:t>Biomedical Sciences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C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6"/>
                        </a:rPr>
                        <a:t>Chemistry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7"/>
                        </a:rPr>
                        <a:t>Classical Archaeology and Ancient History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8"/>
                        </a:rPr>
                        <a:t>Classics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9"/>
                        </a:rPr>
                        <a:t>Classics and English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0"/>
                        </a:rPr>
                        <a:t>Classics and Modern Languages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1"/>
                        </a:rPr>
                        <a:t>Classics and Oriental Studies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2"/>
                        </a:rPr>
                        <a:t>Computer Science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3"/>
                        </a:rPr>
                        <a:t>Computer Science and Philosophy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E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4"/>
                        </a:rPr>
                        <a:t>Earth Sciences (Geology)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5"/>
                        </a:rPr>
                        <a:t>Economics and Management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6"/>
                        </a:rPr>
                        <a:t>Engineering Science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7"/>
                        </a:rPr>
                        <a:t>English Language and Literature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8"/>
                        </a:rPr>
                        <a:t>English and Modern Languages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19"/>
                        </a:rPr>
                        <a:t>European and Middle Eastern Languages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rgbClr val="E0D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F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0"/>
                        </a:rPr>
                        <a:t>Fine Art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G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1"/>
                        </a:rPr>
                        <a:t>Geography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H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2"/>
                        </a:rPr>
                        <a:t>History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3"/>
                        </a:rPr>
                        <a:t>History (Ancient and Modern)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4"/>
                        </a:rPr>
                        <a:t>History and Economics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5"/>
                        </a:rPr>
                        <a:t>History and English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6"/>
                        </a:rPr>
                        <a:t>History and Modern Languages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7"/>
                        </a:rPr>
                        <a:t>History and Politics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8"/>
                        </a:rPr>
                        <a:t>History of Art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9"/>
                        </a:rPr>
                        <a:t>Human Sciences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L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0"/>
                        </a:rPr>
                        <a:t>Law (Jurisprudence)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rgbClr val="E0D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D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M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1"/>
                        </a:rPr>
                        <a:t>Materials Science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2"/>
                        </a:rPr>
                        <a:t>Mathematics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3"/>
                        </a:rPr>
                        <a:t>Mathematics and Computer Science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4"/>
                        </a:rPr>
                        <a:t>Mathematics and Philosophy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5"/>
                        </a:rPr>
                        <a:t>Mathematics and Statistics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6"/>
                        </a:rPr>
                        <a:t>Medicine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7"/>
                        </a:rPr>
                        <a:t>Medicine (graduate entry)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8"/>
                        </a:rPr>
                        <a:t>Modern Languages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9"/>
                        </a:rPr>
                        <a:t>Modern Languages and Linguistics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0"/>
                        </a:rPr>
                        <a:t>Music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O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1"/>
                        </a:rPr>
                        <a:t>Oriental Studies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P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2"/>
                        </a:rPr>
                        <a:t>Philosophy and Modern Languages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3"/>
                        </a:rPr>
                        <a:t>Philosophy, Politics and Economics (PPE)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4"/>
                        </a:rPr>
                        <a:t>Philosophy and Theology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5"/>
                        </a:rPr>
                        <a:t>Physics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6"/>
                        </a:rPr>
                        <a:t>Physics and Philosophy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7"/>
                        </a:rPr>
                        <a:t>Psychology (Experimental)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8"/>
                        </a:rPr>
                        <a:t>Psychology, Philosophy and Linguistics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R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49"/>
                        </a:rPr>
                        <a:t>Religion and Oriental Studies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sz="1600" b="0" dirty="0">
                          <a:solidFill>
                            <a:srgbClr val="2C2C2C"/>
                          </a:solidFill>
                          <a:effectLst/>
                          <a:latin typeface="PT Sans" panose="020B0503020203020204" pitchFamily="34" charset="0"/>
                        </a:rPr>
                        <a:t>T</a:t>
                      </a:r>
                    </a:p>
                    <a:p>
                      <a:pPr algn="l" fontAlgn="base"/>
                      <a:r>
                        <a:rPr lang="en-US" sz="16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50"/>
                        </a:rPr>
                        <a:t>Theology and Religion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51192" marR="51192" marT="25596" marB="25596" anchor="ctr">
                    <a:lnL w="6350" cap="flat" cmpd="sng" algn="ctr">
                      <a:solidFill>
                        <a:srgbClr val="E0D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3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6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E582-32B8-4431-AEA8-66EAB31A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9A5FF-26AF-4E55-AD28-5D180410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SG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249B954-D6C0-4E7F-8EC7-EFE7D75A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7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456D315-CE11-42FE-A949-FDE52EE386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918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FB758-CE6D-4F4E-8243-92AB5954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M</a:t>
            </a:r>
            <a:r>
              <a:rPr lang="en-US" altLang="zh-CN" dirty="0"/>
              <a:t>edicine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43740F4-121F-40A5-BE37-3696611DE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91156"/>
              </p:ext>
            </p:extLst>
          </p:nvPr>
        </p:nvGraphicFramePr>
        <p:xfrm>
          <a:off x="81777" y="1690688"/>
          <a:ext cx="9902280" cy="4697241"/>
        </p:xfrm>
        <a:graphic>
          <a:graphicData uri="http://schemas.openxmlformats.org/drawingml/2006/table">
            <a:tbl>
              <a:tblPr/>
              <a:tblGrid>
                <a:gridCol w="1147814">
                  <a:extLst>
                    <a:ext uri="{9D8B030D-6E8A-4147-A177-3AD203B41FA5}">
                      <a16:colId xmlns:a16="http://schemas.microsoft.com/office/drawing/2014/main" val="2411915373"/>
                    </a:ext>
                  </a:extLst>
                </a:gridCol>
                <a:gridCol w="1147814">
                  <a:extLst>
                    <a:ext uri="{9D8B030D-6E8A-4147-A177-3AD203B41FA5}">
                      <a16:colId xmlns:a16="http://schemas.microsoft.com/office/drawing/2014/main" val="2505045911"/>
                    </a:ext>
                  </a:extLst>
                </a:gridCol>
                <a:gridCol w="2655512">
                  <a:extLst>
                    <a:ext uri="{9D8B030D-6E8A-4147-A177-3AD203B41FA5}">
                      <a16:colId xmlns:a16="http://schemas.microsoft.com/office/drawing/2014/main" val="3412838408"/>
                    </a:ext>
                  </a:extLst>
                </a:gridCol>
                <a:gridCol w="1147814">
                  <a:extLst>
                    <a:ext uri="{9D8B030D-6E8A-4147-A177-3AD203B41FA5}">
                      <a16:colId xmlns:a16="http://schemas.microsoft.com/office/drawing/2014/main" val="246840329"/>
                    </a:ext>
                  </a:extLst>
                </a:gridCol>
                <a:gridCol w="1147814">
                  <a:extLst>
                    <a:ext uri="{9D8B030D-6E8A-4147-A177-3AD203B41FA5}">
                      <a16:colId xmlns:a16="http://schemas.microsoft.com/office/drawing/2014/main" val="372397028"/>
                    </a:ext>
                  </a:extLst>
                </a:gridCol>
                <a:gridCol w="2655512">
                  <a:extLst>
                    <a:ext uri="{9D8B030D-6E8A-4147-A177-3AD203B41FA5}">
                      <a16:colId xmlns:a16="http://schemas.microsoft.com/office/drawing/2014/main" val="77173779"/>
                    </a:ext>
                  </a:extLst>
                </a:gridCol>
              </a:tblGrid>
              <a:tr h="772673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UCAS code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A100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Duration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3 years (BA)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6 years (BM BCh)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01682"/>
                  </a:ext>
                </a:extLst>
              </a:tr>
              <a:tr h="1486695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A*AA (excluding Critical Thinking, Thinking Skills and General Studies)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PT Sans" panose="020B0503020203020204" pitchFamily="34" charset="0"/>
                        </a:rPr>
                        <a:t> Essential: Chemistry with either </a:t>
                      </a:r>
                      <a:r>
                        <a:rPr lang="en-US" sz="11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r>
                        <a:rPr lang="en-US" sz="1100" dirty="0">
                          <a:effectLst/>
                          <a:latin typeface="PT Sans" panose="020B0503020203020204" pitchFamily="34" charset="0"/>
                        </a:rPr>
                        <a:t>, Further </a:t>
                      </a:r>
                      <a:r>
                        <a:rPr lang="en-US" sz="11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r>
                        <a:rPr lang="en-US" sz="1100" dirty="0">
                          <a:effectLst/>
                          <a:latin typeface="PT Sans" panose="020B0503020203020204" pitchFamily="34" charset="0"/>
                        </a:rPr>
                        <a:t>, Biology or Physics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240213"/>
                  </a:ext>
                </a:extLst>
              </a:tr>
              <a:tr h="1129684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</a:rPr>
                        <a:t>BMAT</a:t>
                      </a:r>
                      <a:endParaRPr lang="en-US" sz="11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Written work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22343"/>
                  </a:ext>
                </a:extLst>
              </a:tr>
              <a:tr h="1308189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Interviewed: 25%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Successful: 9%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Intake: 159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Contact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Email Medicine</a:t>
                      </a:r>
                      <a:endParaRPr lang="en-US" sz="11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9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0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461C5-A1AB-422D-8776-5A8808C7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BMAT</a:t>
            </a:r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(Biomedical Admissions Test)</a:t>
            </a:r>
            <a:b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</a:b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E25A5-2342-43A9-8E14-4B80BBD1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altLang="zh-SG" sz="2400" b="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If you are applying for one of the following courses you will be required to sit the BMAT: </a:t>
            </a:r>
            <a:r>
              <a:rPr lang="en-US" altLang="zh-SG" sz="2400" b="0" i="0" u="none" strike="noStrike" dirty="0">
                <a:solidFill>
                  <a:srgbClr val="2F72A8"/>
                </a:solidFill>
                <a:effectLst/>
                <a:latin typeface="inherit"/>
                <a:hlinkClick r:id="rId2"/>
              </a:rPr>
              <a:t>Biomedical Sciences</a:t>
            </a:r>
            <a:r>
              <a:rPr lang="en-US" altLang="zh-SG" sz="2400" b="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, </a:t>
            </a:r>
            <a:r>
              <a:rPr lang="en-US" altLang="zh-SG" sz="2400" b="0" i="0" u="none" strike="noStrike" dirty="0">
                <a:solidFill>
                  <a:srgbClr val="2F72A8"/>
                </a:solidFill>
                <a:effectLst/>
                <a:latin typeface="inherit"/>
                <a:hlinkClick r:id="rId3"/>
              </a:rPr>
              <a:t>Medicine</a:t>
            </a:r>
            <a:r>
              <a:rPr lang="en-US" altLang="zh-SG" sz="2400" b="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, </a:t>
            </a:r>
            <a:r>
              <a:rPr lang="en-US" altLang="zh-SG" sz="2400" b="0" i="0" u="none" strike="noStrike" dirty="0">
                <a:solidFill>
                  <a:srgbClr val="2F72A8"/>
                </a:solidFill>
                <a:effectLst/>
                <a:latin typeface="inherit"/>
                <a:hlinkClick r:id="rId4"/>
              </a:rPr>
              <a:t>Medicine (Graduate Entry).</a:t>
            </a:r>
            <a:endParaRPr lang="en-US" altLang="zh-SG" sz="2400" b="0" i="0" u="none" strike="noStrike" dirty="0">
              <a:solidFill>
                <a:srgbClr val="2F72A8"/>
              </a:solidFill>
              <a:effectLst/>
              <a:latin typeface="inherit"/>
            </a:endParaRPr>
          </a:p>
          <a:p>
            <a:pPr algn="l" fontAlgn="base"/>
            <a:endParaRPr lang="en-US" altLang="zh-SG" sz="2400" b="0" i="0" dirty="0">
              <a:solidFill>
                <a:srgbClr val="222222"/>
              </a:solidFill>
              <a:effectLst/>
              <a:latin typeface="PT Sans" panose="020B0503020203020204" pitchFamily="34" charset="0"/>
            </a:endParaRPr>
          </a:p>
          <a:p>
            <a:pPr algn="l" fontAlgn="base"/>
            <a:r>
              <a:rPr lang="en-US" altLang="zh-SG" sz="2400" b="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The Biomedical Admissions Test lasts 2 hours and is sat under timed conditions. The BMAT is divided into three sections. Section 1 tests problem solving, understanding argument, and data analysis and inference. Section 2 is based on the knowledge typically included in non-specialist school Science and Mathematics courses. It tests your ability to apply this knowledge – possibly in unfamiliar contexts. Section 3 tests the capacity to develop ideas and to communicate them effectively in writing. It is not a test of knowledge. 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599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5319-9DC6-4454-B322-1E24CD21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Biochemistry (Molecular and Cellular)</a:t>
            </a:r>
            <a:b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</a:b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21A43E0-60EC-4A9C-885B-D1706E61F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03768"/>
              </p:ext>
            </p:extLst>
          </p:nvPr>
        </p:nvGraphicFramePr>
        <p:xfrm>
          <a:off x="163549" y="1512268"/>
          <a:ext cx="10236820" cy="5047892"/>
        </p:xfrm>
        <a:graphic>
          <a:graphicData uri="http://schemas.openxmlformats.org/drawingml/2006/table">
            <a:tbl>
              <a:tblPr/>
              <a:tblGrid>
                <a:gridCol w="1186592">
                  <a:extLst>
                    <a:ext uri="{9D8B030D-6E8A-4147-A177-3AD203B41FA5}">
                      <a16:colId xmlns:a16="http://schemas.microsoft.com/office/drawing/2014/main" val="2140915180"/>
                    </a:ext>
                  </a:extLst>
                </a:gridCol>
                <a:gridCol w="1186592">
                  <a:extLst>
                    <a:ext uri="{9D8B030D-6E8A-4147-A177-3AD203B41FA5}">
                      <a16:colId xmlns:a16="http://schemas.microsoft.com/office/drawing/2014/main" val="3371492977"/>
                    </a:ext>
                  </a:extLst>
                </a:gridCol>
                <a:gridCol w="2745226">
                  <a:extLst>
                    <a:ext uri="{9D8B030D-6E8A-4147-A177-3AD203B41FA5}">
                      <a16:colId xmlns:a16="http://schemas.microsoft.com/office/drawing/2014/main" val="1002768638"/>
                    </a:ext>
                  </a:extLst>
                </a:gridCol>
                <a:gridCol w="1186592">
                  <a:extLst>
                    <a:ext uri="{9D8B030D-6E8A-4147-A177-3AD203B41FA5}">
                      <a16:colId xmlns:a16="http://schemas.microsoft.com/office/drawing/2014/main" val="2786274387"/>
                    </a:ext>
                  </a:extLst>
                </a:gridCol>
                <a:gridCol w="1186592">
                  <a:extLst>
                    <a:ext uri="{9D8B030D-6E8A-4147-A177-3AD203B41FA5}">
                      <a16:colId xmlns:a16="http://schemas.microsoft.com/office/drawing/2014/main" val="493910031"/>
                    </a:ext>
                  </a:extLst>
                </a:gridCol>
                <a:gridCol w="2745226">
                  <a:extLst>
                    <a:ext uri="{9D8B030D-6E8A-4147-A177-3AD203B41FA5}">
                      <a16:colId xmlns:a16="http://schemas.microsoft.com/office/drawing/2014/main" val="4064991928"/>
                    </a:ext>
                  </a:extLst>
                </a:gridCol>
              </a:tblGrid>
              <a:tr h="589798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C700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4 years (MBiochem)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881487"/>
                  </a:ext>
                </a:extLst>
              </a:tr>
              <a:tr h="2086974">
                <a:tc>
                  <a:txBody>
                    <a:bodyPr/>
                    <a:lstStyle/>
                    <a:p>
                      <a:pPr fontAlgn="base"/>
                      <a:endParaRPr lang="zh-SG" altLang="en-US" sz="9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A*AA including Chemistry and another science or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, with the A* in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, Physics, Chemistry, or Biology (or a very closely related subject)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E</a:t>
                      </a:r>
                      <a:r>
                        <a:rPr lang="en-US" altLang="zh-CN" sz="1400" dirty="0">
                          <a:effectLst/>
                          <a:latin typeface="PT Sans" panose="020B0503020203020204" pitchFamily="34" charset="0"/>
                        </a:rPr>
                        <a:t>ssential: 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Chemistry and another science or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br>
                        <a:rPr lang="en-US" sz="1400" dirty="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Recomanded:Maths</a:t>
                      </a:r>
                      <a:br>
                        <a:rPr lang="en-US" sz="1400" dirty="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Helpful: Biology (beyond GCSE)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539087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Written work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64537"/>
                  </a:ext>
                </a:extLst>
              </a:tr>
              <a:tr h="1509108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52%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15%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104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Contact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Email Biochemistry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8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86CBA-08DA-49AB-AECE-161576B0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Biology</a:t>
            </a:r>
            <a:b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</a:b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12AF48-25F1-4447-AFF8-D8043D742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00915"/>
              </p:ext>
            </p:extLst>
          </p:nvPr>
        </p:nvGraphicFramePr>
        <p:xfrm>
          <a:off x="302940" y="1690688"/>
          <a:ext cx="10313018" cy="4890855"/>
        </p:xfrm>
        <a:graphic>
          <a:graphicData uri="http://schemas.openxmlformats.org/drawingml/2006/table">
            <a:tbl>
              <a:tblPr/>
              <a:tblGrid>
                <a:gridCol w="1195424">
                  <a:extLst>
                    <a:ext uri="{9D8B030D-6E8A-4147-A177-3AD203B41FA5}">
                      <a16:colId xmlns:a16="http://schemas.microsoft.com/office/drawing/2014/main" val="3567878519"/>
                    </a:ext>
                  </a:extLst>
                </a:gridCol>
                <a:gridCol w="1195424">
                  <a:extLst>
                    <a:ext uri="{9D8B030D-6E8A-4147-A177-3AD203B41FA5}">
                      <a16:colId xmlns:a16="http://schemas.microsoft.com/office/drawing/2014/main" val="2145632071"/>
                    </a:ext>
                  </a:extLst>
                </a:gridCol>
                <a:gridCol w="2765661">
                  <a:extLst>
                    <a:ext uri="{9D8B030D-6E8A-4147-A177-3AD203B41FA5}">
                      <a16:colId xmlns:a16="http://schemas.microsoft.com/office/drawing/2014/main" val="46043543"/>
                    </a:ext>
                  </a:extLst>
                </a:gridCol>
                <a:gridCol w="1195424">
                  <a:extLst>
                    <a:ext uri="{9D8B030D-6E8A-4147-A177-3AD203B41FA5}">
                      <a16:colId xmlns:a16="http://schemas.microsoft.com/office/drawing/2014/main" val="812583847"/>
                    </a:ext>
                  </a:extLst>
                </a:gridCol>
                <a:gridCol w="1195424">
                  <a:extLst>
                    <a:ext uri="{9D8B030D-6E8A-4147-A177-3AD203B41FA5}">
                      <a16:colId xmlns:a16="http://schemas.microsoft.com/office/drawing/2014/main" val="2380678169"/>
                    </a:ext>
                  </a:extLst>
                </a:gridCol>
                <a:gridCol w="2765661">
                  <a:extLst>
                    <a:ext uri="{9D8B030D-6E8A-4147-A177-3AD203B41FA5}">
                      <a16:colId xmlns:a16="http://schemas.microsoft.com/office/drawing/2014/main" val="2670826500"/>
                    </a:ext>
                  </a:extLst>
                </a:gridCol>
              </a:tblGrid>
              <a:tr h="836594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C100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4 years (MBiol)</a:t>
                      </a:r>
                      <a:br>
                        <a:rPr lang="en-US" sz="140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3 years (BA)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180086"/>
                  </a:ext>
                </a:extLst>
              </a:tr>
              <a:tr h="1415774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A*AA (with the A* in a science or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Essenrtial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: Biology and either Chemistry, Physics or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595527"/>
                  </a:ext>
                </a:extLst>
              </a:tr>
              <a:tr h="1222713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Written work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41757"/>
                  </a:ext>
                </a:extLst>
              </a:tr>
              <a:tr h="1415774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55%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17%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114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Contact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+44 (0) 1865 281214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Email Biology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76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2B838-58A3-4266-A0E0-BC06E38A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Chemistry</a:t>
            </a:r>
            <a:endParaRPr lang="zh-SG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2C40A27-3EFF-4FDE-964A-2AEEA0ECF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940703"/>
              </p:ext>
            </p:extLst>
          </p:nvPr>
        </p:nvGraphicFramePr>
        <p:xfrm>
          <a:off x="490651" y="1825625"/>
          <a:ext cx="10110440" cy="4351338"/>
        </p:xfrm>
        <a:graphic>
          <a:graphicData uri="http://schemas.openxmlformats.org/drawingml/2006/table">
            <a:tbl>
              <a:tblPr/>
              <a:tblGrid>
                <a:gridCol w="1171943">
                  <a:extLst>
                    <a:ext uri="{9D8B030D-6E8A-4147-A177-3AD203B41FA5}">
                      <a16:colId xmlns:a16="http://schemas.microsoft.com/office/drawing/2014/main" val="2598470830"/>
                    </a:ext>
                  </a:extLst>
                </a:gridCol>
                <a:gridCol w="1171943">
                  <a:extLst>
                    <a:ext uri="{9D8B030D-6E8A-4147-A177-3AD203B41FA5}">
                      <a16:colId xmlns:a16="http://schemas.microsoft.com/office/drawing/2014/main" val="805849715"/>
                    </a:ext>
                  </a:extLst>
                </a:gridCol>
                <a:gridCol w="2711334">
                  <a:extLst>
                    <a:ext uri="{9D8B030D-6E8A-4147-A177-3AD203B41FA5}">
                      <a16:colId xmlns:a16="http://schemas.microsoft.com/office/drawing/2014/main" val="2280047601"/>
                    </a:ext>
                  </a:extLst>
                </a:gridCol>
                <a:gridCol w="1171943">
                  <a:extLst>
                    <a:ext uri="{9D8B030D-6E8A-4147-A177-3AD203B41FA5}">
                      <a16:colId xmlns:a16="http://schemas.microsoft.com/office/drawing/2014/main" val="2711908589"/>
                    </a:ext>
                  </a:extLst>
                </a:gridCol>
                <a:gridCol w="1171943">
                  <a:extLst>
                    <a:ext uri="{9D8B030D-6E8A-4147-A177-3AD203B41FA5}">
                      <a16:colId xmlns:a16="http://schemas.microsoft.com/office/drawing/2014/main" val="3465193824"/>
                    </a:ext>
                  </a:extLst>
                </a:gridCol>
                <a:gridCol w="2711334">
                  <a:extLst>
                    <a:ext uri="{9D8B030D-6E8A-4147-A177-3AD203B41FA5}">
                      <a16:colId xmlns:a16="http://schemas.microsoft.com/office/drawing/2014/main" val="1585596326"/>
                    </a:ext>
                  </a:extLst>
                </a:gridCol>
              </a:tblGrid>
              <a:tr h="744308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F100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4 years (MChem)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174259"/>
                  </a:ext>
                </a:extLst>
              </a:tr>
              <a:tr h="1259598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A*A*A (with both A*s in science subjects and/or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 Essential: Chemistry and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br>
                        <a:rPr lang="en-US" sz="1400" dirty="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Recommanded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: Another science or Further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8448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Written work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395"/>
                  </a:ext>
                </a:extLst>
              </a:tr>
              <a:tr h="1259598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89%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29%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193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Contact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+44 (0) 1865 272568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Email Chemistry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21483"/>
                  </a:ext>
                </a:extLst>
              </a:tr>
            </a:tbl>
          </a:graphicData>
        </a:graphic>
      </p:graphicFrame>
      <p:pic>
        <p:nvPicPr>
          <p:cNvPr id="5121" name="Picture 1" descr="calendar">
            <a:extLst>
              <a:ext uri="{FF2B5EF4-FFF2-40B4-BE49-F238E27FC236}">
                <a16:creationId xmlns:a16="http://schemas.microsoft.com/office/drawing/2014/main" id="{39125EFA-BA5D-4B85-9E50-88511582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encil">
            <a:extLst>
              <a:ext uri="{FF2B5EF4-FFF2-40B4-BE49-F238E27FC236}">
                <a16:creationId xmlns:a16="http://schemas.microsoft.com/office/drawing/2014/main" id="{6094891C-A1C3-4E58-8FC8-290BF2CF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ead">
            <a:extLst>
              <a:ext uri="{FF2B5EF4-FFF2-40B4-BE49-F238E27FC236}">
                <a16:creationId xmlns:a16="http://schemas.microsoft.com/office/drawing/2014/main" id="{8E6F620E-3433-4C5E-BF68-D8A1723B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ross">
            <a:extLst>
              <a:ext uri="{FF2B5EF4-FFF2-40B4-BE49-F238E27FC236}">
                <a16:creationId xmlns:a16="http://schemas.microsoft.com/office/drawing/2014/main" id="{F413C58D-3738-473A-8C4C-4D429EE2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ross">
            <a:extLst>
              <a:ext uri="{FF2B5EF4-FFF2-40B4-BE49-F238E27FC236}">
                <a16:creationId xmlns:a16="http://schemas.microsoft.com/office/drawing/2014/main" id="{4E6CD1AD-F961-4CE3-8844-5733F46F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ar chart">
            <a:extLst>
              <a:ext uri="{FF2B5EF4-FFF2-40B4-BE49-F238E27FC236}">
                <a16:creationId xmlns:a16="http://schemas.microsoft.com/office/drawing/2014/main" id="{5BC838BA-775F-4E8E-9083-3BF056E3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8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41DB4-5DF2-468C-B62A-85BCA21E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altLang="zh-SG" b="1" dirty="0">
                <a:solidFill>
                  <a:srgbClr val="2C2C2C"/>
                </a:solidFill>
                <a:latin typeface="PT Sans" panose="020B0503020203020204" pitchFamily="34" charset="0"/>
              </a:rPr>
            </a:br>
            <a:br>
              <a:rPr lang="en-US" altLang="zh-SG" b="1" dirty="0">
                <a:solidFill>
                  <a:srgbClr val="2C2C2C"/>
                </a:solidFill>
                <a:latin typeface="PT Sans" panose="020B0503020203020204" pitchFamily="34" charset="0"/>
              </a:rPr>
            </a:br>
            <a:r>
              <a:rPr lang="en-US" altLang="zh-SG" b="1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Physics</a:t>
            </a:r>
            <a:br>
              <a:rPr lang="en-US" altLang="zh-SG" b="1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</a:br>
            <a:br>
              <a:rPr lang="en-US" altLang="zh-SG" b="0" i="0" u="none" strike="noStrike" cap="all" dirty="0">
                <a:solidFill>
                  <a:srgbClr val="212121"/>
                </a:solidFill>
                <a:effectLst/>
                <a:latin typeface="inherit"/>
              </a:rPr>
            </a:br>
            <a:endParaRPr lang="zh-SG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D98F990-EBFE-4D26-804C-9F6D3EBC2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93128"/>
              </p:ext>
            </p:extLst>
          </p:nvPr>
        </p:nvGraphicFramePr>
        <p:xfrm>
          <a:off x="838201" y="1825625"/>
          <a:ext cx="9933876" cy="4604912"/>
        </p:xfrm>
        <a:graphic>
          <a:graphicData uri="http://schemas.openxmlformats.org/drawingml/2006/table">
            <a:tbl>
              <a:tblPr/>
              <a:tblGrid>
                <a:gridCol w="425604">
                  <a:extLst>
                    <a:ext uri="{9D8B030D-6E8A-4147-A177-3AD203B41FA5}">
                      <a16:colId xmlns:a16="http://schemas.microsoft.com/office/drawing/2014/main" val="4281762750"/>
                    </a:ext>
                  </a:extLst>
                </a:gridCol>
                <a:gridCol w="1877348">
                  <a:extLst>
                    <a:ext uri="{9D8B030D-6E8A-4147-A177-3AD203B41FA5}">
                      <a16:colId xmlns:a16="http://schemas.microsoft.com/office/drawing/2014/main" val="4178777734"/>
                    </a:ext>
                  </a:extLst>
                </a:gridCol>
                <a:gridCol w="2663986">
                  <a:extLst>
                    <a:ext uri="{9D8B030D-6E8A-4147-A177-3AD203B41FA5}">
                      <a16:colId xmlns:a16="http://schemas.microsoft.com/office/drawing/2014/main" val="4045487812"/>
                    </a:ext>
                  </a:extLst>
                </a:gridCol>
                <a:gridCol w="1151476">
                  <a:extLst>
                    <a:ext uri="{9D8B030D-6E8A-4147-A177-3AD203B41FA5}">
                      <a16:colId xmlns:a16="http://schemas.microsoft.com/office/drawing/2014/main" val="3546724844"/>
                    </a:ext>
                  </a:extLst>
                </a:gridCol>
                <a:gridCol w="1151476">
                  <a:extLst>
                    <a:ext uri="{9D8B030D-6E8A-4147-A177-3AD203B41FA5}">
                      <a16:colId xmlns:a16="http://schemas.microsoft.com/office/drawing/2014/main" val="307779353"/>
                    </a:ext>
                  </a:extLst>
                </a:gridCol>
                <a:gridCol w="2663986">
                  <a:extLst>
                    <a:ext uri="{9D8B030D-6E8A-4147-A177-3AD203B41FA5}">
                      <a16:colId xmlns:a16="http://schemas.microsoft.com/office/drawing/2014/main" val="768798380"/>
                    </a:ext>
                  </a:extLst>
                </a:gridCol>
              </a:tblGrid>
              <a:tr h="787683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F303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4 years (MPhys)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3 years (BA)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88831"/>
                  </a:ext>
                </a:extLst>
              </a:tr>
              <a:tr h="1333001">
                <a:tc>
                  <a:txBody>
                    <a:bodyPr/>
                    <a:lstStyle/>
                    <a:p>
                      <a:pPr fontAlgn="base"/>
                      <a:endParaRPr lang="zh-SG" altLang="en-US" sz="11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A*AA (with the A* in Physics,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 or Further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Essential: Physics and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br>
                        <a:rPr lang="en-US" sz="1400" dirty="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Recommanded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: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 Mechanics modules</a:t>
                      </a:r>
                      <a:br>
                        <a:rPr lang="en-US" sz="1400" dirty="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Helpful: Further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453407"/>
                  </a:ext>
                </a:extLst>
              </a:tr>
              <a:tr h="1151227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u="none" strike="noStrike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ox.ac.uk/pat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Written work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72146"/>
                  </a:ext>
                </a:extLst>
              </a:tr>
              <a:tr h="1333001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33%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13%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182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Contact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400" dirty="0">
                          <a:effectLst/>
                          <a:latin typeface="inherit"/>
                        </a:rPr>
                        <a:t>+44 (0) 1865 272200</a:t>
                      </a:r>
                      <a:br>
                        <a:rPr lang="fr-FR" sz="1400" dirty="0">
                          <a:effectLst/>
                          <a:latin typeface="inherit"/>
                        </a:rPr>
                      </a:br>
                      <a:r>
                        <a:rPr lang="fr-FR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Physics</a:t>
                      </a:r>
                      <a:endParaRPr lang="fr-FR" sz="1400" dirty="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184567"/>
                  </a:ext>
                </a:extLst>
              </a:tr>
            </a:tbl>
          </a:graphicData>
        </a:graphic>
      </p:graphicFrame>
      <p:pic>
        <p:nvPicPr>
          <p:cNvPr id="6145" name="Picture 1" descr="calendar">
            <a:extLst>
              <a:ext uri="{FF2B5EF4-FFF2-40B4-BE49-F238E27FC236}">
                <a16:creationId xmlns:a16="http://schemas.microsoft.com/office/drawing/2014/main" id="{88AA3559-D970-41DE-BC58-79EC1EED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encil">
            <a:extLst>
              <a:ext uri="{FF2B5EF4-FFF2-40B4-BE49-F238E27FC236}">
                <a16:creationId xmlns:a16="http://schemas.microsoft.com/office/drawing/2014/main" id="{680693D5-C444-4519-BEA5-C4410952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ead">
            <a:extLst>
              <a:ext uri="{FF2B5EF4-FFF2-40B4-BE49-F238E27FC236}">
                <a16:creationId xmlns:a16="http://schemas.microsoft.com/office/drawing/2014/main" id="{C3CB2D38-4316-4EBF-A944-52ED164E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ick">
            <a:extLst>
              <a:ext uri="{FF2B5EF4-FFF2-40B4-BE49-F238E27FC236}">
                <a16:creationId xmlns:a16="http://schemas.microsoft.com/office/drawing/2014/main" id="{199881BC-F317-4DC8-AA66-956D5E2C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ross">
            <a:extLst>
              <a:ext uri="{FF2B5EF4-FFF2-40B4-BE49-F238E27FC236}">
                <a16:creationId xmlns:a16="http://schemas.microsoft.com/office/drawing/2014/main" id="{4623183D-3CBB-4989-AE8C-38718DDF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ar chart">
            <a:extLst>
              <a:ext uri="{FF2B5EF4-FFF2-40B4-BE49-F238E27FC236}">
                <a16:creationId xmlns:a16="http://schemas.microsoft.com/office/drawing/2014/main" id="{67EAA9FA-8DEC-46A7-9311-61468822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9D705-A5D6-4FCB-B4C4-5B52F124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SG" b="1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Mathematics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648A85D-7952-4520-8643-B654DE452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929181"/>
              </p:ext>
            </p:extLst>
          </p:nvPr>
        </p:nvGraphicFramePr>
        <p:xfrm>
          <a:off x="691374" y="1805497"/>
          <a:ext cx="10281424" cy="4580435"/>
        </p:xfrm>
        <a:graphic>
          <a:graphicData uri="http://schemas.openxmlformats.org/drawingml/2006/table">
            <a:tbl>
              <a:tblPr/>
              <a:tblGrid>
                <a:gridCol w="1191763">
                  <a:extLst>
                    <a:ext uri="{9D8B030D-6E8A-4147-A177-3AD203B41FA5}">
                      <a16:colId xmlns:a16="http://schemas.microsoft.com/office/drawing/2014/main" val="3137567155"/>
                    </a:ext>
                  </a:extLst>
                </a:gridCol>
                <a:gridCol w="1191763">
                  <a:extLst>
                    <a:ext uri="{9D8B030D-6E8A-4147-A177-3AD203B41FA5}">
                      <a16:colId xmlns:a16="http://schemas.microsoft.com/office/drawing/2014/main" val="953946619"/>
                    </a:ext>
                  </a:extLst>
                </a:gridCol>
                <a:gridCol w="2757186">
                  <a:extLst>
                    <a:ext uri="{9D8B030D-6E8A-4147-A177-3AD203B41FA5}">
                      <a16:colId xmlns:a16="http://schemas.microsoft.com/office/drawing/2014/main" val="266281625"/>
                    </a:ext>
                  </a:extLst>
                </a:gridCol>
                <a:gridCol w="1191763">
                  <a:extLst>
                    <a:ext uri="{9D8B030D-6E8A-4147-A177-3AD203B41FA5}">
                      <a16:colId xmlns:a16="http://schemas.microsoft.com/office/drawing/2014/main" val="3613888036"/>
                    </a:ext>
                  </a:extLst>
                </a:gridCol>
                <a:gridCol w="1191763">
                  <a:extLst>
                    <a:ext uri="{9D8B030D-6E8A-4147-A177-3AD203B41FA5}">
                      <a16:colId xmlns:a16="http://schemas.microsoft.com/office/drawing/2014/main" val="2703753241"/>
                    </a:ext>
                  </a:extLst>
                </a:gridCol>
                <a:gridCol w="2757186">
                  <a:extLst>
                    <a:ext uri="{9D8B030D-6E8A-4147-A177-3AD203B41FA5}">
                      <a16:colId xmlns:a16="http://schemas.microsoft.com/office/drawing/2014/main" val="881600395"/>
                    </a:ext>
                  </a:extLst>
                </a:gridCol>
              </a:tblGrid>
              <a:tr h="654348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UCAS code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G100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Duration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3 years (BA)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4 years (MMath)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07237"/>
                  </a:ext>
                </a:extLst>
              </a:tr>
              <a:tr h="1107358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A*A*A with the A*s in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 and Further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Maths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 if taken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 Essential: 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br>
                        <a:rPr lang="en-US" sz="1400" dirty="0">
                          <a:effectLst/>
                          <a:latin typeface="PT Sans" panose="020B0503020203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Recomanded</a:t>
                      </a:r>
                      <a:r>
                        <a:rPr lang="en-US" sz="1400" dirty="0">
                          <a:effectLst/>
                          <a:latin typeface="PT Sans" panose="020B0503020203020204" pitchFamily="34" charset="0"/>
                        </a:rPr>
                        <a:t>: Further </a:t>
                      </a:r>
                      <a:r>
                        <a:rPr lang="en-US" sz="1400" dirty="0" err="1">
                          <a:effectLst/>
                          <a:latin typeface="PT Sans" panose="020B0503020203020204" pitchFamily="34" charset="0"/>
                        </a:rPr>
                        <a:t>Maths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84694"/>
                  </a:ext>
                </a:extLst>
              </a:tr>
              <a:tr h="956355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ox.ac.uk/mat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>
                          <a:effectLst/>
                          <a:latin typeface="inherit"/>
                        </a:rPr>
                        <a:t>Written work</a:t>
                      </a:r>
                      <a:endParaRPr lang="en-US" sz="14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70395"/>
                  </a:ext>
                </a:extLst>
              </a:tr>
              <a:tr h="1862374">
                <a:tc>
                  <a:txBody>
                    <a:bodyPr/>
                    <a:lstStyle/>
                    <a:p>
                      <a:pPr fontAlgn="base"/>
                      <a:endParaRPr lang="zh-SG" altLang="en-US" sz="9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Admissions statistics*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inherit"/>
                        </a:rPr>
                        <a:t>Interviewed: 34%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Successful: 11%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>
                          <a:effectLst/>
                          <a:latin typeface="inherit"/>
                        </a:rPr>
                        <a:t>Intake: 186</a:t>
                      </a:r>
                      <a:br>
                        <a:rPr lang="en-US" sz="1400">
                          <a:effectLst/>
                          <a:latin typeface="inherit"/>
                        </a:rPr>
                      </a:br>
                      <a:r>
                        <a:rPr lang="en-US" sz="14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inherit"/>
                        </a:rPr>
                        <a:t>Contact</a:t>
                      </a:r>
                      <a:endParaRPr lang="en-US" sz="1400" dirty="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inherit"/>
                        </a:rPr>
                        <a:t>+44 (0)1865 273586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</a:t>
                      </a:r>
                      <a:r>
                        <a:rPr lang="en-US" sz="1400" u="none" strike="noStrike" dirty="0" err="1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Maths</a:t>
                      </a:r>
                      <a:b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Please note that we are currently working from home. Please email where possible.</a:t>
                      </a:r>
                      <a:br>
                        <a:rPr lang="en-US" sz="14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</a:b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5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1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8973-B8EA-4DE6-8EAB-DECA2826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b="1" i="0" dirty="0">
                <a:solidFill>
                  <a:srgbClr val="2C2C2C"/>
                </a:solidFill>
                <a:effectLst/>
                <a:latin typeface="PT Sans" panose="020B0503020203020204" pitchFamily="34" charset="0"/>
              </a:rPr>
              <a:t>Economics and Management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9D51D8-FE19-4D6B-8349-77A58F063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74653"/>
              </p:ext>
            </p:extLst>
          </p:nvPr>
        </p:nvGraphicFramePr>
        <p:xfrm>
          <a:off x="838199" y="1479396"/>
          <a:ext cx="9792630" cy="5013479"/>
        </p:xfrm>
        <a:graphic>
          <a:graphicData uri="http://schemas.openxmlformats.org/drawingml/2006/table">
            <a:tbl>
              <a:tblPr/>
              <a:tblGrid>
                <a:gridCol w="1135104">
                  <a:extLst>
                    <a:ext uri="{9D8B030D-6E8A-4147-A177-3AD203B41FA5}">
                      <a16:colId xmlns:a16="http://schemas.microsoft.com/office/drawing/2014/main" val="890449319"/>
                    </a:ext>
                  </a:extLst>
                </a:gridCol>
                <a:gridCol w="1135104">
                  <a:extLst>
                    <a:ext uri="{9D8B030D-6E8A-4147-A177-3AD203B41FA5}">
                      <a16:colId xmlns:a16="http://schemas.microsoft.com/office/drawing/2014/main" val="3950440101"/>
                    </a:ext>
                  </a:extLst>
                </a:gridCol>
                <a:gridCol w="2626107">
                  <a:extLst>
                    <a:ext uri="{9D8B030D-6E8A-4147-A177-3AD203B41FA5}">
                      <a16:colId xmlns:a16="http://schemas.microsoft.com/office/drawing/2014/main" val="3610602543"/>
                    </a:ext>
                  </a:extLst>
                </a:gridCol>
                <a:gridCol w="1135104">
                  <a:extLst>
                    <a:ext uri="{9D8B030D-6E8A-4147-A177-3AD203B41FA5}">
                      <a16:colId xmlns:a16="http://schemas.microsoft.com/office/drawing/2014/main" val="447224317"/>
                    </a:ext>
                  </a:extLst>
                </a:gridCol>
                <a:gridCol w="1135104">
                  <a:extLst>
                    <a:ext uri="{9D8B030D-6E8A-4147-A177-3AD203B41FA5}">
                      <a16:colId xmlns:a16="http://schemas.microsoft.com/office/drawing/2014/main" val="1417470013"/>
                    </a:ext>
                  </a:extLst>
                </a:gridCol>
                <a:gridCol w="2626107">
                  <a:extLst>
                    <a:ext uri="{9D8B030D-6E8A-4147-A177-3AD203B41FA5}">
                      <a16:colId xmlns:a16="http://schemas.microsoft.com/office/drawing/2014/main" val="4226521199"/>
                    </a:ext>
                  </a:extLst>
                </a:gridCol>
              </a:tblGrid>
              <a:tr h="857570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UCAS code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LN12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Duration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3 years (BA)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85130"/>
                  </a:ext>
                </a:extLst>
              </a:tr>
              <a:tr h="1451270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Entrance requirements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A*AA (with Maths at A or A*)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Subject requirements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 </a:t>
                      </a:r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 Maths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35546"/>
                  </a:ext>
                </a:extLst>
              </a:tr>
              <a:tr h="1253369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Admissions test(s)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u="none" strike="noStrike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2"/>
                        </a:rPr>
                        <a:t>ox.ac.uk/tsa</a:t>
                      </a:r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 (Section 1)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Written work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PT Sans" panose="020B0503020203020204" pitchFamily="34" charset="0"/>
                        </a:rPr>
                        <a:t>None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59120"/>
                  </a:ext>
                </a:extLst>
              </a:tr>
              <a:tr h="1451270"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Admissions statistics*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Interviewed: 21%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Successful: 6%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>
                          <a:effectLst/>
                          <a:latin typeface="inherit"/>
                        </a:rPr>
                        <a:t>Intake: 89</a:t>
                      </a:r>
                      <a:br>
                        <a:rPr lang="en-US" sz="1100">
                          <a:effectLst/>
                          <a:latin typeface="inherit"/>
                        </a:rPr>
                      </a:br>
                      <a:r>
                        <a:rPr lang="en-US" sz="1100" baseline="30000">
                          <a:effectLst/>
                          <a:latin typeface="inherit"/>
                        </a:rPr>
                        <a:t>*3-year average 2018-20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SG" alt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i="0">
                          <a:effectLst/>
                          <a:latin typeface="inherit"/>
                        </a:rPr>
                        <a:t>Contact</a:t>
                      </a:r>
                      <a:endParaRPr lang="en-US" sz="1100">
                        <a:effectLst/>
                        <a:latin typeface="PT Sans" panose="020B0503020203020204" pitchFamily="34" charset="0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+44 (0) 1865 271098</a:t>
                      </a:r>
                      <a:br>
                        <a:rPr lang="en-US" sz="1100" dirty="0">
                          <a:effectLst/>
                          <a:latin typeface="inherit"/>
                        </a:rPr>
                      </a:br>
                      <a:r>
                        <a:rPr lang="en-US" sz="1100" u="none" strike="noStrike" dirty="0">
                          <a:solidFill>
                            <a:srgbClr val="2F72A8"/>
                          </a:solidFill>
                          <a:effectLst/>
                          <a:latin typeface="inherit"/>
                          <a:hlinkClick r:id="rId3"/>
                        </a:rPr>
                        <a:t>Email Economics and Management</a:t>
                      </a:r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5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1327</Words>
  <Application>Microsoft Office PowerPoint</Application>
  <PresentationFormat>宽屏</PresentationFormat>
  <Paragraphs>256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inherit</vt:lpstr>
      <vt:lpstr>Arial</vt:lpstr>
      <vt:lpstr>Calibri</vt:lpstr>
      <vt:lpstr>Calibri Light</vt:lpstr>
      <vt:lpstr>PT Sans</vt:lpstr>
      <vt:lpstr>Office 主题​​</vt:lpstr>
      <vt:lpstr> </vt:lpstr>
      <vt:lpstr>Medicine</vt:lpstr>
      <vt:lpstr>BMAT(Biomedical Admissions Test) </vt:lpstr>
      <vt:lpstr>Biochemistry (Molecular and Cellular) </vt:lpstr>
      <vt:lpstr>Biology </vt:lpstr>
      <vt:lpstr>Chemistry</vt:lpstr>
      <vt:lpstr>  Physics  </vt:lpstr>
      <vt:lpstr>Mathematics</vt:lpstr>
      <vt:lpstr>Economics and Management</vt:lpstr>
      <vt:lpstr>Psychology (Experimental)</vt:lpstr>
      <vt:lpstr>Psychology, Philosophy and Linguistics</vt:lpstr>
      <vt:lpstr>Geography</vt:lpstr>
      <vt:lpstr>History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kelly kelly</dc:creator>
  <cp:lastModifiedBy>kelly kelly</cp:lastModifiedBy>
  <cp:revision>2</cp:revision>
  <dcterms:created xsi:type="dcterms:W3CDTF">2021-11-14T15:03:30Z</dcterms:created>
  <dcterms:modified xsi:type="dcterms:W3CDTF">2021-11-15T14:03:54Z</dcterms:modified>
</cp:coreProperties>
</file>