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63" r:id="rId16"/>
    <p:sldId id="283" r:id="rId17"/>
    <p:sldId id="284" r:id="rId18"/>
    <p:sldId id="285" r:id="rId19"/>
    <p:sldId id="286" r:id="rId20"/>
    <p:sldId id="287" r:id="rId21"/>
    <p:sldId id="259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1E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40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6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5B05-3CCB-5644-AA0D-B1530930CFC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F58-DD01-9942-8254-4596C7CA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4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5B05-3CCB-5644-AA0D-B1530930CFC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F58-DD01-9942-8254-4596C7CA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4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5B05-3CCB-5644-AA0D-B1530930CFC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F58-DD01-9942-8254-4596C7CA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1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5B05-3CCB-5644-AA0D-B1530930CFC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F58-DD01-9942-8254-4596C7CA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5B05-3CCB-5644-AA0D-B1530930CFC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F58-DD01-9942-8254-4596C7CA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6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5B05-3CCB-5644-AA0D-B1530930CFC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F58-DD01-9942-8254-4596C7CA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2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5B05-3CCB-5644-AA0D-B1530930CFC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F58-DD01-9942-8254-4596C7CA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0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5B05-3CCB-5644-AA0D-B1530930CFC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F58-DD01-9942-8254-4596C7CA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5B05-3CCB-5644-AA0D-B1530930CFC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F58-DD01-9942-8254-4596C7CA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3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5B05-3CCB-5644-AA0D-B1530930CFC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F58-DD01-9942-8254-4596C7CA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3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5B05-3CCB-5644-AA0D-B1530930CFC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CF58-DD01-9942-8254-4596C7CA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3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C5B05-3CCB-5644-AA0D-B1530930CFC7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ECF58-DD01-9942-8254-4596C7CAA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1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FE43-2773-F74E-86FF-55201B4FFD5F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Remember: Implementation of search algorithms</a:t>
            </a: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28194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1800" b="1" dirty="0"/>
              <a:t>Function </a:t>
            </a:r>
            <a:r>
              <a:rPr lang="en-US" sz="1800" dirty="0"/>
              <a:t>General-Search(problem, Queuing-</a:t>
            </a:r>
            <a:r>
              <a:rPr lang="en-US" sz="1800" dirty="0" err="1"/>
              <a:t>Fn</a:t>
            </a:r>
            <a:r>
              <a:rPr lang="en-US" sz="1800" dirty="0"/>
              <a:t>) </a:t>
            </a:r>
            <a:r>
              <a:rPr lang="en-US" sz="1800" b="1" dirty="0"/>
              <a:t>returns</a:t>
            </a:r>
            <a:r>
              <a:rPr lang="en-US" sz="1800" dirty="0"/>
              <a:t> a solution, or failure</a:t>
            </a:r>
          </a:p>
          <a:p>
            <a:pPr>
              <a:buFontTx/>
              <a:buNone/>
            </a:pPr>
            <a:r>
              <a:rPr lang="en-US" sz="1800" dirty="0"/>
              <a:t>	nodes </a:t>
            </a:r>
            <a:r>
              <a:rPr lang="en-US" sz="1800" dirty="0">
                <a:sym typeface="Wingdings" charset="2"/>
              </a:rPr>
              <a:t> make-queue(make-node(initial-state[problem]))</a:t>
            </a:r>
          </a:p>
          <a:p>
            <a:pPr>
              <a:buFontTx/>
              <a:buNone/>
            </a:pPr>
            <a:r>
              <a:rPr lang="en-US" sz="1800" dirty="0">
                <a:sym typeface="Wingdings" charset="2"/>
              </a:rPr>
              <a:t>	</a:t>
            </a:r>
            <a:r>
              <a:rPr lang="en-US" sz="1800" b="1" dirty="0">
                <a:sym typeface="Wingdings" charset="2"/>
              </a:rPr>
              <a:t>loop do</a:t>
            </a:r>
            <a:endParaRPr lang="en-US" sz="1800" dirty="0">
              <a:sym typeface="Wingdings" charset="2"/>
            </a:endParaRPr>
          </a:p>
          <a:p>
            <a:pPr>
              <a:buFontTx/>
              <a:buNone/>
            </a:pPr>
            <a:r>
              <a:rPr lang="en-US" sz="1800" dirty="0">
                <a:sym typeface="Wingdings" charset="2"/>
              </a:rPr>
              <a:t>		</a:t>
            </a:r>
            <a:r>
              <a:rPr lang="en-US" sz="1800" b="1" dirty="0">
                <a:sym typeface="Wingdings" charset="2"/>
              </a:rPr>
              <a:t>if </a:t>
            </a:r>
            <a:r>
              <a:rPr lang="en-US" sz="1800" dirty="0">
                <a:sym typeface="Wingdings" charset="2"/>
              </a:rPr>
              <a:t>nodes is empty </a:t>
            </a:r>
            <a:r>
              <a:rPr lang="en-US" sz="1800" b="1" dirty="0">
                <a:sym typeface="Wingdings" charset="2"/>
              </a:rPr>
              <a:t>then return</a:t>
            </a:r>
            <a:r>
              <a:rPr lang="en-US" sz="1800" dirty="0">
                <a:sym typeface="Wingdings" charset="2"/>
              </a:rPr>
              <a:t> failure</a:t>
            </a:r>
          </a:p>
          <a:p>
            <a:pPr>
              <a:buFontTx/>
              <a:buNone/>
            </a:pPr>
            <a:r>
              <a:rPr lang="en-US" sz="1800" dirty="0">
                <a:sym typeface="Wingdings" charset="2"/>
              </a:rPr>
              <a:t>		node  Remove-Front(nodes)</a:t>
            </a:r>
            <a:endParaRPr lang="en-US" sz="1800" b="1" dirty="0">
              <a:sym typeface="Wingdings" charset="2"/>
            </a:endParaRPr>
          </a:p>
          <a:p>
            <a:pPr>
              <a:buFontTx/>
              <a:buNone/>
            </a:pPr>
            <a:r>
              <a:rPr lang="en-US" sz="1800" b="1" dirty="0">
                <a:sym typeface="Wingdings" charset="2"/>
              </a:rPr>
              <a:t>		if </a:t>
            </a:r>
            <a:r>
              <a:rPr lang="en-US" sz="1800" dirty="0">
                <a:sym typeface="Wingdings" charset="2"/>
              </a:rPr>
              <a:t>Goal-Test[problem] applied to State(node) succeeds </a:t>
            </a:r>
            <a:r>
              <a:rPr lang="en-US" sz="1800" b="1" dirty="0">
                <a:sym typeface="Wingdings" charset="2"/>
              </a:rPr>
              <a:t>then return </a:t>
            </a:r>
            <a:r>
              <a:rPr lang="en-US" sz="1800" dirty="0">
                <a:sym typeface="Wingdings" charset="2"/>
              </a:rPr>
              <a:t>node</a:t>
            </a:r>
          </a:p>
          <a:p>
            <a:pPr>
              <a:buFontTx/>
              <a:buNone/>
            </a:pPr>
            <a:r>
              <a:rPr lang="en-US" sz="1800" dirty="0">
                <a:sym typeface="Wingdings" charset="2"/>
              </a:rPr>
              <a:t>		nodes  Queuing-</a:t>
            </a:r>
            <a:r>
              <a:rPr lang="en-US" sz="1800" dirty="0" err="1">
                <a:sym typeface="Wingdings" charset="2"/>
              </a:rPr>
              <a:t>Fn</a:t>
            </a:r>
            <a:r>
              <a:rPr lang="en-US" sz="1800" dirty="0">
                <a:sym typeface="Wingdings" charset="2"/>
              </a:rPr>
              <a:t>(nodes, Expand(node, Operators[problem]))</a:t>
            </a:r>
            <a:endParaRPr lang="en-US" sz="1800" b="1" dirty="0">
              <a:sym typeface="Wingdings" charset="2"/>
            </a:endParaRPr>
          </a:p>
          <a:p>
            <a:pPr>
              <a:buFontTx/>
              <a:buNone/>
            </a:pPr>
            <a:r>
              <a:rPr lang="en-US" sz="1800" b="1" dirty="0">
                <a:sym typeface="Wingdings" charset="2"/>
              </a:rPr>
              <a:t>	end</a:t>
            </a:r>
            <a:endParaRPr lang="en-US" sz="1800" b="1" dirty="0"/>
          </a:p>
        </p:txBody>
      </p:sp>
      <p:sp>
        <p:nvSpPr>
          <p:cNvPr id="102406" name="Text Box 4"/>
          <p:cNvSpPr txBox="1">
            <a:spLocks noChangeArrowheads="1"/>
          </p:cNvSpPr>
          <p:nvPr/>
        </p:nvSpPr>
        <p:spPr bwMode="auto">
          <a:xfrm>
            <a:off x="304800" y="4648200"/>
            <a:ext cx="86868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66FF"/>
                </a:solidFill>
                <a:latin typeface="Tahoma" charset="0"/>
              </a:rPr>
              <a:t>Queuing-</a:t>
            </a:r>
            <a:r>
              <a:rPr lang="en-US" sz="2000" b="1" dirty="0" err="1">
                <a:solidFill>
                  <a:srgbClr val="0066FF"/>
                </a:solidFill>
                <a:latin typeface="Tahoma" charset="0"/>
              </a:rPr>
              <a:t>Fn</a:t>
            </a:r>
            <a:r>
              <a:rPr lang="en-US" sz="2000" b="1" dirty="0">
                <a:solidFill>
                  <a:srgbClr val="0066FF"/>
                </a:solidFill>
                <a:latin typeface="Tahoma" charset="0"/>
              </a:rPr>
              <a:t>(</a:t>
            </a:r>
            <a:r>
              <a:rPr lang="en-US" sz="2000" b="1" i="1" dirty="0">
                <a:solidFill>
                  <a:srgbClr val="0066FF"/>
                </a:solidFill>
                <a:latin typeface="Tahoma" charset="0"/>
              </a:rPr>
              <a:t>queue</a:t>
            </a:r>
            <a:r>
              <a:rPr lang="en-US" sz="2000" b="1" dirty="0">
                <a:solidFill>
                  <a:srgbClr val="0066FF"/>
                </a:solidFill>
                <a:latin typeface="Tahoma" charset="0"/>
              </a:rPr>
              <a:t>, </a:t>
            </a:r>
            <a:r>
              <a:rPr lang="en-US" sz="2000" b="1" i="1" dirty="0">
                <a:solidFill>
                  <a:srgbClr val="0066FF"/>
                </a:solidFill>
                <a:latin typeface="Tahoma" charset="0"/>
              </a:rPr>
              <a:t>elements</a:t>
            </a:r>
            <a:r>
              <a:rPr lang="en-US" sz="2000" b="1" dirty="0">
                <a:solidFill>
                  <a:srgbClr val="0066FF"/>
                </a:solidFill>
                <a:latin typeface="Tahoma" charset="0"/>
              </a:rPr>
              <a:t>)</a:t>
            </a:r>
            <a:r>
              <a:rPr lang="en-US" sz="2000" dirty="0">
                <a:latin typeface="Tahoma" charset="0"/>
              </a:rPr>
              <a:t> is a queuing function that inserts a set of elements into the queue and </a:t>
            </a:r>
            <a:r>
              <a:rPr lang="en-US" sz="2000" u="sng" dirty="0">
                <a:latin typeface="Tahoma" charset="0"/>
              </a:rPr>
              <a:t>determines the order of node expansion</a:t>
            </a:r>
            <a:r>
              <a:rPr lang="en-US" sz="2000" dirty="0">
                <a:latin typeface="Tahoma" charset="0"/>
              </a:rPr>
              <a:t>.  Varieties of the queuing function produce varieties of the search algorithm.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Tahom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82262" y="6356350"/>
            <a:ext cx="329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From session02-04.pptx, slide 83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2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FE43-2773-F74E-86FF-55201B4FFD5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4580921" y="0"/>
            <a:ext cx="46371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in which paths from each state </a:t>
            </a:r>
            <a:r>
              <a:rPr lang="en-US" dirty="0" smtClean="0">
                <a:solidFill>
                  <a:srgbClr val="FF0000"/>
                </a:solidFill>
              </a:rPr>
              <a:t>are listed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A: A-&gt;B, A-&gt;E, A-&gt;I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B: B-&gt;C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C: C-&gt;D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E: E-&gt;F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F: F-&gt;G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G: G-&gt;H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I: I-&gt;J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J: J-&gt;K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K: K-&gt;L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L: L-&gt;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0055" y="136654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charset="0"/>
              </a:rPr>
              <a:t>DFS</a:t>
            </a:r>
          </a:p>
          <a:p>
            <a:r>
              <a:rPr lang="en-US" dirty="0">
                <a:latin typeface="Menlo" charset="0"/>
              </a:rPr>
              <a:t>A</a:t>
            </a:r>
          </a:p>
          <a:p>
            <a:r>
              <a:rPr lang="en-US" dirty="0">
                <a:latin typeface="Menlo" charset="0"/>
              </a:rPr>
              <a:t>H</a:t>
            </a:r>
          </a:p>
          <a:p>
            <a:r>
              <a:rPr lang="en-US" dirty="0">
                <a:latin typeface="Menlo" charset="0"/>
              </a:rPr>
              <a:t>12</a:t>
            </a:r>
          </a:p>
          <a:p>
            <a:r>
              <a:rPr lang="en-US" dirty="0">
                <a:latin typeface="Menlo" charset="0"/>
              </a:rPr>
              <a:t>A B 1</a:t>
            </a:r>
          </a:p>
          <a:p>
            <a:r>
              <a:rPr lang="en-US" dirty="0">
                <a:latin typeface="Menlo" charset="0"/>
              </a:rPr>
              <a:t>B C 1</a:t>
            </a:r>
          </a:p>
          <a:p>
            <a:r>
              <a:rPr lang="en-US" dirty="0">
                <a:latin typeface="Menlo" charset="0"/>
              </a:rPr>
              <a:t>C D 1</a:t>
            </a:r>
          </a:p>
          <a:p>
            <a:r>
              <a:rPr lang="en-US" dirty="0">
                <a:latin typeface="Menlo" charset="0"/>
              </a:rPr>
              <a:t>A E 10</a:t>
            </a:r>
          </a:p>
          <a:p>
            <a:r>
              <a:rPr lang="en-US" dirty="0">
                <a:latin typeface="Menlo" charset="0"/>
              </a:rPr>
              <a:t>E F 2</a:t>
            </a:r>
          </a:p>
          <a:p>
            <a:r>
              <a:rPr lang="en-US" dirty="0">
                <a:latin typeface="Menlo" charset="0"/>
              </a:rPr>
              <a:t>F G 3</a:t>
            </a:r>
          </a:p>
          <a:p>
            <a:r>
              <a:rPr lang="en-US" dirty="0">
                <a:latin typeface="Menlo" charset="0"/>
              </a:rPr>
              <a:t>G H 3</a:t>
            </a:r>
          </a:p>
          <a:p>
            <a:r>
              <a:rPr lang="en-US" dirty="0">
                <a:latin typeface="Menlo" charset="0"/>
              </a:rPr>
              <a:t>A I 1</a:t>
            </a:r>
          </a:p>
          <a:p>
            <a:r>
              <a:rPr lang="en-US" dirty="0">
                <a:latin typeface="Menlo" charset="0"/>
              </a:rPr>
              <a:t>I J 1</a:t>
            </a:r>
          </a:p>
          <a:p>
            <a:r>
              <a:rPr lang="en-US" dirty="0">
                <a:latin typeface="Menlo" charset="0"/>
              </a:rPr>
              <a:t>J K 1</a:t>
            </a:r>
          </a:p>
          <a:p>
            <a:r>
              <a:rPr lang="en-US" dirty="0">
                <a:latin typeface="Menlo" charset="0"/>
              </a:rPr>
              <a:t>K L 1</a:t>
            </a:r>
          </a:p>
          <a:p>
            <a:r>
              <a:rPr lang="en-US" dirty="0">
                <a:latin typeface="Menlo" charset="0"/>
              </a:rPr>
              <a:t>L H </a:t>
            </a:r>
            <a:r>
              <a:rPr lang="en-US" dirty="0" smtClean="0">
                <a:latin typeface="Menlo" charset="0"/>
              </a:rPr>
              <a:t>1</a:t>
            </a:r>
          </a:p>
          <a:p>
            <a:r>
              <a:rPr lang="en-US" dirty="0" smtClean="0">
                <a:effectLst/>
                <a:latin typeface="Menlo" charset="0"/>
              </a:rPr>
              <a:t>[</a:t>
            </a:r>
            <a:r>
              <a:rPr lang="is-IS" dirty="0" smtClean="0">
                <a:effectLst/>
                <a:latin typeface="Menlo" charset="0"/>
              </a:rPr>
              <a:t>…]</a:t>
            </a:r>
            <a:endParaRPr lang="en-US" dirty="0">
              <a:effectLst/>
              <a:latin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628" y="0"/>
            <a:ext cx="4648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New hint: </a:t>
            </a:r>
            <a:r>
              <a:rPr lang="en-US" sz="3600" smtClean="0"/>
              <a:t>DFS example</a:t>
            </a:r>
            <a:endParaRPr lang="en-US" sz="3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88" y="1366540"/>
            <a:ext cx="3184143" cy="32378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75852" y="3501340"/>
            <a:ext cx="26603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Node	State	Parent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6		D		5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5		C		2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		B		1</a:t>
            </a:r>
          </a:p>
          <a:p>
            <a:r>
              <a:rPr lang="en-US" dirty="0" smtClean="0"/>
              <a:t>3		E		1</a:t>
            </a:r>
          </a:p>
          <a:p>
            <a:r>
              <a:rPr lang="en-US" dirty="0" smtClean="0"/>
              <a:t>4		I		1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		A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NIL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FE43-2773-F74E-86FF-55201B4FFD5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4580921" y="0"/>
            <a:ext cx="46371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in which paths from each state </a:t>
            </a:r>
            <a:r>
              <a:rPr lang="en-US" dirty="0" smtClean="0">
                <a:solidFill>
                  <a:srgbClr val="FF0000"/>
                </a:solidFill>
              </a:rPr>
              <a:t>are listed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A: A-&gt;B, A-&gt;E, A-&gt;I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B: B-&gt;C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C: C-&gt;D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E: E-&gt;F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F: F-&gt;G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G: G-&gt;H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I: I-&gt;J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J: J-&gt;K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K: K-&gt;L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L: L-&gt;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0055" y="136654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charset="0"/>
              </a:rPr>
              <a:t>DFS</a:t>
            </a:r>
          </a:p>
          <a:p>
            <a:r>
              <a:rPr lang="en-US" dirty="0">
                <a:latin typeface="Menlo" charset="0"/>
              </a:rPr>
              <a:t>A</a:t>
            </a:r>
          </a:p>
          <a:p>
            <a:r>
              <a:rPr lang="en-US" dirty="0">
                <a:latin typeface="Menlo" charset="0"/>
              </a:rPr>
              <a:t>H</a:t>
            </a:r>
          </a:p>
          <a:p>
            <a:r>
              <a:rPr lang="en-US" dirty="0">
                <a:latin typeface="Menlo" charset="0"/>
              </a:rPr>
              <a:t>12</a:t>
            </a:r>
          </a:p>
          <a:p>
            <a:r>
              <a:rPr lang="en-US" dirty="0">
                <a:latin typeface="Menlo" charset="0"/>
              </a:rPr>
              <a:t>A B 1</a:t>
            </a:r>
          </a:p>
          <a:p>
            <a:r>
              <a:rPr lang="en-US" dirty="0">
                <a:latin typeface="Menlo" charset="0"/>
              </a:rPr>
              <a:t>B C 1</a:t>
            </a:r>
          </a:p>
          <a:p>
            <a:r>
              <a:rPr lang="en-US" dirty="0">
                <a:latin typeface="Menlo" charset="0"/>
              </a:rPr>
              <a:t>C D 1</a:t>
            </a:r>
          </a:p>
          <a:p>
            <a:r>
              <a:rPr lang="en-US" dirty="0">
                <a:latin typeface="Menlo" charset="0"/>
              </a:rPr>
              <a:t>A E 10</a:t>
            </a:r>
          </a:p>
          <a:p>
            <a:r>
              <a:rPr lang="en-US" dirty="0">
                <a:latin typeface="Menlo" charset="0"/>
              </a:rPr>
              <a:t>E F 2</a:t>
            </a:r>
          </a:p>
          <a:p>
            <a:r>
              <a:rPr lang="en-US" dirty="0">
                <a:latin typeface="Menlo" charset="0"/>
              </a:rPr>
              <a:t>F G 3</a:t>
            </a:r>
          </a:p>
          <a:p>
            <a:r>
              <a:rPr lang="en-US" dirty="0">
                <a:latin typeface="Menlo" charset="0"/>
              </a:rPr>
              <a:t>G H 3</a:t>
            </a:r>
          </a:p>
          <a:p>
            <a:r>
              <a:rPr lang="en-US" dirty="0">
                <a:latin typeface="Menlo" charset="0"/>
              </a:rPr>
              <a:t>A I 1</a:t>
            </a:r>
          </a:p>
          <a:p>
            <a:r>
              <a:rPr lang="en-US" dirty="0">
                <a:latin typeface="Menlo" charset="0"/>
              </a:rPr>
              <a:t>I J 1</a:t>
            </a:r>
          </a:p>
          <a:p>
            <a:r>
              <a:rPr lang="en-US" dirty="0">
                <a:latin typeface="Menlo" charset="0"/>
              </a:rPr>
              <a:t>J K 1</a:t>
            </a:r>
          </a:p>
          <a:p>
            <a:r>
              <a:rPr lang="en-US" dirty="0">
                <a:latin typeface="Menlo" charset="0"/>
              </a:rPr>
              <a:t>K L 1</a:t>
            </a:r>
          </a:p>
          <a:p>
            <a:r>
              <a:rPr lang="en-US" dirty="0">
                <a:latin typeface="Menlo" charset="0"/>
              </a:rPr>
              <a:t>L H </a:t>
            </a:r>
            <a:r>
              <a:rPr lang="en-US" dirty="0" smtClean="0">
                <a:latin typeface="Menlo" charset="0"/>
              </a:rPr>
              <a:t>1</a:t>
            </a:r>
          </a:p>
          <a:p>
            <a:r>
              <a:rPr lang="en-US" dirty="0" smtClean="0">
                <a:effectLst/>
                <a:latin typeface="Menlo" charset="0"/>
              </a:rPr>
              <a:t>[</a:t>
            </a:r>
            <a:r>
              <a:rPr lang="is-IS" dirty="0" smtClean="0">
                <a:effectLst/>
                <a:latin typeface="Menlo" charset="0"/>
              </a:rPr>
              <a:t>…]</a:t>
            </a:r>
            <a:endParaRPr lang="en-US" dirty="0">
              <a:effectLst/>
              <a:latin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628" y="0"/>
            <a:ext cx="4648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New hint: </a:t>
            </a:r>
            <a:r>
              <a:rPr lang="en-US" sz="3600" smtClean="0"/>
              <a:t>DFS example</a:t>
            </a:r>
            <a:endParaRPr lang="en-US" sz="3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88" y="1366540"/>
            <a:ext cx="3184143" cy="32378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75852" y="3501340"/>
            <a:ext cx="26603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Node	State	Parent</a:t>
            </a:r>
          </a:p>
          <a:p>
            <a:r>
              <a:rPr lang="en-US" dirty="0" smtClean="0"/>
              <a:t>7		F		3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6		D		5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5		C		2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		B		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3		E		1</a:t>
            </a:r>
          </a:p>
          <a:p>
            <a:r>
              <a:rPr lang="en-US" dirty="0" smtClean="0"/>
              <a:t>4		I		1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		A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NIL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5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FE43-2773-F74E-86FF-55201B4FFD5F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4580921" y="0"/>
            <a:ext cx="46371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in which paths from each state </a:t>
            </a:r>
            <a:r>
              <a:rPr lang="en-US" dirty="0" smtClean="0">
                <a:solidFill>
                  <a:srgbClr val="FF0000"/>
                </a:solidFill>
              </a:rPr>
              <a:t>are listed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A: A-&gt;B, A-&gt;E, A-&gt;I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B: B-&gt;C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C: C-&gt;D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E: E-&gt;F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F: F-&gt;G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G: G-&gt;H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I: I-&gt;J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J: J-&gt;K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K: K-&gt;L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L: L-&gt;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0055" y="136654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charset="0"/>
              </a:rPr>
              <a:t>DFS</a:t>
            </a:r>
          </a:p>
          <a:p>
            <a:r>
              <a:rPr lang="en-US" dirty="0">
                <a:latin typeface="Menlo" charset="0"/>
              </a:rPr>
              <a:t>A</a:t>
            </a:r>
          </a:p>
          <a:p>
            <a:r>
              <a:rPr lang="en-US" dirty="0">
                <a:latin typeface="Menlo" charset="0"/>
              </a:rPr>
              <a:t>H</a:t>
            </a:r>
          </a:p>
          <a:p>
            <a:r>
              <a:rPr lang="en-US" dirty="0">
                <a:latin typeface="Menlo" charset="0"/>
              </a:rPr>
              <a:t>12</a:t>
            </a:r>
          </a:p>
          <a:p>
            <a:r>
              <a:rPr lang="en-US" dirty="0">
                <a:latin typeface="Menlo" charset="0"/>
              </a:rPr>
              <a:t>A B 1</a:t>
            </a:r>
          </a:p>
          <a:p>
            <a:r>
              <a:rPr lang="en-US" dirty="0">
                <a:latin typeface="Menlo" charset="0"/>
              </a:rPr>
              <a:t>B C 1</a:t>
            </a:r>
          </a:p>
          <a:p>
            <a:r>
              <a:rPr lang="en-US" dirty="0">
                <a:latin typeface="Menlo" charset="0"/>
              </a:rPr>
              <a:t>C D 1</a:t>
            </a:r>
          </a:p>
          <a:p>
            <a:r>
              <a:rPr lang="en-US" dirty="0">
                <a:latin typeface="Menlo" charset="0"/>
              </a:rPr>
              <a:t>A E 10</a:t>
            </a:r>
          </a:p>
          <a:p>
            <a:r>
              <a:rPr lang="en-US" dirty="0">
                <a:latin typeface="Menlo" charset="0"/>
              </a:rPr>
              <a:t>E F 2</a:t>
            </a:r>
          </a:p>
          <a:p>
            <a:r>
              <a:rPr lang="en-US" dirty="0">
                <a:latin typeface="Menlo" charset="0"/>
              </a:rPr>
              <a:t>F G 3</a:t>
            </a:r>
          </a:p>
          <a:p>
            <a:r>
              <a:rPr lang="en-US" dirty="0">
                <a:latin typeface="Menlo" charset="0"/>
              </a:rPr>
              <a:t>G H 3</a:t>
            </a:r>
          </a:p>
          <a:p>
            <a:r>
              <a:rPr lang="en-US" dirty="0">
                <a:latin typeface="Menlo" charset="0"/>
              </a:rPr>
              <a:t>A I 1</a:t>
            </a:r>
          </a:p>
          <a:p>
            <a:r>
              <a:rPr lang="en-US" dirty="0">
                <a:latin typeface="Menlo" charset="0"/>
              </a:rPr>
              <a:t>I J 1</a:t>
            </a:r>
          </a:p>
          <a:p>
            <a:r>
              <a:rPr lang="en-US" dirty="0">
                <a:latin typeface="Menlo" charset="0"/>
              </a:rPr>
              <a:t>J K 1</a:t>
            </a:r>
          </a:p>
          <a:p>
            <a:r>
              <a:rPr lang="en-US" dirty="0">
                <a:latin typeface="Menlo" charset="0"/>
              </a:rPr>
              <a:t>K L 1</a:t>
            </a:r>
          </a:p>
          <a:p>
            <a:r>
              <a:rPr lang="en-US" dirty="0">
                <a:latin typeface="Menlo" charset="0"/>
              </a:rPr>
              <a:t>L H </a:t>
            </a:r>
            <a:r>
              <a:rPr lang="en-US" dirty="0" smtClean="0">
                <a:latin typeface="Menlo" charset="0"/>
              </a:rPr>
              <a:t>1</a:t>
            </a:r>
          </a:p>
          <a:p>
            <a:r>
              <a:rPr lang="en-US" dirty="0" smtClean="0">
                <a:effectLst/>
                <a:latin typeface="Menlo" charset="0"/>
              </a:rPr>
              <a:t>[</a:t>
            </a:r>
            <a:r>
              <a:rPr lang="is-IS" dirty="0" smtClean="0">
                <a:effectLst/>
                <a:latin typeface="Menlo" charset="0"/>
              </a:rPr>
              <a:t>…]</a:t>
            </a:r>
            <a:endParaRPr lang="en-US" dirty="0">
              <a:effectLst/>
              <a:latin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628" y="0"/>
            <a:ext cx="4648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New hint: </a:t>
            </a:r>
            <a:r>
              <a:rPr lang="en-US" sz="3600" smtClean="0"/>
              <a:t>DFS example</a:t>
            </a:r>
            <a:endParaRPr lang="en-US" sz="3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88" y="1366540"/>
            <a:ext cx="3184143" cy="32378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75852" y="3501340"/>
            <a:ext cx="26603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Node	State	Parent</a:t>
            </a:r>
          </a:p>
          <a:p>
            <a:r>
              <a:rPr lang="en-US" dirty="0" smtClean="0"/>
              <a:t>8		G		7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7		F		3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6		D		5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5		C		2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		B		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3		E		1</a:t>
            </a:r>
          </a:p>
          <a:p>
            <a:r>
              <a:rPr lang="en-US" dirty="0" smtClean="0"/>
              <a:t>4		I		1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		A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NIL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49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FE43-2773-F74E-86FF-55201B4FFD5F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4580921" y="0"/>
            <a:ext cx="46371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in which paths from each state </a:t>
            </a:r>
            <a:r>
              <a:rPr lang="en-US" dirty="0" smtClean="0">
                <a:solidFill>
                  <a:srgbClr val="FF0000"/>
                </a:solidFill>
              </a:rPr>
              <a:t>are listed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A: A-&gt;B, A-&gt;E, A-&gt;I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B: B-&gt;C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C: C-&gt;D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E: E-&gt;F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F: F-&gt;G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G: G-&gt;H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I: I-&gt;J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J: J-&gt;K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K: K-&gt;L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L: L-&gt;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0055" y="136654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charset="0"/>
              </a:rPr>
              <a:t>DFS</a:t>
            </a:r>
          </a:p>
          <a:p>
            <a:r>
              <a:rPr lang="en-US" dirty="0">
                <a:latin typeface="Menlo" charset="0"/>
              </a:rPr>
              <a:t>A</a:t>
            </a:r>
          </a:p>
          <a:p>
            <a:r>
              <a:rPr lang="en-US" dirty="0">
                <a:latin typeface="Menlo" charset="0"/>
              </a:rPr>
              <a:t>H</a:t>
            </a:r>
          </a:p>
          <a:p>
            <a:r>
              <a:rPr lang="en-US" dirty="0">
                <a:latin typeface="Menlo" charset="0"/>
              </a:rPr>
              <a:t>12</a:t>
            </a:r>
          </a:p>
          <a:p>
            <a:r>
              <a:rPr lang="en-US" dirty="0">
                <a:latin typeface="Menlo" charset="0"/>
              </a:rPr>
              <a:t>A B 1</a:t>
            </a:r>
          </a:p>
          <a:p>
            <a:r>
              <a:rPr lang="en-US" dirty="0">
                <a:latin typeface="Menlo" charset="0"/>
              </a:rPr>
              <a:t>B C 1</a:t>
            </a:r>
          </a:p>
          <a:p>
            <a:r>
              <a:rPr lang="en-US" dirty="0">
                <a:latin typeface="Menlo" charset="0"/>
              </a:rPr>
              <a:t>C D 1</a:t>
            </a:r>
          </a:p>
          <a:p>
            <a:r>
              <a:rPr lang="en-US" dirty="0">
                <a:latin typeface="Menlo" charset="0"/>
              </a:rPr>
              <a:t>A E 10</a:t>
            </a:r>
          </a:p>
          <a:p>
            <a:r>
              <a:rPr lang="en-US" dirty="0">
                <a:latin typeface="Menlo" charset="0"/>
              </a:rPr>
              <a:t>E F 2</a:t>
            </a:r>
          </a:p>
          <a:p>
            <a:r>
              <a:rPr lang="en-US" dirty="0">
                <a:latin typeface="Menlo" charset="0"/>
              </a:rPr>
              <a:t>F G 3</a:t>
            </a:r>
          </a:p>
          <a:p>
            <a:r>
              <a:rPr lang="en-US" dirty="0">
                <a:latin typeface="Menlo" charset="0"/>
              </a:rPr>
              <a:t>G H 3</a:t>
            </a:r>
          </a:p>
          <a:p>
            <a:r>
              <a:rPr lang="en-US" dirty="0">
                <a:latin typeface="Menlo" charset="0"/>
              </a:rPr>
              <a:t>A I 1</a:t>
            </a:r>
          </a:p>
          <a:p>
            <a:r>
              <a:rPr lang="en-US" dirty="0">
                <a:latin typeface="Menlo" charset="0"/>
              </a:rPr>
              <a:t>I J 1</a:t>
            </a:r>
          </a:p>
          <a:p>
            <a:r>
              <a:rPr lang="en-US" dirty="0">
                <a:latin typeface="Menlo" charset="0"/>
              </a:rPr>
              <a:t>J K 1</a:t>
            </a:r>
          </a:p>
          <a:p>
            <a:r>
              <a:rPr lang="en-US" dirty="0">
                <a:latin typeface="Menlo" charset="0"/>
              </a:rPr>
              <a:t>K L 1</a:t>
            </a:r>
          </a:p>
          <a:p>
            <a:r>
              <a:rPr lang="en-US" dirty="0">
                <a:latin typeface="Menlo" charset="0"/>
              </a:rPr>
              <a:t>L H </a:t>
            </a:r>
            <a:r>
              <a:rPr lang="en-US" dirty="0" smtClean="0">
                <a:latin typeface="Menlo" charset="0"/>
              </a:rPr>
              <a:t>1</a:t>
            </a:r>
          </a:p>
          <a:p>
            <a:r>
              <a:rPr lang="en-US" dirty="0" smtClean="0">
                <a:effectLst/>
                <a:latin typeface="Menlo" charset="0"/>
              </a:rPr>
              <a:t>[</a:t>
            </a:r>
            <a:r>
              <a:rPr lang="is-IS" dirty="0" smtClean="0">
                <a:effectLst/>
                <a:latin typeface="Menlo" charset="0"/>
              </a:rPr>
              <a:t>…]</a:t>
            </a:r>
            <a:endParaRPr lang="en-US" dirty="0">
              <a:effectLst/>
              <a:latin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628" y="0"/>
            <a:ext cx="4648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New hint: </a:t>
            </a:r>
            <a:r>
              <a:rPr lang="en-US" sz="3600" smtClean="0"/>
              <a:t>DFS example</a:t>
            </a:r>
            <a:endParaRPr lang="en-US" sz="3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88" y="1366540"/>
            <a:ext cx="3184143" cy="32378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75852" y="3501340"/>
            <a:ext cx="26603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Node	State	Parent</a:t>
            </a:r>
          </a:p>
          <a:p>
            <a:r>
              <a:rPr lang="en-US" dirty="0" smtClean="0"/>
              <a:t>9		H		8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8		G		7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7		F		3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6		D		5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5		C		2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		B		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3		E		1</a:t>
            </a:r>
          </a:p>
          <a:p>
            <a:r>
              <a:rPr lang="en-US" dirty="0" smtClean="0"/>
              <a:t>4		I		1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		A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NIL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21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FE43-2773-F74E-86FF-55201B4FFD5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4580921" y="0"/>
            <a:ext cx="46371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in which paths from each state </a:t>
            </a:r>
            <a:r>
              <a:rPr lang="en-US" dirty="0" smtClean="0">
                <a:solidFill>
                  <a:srgbClr val="FF0000"/>
                </a:solidFill>
              </a:rPr>
              <a:t>are listed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A: A-&gt;B, A-&gt;E, A-&gt;I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B: B-&gt;C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C: C-&gt;D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E: E-&gt;F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F: F-&gt;G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G: G-&gt;H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I: I-&gt;J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J: J-&gt;K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K: K-&gt;L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L: L-&gt;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0055" y="136654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charset="0"/>
              </a:rPr>
              <a:t>DFS</a:t>
            </a:r>
          </a:p>
          <a:p>
            <a:r>
              <a:rPr lang="en-US" dirty="0">
                <a:latin typeface="Menlo" charset="0"/>
              </a:rPr>
              <a:t>A</a:t>
            </a:r>
          </a:p>
          <a:p>
            <a:r>
              <a:rPr lang="en-US" dirty="0">
                <a:latin typeface="Menlo" charset="0"/>
              </a:rPr>
              <a:t>H</a:t>
            </a:r>
          </a:p>
          <a:p>
            <a:r>
              <a:rPr lang="en-US" dirty="0">
                <a:latin typeface="Menlo" charset="0"/>
              </a:rPr>
              <a:t>12</a:t>
            </a:r>
          </a:p>
          <a:p>
            <a:r>
              <a:rPr lang="en-US" dirty="0">
                <a:latin typeface="Menlo" charset="0"/>
              </a:rPr>
              <a:t>A B 1</a:t>
            </a:r>
          </a:p>
          <a:p>
            <a:r>
              <a:rPr lang="en-US" dirty="0">
                <a:latin typeface="Menlo" charset="0"/>
              </a:rPr>
              <a:t>B C 1</a:t>
            </a:r>
          </a:p>
          <a:p>
            <a:r>
              <a:rPr lang="en-US" dirty="0">
                <a:latin typeface="Menlo" charset="0"/>
              </a:rPr>
              <a:t>C D 1</a:t>
            </a:r>
          </a:p>
          <a:p>
            <a:r>
              <a:rPr lang="en-US" dirty="0">
                <a:latin typeface="Menlo" charset="0"/>
              </a:rPr>
              <a:t>A E 10</a:t>
            </a:r>
          </a:p>
          <a:p>
            <a:r>
              <a:rPr lang="en-US" dirty="0">
                <a:latin typeface="Menlo" charset="0"/>
              </a:rPr>
              <a:t>E F 2</a:t>
            </a:r>
          </a:p>
          <a:p>
            <a:r>
              <a:rPr lang="en-US" dirty="0">
                <a:latin typeface="Menlo" charset="0"/>
              </a:rPr>
              <a:t>F G 3</a:t>
            </a:r>
          </a:p>
          <a:p>
            <a:r>
              <a:rPr lang="en-US" dirty="0">
                <a:latin typeface="Menlo" charset="0"/>
              </a:rPr>
              <a:t>G H 3</a:t>
            </a:r>
          </a:p>
          <a:p>
            <a:r>
              <a:rPr lang="en-US" dirty="0">
                <a:latin typeface="Menlo" charset="0"/>
              </a:rPr>
              <a:t>A I 1</a:t>
            </a:r>
          </a:p>
          <a:p>
            <a:r>
              <a:rPr lang="en-US" dirty="0">
                <a:latin typeface="Menlo" charset="0"/>
              </a:rPr>
              <a:t>I J 1</a:t>
            </a:r>
          </a:p>
          <a:p>
            <a:r>
              <a:rPr lang="en-US" dirty="0">
                <a:latin typeface="Menlo" charset="0"/>
              </a:rPr>
              <a:t>J K 1</a:t>
            </a:r>
          </a:p>
          <a:p>
            <a:r>
              <a:rPr lang="en-US" dirty="0">
                <a:latin typeface="Menlo" charset="0"/>
              </a:rPr>
              <a:t>K L 1</a:t>
            </a:r>
          </a:p>
          <a:p>
            <a:r>
              <a:rPr lang="en-US" dirty="0">
                <a:latin typeface="Menlo" charset="0"/>
              </a:rPr>
              <a:t>L H </a:t>
            </a:r>
            <a:r>
              <a:rPr lang="en-US" dirty="0" smtClean="0">
                <a:latin typeface="Menlo" charset="0"/>
              </a:rPr>
              <a:t>1</a:t>
            </a:r>
          </a:p>
          <a:p>
            <a:r>
              <a:rPr lang="en-US" dirty="0" smtClean="0">
                <a:effectLst/>
                <a:latin typeface="Menlo" charset="0"/>
              </a:rPr>
              <a:t>[</a:t>
            </a:r>
            <a:r>
              <a:rPr lang="is-IS" dirty="0" smtClean="0">
                <a:effectLst/>
                <a:latin typeface="Menlo" charset="0"/>
              </a:rPr>
              <a:t>…]</a:t>
            </a:r>
            <a:endParaRPr lang="en-US" dirty="0">
              <a:effectLst/>
              <a:latin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628" y="0"/>
            <a:ext cx="4648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New hint: </a:t>
            </a:r>
            <a:r>
              <a:rPr lang="en-US" sz="3600" smtClean="0"/>
              <a:t>DFS example</a:t>
            </a:r>
            <a:endParaRPr lang="en-US" sz="3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88" y="1366540"/>
            <a:ext cx="3184143" cy="32378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75852" y="3501340"/>
            <a:ext cx="26603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Node	State	Parent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9		H		8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8		G		7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7		F		3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6		D		5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5		C		2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		B		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3		E		1</a:t>
            </a:r>
          </a:p>
          <a:p>
            <a:r>
              <a:rPr lang="en-US" dirty="0" smtClean="0"/>
              <a:t>4		I		1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		A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NIL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715817" y="4271015"/>
            <a:ext cx="10230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Solution:</a:t>
            </a:r>
          </a:p>
          <a:p>
            <a:r>
              <a:rPr lang="en-US" dirty="0" smtClean="0"/>
              <a:t>A 0</a:t>
            </a:r>
          </a:p>
          <a:p>
            <a:r>
              <a:rPr lang="en-US" dirty="0" smtClean="0"/>
              <a:t>E 1</a:t>
            </a:r>
          </a:p>
          <a:p>
            <a:r>
              <a:rPr lang="en-US" dirty="0" smtClean="0"/>
              <a:t>F 2</a:t>
            </a:r>
          </a:p>
          <a:p>
            <a:r>
              <a:rPr lang="en-US" dirty="0" smtClean="0"/>
              <a:t>G 3</a:t>
            </a:r>
          </a:p>
          <a:p>
            <a:r>
              <a:rPr lang="en-US" dirty="0" smtClean="0"/>
              <a:t>H 4</a:t>
            </a:r>
          </a:p>
        </p:txBody>
      </p:sp>
    </p:spTree>
    <p:extLst>
      <p:ext uri="{BB962C8B-B14F-4D97-AF65-F5344CB8AC3E}">
        <p14:creationId xmlns:p14="http://schemas.microsoft.com/office/powerpoint/2010/main" val="52612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FE43-2773-F74E-86FF-55201B4FFD5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4568605" y="92788"/>
            <a:ext cx="46371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in which paths from each </a:t>
            </a:r>
            <a:r>
              <a:rPr lang="en-US" smtClean="0">
                <a:solidFill>
                  <a:srgbClr val="FF0000"/>
                </a:solidFill>
              </a:rPr>
              <a:t>state </a:t>
            </a:r>
            <a:r>
              <a:rPr lang="en-US" smtClean="0">
                <a:solidFill>
                  <a:srgbClr val="FF0000"/>
                </a:solidFill>
              </a:rPr>
              <a:t>are listed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A: A-&gt;B, A-&gt;C, A-&gt;D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B: B-&gt;E, B-&gt;Z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C: C-&gt;E, C-&gt;Z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D: D-&gt;E, D-&gt;Z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E: E-&gt;Z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DFS returns?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0055" y="136654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DFS</a:t>
            </a:r>
          </a:p>
          <a:p>
            <a:r>
              <a:rPr lang="en-US" dirty="0"/>
              <a:t>Andy</a:t>
            </a:r>
          </a:p>
          <a:p>
            <a:r>
              <a:rPr lang="en-US" dirty="0"/>
              <a:t>Zoe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Andy Bill 4</a:t>
            </a:r>
          </a:p>
          <a:p>
            <a:r>
              <a:rPr lang="en-US" dirty="0"/>
              <a:t>Andy Claire 3</a:t>
            </a:r>
          </a:p>
          <a:p>
            <a:r>
              <a:rPr lang="en-US" dirty="0"/>
              <a:t>Andy Daniel 2</a:t>
            </a:r>
          </a:p>
          <a:p>
            <a:r>
              <a:rPr lang="en-US" dirty="0"/>
              <a:t>Bill Elaine 3</a:t>
            </a:r>
          </a:p>
          <a:p>
            <a:r>
              <a:rPr lang="en-US" dirty="0"/>
              <a:t>Bill Zoe 1</a:t>
            </a:r>
          </a:p>
          <a:p>
            <a:r>
              <a:rPr lang="en-US" dirty="0"/>
              <a:t>Claire Elaine 4</a:t>
            </a:r>
          </a:p>
          <a:p>
            <a:r>
              <a:rPr lang="en-US" dirty="0"/>
              <a:t>Claire Zoe 2</a:t>
            </a:r>
          </a:p>
          <a:p>
            <a:r>
              <a:rPr lang="en-US" dirty="0"/>
              <a:t>Daniel Elaine 2 </a:t>
            </a:r>
          </a:p>
          <a:p>
            <a:r>
              <a:rPr lang="en-US" dirty="0"/>
              <a:t>Daniel Zoe 2</a:t>
            </a:r>
          </a:p>
          <a:p>
            <a:r>
              <a:rPr lang="en-US" dirty="0"/>
              <a:t>Elaine Zoe </a:t>
            </a:r>
            <a:r>
              <a:rPr lang="en-US" dirty="0" smtClean="0"/>
              <a:t>2</a:t>
            </a:r>
          </a:p>
          <a:p>
            <a:r>
              <a:rPr lang="en-US" dirty="0" smtClean="0"/>
              <a:t>[</a:t>
            </a:r>
            <a:r>
              <a:rPr lang="is-IS" dirty="0" smtClean="0"/>
              <a:t>…]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139" y="0"/>
            <a:ext cx="4317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New </a:t>
            </a:r>
            <a:r>
              <a:rPr lang="en-US" sz="3600" dirty="0" smtClean="0"/>
              <a:t>hint:</a:t>
            </a:r>
          </a:p>
          <a:p>
            <a:r>
              <a:rPr lang="en-US" sz="3600" dirty="0" smtClean="0"/>
              <a:t>another </a:t>
            </a:r>
            <a:r>
              <a:rPr lang="en-US" sz="3600" dirty="0" smtClean="0"/>
              <a:t>DFS </a:t>
            </a:r>
            <a:r>
              <a:rPr lang="en-US" sz="3600" dirty="0" smtClean="0"/>
              <a:t>example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198" y="1800948"/>
            <a:ext cx="2723306" cy="33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5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FE43-2773-F74E-86FF-55201B4FFD5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4568605" y="92788"/>
            <a:ext cx="46371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in which paths from each state </a:t>
            </a:r>
            <a:r>
              <a:rPr lang="en-US" dirty="0" smtClean="0">
                <a:solidFill>
                  <a:srgbClr val="FF0000"/>
                </a:solidFill>
              </a:rPr>
              <a:t>are listed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A: A-&gt;B, A-&gt;C, A-&gt;D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B: B-&gt;E, B-&gt;Z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C: C-&gt;E, C-&gt;Z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D: D-&gt;E, D-&gt;Z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E: E-&gt;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0055" y="136654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DFS</a:t>
            </a:r>
          </a:p>
          <a:p>
            <a:r>
              <a:rPr lang="en-US" dirty="0"/>
              <a:t>Andy</a:t>
            </a:r>
          </a:p>
          <a:p>
            <a:r>
              <a:rPr lang="en-US" dirty="0"/>
              <a:t>Zoe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Andy Bill 4</a:t>
            </a:r>
          </a:p>
          <a:p>
            <a:r>
              <a:rPr lang="en-US" dirty="0"/>
              <a:t>Andy Claire 3</a:t>
            </a:r>
          </a:p>
          <a:p>
            <a:r>
              <a:rPr lang="en-US" dirty="0"/>
              <a:t>Andy Daniel 2</a:t>
            </a:r>
          </a:p>
          <a:p>
            <a:r>
              <a:rPr lang="en-US" dirty="0"/>
              <a:t>Bill Elaine 3</a:t>
            </a:r>
          </a:p>
          <a:p>
            <a:r>
              <a:rPr lang="en-US" dirty="0"/>
              <a:t>Bill Zoe 1</a:t>
            </a:r>
          </a:p>
          <a:p>
            <a:r>
              <a:rPr lang="en-US" dirty="0"/>
              <a:t>Claire Elaine 4</a:t>
            </a:r>
          </a:p>
          <a:p>
            <a:r>
              <a:rPr lang="en-US" dirty="0"/>
              <a:t>Claire Zoe 2</a:t>
            </a:r>
          </a:p>
          <a:p>
            <a:r>
              <a:rPr lang="en-US" dirty="0"/>
              <a:t>Daniel Elaine 2 </a:t>
            </a:r>
          </a:p>
          <a:p>
            <a:r>
              <a:rPr lang="en-US" dirty="0"/>
              <a:t>Daniel Zoe 2</a:t>
            </a:r>
          </a:p>
          <a:p>
            <a:r>
              <a:rPr lang="en-US" dirty="0"/>
              <a:t>Elaine Zoe </a:t>
            </a:r>
            <a:r>
              <a:rPr lang="en-US" dirty="0" smtClean="0"/>
              <a:t>2</a:t>
            </a:r>
          </a:p>
          <a:p>
            <a:r>
              <a:rPr lang="en-US" dirty="0" smtClean="0"/>
              <a:t>[</a:t>
            </a:r>
            <a:r>
              <a:rPr lang="is-IS" dirty="0" smtClean="0"/>
              <a:t>…]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139" y="0"/>
            <a:ext cx="4317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New </a:t>
            </a:r>
            <a:r>
              <a:rPr lang="en-US" sz="3600" dirty="0" smtClean="0"/>
              <a:t>hint:</a:t>
            </a:r>
          </a:p>
          <a:p>
            <a:r>
              <a:rPr lang="en-US" sz="3600" dirty="0" smtClean="0"/>
              <a:t>another </a:t>
            </a:r>
            <a:r>
              <a:rPr lang="en-US" sz="3600" dirty="0" smtClean="0"/>
              <a:t>DFS </a:t>
            </a:r>
            <a:r>
              <a:rPr lang="en-US" sz="3600" dirty="0" smtClean="0"/>
              <a:t>example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198" y="1800948"/>
            <a:ext cx="2723306" cy="33706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22689" y="2290324"/>
            <a:ext cx="3122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Node	State	g	Parent</a:t>
            </a:r>
          </a:p>
          <a:p>
            <a:r>
              <a:rPr lang="en-US" dirty="0" smtClean="0"/>
              <a:t>1		A		0	NIL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8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FE43-2773-F74E-86FF-55201B4FFD5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4568605" y="92788"/>
            <a:ext cx="46371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in which paths from each state </a:t>
            </a:r>
            <a:r>
              <a:rPr lang="en-US" dirty="0" smtClean="0">
                <a:solidFill>
                  <a:srgbClr val="FF0000"/>
                </a:solidFill>
              </a:rPr>
              <a:t>are listed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A: A-&gt;B, A-&gt;C, A-&gt;D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B: B-&gt;E, B-&gt;Z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C: C-&gt;E, C-&gt;Z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D: D-&gt;E, D-&gt;Z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E: E-&gt;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0055" y="136654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DFS</a:t>
            </a:r>
          </a:p>
          <a:p>
            <a:r>
              <a:rPr lang="en-US" dirty="0"/>
              <a:t>Andy</a:t>
            </a:r>
          </a:p>
          <a:p>
            <a:r>
              <a:rPr lang="en-US" dirty="0"/>
              <a:t>Zoe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Andy Bill 4</a:t>
            </a:r>
          </a:p>
          <a:p>
            <a:r>
              <a:rPr lang="en-US" dirty="0"/>
              <a:t>Andy Claire 3</a:t>
            </a:r>
          </a:p>
          <a:p>
            <a:r>
              <a:rPr lang="en-US" dirty="0"/>
              <a:t>Andy Daniel 2</a:t>
            </a:r>
          </a:p>
          <a:p>
            <a:r>
              <a:rPr lang="en-US" dirty="0"/>
              <a:t>Bill Elaine 3</a:t>
            </a:r>
          </a:p>
          <a:p>
            <a:r>
              <a:rPr lang="en-US" dirty="0"/>
              <a:t>Bill Zoe 1</a:t>
            </a:r>
          </a:p>
          <a:p>
            <a:r>
              <a:rPr lang="en-US" dirty="0"/>
              <a:t>Claire Elaine 4</a:t>
            </a:r>
          </a:p>
          <a:p>
            <a:r>
              <a:rPr lang="en-US" dirty="0"/>
              <a:t>Claire Zoe 2</a:t>
            </a:r>
          </a:p>
          <a:p>
            <a:r>
              <a:rPr lang="en-US" dirty="0"/>
              <a:t>Daniel Elaine 2 </a:t>
            </a:r>
          </a:p>
          <a:p>
            <a:r>
              <a:rPr lang="en-US" dirty="0"/>
              <a:t>Daniel Zoe 2</a:t>
            </a:r>
          </a:p>
          <a:p>
            <a:r>
              <a:rPr lang="en-US" dirty="0"/>
              <a:t>Elaine Zoe </a:t>
            </a:r>
            <a:r>
              <a:rPr lang="en-US" dirty="0" smtClean="0"/>
              <a:t>2</a:t>
            </a:r>
          </a:p>
          <a:p>
            <a:r>
              <a:rPr lang="en-US" dirty="0" smtClean="0"/>
              <a:t>[</a:t>
            </a:r>
            <a:r>
              <a:rPr lang="is-IS" dirty="0" smtClean="0"/>
              <a:t>…]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139" y="0"/>
            <a:ext cx="4317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New </a:t>
            </a:r>
            <a:r>
              <a:rPr lang="en-US" sz="3600" dirty="0" smtClean="0"/>
              <a:t>hint:</a:t>
            </a:r>
          </a:p>
          <a:p>
            <a:r>
              <a:rPr lang="en-US" sz="3600" dirty="0" smtClean="0"/>
              <a:t>another </a:t>
            </a:r>
            <a:r>
              <a:rPr lang="en-US" sz="3600" dirty="0" smtClean="0"/>
              <a:t>DFS </a:t>
            </a:r>
            <a:r>
              <a:rPr lang="en-US" sz="3600" dirty="0" smtClean="0"/>
              <a:t>example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198" y="1800948"/>
            <a:ext cx="2723306" cy="33706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22689" y="2290324"/>
            <a:ext cx="31220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Node	State	g	Parent</a:t>
            </a:r>
          </a:p>
          <a:p>
            <a:r>
              <a:rPr lang="en-US" dirty="0" smtClean="0"/>
              <a:t>2		B		1	1</a:t>
            </a:r>
          </a:p>
          <a:p>
            <a:r>
              <a:rPr lang="en-US" dirty="0" smtClean="0"/>
              <a:t>3		C		1	1</a:t>
            </a:r>
          </a:p>
          <a:p>
            <a:r>
              <a:rPr lang="en-US" dirty="0" smtClean="0"/>
              <a:t>4		D		1	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		A		0	NIL</a:t>
            </a:r>
          </a:p>
        </p:txBody>
      </p:sp>
    </p:spTree>
    <p:extLst>
      <p:ext uri="{BB962C8B-B14F-4D97-AF65-F5344CB8AC3E}">
        <p14:creationId xmlns:p14="http://schemas.microsoft.com/office/powerpoint/2010/main" val="19915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FE43-2773-F74E-86FF-55201B4FFD5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4568605" y="92788"/>
            <a:ext cx="46371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in which paths from each state </a:t>
            </a:r>
            <a:r>
              <a:rPr lang="en-US" dirty="0" smtClean="0">
                <a:solidFill>
                  <a:srgbClr val="FF0000"/>
                </a:solidFill>
              </a:rPr>
              <a:t>are listed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A: A-&gt;B, A-&gt;C, A-&gt;D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B: B-&gt;E, B-&gt;Z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C: C-&gt;E, C-&gt;Z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D: D-&gt;E, D-&gt;Z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E: E-&gt;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0055" y="136654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DFS</a:t>
            </a:r>
          </a:p>
          <a:p>
            <a:r>
              <a:rPr lang="en-US" dirty="0"/>
              <a:t>Andy</a:t>
            </a:r>
          </a:p>
          <a:p>
            <a:r>
              <a:rPr lang="en-US" dirty="0"/>
              <a:t>Zoe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Andy Bill 4</a:t>
            </a:r>
          </a:p>
          <a:p>
            <a:r>
              <a:rPr lang="en-US" dirty="0"/>
              <a:t>Andy Claire 3</a:t>
            </a:r>
          </a:p>
          <a:p>
            <a:r>
              <a:rPr lang="en-US" dirty="0"/>
              <a:t>Andy Daniel 2</a:t>
            </a:r>
          </a:p>
          <a:p>
            <a:r>
              <a:rPr lang="en-US" dirty="0"/>
              <a:t>Bill Elaine 3</a:t>
            </a:r>
          </a:p>
          <a:p>
            <a:r>
              <a:rPr lang="en-US" dirty="0"/>
              <a:t>Bill Zoe 1</a:t>
            </a:r>
          </a:p>
          <a:p>
            <a:r>
              <a:rPr lang="en-US" dirty="0"/>
              <a:t>Claire Elaine 4</a:t>
            </a:r>
          </a:p>
          <a:p>
            <a:r>
              <a:rPr lang="en-US" dirty="0"/>
              <a:t>Claire Zoe 2</a:t>
            </a:r>
          </a:p>
          <a:p>
            <a:r>
              <a:rPr lang="en-US" dirty="0"/>
              <a:t>Daniel Elaine 2 </a:t>
            </a:r>
          </a:p>
          <a:p>
            <a:r>
              <a:rPr lang="en-US" dirty="0"/>
              <a:t>Daniel Zoe 2</a:t>
            </a:r>
          </a:p>
          <a:p>
            <a:r>
              <a:rPr lang="en-US" dirty="0"/>
              <a:t>Elaine Zoe </a:t>
            </a:r>
            <a:r>
              <a:rPr lang="en-US" dirty="0" smtClean="0"/>
              <a:t>2</a:t>
            </a:r>
          </a:p>
          <a:p>
            <a:r>
              <a:rPr lang="en-US" dirty="0" smtClean="0"/>
              <a:t>[</a:t>
            </a:r>
            <a:r>
              <a:rPr lang="is-IS" dirty="0" smtClean="0"/>
              <a:t>…]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139" y="0"/>
            <a:ext cx="4317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New </a:t>
            </a:r>
            <a:r>
              <a:rPr lang="en-US" sz="3600" dirty="0" smtClean="0"/>
              <a:t>hint:</a:t>
            </a:r>
          </a:p>
          <a:p>
            <a:r>
              <a:rPr lang="en-US" sz="3600" dirty="0" smtClean="0"/>
              <a:t>another </a:t>
            </a:r>
            <a:r>
              <a:rPr lang="en-US" sz="3600" dirty="0" smtClean="0"/>
              <a:t>DFS </a:t>
            </a:r>
            <a:r>
              <a:rPr lang="en-US" sz="3600" dirty="0" smtClean="0"/>
              <a:t>example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198" y="1800948"/>
            <a:ext cx="2723306" cy="33706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22689" y="2290324"/>
            <a:ext cx="31220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Node	State	g	Parent</a:t>
            </a:r>
          </a:p>
          <a:p>
            <a:r>
              <a:rPr lang="en-US" dirty="0" smtClean="0"/>
              <a:t>5		E		2	2</a:t>
            </a:r>
          </a:p>
          <a:p>
            <a:r>
              <a:rPr lang="en-US" dirty="0" smtClean="0"/>
              <a:t>6		Z		2	2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		B		1	1</a:t>
            </a:r>
          </a:p>
          <a:p>
            <a:r>
              <a:rPr lang="en-US" dirty="0" smtClean="0"/>
              <a:t>3		C		1	1</a:t>
            </a:r>
          </a:p>
          <a:p>
            <a:r>
              <a:rPr lang="en-US" dirty="0" smtClean="0"/>
              <a:t>4		D		1	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		A		0	NIL</a:t>
            </a:r>
          </a:p>
        </p:txBody>
      </p:sp>
    </p:spTree>
    <p:extLst>
      <p:ext uri="{BB962C8B-B14F-4D97-AF65-F5344CB8AC3E}">
        <p14:creationId xmlns:p14="http://schemas.microsoft.com/office/powerpoint/2010/main" val="38819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FE43-2773-F74E-86FF-55201B4FFD5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4568605" y="92788"/>
            <a:ext cx="46371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in which paths from each state </a:t>
            </a:r>
            <a:r>
              <a:rPr lang="en-US" dirty="0" smtClean="0">
                <a:solidFill>
                  <a:srgbClr val="FF0000"/>
                </a:solidFill>
              </a:rPr>
              <a:t>are listed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A: A-&gt;B, A-&gt;C, A-&gt;D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B: B-&gt;E, B-&gt;Z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C: C-&gt;E, C-&gt;Z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D: D-&gt;E, D-&gt;Z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E: E-&gt;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0055" y="136654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DFS</a:t>
            </a:r>
          </a:p>
          <a:p>
            <a:r>
              <a:rPr lang="en-US" dirty="0"/>
              <a:t>Andy</a:t>
            </a:r>
          </a:p>
          <a:p>
            <a:r>
              <a:rPr lang="en-US" dirty="0"/>
              <a:t>Zoe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Andy Bill 4</a:t>
            </a:r>
          </a:p>
          <a:p>
            <a:r>
              <a:rPr lang="en-US" dirty="0"/>
              <a:t>Andy Claire 3</a:t>
            </a:r>
          </a:p>
          <a:p>
            <a:r>
              <a:rPr lang="en-US" dirty="0"/>
              <a:t>Andy Daniel 2</a:t>
            </a:r>
          </a:p>
          <a:p>
            <a:r>
              <a:rPr lang="en-US" dirty="0"/>
              <a:t>Bill Elaine 3</a:t>
            </a:r>
          </a:p>
          <a:p>
            <a:r>
              <a:rPr lang="en-US" dirty="0"/>
              <a:t>Bill Zoe 1</a:t>
            </a:r>
          </a:p>
          <a:p>
            <a:r>
              <a:rPr lang="en-US" dirty="0"/>
              <a:t>Claire Elaine 4</a:t>
            </a:r>
          </a:p>
          <a:p>
            <a:r>
              <a:rPr lang="en-US" dirty="0"/>
              <a:t>Claire Zoe 2</a:t>
            </a:r>
          </a:p>
          <a:p>
            <a:r>
              <a:rPr lang="en-US" dirty="0"/>
              <a:t>Daniel Elaine 2 </a:t>
            </a:r>
          </a:p>
          <a:p>
            <a:r>
              <a:rPr lang="en-US" dirty="0"/>
              <a:t>Daniel Zoe 2</a:t>
            </a:r>
          </a:p>
          <a:p>
            <a:r>
              <a:rPr lang="en-US" dirty="0"/>
              <a:t>Elaine Zoe </a:t>
            </a:r>
            <a:r>
              <a:rPr lang="en-US" dirty="0" smtClean="0"/>
              <a:t>2</a:t>
            </a:r>
          </a:p>
          <a:p>
            <a:r>
              <a:rPr lang="en-US" dirty="0" smtClean="0"/>
              <a:t>[</a:t>
            </a:r>
            <a:r>
              <a:rPr lang="is-IS" dirty="0" smtClean="0"/>
              <a:t>…]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139" y="0"/>
            <a:ext cx="4317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New </a:t>
            </a:r>
            <a:r>
              <a:rPr lang="en-US" sz="3600" dirty="0" smtClean="0"/>
              <a:t>hint:</a:t>
            </a:r>
          </a:p>
          <a:p>
            <a:r>
              <a:rPr lang="en-US" sz="3600" dirty="0" smtClean="0"/>
              <a:t>another </a:t>
            </a:r>
            <a:r>
              <a:rPr lang="en-US" sz="3600" dirty="0" smtClean="0"/>
              <a:t>DFS </a:t>
            </a:r>
            <a:r>
              <a:rPr lang="en-US" sz="3600" dirty="0" smtClean="0"/>
              <a:t>example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198" y="1800948"/>
            <a:ext cx="2723306" cy="33706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22689" y="2290324"/>
            <a:ext cx="31220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Node	State	g	Parent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5		E		2	2</a:t>
            </a:r>
          </a:p>
          <a:p>
            <a:r>
              <a:rPr lang="en-US" dirty="0" smtClean="0"/>
              <a:t>6		Z		2	2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		B		1	1</a:t>
            </a:r>
          </a:p>
          <a:p>
            <a:r>
              <a:rPr lang="en-US" dirty="0" smtClean="0"/>
              <a:t>3		C		1	1</a:t>
            </a:r>
          </a:p>
          <a:p>
            <a:r>
              <a:rPr lang="en-US" dirty="0" smtClean="0"/>
              <a:t>4		D		1	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		A		0	NIL</a:t>
            </a:r>
          </a:p>
        </p:txBody>
      </p:sp>
      <p:sp>
        <p:nvSpPr>
          <p:cNvPr id="8" name="Rectangle 7"/>
          <p:cNvSpPr/>
          <p:nvPr/>
        </p:nvSpPr>
        <p:spPr>
          <a:xfrm>
            <a:off x="3423367" y="5586600"/>
            <a:ext cx="48593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here we do not </a:t>
            </a:r>
            <a:r>
              <a:rPr lang="en-US" dirty="0" err="1" smtClean="0">
                <a:solidFill>
                  <a:srgbClr val="FF0000"/>
                </a:solidFill>
              </a:rPr>
              <a:t>enqueue</a:t>
            </a:r>
            <a:r>
              <a:rPr lang="en-US" dirty="0" smtClean="0">
                <a:solidFill>
                  <a:srgbClr val="FF0000"/>
                </a:solidFill>
              </a:rPr>
              <a:t> a node with state Z again since we already have one with lower cost in the open queue (loop detection).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08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FE43-2773-F74E-86FF-55201B4FFD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Remember: Implementation of search algorithms</a:t>
            </a: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28194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1800" b="1" dirty="0"/>
              <a:t>Function </a:t>
            </a:r>
            <a:r>
              <a:rPr lang="en-US" sz="1800" dirty="0"/>
              <a:t>General-Search(problem, Queuing-</a:t>
            </a:r>
            <a:r>
              <a:rPr lang="en-US" sz="1800" dirty="0" err="1"/>
              <a:t>Fn</a:t>
            </a:r>
            <a:r>
              <a:rPr lang="en-US" sz="1800" dirty="0"/>
              <a:t>) </a:t>
            </a:r>
            <a:r>
              <a:rPr lang="en-US" sz="1800" b="1" dirty="0"/>
              <a:t>returns</a:t>
            </a:r>
            <a:r>
              <a:rPr lang="en-US" sz="1800" dirty="0"/>
              <a:t> a solution, or failure</a:t>
            </a:r>
          </a:p>
          <a:p>
            <a:pPr>
              <a:buFontTx/>
              <a:buNone/>
            </a:pPr>
            <a:r>
              <a:rPr lang="en-US" sz="1800" dirty="0"/>
              <a:t>	nodes </a:t>
            </a:r>
            <a:r>
              <a:rPr lang="en-US" sz="1800" dirty="0">
                <a:sym typeface="Wingdings" charset="2"/>
              </a:rPr>
              <a:t> make-queue(make-node(initial-state[problem]))</a:t>
            </a:r>
          </a:p>
          <a:p>
            <a:pPr>
              <a:buFontTx/>
              <a:buNone/>
            </a:pPr>
            <a:r>
              <a:rPr lang="en-US" sz="1800" dirty="0">
                <a:sym typeface="Wingdings" charset="2"/>
              </a:rPr>
              <a:t>	</a:t>
            </a:r>
            <a:r>
              <a:rPr lang="en-US" sz="1800" b="1" dirty="0">
                <a:sym typeface="Wingdings" charset="2"/>
              </a:rPr>
              <a:t>loop do</a:t>
            </a:r>
            <a:endParaRPr lang="en-US" sz="1800" dirty="0">
              <a:sym typeface="Wingdings" charset="2"/>
            </a:endParaRPr>
          </a:p>
          <a:p>
            <a:pPr>
              <a:buFontTx/>
              <a:buNone/>
            </a:pPr>
            <a:r>
              <a:rPr lang="en-US" sz="1800" dirty="0">
                <a:sym typeface="Wingdings" charset="2"/>
              </a:rPr>
              <a:t>		</a:t>
            </a:r>
            <a:r>
              <a:rPr lang="en-US" sz="1800" b="1" dirty="0">
                <a:sym typeface="Wingdings" charset="2"/>
              </a:rPr>
              <a:t>if </a:t>
            </a:r>
            <a:r>
              <a:rPr lang="en-US" sz="1800" dirty="0">
                <a:sym typeface="Wingdings" charset="2"/>
              </a:rPr>
              <a:t>nodes is empty </a:t>
            </a:r>
            <a:r>
              <a:rPr lang="en-US" sz="1800" b="1" dirty="0">
                <a:sym typeface="Wingdings" charset="2"/>
              </a:rPr>
              <a:t>then return</a:t>
            </a:r>
            <a:r>
              <a:rPr lang="en-US" sz="1800" dirty="0">
                <a:sym typeface="Wingdings" charset="2"/>
              </a:rPr>
              <a:t> failure</a:t>
            </a:r>
          </a:p>
          <a:p>
            <a:pPr>
              <a:buFontTx/>
              <a:buNone/>
            </a:pPr>
            <a:r>
              <a:rPr lang="en-US" sz="1800" dirty="0">
                <a:sym typeface="Wingdings" charset="2"/>
              </a:rPr>
              <a:t>		node  Remove-Front(nodes)</a:t>
            </a:r>
            <a:endParaRPr lang="en-US" sz="1800" b="1" dirty="0">
              <a:sym typeface="Wingdings" charset="2"/>
            </a:endParaRPr>
          </a:p>
          <a:p>
            <a:pPr>
              <a:buFontTx/>
              <a:buNone/>
            </a:pPr>
            <a:r>
              <a:rPr lang="en-US" sz="1800" b="1" dirty="0">
                <a:sym typeface="Wingdings" charset="2"/>
              </a:rPr>
              <a:t>		if </a:t>
            </a:r>
            <a:r>
              <a:rPr lang="en-US" sz="1800" dirty="0">
                <a:sym typeface="Wingdings" charset="2"/>
              </a:rPr>
              <a:t>Goal-Test[problem] applied to State(node) succeeds </a:t>
            </a:r>
            <a:r>
              <a:rPr lang="en-US" sz="1800" b="1" dirty="0">
                <a:sym typeface="Wingdings" charset="2"/>
              </a:rPr>
              <a:t>then return </a:t>
            </a:r>
            <a:r>
              <a:rPr lang="en-US" sz="1800" dirty="0">
                <a:sym typeface="Wingdings" charset="2"/>
              </a:rPr>
              <a:t>node</a:t>
            </a:r>
          </a:p>
          <a:p>
            <a:pPr>
              <a:buFontTx/>
              <a:buNone/>
            </a:pPr>
            <a:r>
              <a:rPr lang="en-US" sz="1800" dirty="0">
                <a:sym typeface="Wingdings" charset="2"/>
              </a:rPr>
              <a:t>		nodes  Queuing-</a:t>
            </a:r>
            <a:r>
              <a:rPr lang="en-US" sz="1800" dirty="0" err="1">
                <a:sym typeface="Wingdings" charset="2"/>
              </a:rPr>
              <a:t>Fn</a:t>
            </a:r>
            <a:r>
              <a:rPr lang="en-US" sz="1800" dirty="0">
                <a:sym typeface="Wingdings" charset="2"/>
              </a:rPr>
              <a:t>(nodes, Expand(node, Operators[problem]))</a:t>
            </a:r>
            <a:endParaRPr lang="en-US" sz="1800" b="1" dirty="0">
              <a:sym typeface="Wingdings" charset="2"/>
            </a:endParaRPr>
          </a:p>
          <a:p>
            <a:pPr>
              <a:buFontTx/>
              <a:buNone/>
            </a:pPr>
            <a:r>
              <a:rPr lang="en-US" sz="1800" b="1" dirty="0">
                <a:sym typeface="Wingdings" charset="2"/>
              </a:rPr>
              <a:t>	end</a:t>
            </a:r>
            <a:endParaRPr lang="en-US" sz="1800" b="1" dirty="0"/>
          </a:p>
        </p:txBody>
      </p:sp>
      <p:sp>
        <p:nvSpPr>
          <p:cNvPr id="102406" name="Text Box 4"/>
          <p:cNvSpPr txBox="1">
            <a:spLocks noChangeArrowheads="1"/>
          </p:cNvSpPr>
          <p:nvPr/>
        </p:nvSpPr>
        <p:spPr bwMode="auto">
          <a:xfrm>
            <a:off x="304800" y="4648200"/>
            <a:ext cx="86868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66FF"/>
                </a:solidFill>
                <a:latin typeface="Tahoma" charset="0"/>
              </a:rPr>
              <a:t>Queuing-</a:t>
            </a:r>
            <a:r>
              <a:rPr lang="en-US" sz="2000" b="1" dirty="0" err="1">
                <a:solidFill>
                  <a:srgbClr val="0066FF"/>
                </a:solidFill>
                <a:latin typeface="Tahoma" charset="0"/>
              </a:rPr>
              <a:t>Fn</a:t>
            </a:r>
            <a:r>
              <a:rPr lang="en-US" sz="2000" b="1" dirty="0">
                <a:solidFill>
                  <a:srgbClr val="0066FF"/>
                </a:solidFill>
                <a:latin typeface="Tahoma" charset="0"/>
              </a:rPr>
              <a:t>(</a:t>
            </a:r>
            <a:r>
              <a:rPr lang="en-US" sz="2000" b="1" i="1" dirty="0">
                <a:solidFill>
                  <a:srgbClr val="0066FF"/>
                </a:solidFill>
                <a:latin typeface="Tahoma" charset="0"/>
              </a:rPr>
              <a:t>queue</a:t>
            </a:r>
            <a:r>
              <a:rPr lang="en-US" sz="2000" b="1" dirty="0">
                <a:solidFill>
                  <a:srgbClr val="0066FF"/>
                </a:solidFill>
                <a:latin typeface="Tahoma" charset="0"/>
              </a:rPr>
              <a:t>, </a:t>
            </a:r>
            <a:r>
              <a:rPr lang="en-US" sz="2000" b="1" i="1" dirty="0">
                <a:solidFill>
                  <a:srgbClr val="0066FF"/>
                </a:solidFill>
                <a:latin typeface="Tahoma" charset="0"/>
              </a:rPr>
              <a:t>elements</a:t>
            </a:r>
            <a:r>
              <a:rPr lang="en-US" sz="2000" b="1" dirty="0">
                <a:solidFill>
                  <a:srgbClr val="0066FF"/>
                </a:solidFill>
                <a:latin typeface="Tahoma" charset="0"/>
              </a:rPr>
              <a:t>)</a:t>
            </a:r>
            <a:r>
              <a:rPr lang="en-US" sz="2000" dirty="0">
                <a:latin typeface="Tahoma" charset="0"/>
              </a:rPr>
              <a:t> is a queuing function that 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inserts a set of elements into the queue </a:t>
            </a:r>
            <a:r>
              <a:rPr lang="en-US" sz="2000" dirty="0">
                <a:latin typeface="Tahoma" charset="0"/>
              </a:rPr>
              <a:t>and </a:t>
            </a:r>
            <a:r>
              <a:rPr lang="en-US" sz="2000" u="sng" dirty="0">
                <a:latin typeface="Tahoma" charset="0"/>
              </a:rPr>
              <a:t>determines the order of node expansion</a:t>
            </a:r>
            <a:r>
              <a:rPr lang="en-US" sz="2000" dirty="0">
                <a:latin typeface="Tahoma" charset="0"/>
              </a:rPr>
              <a:t>.  Varieties of the queuing function produce varieties of the search algorithm.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Tahom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82262" y="6356350"/>
            <a:ext cx="329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From session02-04.pptx, slide 83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2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FE43-2773-F74E-86FF-55201B4FFD5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4568605" y="92788"/>
            <a:ext cx="46371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in which paths from each state </a:t>
            </a:r>
            <a:r>
              <a:rPr lang="en-US" dirty="0" smtClean="0">
                <a:solidFill>
                  <a:srgbClr val="FF0000"/>
                </a:solidFill>
              </a:rPr>
              <a:t>are listed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A: A-&gt;B, A-&gt;C, A-&gt;D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B: B-&gt;E, B-&gt;Z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C: C-&gt;E, C-&gt;Z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D: D-&gt;E, D-&gt;Z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E: E-&gt;</a:t>
            </a:r>
            <a:r>
              <a:rPr lang="en-US" dirty="0" smtClean="0">
                <a:solidFill>
                  <a:srgbClr val="FF0000"/>
                </a:solidFill>
              </a:rPr>
              <a:t>Z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0055" y="136654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DFS</a:t>
            </a:r>
          </a:p>
          <a:p>
            <a:r>
              <a:rPr lang="en-US" dirty="0"/>
              <a:t>Andy</a:t>
            </a:r>
          </a:p>
          <a:p>
            <a:r>
              <a:rPr lang="en-US" dirty="0"/>
              <a:t>Zoe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Andy Bill 4</a:t>
            </a:r>
          </a:p>
          <a:p>
            <a:r>
              <a:rPr lang="en-US" dirty="0"/>
              <a:t>Andy Claire 3</a:t>
            </a:r>
          </a:p>
          <a:p>
            <a:r>
              <a:rPr lang="en-US" dirty="0"/>
              <a:t>Andy Daniel 2</a:t>
            </a:r>
          </a:p>
          <a:p>
            <a:r>
              <a:rPr lang="en-US" dirty="0"/>
              <a:t>Bill Elaine 3</a:t>
            </a:r>
          </a:p>
          <a:p>
            <a:r>
              <a:rPr lang="en-US" dirty="0"/>
              <a:t>Bill Zoe 1</a:t>
            </a:r>
          </a:p>
          <a:p>
            <a:r>
              <a:rPr lang="en-US" dirty="0"/>
              <a:t>Claire Elaine 4</a:t>
            </a:r>
          </a:p>
          <a:p>
            <a:r>
              <a:rPr lang="en-US" dirty="0"/>
              <a:t>Claire Zoe 2</a:t>
            </a:r>
          </a:p>
          <a:p>
            <a:r>
              <a:rPr lang="en-US" dirty="0"/>
              <a:t>Daniel Elaine 2 </a:t>
            </a:r>
          </a:p>
          <a:p>
            <a:r>
              <a:rPr lang="en-US" dirty="0"/>
              <a:t>Daniel Zoe 2</a:t>
            </a:r>
          </a:p>
          <a:p>
            <a:r>
              <a:rPr lang="en-US" dirty="0"/>
              <a:t>Elaine Zoe </a:t>
            </a:r>
            <a:r>
              <a:rPr lang="en-US" dirty="0" smtClean="0"/>
              <a:t>2</a:t>
            </a:r>
          </a:p>
          <a:p>
            <a:r>
              <a:rPr lang="en-US" dirty="0" smtClean="0"/>
              <a:t>[</a:t>
            </a:r>
            <a:r>
              <a:rPr lang="is-IS" dirty="0" smtClean="0"/>
              <a:t>…]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139" y="0"/>
            <a:ext cx="4317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New </a:t>
            </a:r>
            <a:r>
              <a:rPr lang="en-US" sz="3600" dirty="0" smtClean="0"/>
              <a:t>hint:</a:t>
            </a:r>
          </a:p>
          <a:p>
            <a:r>
              <a:rPr lang="en-US" sz="3600" dirty="0" smtClean="0"/>
              <a:t>another </a:t>
            </a:r>
            <a:r>
              <a:rPr lang="en-US" sz="3600" dirty="0" smtClean="0"/>
              <a:t>DFS </a:t>
            </a:r>
            <a:r>
              <a:rPr lang="en-US" sz="3600" dirty="0" smtClean="0"/>
              <a:t>example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198" y="1800948"/>
            <a:ext cx="2723306" cy="33706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22689" y="2290324"/>
            <a:ext cx="31220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Node	State	g	Parent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5		E		2	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6		Z		2	2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		B		1	1</a:t>
            </a:r>
          </a:p>
          <a:p>
            <a:r>
              <a:rPr lang="en-US" dirty="0" smtClean="0"/>
              <a:t>3		C		1	1</a:t>
            </a:r>
          </a:p>
          <a:p>
            <a:r>
              <a:rPr lang="en-US" dirty="0" smtClean="0"/>
              <a:t>4		D		1	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		A		0	NIL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3693" y="4810682"/>
            <a:ext cx="1023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Solution:</a:t>
            </a:r>
          </a:p>
          <a:p>
            <a:r>
              <a:rPr lang="en-US" dirty="0" smtClean="0"/>
              <a:t>A 0</a:t>
            </a:r>
          </a:p>
          <a:p>
            <a:r>
              <a:rPr lang="en-US" dirty="0" smtClean="0"/>
              <a:t>B 1</a:t>
            </a:r>
          </a:p>
          <a:p>
            <a:r>
              <a:rPr lang="en-US" dirty="0" smtClean="0"/>
              <a:t>Z 2</a:t>
            </a:r>
          </a:p>
        </p:txBody>
      </p:sp>
    </p:spTree>
    <p:extLst>
      <p:ext uri="{BB962C8B-B14F-4D97-AF65-F5344CB8AC3E}">
        <p14:creationId xmlns:p14="http://schemas.microsoft.com/office/powerpoint/2010/main" val="101931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FE43-2773-F74E-86FF-55201B4FFD5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249923" y="1555531"/>
            <a:ext cx="86920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homework 1 text, p. 3: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“Your </a:t>
            </a:r>
            <a:r>
              <a:rPr lang="en-US" dirty="0"/>
              <a:t>program should write in </a:t>
            </a:r>
            <a:r>
              <a:rPr lang="en-US" dirty="0" err="1"/>
              <a:t>output.txt</a:t>
            </a:r>
            <a:r>
              <a:rPr lang="en-US" dirty="0"/>
              <a:t> the list of intersections/locations traveled over in your solution path, including the starting and finishing locations and the </a:t>
            </a:r>
            <a:r>
              <a:rPr lang="en-US" b="1" dirty="0"/>
              <a:t>accumulated </a:t>
            </a:r>
            <a:r>
              <a:rPr lang="en-US" dirty="0"/>
              <a:t>time from start to that intersection/location, in order of </a:t>
            </a:r>
            <a:r>
              <a:rPr lang="en-US" dirty="0" smtClean="0"/>
              <a:t>travel.”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Hint: For </a:t>
            </a:r>
            <a:r>
              <a:rPr lang="en-US" dirty="0" smtClean="0">
                <a:solidFill>
                  <a:srgbClr val="FF0000"/>
                </a:solidFill>
              </a:rPr>
              <a:t>DFS, </a:t>
            </a:r>
            <a:r>
              <a:rPr lang="en-US" dirty="0" smtClean="0">
                <a:solidFill>
                  <a:srgbClr val="FF0000"/>
                </a:solidFill>
              </a:rPr>
              <a:t>or </a:t>
            </a:r>
            <a:r>
              <a:rPr lang="en-US" dirty="0" smtClean="0">
                <a:solidFill>
                  <a:srgbClr val="FF0000"/>
                </a:solidFill>
              </a:rPr>
              <a:t>for A</a:t>
            </a:r>
            <a:r>
              <a:rPr lang="en-US" dirty="0" smtClean="0">
                <a:solidFill>
                  <a:srgbClr val="FF0000"/>
                </a:solidFill>
              </a:rPr>
              <a:t>* using a non-admissible heuristic: this may not be the optimal path.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481" y="189187"/>
            <a:ext cx="5695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Another </a:t>
            </a:r>
            <a:r>
              <a:rPr lang="en-US" sz="4000" dirty="0" smtClean="0"/>
              <a:t>hint / clarification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122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FE43-2773-F74E-86FF-55201B4FFD5F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Adding tie-breaking</a:t>
            </a:r>
            <a:endParaRPr lang="en-US" dirty="0"/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93079"/>
            <a:ext cx="8610600" cy="28194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1800" b="1" dirty="0"/>
              <a:t>Function </a:t>
            </a:r>
            <a:r>
              <a:rPr lang="en-US" sz="1800" dirty="0"/>
              <a:t>General-Search(problem, Queuing-</a:t>
            </a:r>
            <a:r>
              <a:rPr lang="en-US" sz="1800" dirty="0" err="1"/>
              <a:t>Fn</a:t>
            </a:r>
            <a:r>
              <a:rPr lang="en-US" sz="1800" dirty="0"/>
              <a:t>) </a:t>
            </a:r>
            <a:r>
              <a:rPr lang="en-US" sz="1800" b="1" dirty="0"/>
              <a:t>returns</a:t>
            </a:r>
            <a:r>
              <a:rPr lang="en-US" sz="1800" dirty="0"/>
              <a:t> a solution, or failure</a:t>
            </a:r>
          </a:p>
          <a:p>
            <a:pPr>
              <a:buFontTx/>
              <a:buNone/>
            </a:pPr>
            <a:r>
              <a:rPr lang="en-US" sz="1800" dirty="0"/>
              <a:t>	nodes </a:t>
            </a:r>
            <a:r>
              <a:rPr lang="en-US" sz="1800" dirty="0">
                <a:sym typeface="Wingdings" charset="2"/>
              </a:rPr>
              <a:t> make-queue(make-node(initial-state[problem]))</a:t>
            </a:r>
          </a:p>
          <a:p>
            <a:pPr>
              <a:buFontTx/>
              <a:buNone/>
            </a:pPr>
            <a:r>
              <a:rPr lang="en-US" sz="1800" dirty="0">
                <a:sym typeface="Wingdings" charset="2"/>
              </a:rPr>
              <a:t>	</a:t>
            </a:r>
            <a:r>
              <a:rPr lang="en-US" sz="1800" b="1" dirty="0">
                <a:sym typeface="Wingdings" charset="2"/>
              </a:rPr>
              <a:t>loop do</a:t>
            </a:r>
            <a:endParaRPr lang="en-US" sz="1800" dirty="0">
              <a:sym typeface="Wingdings" charset="2"/>
            </a:endParaRPr>
          </a:p>
          <a:p>
            <a:pPr>
              <a:buFontTx/>
              <a:buNone/>
            </a:pPr>
            <a:r>
              <a:rPr lang="en-US" sz="1800" dirty="0">
                <a:sym typeface="Wingdings" charset="2"/>
              </a:rPr>
              <a:t>		</a:t>
            </a:r>
            <a:r>
              <a:rPr lang="en-US" sz="1800" b="1" dirty="0">
                <a:sym typeface="Wingdings" charset="2"/>
              </a:rPr>
              <a:t>if </a:t>
            </a:r>
            <a:r>
              <a:rPr lang="en-US" sz="1800" dirty="0">
                <a:sym typeface="Wingdings" charset="2"/>
              </a:rPr>
              <a:t>nodes is empty </a:t>
            </a:r>
            <a:r>
              <a:rPr lang="en-US" sz="1800" b="1" dirty="0">
                <a:sym typeface="Wingdings" charset="2"/>
              </a:rPr>
              <a:t>then return</a:t>
            </a:r>
            <a:r>
              <a:rPr lang="en-US" sz="1800" dirty="0">
                <a:sym typeface="Wingdings" charset="2"/>
              </a:rPr>
              <a:t> failure</a:t>
            </a:r>
          </a:p>
          <a:p>
            <a:pPr>
              <a:buFontTx/>
              <a:buNone/>
            </a:pPr>
            <a:r>
              <a:rPr lang="en-US" sz="1800" dirty="0">
                <a:sym typeface="Wingdings" charset="2"/>
              </a:rPr>
              <a:t>		node  Remove-Front(nodes)</a:t>
            </a:r>
            <a:endParaRPr lang="en-US" sz="1800" b="1" dirty="0">
              <a:sym typeface="Wingdings" charset="2"/>
            </a:endParaRPr>
          </a:p>
          <a:p>
            <a:pPr>
              <a:buFontTx/>
              <a:buNone/>
            </a:pPr>
            <a:r>
              <a:rPr lang="en-US" sz="1800" b="1" dirty="0">
                <a:sym typeface="Wingdings" charset="2"/>
              </a:rPr>
              <a:t>		if </a:t>
            </a:r>
            <a:r>
              <a:rPr lang="en-US" sz="1800" dirty="0">
                <a:sym typeface="Wingdings" charset="2"/>
              </a:rPr>
              <a:t>Goal-Test[problem] applied to State(node) succeeds </a:t>
            </a:r>
            <a:r>
              <a:rPr lang="en-US" sz="1800" b="1" dirty="0">
                <a:sym typeface="Wingdings" charset="2"/>
              </a:rPr>
              <a:t>then return </a:t>
            </a:r>
            <a:r>
              <a:rPr lang="en-US" sz="1800" dirty="0">
                <a:sym typeface="Wingdings" charset="2"/>
              </a:rPr>
              <a:t>node</a:t>
            </a:r>
          </a:p>
          <a:p>
            <a:pPr>
              <a:buFontTx/>
              <a:buNone/>
            </a:pPr>
            <a:r>
              <a:rPr lang="en-US" sz="1800" dirty="0">
                <a:sym typeface="Wingdings" charset="2"/>
              </a:rPr>
              <a:t>		nodes  Queuing-</a:t>
            </a:r>
            <a:r>
              <a:rPr lang="en-US" sz="1800" dirty="0" err="1">
                <a:sym typeface="Wingdings" charset="2"/>
              </a:rPr>
              <a:t>Fn</a:t>
            </a:r>
            <a:r>
              <a:rPr lang="en-US" sz="1800" dirty="0">
                <a:sym typeface="Wingdings" charset="2"/>
              </a:rPr>
              <a:t>(nodes, </a:t>
            </a:r>
            <a:r>
              <a:rPr lang="en-US" sz="1800" b="1" dirty="0" err="1" smtClean="0">
                <a:solidFill>
                  <a:srgbClr val="FF0000"/>
                </a:solidFill>
                <a:sym typeface="Wingdings" charset="2"/>
              </a:rPr>
              <a:t>TieBreak</a:t>
            </a:r>
            <a:r>
              <a:rPr lang="en-US" sz="1800" dirty="0" smtClean="0">
                <a:sym typeface="Wingdings" charset="2"/>
              </a:rPr>
              <a:t>(Expand(node</a:t>
            </a:r>
            <a:r>
              <a:rPr lang="en-US" sz="1800" dirty="0">
                <a:sym typeface="Wingdings" charset="2"/>
              </a:rPr>
              <a:t>, Operators[problem</a:t>
            </a:r>
            <a:r>
              <a:rPr lang="en-US" sz="1800" dirty="0" smtClean="0">
                <a:sym typeface="Wingdings" charset="2"/>
              </a:rPr>
              <a:t>])))</a:t>
            </a:r>
            <a:endParaRPr lang="en-US" sz="1800" b="1" dirty="0">
              <a:sym typeface="Wingdings" charset="2"/>
            </a:endParaRPr>
          </a:p>
          <a:p>
            <a:pPr>
              <a:buFontTx/>
              <a:buNone/>
            </a:pPr>
            <a:r>
              <a:rPr lang="en-US" sz="1800" b="1" dirty="0">
                <a:sym typeface="Wingdings" charset="2"/>
              </a:rPr>
              <a:t>	end</a:t>
            </a:r>
            <a:endParaRPr lang="en-US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0717" y="4162098"/>
            <a:ext cx="89232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TieBreak</a:t>
            </a:r>
            <a:r>
              <a:rPr lang="en-US" dirty="0" smtClean="0"/>
              <a:t>(</a:t>
            </a:r>
            <a:r>
              <a:rPr lang="en-US" dirty="0" err="1" smtClean="0"/>
              <a:t>nodeset</a:t>
            </a:r>
            <a:r>
              <a:rPr lang="en-US" dirty="0" smtClean="0"/>
              <a:t>) – homework 1 text says (p. 5):</a:t>
            </a:r>
          </a:p>
          <a:p>
            <a:r>
              <a:rPr lang="en-US" dirty="0" smtClean="0"/>
              <a:t>“</a:t>
            </a:r>
            <a:r>
              <a:rPr lang="en-US" dirty="0"/>
              <a:t>If all else is equal while searching routes (ties), you should explore (</a:t>
            </a:r>
            <a:r>
              <a:rPr lang="en-US" dirty="0" err="1"/>
              <a:t>enqueue</a:t>
            </a:r>
            <a:r>
              <a:rPr lang="en-US" dirty="0"/>
              <a:t>) multiple paths from the same intersection </a:t>
            </a:r>
            <a:r>
              <a:rPr lang="en-US" b="1" dirty="0"/>
              <a:t>in the order </a:t>
            </a:r>
            <a:r>
              <a:rPr lang="en-US" dirty="0"/>
              <a:t>in which they are listed in the </a:t>
            </a:r>
            <a:r>
              <a:rPr lang="en-US" b="1" dirty="0"/>
              <a:t>live traffic </a:t>
            </a:r>
            <a:r>
              <a:rPr lang="en-US" dirty="0"/>
              <a:t>inputs. </a:t>
            </a:r>
            <a:r>
              <a:rPr lang="en-US" dirty="0" smtClean="0"/>
              <a:t>“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can sometimes be under-specified (see next slide). Add this (with lower priority than the above rule):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“if all else is still equal, </a:t>
            </a:r>
            <a:r>
              <a:rPr lang="en-US" dirty="0" smtClean="0">
                <a:solidFill>
                  <a:srgbClr val="FF0000"/>
                </a:solidFill>
              </a:rPr>
              <a:t>newly expanded </a:t>
            </a:r>
            <a:r>
              <a:rPr lang="en-US" dirty="0">
                <a:solidFill>
                  <a:srgbClr val="FF0000"/>
                </a:solidFill>
              </a:rPr>
              <a:t>nodes should be </a:t>
            </a:r>
            <a:r>
              <a:rPr lang="en-US" dirty="0" err="1">
                <a:solidFill>
                  <a:srgbClr val="FF0000"/>
                </a:solidFill>
              </a:rPr>
              <a:t>enqueued</a:t>
            </a:r>
            <a:r>
              <a:rPr lang="en-US" dirty="0">
                <a:solidFill>
                  <a:srgbClr val="FF0000"/>
                </a:solidFill>
              </a:rPr>
              <a:t> after (farther in the queue from the queue's front) older ones that were already in the queue</a:t>
            </a:r>
            <a:r>
              <a:rPr lang="en-US" dirty="0" smtClean="0">
                <a:solidFill>
                  <a:srgbClr val="FF0000"/>
                </a:solidFill>
              </a:rPr>
              <a:t>.”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0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FE43-2773-F74E-86FF-55201B4FFD5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4719145" y="1639614"/>
            <a:ext cx="401680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in which paths from each state are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Listed: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A: A-&gt;B, A-&gt;C, A-&gt;D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B: B-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D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C: C-&gt;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D: D-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E: E-</a:t>
            </a:r>
            <a:r>
              <a:rPr lang="en-US" dirty="0" smtClean="0">
                <a:solidFill>
                  <a:srgbClr val="FF0000"/>
                </a:solidFill>
              </a:rPr>
              <a:t>&gt;G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UCS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returns?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0055" y="136654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UCS</a:t>
            </a:r>
          </a:p>
          <a:p>
            <a:r>
              <a:rPr lang="en-US" dirty="0" smtClean="0"/>
              <a:t>A</a:t>
            </a:r>
          </a:p>
          <a:p>
            <a:r>
              <a:rPr lang="en-US" dirty="0"/>
              <a:t>G</a:t>
            </a:r>
            <a:endParaRPr lang="en-US" dirty="0" smtClean="0"/>
          </a:p>
          <a:p>
            <a:r>
              <a:rPr lang="en-US" dirty="0"/>
              <a:t>6</a:t>
            </a:r>
            <a:endParaRPr lang="en-US" dirty="0" smtClean="0"/>
          </a:p>
          <a:p>
            <a:r>
              <a:rPr lang="en-US" dirty="0" smtClean="0"/>
              <a:t>A B 2</a:t>
            </a:r>
          </a:p>
          <a:p>
            <a:r>
              <a:rPr lang="en-US" dirty="0" smtClean="0"/>
              <a:t>A C 3</a:t>
            </a:r>
          </a:p>
          <a:p>
            <a:r>
              <a:rPr lang="en-US" dirty="0" smtClean="0"/>
              <a:t>B D 3</a:t>
            </a:r>
          </a:p>
          <a:p>
            <a:r>
              <a:rPr lang="en-US" dirty="0" smtClean="0"/>
              <a:t>C E 2</a:t>
            </a:r>
          </a:p>
          <a:p>
            <a:r>
              <a:rPr lang="en-US" dirty="0" smtClean="0"/>
              <a:t>D G 1</a:t>
            </a:r>
          </a:p>
          <a:p>
            <a:r>
              <a:rPr lang="en-US" dirty="0" smtClean="0"/>
              <a:t>E G 1</a:t>
            </a:r>
          </a:p>
          <a:p>
            <a:r>
              <a:rPr lang="en-US" dirty="0" smtClean="0"/>
              <a:t>[</a:t>
            </a:r>
            <a:r>
              <a:rPr lang="is-IS" dirty="0" smtClean="0"/>
              <a:t>…]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0055" y="273269"/>
            <a:ext cx="5028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New hint: </a:t>
            </a:r>
            <a:r>
              <a:rPr lang="en-US" sz="3600" dirty="0" smtClean="0"/>
              <a:t>a UCS example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93" y="1366540"/>
            <a:ext cx="2631618" cy="332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FE43-2773-F74E-86FF-55201B4FFD5F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4518837" y="61152"/>
            <a:ext cx="46251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in which paths from each state </a:t>
            </a:r>
            <a:r>
              <a:rPr lang="en-US" dirty="0" smtClean="0">
                <a:solidFill>
                  <a:srgbClr val="FF0000"/>
                </a:solidFill>
              </a:rPr>
              <a:t>are listed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A: A-&gt;B, A-&gt;C, A-&gt;D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B: B-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D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C: C-&gt;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D: D-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E: E-</a:t>
            </a:r>
            <a:r>
              <a:rPr lang="en-US" dirty="0" smtClean="0">
                <a:solidFill>
                  <a:srgbClr val="FF0000"/>
                </a:solidFill>
              </a:rPr>
              <a:t>&gt;G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0055" y="136654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UCS</a:t>
            </a:r>
          </a:p>
          <a:p>
            <a:r>
              <a:rPr lang="en-US" dirty="0" smtClean="0"/>
              <a:t>A</a:t>
            </a:r>
          </a:p>
          <a:p>
            <a:r>
              <a:rPr lang="en-US" dirty="0"/>
              <a:t>G</a:t>
            </a:r>
            <a:endParaRPr lang="en-US" dirty="0" smtClean="0"/>
          </a:p>
          <a:p>
            <a:r>
              <a:rPr lang="en-US" dirty="0"/>
              <a:t>6</a:t>
            </a:r>
            <a:endParaRPr lang="en-US" dirty="0" smtClean="0"/>
          </a:p>
          <a:p>
            <a:r>
              <a:rPr lang="en-US" dirty="0" smtClean="0"/>
              <a:t>A B 2</a:t>
            </a:r>
          </a:p>
          <a:p>
            <a:r>
              <a:rPr lang="en-US" dirty="0" smtClean="0"/>
              <a:t>A C 3</a:t>
            </a:r>
          </a:p>
          <a:p>
            <a:r>
              <a:rPr lang="en-US" dirty="0" smtClean="0"/>
              <a:t>B D 3</a:t>
            </a:r>
          </a:p>
          <a:p>
            <a:r>
              <a:rPr lang="en-US" dirty="0" smtClean="0"/>
              <a:t>C E 2</a:t>
            </a:r>
          </a:p>
          <a:p>
            <a:r>
              <a:rPr lang="en-US" dirty="0" smtClean="0"/>
              <a:t>D G 1</a:t>
            </a:r>
          </a:p>
          <a:p>
            <a:r>
              <a:rPr lang="en-US" dirty="0" smtClean="0"/>
              <a:t>E G 1</a:t>
            </a:r>
          </a:p>
          <a:p>
            <a:r>
              <a:rPr lang="en-US" dirty="0" smtClean="0"/>
              <a:t>[</a:t>
            </a:r>
            <a:r>
              <a:rPr lang="is-IS" dirty="0" smtClean="0"/>
              <a:t>…]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75056"/>
            <a:ext cx="455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New hint</a:t>
            </a:r>
            <a:r>
              <a:rPr lang="en-US" sz="3600" smtClean="0"/>
              <a:t>: </a:t>
            </a:r>
            <a:r>
              <a:rPr lang="en-US" sz="3600" smtClean="0"/>
              <a:t>UCS </a:t>
            </a:r>
            <a:r>
              <a:rPr lang="en-US" sz="3600" dirty="0" smtClean="0"/>
              <a:t>example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93" y="1366540"/>
            <a:ext cx="2631618" cy="33224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52400" y="2439204"/>
            <a:ext cx="3106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Node	State	g	Parent</a:t>
            </a:r>
          </a:p>
          <a:p>
            <a:r>
              <a:rPr lang="en-US" dirty="0" smtClean="0"/>
              <a:t>1		A		0	NIL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5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FE43-2773-F74E-86FF-55201B4FFD5F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4518837" y="61152"/>
            <a:ext cx="46251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in which paths from each state </a:t>
            </a:r>
            <a:r>
              <a:rPr lang="en-US" dirty="0" smtClean="0">
                <a:solidFill>
                  <a:srgbClr val="FF0000"/>
                </a:solidFill>
              </a:rPr>
              <a:t>are listed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A: A-&gt;B, A-&gt;C, A-&gt;D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B: B-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D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C: C-&gt;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D: D-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E: E-</a:t>
            </a:r>
            <a:r>
              <a:rPr lang="en-US" dirty="0" smtClean="0">
                <a:solidFill>
                  <a:srgbClr val="FF0000"/>
                </a:solidFill>
              </a:rPr>
              <a:t>&gt;G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0055" y="136654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UCS</a:t>
            </a:r>
          </a:p>
          <a:p>
            <a:r>
              <a:rPr lang="en-US" dirty="0" smtClean="0"/>
              <a:t>A</a:t>
            </a:r>
          </a:p>
          <a:p>
            <a:r>
              <a:rPr lang="en-US" dirty="0"/>
              <a:t>G</a:t>
            </a:r>
            <a:endParaRPr lang="en-US" dirty="0" smtClean="0"/>
          </a:p>
          <a:p>
            <a:r>
              <a:rPr lang="en-US" dirty="0"/>
              <a:t>6</a:t>
            </a:r>
            <a:endParaRPr lang="en-US" dirty="0" smtClean="0"/>
          </a:p>
          <a:p>
            <a:r>
              <a:rPr lang="en-US" dirty="0" smtClean="0"/>
              <a:t>A B 2</a:t>
            </a:r>
          </a:p>
          <a:p>
            <a:r>
              <a:rPr lang="en-US" dirty="0" smtClean="0"/>
              <a:t>A C 3</a:t>
            </a:r>
          </a:p>
          <a:p>
            <a:r>
              <a:rPr lang="en-US" dirty="0" smtClean="0"/>
              <a:t>B D 3</a:t>
            </a:r>
          </a:p>
          <a:p>
            <a:r>
              <a:rPr lang="en-US" dirty="0" smtClean="0"/>
              <a:t>C E 2</a:t>
            </a:r>
          </a:p>
          <a:p>
            <a:r>
              <a:rPr lang="en-US" dirty="0" smtClean="0"/>
              <a:t>D G 1</a:t>
            </a:r>
          </a:p>
          <a:p>
            <a:r>
              <a:rPr lang="en-US" dirty="0" smtClean="0"/>
              <a:t>E G 1</a:t>
            </a:r>
          </a:p>
          <a:p>
            <a:r>
              <a:rPr lang="en-US" dirty="0" smtClean="0"/>
              <a:t>[</a:t>
            </a:r>
            <a:r>
              <a:rPr lang="is-IS" dirty="0" smtClean="0"/>
              <a:t>…]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75056"/>
            <a:ext cx="455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New hint</a:t>
            </a:r>
            <a:r>
              <a:rPr lang="en-US" sz="3600" smtClean="0"/>
              <a:t>: </a:t>
            </a:r>
            <a:r>
              <a:rPr lang="en-US" sz="3600" smtClean="0"/>
              <a:t>UCS </a:t>
            </a:r>
            <a:r>
              <a:rPr lang="en-US" sz="3600" dirty="0" smtClean="0"/>
              <a:t>example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93" y="1366540"/>
            <a:ext cx="2631618" cy="33224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52400" y="2439204"/>
            <a:ext cx="31220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Node	State	g	Parent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		A		0	NIL</a:t>
            </a:r>
          </a:p>
          <a:p>
            <a:r>
              <a:rPr lang="en-US" dirty="0" smtClean="0"/>
              <a:t>2		B		2	1</a:t>
            </a:r>
          </a:p>
          <a:p>
            <a:r>
              <a:rPr lang="en-US" dirty="0" smtClean="0"/>
              <a:t>3		C		3	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FE43-2773-F74E-86FF-55201B4FFD5F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4518837" y="61152"/>
            <a:ext cx="46251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in which paths from each state </a:t>
            </a:r>
            <a:r>
              <a:rPr lang="en-US" dirty="0" smtClean="0">
                <a:solidFill>
                  <a:srgbClr val="FF0000"/>
                </a:solidFill>
              </a:rPr>
              <a:t>are listed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A: A-&gt;B, A-&gt;C, A-&gt;D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B: B-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D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C: C-&gt;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D: D-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E: E-</a:t>
            </a:r>
            <a:r>
              <a:rPr lang="en-US" dirty="0" smtClean="0">
                <a:solidFill>
                  <a:srgbClr val="FF0000"/>
                </a:solidFill>
              </a:rPr>
              <a:t>&gt;G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0055" y="136654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UCS</a:t>
            </a:r>
          </a:p>
          <a:p>
            <a:r>
              <a:rPr lang="en-US" dirty="0" smtClean="0"/>
              <a:t>A</a:t>
            </a:r>
          </a:p>
          <a:p>
            <a:r>
              <a:rPr lang="en-US" dirty="0"/>
              <a:t>G</a:t>
            </a:r>
            <a:endParaRPr lang="en-US" dirty="0" smtClean="0"/>
          </a:p>
          <a:p>
            <a:r>
              <a:rPr lang="en-US" dirty="0"/>
              <a:t>6</a:t>
            </a:r>
            <a:endParaRPr lang="en-US" dirty="0" smtClean="0"/>
          </a:p>
          <a:p>
            <a:r>
              <a:rPr lang="en-US" dirty="0" smtClean="0"/>
              <a:t>A B 2</a:t>
            </a:r>
          </a:p>
          <a:p>
            <a:r>
              <a:rPr lang="en-US" dirty="0" smtClean="0"/>
              <a:t>A C 3</a:t>
            </a:r>
          </a:p>
          <a:p>
            <a:r>
              <a:rPr lang="en-US" dirty="0" smtClean="0"/>
              <a:t>B D 3</a:t>
            </a:r>
          </a:p>
          <a:p>
            <a:r>
              <a:rPr lang="en-US" dirty="0" smtClean="0"/>
              <a:t>C E 2</a:t>
            </a:r>
          </a:p>
          <a:p>
            <a:r>
              <a:rPr lang="en-US" dirty="0" smtClean="0"/>
              <a:t>D G 1</a:t>
            </a:r>
          </a:p>
          <a:p>
            <a:r>
              <a:rPr lang="en-US" dirty="0" smtClean="0"/>
              <a:t>E G 1</a:t>
            </a:r>
          </a:p>
          <a:p>
            <a:r>
              <a:rPr lang="en-US" dirty="0" smtClean="0"/>
              <a:t>[</a:t>
            </a:r>
            <a:r>
              <a:rPr lang="is-IS" dirty="0" smtClean="0"/>
              <a:t>…]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75056"/>
            <a:ext cx="455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New hint</a:t>
            </a:r>
            <a:r>
              <a:rPr lang="en-US" sz="3600" smtClean="0"/>
              <a:t>: </a:t>
            </a:r>
            <a:r>
              <a:rPr lang="en-US" sz="3600" smtClean="0"/>
              <a:t>UCS </a:t>
            </a:r>
            <a:r>
              <a:rPr lang="en-US" sz="3600" dirty="0" smtClean="0"/>
              <a:t>example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93" y="1366540"/>
            <a:ext cx="2631618" cy="33224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52400" y="2439204"/>
            <a:ext cx="31220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Node	State	g	Parent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		A		0	NIL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		B		2	1</a:t>
            </a:r>
          </a:p>
          <a:p>
            <a:r>
              <a:rPr lang="en-US" dirty="0" smtClean="0"/>
              <a:t>3		C		3	1</a:t>
            </a:r>
          </a:p>
          <a:p>
            <a:r>
              <a:rPr lang="en-US" dirty="0" smtClean="0"/>
              <a:t>4		D		5	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3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FE43-2773-F74E-86FF-55201B4FFD5F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4518837" y="61152"/>
            <a:ext cx="46251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in which paths from each state </a:t>
            </a:r>
            <a:r>
              <a:rPr lang="en-US" dirty="0" smtClean="0">
                <a:solidFill>
                  <a:srgbClr val="FF0000"/>
                </a:solidFill>
              </a:rPr>
              <a:t>are listed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A: A-&gt;B, A-&gt;C, A-&gt;D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B: B-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D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C: C-&gt;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D: D-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E: E-</a:t>
            </a:r>
            <a:r>
              <a:rPr lang="en-US" dirty="0" smtClean="0">
                <a:solidFill>
                  <a:srgbClr val="FF0000"/>
                </a:solidFill>
              </a:rPr>
              <a:t>&gt;G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0055" y="136654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UCS</a:t>
            </a:r>
          </a:p>
          <a:p>
            <a:r>
              <a:rPr lang="en-US" dirty="0" smtClean="0"/>
              <a:t>A</a:t>
            </a:r>
          </a:p>
          <a:p>
            <a:r>
              <a:rPr lang="en-US" dirty="0"/>
              <a:t>G</a:t>
            </a:r>
            <a:endParaRPr lang="en-US" dirty="0" smtClean="0"/>
          </a:p>
          <a:p>
            <a:r>
              <a:rPr lang="en-US" dirty="0"/>
              <a:t>6</a:t>
            </a:r>
            <a:endParaRPr lang="en-US" dirty="0" smtClean="0"/>
          </a:p>
          <a:p>
            <a:r>
              <a:rPr lang="en-US" dirty="0" smtClean="0"/>
              <a:t>A B 2</a:t>
            </a:r>
          </a:p>
          <a:p>
            <a:r>
              <a:rPr lang="en-US" dirty="0" smtClean="0"/>
              <a:t>A C 3</a:t>
            </a:r>
          </a:p>
          <a:p>
            <a:r>
              <a:rPr lang="en-US" dirty="0" smtClean="0"/>
              <a:t>B D 3</a:t>
            </a:r>
          </a:p>
          <a:p>
            <a:r>
              <a:rPr lang="en-US" dirty="0" smtClean="0"/>
              <a:t>C E 2</a:t>
            </a:r>
          </a:p>
          <a:p>
            <a:r>
              <a:rPr lang="en-US" dirty="0" smtClean="0"/>
              <a:t>D G 1</a:t>
            </a:r>
          </a:p>
          <a:p>
            <a:r>
              <a:rPr lang="en-US" dirty="0" smtClean="0"/>
              <a:t>E G 1</a:t>
            </a:r>
          </a:p>
          <a:p>
            <a:r>
              <a:rPr lang="en-US" dirty="0" smtClean="0"/>
              <a:t>[</a:t>
            </a:r>
            <a:r>
              <a:rPr lang="is-IS" dirty="0" smtClean="0"/>
              <a:t>…]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75056"/>
            <a:ext cx="455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New hint</a:t>
            </a:r>
            <a:r>
              <a:rPr lang="en-US" sz="3600" smtClean="0"/>
              <a:t>: </a:t>
            </a:r>
            <a:r>
              <a:rPr lang="en-US" sz="3600" smtClean="0"/>
              <a:t>UCS </a:t>
            </a:r>
            <a:r>
              <a:rPr lang="en-US" sz="3600" dirty="0" smtClean="0"/>
              <a:t>example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93" y="1366540"/>
            <a:ext cx="2631618" cy="33224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52400" y="2439204"/>
            <a:ext cx="31220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Node	State	g	Parent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		A		0	NIL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		B		2	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3		C		3	1</a:t>
            </a:r>
          </a:p>
          <a:p>
            <a:r>
              <a:rPr lang="en-US" dirty="0" smtClean="0"/>
              <a:t>4		D		5	2</a:t>
            </a:r>
          </a:p>
          <a:p>
            <a:r>
              <a:rPr lang="en-US" dirty="0" smtClean="0"/>
              <a:t>5		E		5	3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27404" y="509745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“if all else is still equal, newly expanded nodes should be </a:t>
            </a:r>
            <a:r>
              <a:rPr lang="en-US" dirty="0" err="1">
                <a:solidFill>
                  <a:srgbClr val="FF0000"/>
                </a:solidFill>
              </a:rPr>
              <a:t>enqueued</a:t>
            </a:r>
            <a:r>
              <a:rPr lang="en-US" dirty="0">
                <a:solidFill>
                  <a:srgbClr val="FF0000"/>
                </a:solidFill>
              </a:rPr>
              <a:t> after (farther in the queue from the queue's front) older ones that were already in the queue.”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FE43-2773-F74E-86FF-55201B4FFD5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4518837" y="61152"/>
            <a:ext cx="46251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in which paths from each state </a:t>
            </a:r>
            <a:r>
              <a:rPr lang="en-US" dirty="0" smtClean="0">
                <a:solidFill>
                  <a:srgbClr val="FF0000"/>
                </a:solidFill>
              </a:rPr>
              <a:t>are listed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A: A-&gt;B, A-&gt;C, A-&gt;D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B: B-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D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C: C-&gt;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D: D-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E: E-</a:t>
            </a:r>
            <a:r>
              <a:rPr lang="en-US" dirty="0" smtClean="0">
                <a:solidFill>
                  <a:srgbClr val="FF0000"/>
                </a:solidFill>
              </a:rPr>
              <a:t>&gt;G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0055" y="136654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UCS</a:t>
            </a:r>
          </a:p>
          <a:p>
            <a:r>
              <a:rPr lang="en-US" dirty="0" smtClean="0"/>
              <a:t>A</a:t>
            </a:r>
          </a:p>
          <a:p>
            <a:r>
              <a:rPr lang="en-US" dirty="0"/>
              <a:t>G</a:t>
            </a:r>
            <a:endParaRPr lang="en-US" dirty="0" smtClean="0"/>
          </a:p>
          <a:p>
            <a:r>
              <a:rPr lang="en-US" dirty="0"/>
              <a:t>6</a:t>
            </a:r>
            <a:endParaRPr lang="en-US" dirty="0" smtClean="0"/>
          </a:p>
          <a:p>
            <a:r>
              <a:rPr lang="en-US" dirty="0" smtClean="0"/>
              <a:t>A B 2</a:t>
            </a:r>
          </a:p>
          <a:p>
            <a:r>
              <a:rPr lang="en-US" dirty="0" smtClean="0"/>
              <a:t>A C 3</a:t>
            </a:r>
          </a:p>
          <a:p>
            <a:r>
              <a:rPr lang="en-US" dirty="0" smtClean="0"/>
              <a:t>B D 3</a:t>
            </a:r>
          </a:p>
          <a:p>
            <a:r>
              <a:rPr lang="en-US" dirty="0" smtClean="0"/>
              <a:t>C E 2</a:t>
            </a:r>
          </a:p>
          <a:p>
            <a:r>
              <a:rPr lang="en-US" dirty="0" smtClean="0"/>
              <a:t>D G 1</a:t>
            </a:r>
          </a:p>
          <a:p>
            <a:r>
              <a:rPr lang="en-US" dirty="0" smtClean="0"/>
              <a:t>E G 1</a:t>
            </a:r>
          </a:p>
          <a:p>
            <a:r>
              <a:rPr lang="en-US" dirty="0" smtClean="0"/>
              <a:t>[</a:t>
            </a:r>
            <a:r>
              <a:rPr lang="is-IS" dirty="0" smtClean="0"/>
              <a:t>…]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75056"/>
            <a:ext cx="455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New hint</a:t>
            </a:r>
            <a:r>
              <a:rPr lang="en-US" sz="3600" smtClean="0"/>
              <a:t>: </a:t>
            </a:r>
            <a:r>
              <a:rPr lang="en-US" sz="3600" smtClean="0"/>
              <a:t>UCS </a:t>
            </a:r>
            <a:r>
              <a:rPr lang="en-US" sz="3600" dirty="0" smtClean="0"/>
              <a:t>example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93" y="1366540"/>
            <a:ext cx="2631618" cy="33224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52400" y="2439204"/>
            <a:ext cx="31220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Node	State	g	Parent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		A		0	NIL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		B		2	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3		C		3	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4		D		5	2</a:t>
            </a:r>
          </a:p>
          <a:p>
            <a:r>
              <a:rPr lang="en-US" dirty="0" smtClean="0"/>
              <a:t>5		E		5	3</a:t>
            </a:r>
          </a:p>
          <a:p>
            <a:r>
              <a:rPr lang="en-US" dirty="0" smtClean="0"/>
              <a:t>6		G		6	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2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FE43-2773-F74E-86FF-55201B4FFD5F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4518837" y="61152"/>
            <a:ext cx="46251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in which paths from each state </a:t>
            </a:r>
            <a:r>
              <a:rPr lang="en-US" dirty="0" smtClean="0">
                <a:solidFill>
                  <a:srgbClr val="FF0000"/>
                </a:solidFill>
              </a:rPr>
              <a:t>are listed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A: A-&gt;B, A-&gt;C, A-&gt;D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B: B-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D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C: C-&gt;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D: D-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E: E-</a:t>
            </a:r>
            <a:r>
              <a:rPr lang="en-US" dirty="0" smtClean="0">
                <a:solidFill>
                  <a:srgbClr val="FF0000"/>
                </a:solidFill>
              </a:rPr>
              <a:t>&gt;G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0055" y="136654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UCS</a:t>
            </a:r>
          </a:p>
          <a:p>
            <a:r>
              <a:rPr lang="en-US" dirty="0" smtClean="0"/>
              <a:t>A</a:t>
            </a:r>
          </a:p>
          <a:p>
            <a:r>
              <a:rPr lang="en-US" dirty="0"/>
              <a:t>G</a:t>
            </a:r>
            <a:endParaRPr lang="en-US" dirty="0" smtClean="0"/>
          </a:p>
          <a:p>
            <a:r>
              <a:rPr lang="en-US" dirty="0"/>
              <a:t>6</a:t>
            </a:r>
            <a:endParaRPr lang="en-US" dirty="0" smtClean="0"/>
          </a:p>
          <a:p>
            <a:r>
              <a:rPr lang="en-US" dirty="0" smtClean="0"/>
              <a:t>A B 2</a:t>
            </a:r>
          </a:p>
          <a:p>
            <a:r>
              <a:rPr lang="en-US" dirty="0" smtClean="0"/>
              <a:t>A C 3</a:t>
            </a:r>
          </a:p>
          <a:p>
            <a:r>
              <a:rPr lang="en-US" dirty="0" smtClean="0"/>
              <a:t>B D 3</a:t>
            </a:r>
          </a:p>
          <a:p>
            <a:r>
              <a:rPr lang="en-US" dirty="0" smtClean="0"/>
              <a:t>C E 2</a:t>
            </a:r>
          </a:p>
          <a:p>
            <a:r>
              <a:rPr lang="en-US" dirty="0" smtClean="0"/>
              <a:t>D G 1</a:t>
            </a:r>
          </a:p>
          <a:p>
            <a:r>
              <a:rPr lang="en-US" dirty="0" smtClean="0"/>
              <a:t>E G 1</a:t>
            </a:r>
          </a:p>
          <a:p>
            <a:r>
              <a:rPr lang="en-US" dirty="0" smtClean="0"/>
              <a:t>[</a:t>
            </a:r>
            <a:r>
              <a:rPr lang="is-IS" dirty="0" smtClean="0"/>
              <a:t>…]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75056"/>
            <a:ext cx="455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New hint</a:t>
            </a:r>
            <a:r>
              <a:rPr lang="en-US" sz="3600" smtClean="0"/>
              <a:t>: </a:t>
            </a:r>
            <a:r>
              <a:rPr lang="en-US" sz="3600" smtClean="0"/>
              <a:t>UCS </a:t>
            </a:r>
            <a:r>
              <a:rPr lang="en-US" sz="3600" dirty="0" smtClean="0"/>
              <a:t>example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93" y="1366540"/>
            <a:ext cx="2631618" cy="33224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52400" y="2439204"/>
            <a:ext cx="31220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Node	State	g	Parent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		A		0	NIL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		B		2	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3		C		3	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4		D		5	2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5		E		5	3</a:t>
            </a:r>
          </a:p>
          <a:p>
            <a:r>
              <a:rPr lang="en-US" dirty="0" smtClean="0"/>
              <a:t>6		G		6	4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27404" y="5097451"/>
            <a:ext cx="48593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here we do not </a:t>
            </a:r>
            <a:r>
              <a:rPr lang="en-US" dirty="0" err="1" smtClean="0">
                <a:solidFill>
                  <a:srgbClr val="FF0000"/>
                </a:solidFill>
              </a:rPr>
              <a:t>enqueue</a:t>
            </a:r>
            <a:r>
              <a:rPr lang="en-US" dirty="0" smtClean="0">
                <a:solidFill>
                  <a:srgbClr val="FF0000"/>
                </a:solidFill>
              </a:rPr>
              <a:t> a node with state G again since we already have one with same cost 6 in the open queue (loop detection).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12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FE43-2773-F74E-86FF-55201B4FFD5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tie-breaking</a:t>
            </a:r>
            <a:endParaRPr lang="en-US" dirty="0"/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28194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1800" b="1" dirty="0"/>
              <a:t>Function </a:t>
            </a:r>
            <a:r>
              <a:rPr lang="en-US" sz="1800" dirty="0"/>
              <a:t>General-Search(problem, Queuing-</a:t>
            </a:r>
            <a:r>
              <a:rPr lang="en-US" sz="1800" dirty="0" err="1"/>
              <a:t>Fn</a:t>
            </a:r>
            <a:r>
              <a:rPr lang="en-US" sz="1800" dirty="0"/>
              <a:t>) </a:t>
            </a:r>
            <a:r>
              <a:rPr lang="en-US" sz="1800" b="1" dirty="0"/>
              <a:t>returns</a:t>
            </a:r>
            <a:r>
              <a:rPr lang="en-US" sz="1800" dirty="0"/>
              <a:t> a solution, or failure</a:t>
            </a:r>
          </a:p>
          <a:p>
            <a:pPr>
              <a:buFontTx/>
              <a:buNone/>
            </a:pPr>
            <a:r>
              <a:rPr lang="en-US" sz="1800" dirty="0"/>
              <a:t>	nodes </a:t>
            </a:r>
            <a:r>
              <a:rPr lang="en-US" sz="1800" dirty="0">
                <a:sym typeface="Wingdings" charset="2"/>
              </a:rPr>
              <a:t> make-queue(make-node(initial-state[problem]))</a:t>
            </a:r>
          </a:p>
          <a:p>
            <a:pPr>
              <a:buFontTx/>
              <a:buNone/>
            </a:pPr>
            <a:r>
              <a:rPr lang="en-US" sz="1800" dirty="0">
                <a:sym typeface="Wingdings" charset="2"/>
              </a:rPr>
              <a:t>	</a:t>
            </a:r>
            <a:r>
              <a:rPr lang="en-US" sz="1800" b="1" dirty="0">
                <a:sym typeface="Wingdings" charset="2"/>
              </a:rPr>
              <a:t>loop do</a:t>
            </a:r>
            <a:endParaRPr lang="en-US" sz="1800" dirty="0">
              <a:sym typeface="Wingdings" charset="2"/>
            </a:endParaRPr>
          </a:p>
          <a:p>
            <a:pPr>
              <a:buFontTx/>
              <a:buNone/>
            </a:pPr>
            <a:r>
              <a:rPr lang="en-US" sz="1800" dirty="0">
                <a:sym typeface="Wingdings" charset="2"/>
              </a:rPr>
              <a:t>		</a:t>
            </a:r>
            <a:r>
              <a:rPr lang="en-US" sz="1800" b="1" dirty="0">
                <a:sym typeface="Wingdings" charset="2"/>
              </a:rPr>
              <a:t>if </a:t>
            </a:r>
            <a:r>
              <a:rPr lang="en-US" sz="1800" dirty="0">
                <a:sym typeface="Wingdings" charset="2"/>
              </a:rPr>
              <a:t>nodes is empty </a:t>
            </a:r>
            <a:r>
              <a:rPr lang="en-US" sz="1800" b="1" dirty="0">
                <a:sym typeface="Wingdings" charset="2"/>
              </a:rPr>
              <a:t>then return</a:t>
            </a:r>
            <a:r>
              <a:rPr lang="en-US" sz="1800" dirty="0">
                <a:sym typeface="Wingdings" charset="2"/>
              </a:rPr>
              <a:t> failure</a:t>
            </a:r>
          </a:p>
          <a:p>
            <a:pPr>
              <a:buFontTx/>
              <a:buNone/>
            </a:pPr>
            <a:r>
              <a:rPr lang="en-US" sz="1800" dirty="0">
                <a:sym typeface="Wingdings" charset="2"/>
              </a:rPr>
              <a:t>		node  Remove-Front(nodes)</a:t>
            </a:r>
            <a:endParaRPr lang="en-US" sz="1800" b="1" dirty="0">
              <a:sym typeface="Wingdings" charset="2"/>
            </a:endParaRPr>
          </a:p>
          <a:p>
            <a:pPr>
              <a:buFontTx/>
              <a:buNone/>
            </a:pPr>
            <a:r>
              <a:rPr lang="en-US" sz="1800" b="1" dirty="0">
                <a:sym typeface="Wingdings" charset="2"/>
              </a:rPr>
              <a:t>		if </a:t>
            </a:r>
            <a:r>
              <a:rPr lang="en-US" sz="1800" dirty="0">
                <a:sym typeface="Wingdings" charset="2"/>
              </a:rPr>
              <a:t>Goal-Test[problem] applied to State(node) succeeds </a:t>
            </a:r>
            <a:r>
              <a:rPr lang="en-US" sz="1800" b="1" dirty="0">
                <a:sym typeface="Wingdings" charset="2"/>
              </a:rPr>
              <a:t>then return </a:t>
            </a:r>
            <a:r>
              <a:rPr lang="en-US" sz="1800" dirty="0">
                <a:sym typeface="Wingdings" charset="2"/>
              </a:rPr>
              <a:t>node</a:t>
            </a:r>
          </a:p>
          <a:p>
            <a:pPr>
              <a:buFontTx/>
              <a:buNone/>
            </a:pPr>
            <a:r>
              <a:rPr lang="en-US" sz="1800" dirty="0">
                <a:sym typeface="Wingdings" charset="2"/>
              </a:rPr>
              <a:t>		nodes  Queuing-</a:t>
            </a:r>
            <a:r>
              <a:rPr lang="en-US" sz="1800" dirty="0" err="1">
                <a:sym typeface="Wingdings" charset="2"/>
              </a:rPr>
              <a:t>Fn</a:t>
            </a:r>
            <a:r>
              <a:rPr lang="en-US" sz="1800" dirty="0">
                <a:sym typeface="Wingdings" charset="2"/>
              </a:rPr>
              <a:t>(nodes, </a:t>
            </a:r>
            <a:r>
              <a:rPr lang="en-US" sz="1800" b="1" dirty="0" err="1" smtClean="0">
                <a:solidFill>
                  <a:srgbClr val="FF0000"/>
                </a:solidFill>
                <a:sym typeface="Wingdings" charset="2"/>
              </a:rPr>
              <a:t>TieBreak</a:t>
            </a:r>
            <a:r>
              <a:rPr lang="en-US" sz="1800" dirty="0" smtClean="0">
                <a:sym typeface="Wingdings" charset="2"/>
              </a:rPr>
              <a:t>(Expand(node</a:t>
            </a:r>
            <a:r>
              <a:rPr lang="en-US" sz="1800" dirty="0">
                <a:sym typeface="Wingdings" charset="2"/>
              </a:rPr>
              <a:t>, Operators[problem</a:t>
            </a:r>
            <a:r>
              <a:rPr lang="en-US" sz="1800" dirty="0" smtClean="0">
                <a:sym typeface="Wingdings" charset="2"/>
              </a:rPr>
              <a:t>])))</a:t>
            </a:r>
            <a:endParaRPr lang="en-US" sz="1800" b="1" dirty="0">
              <a:sym typeface="Wingdings" charset="2"/>
            </a:endParaRPr>
          </a:p>
          <a:p>
            <a:pPr>
              <a:buFontTx/>
              <a:buNone/>
            </a:pPr>
            <a:r>
              <a:rPr lang="en-US" sz="1800" b="1" dirty="0">
                <a:sym typeface="Wingdings" charset="2"/>
              </a:rPr>
              <a:t>	end</a:t>
            </a:r>
            <a:endParaRPr lang="en-US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7560" y="5002924"/>
            <a:ext cx="8347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TieBreak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nodeset</a:t>
            </a:r>
            <a:r>
              <a:rPr lang="en-US" dirty="0" smtClean="0">
                <a:solidFill>
                  <a:srgbClr val="FF0000"/>
                </a:solidFill>
              </a:rPr>
              <a:t>) – homework 1 text says (p. 5):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If all else is equal while searching routes (ties), you should explore (</a:t>
            </a:r>
            <a:r>
              <a:rPr lang="en-US" dirty="0" err="1">
                <a:solidFill>
                  <a:srgbClr val="FF0000"/>
                </a:solidFill>
              </a:rPr>
              <a:t>enqueue</a:t>
            </a:r>
            <a:r>
              <a:rPr lang="en-US" dirty="0">
                <a:solidFill>
                  <a:srgbClr val="FF0000"/>
                </a:solidFill>
              </a:rPr>
              <a:t>) multiple paths from the same intersection </a:t>
            </a:r>
            <a:r>
              <a:rPr lang="en-US" b="1" dirty="0">
                <a:solidFill>
                  <a:srgbClr val="FF0000"/>
                </a:solidFill>
              </a:rPr>
              <a:t>in the order </a:t>
            </a:r>
            <a:r>
              <a:rPr lang="en-US" dirty="0">
                <a:solidFill>
                  <a:srgbClr val="FF0000"/>
                </a:solidFill>
              </a:rPr>
              <a:t>in which they are listed in the </a:t>
            </a:r>
            <a:r>
              <a:rPr lang="en-US" b="1" dirty="0">
                <a:solidFill>
                  <a:srgbClr val="FF0000"/>
                </a:solidFill>
              </a:rPr>
              <a:t>live traffic </a:t>
            </a:r>
            <a:r>
              <a:rPr lang="en-US" dirty="0">
                <a:solidFill>
                  <a:srgbClr val="FF0000"/>
                </a:solidFill>
              </a:rPr>
              <a:t>inputs.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1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FE43-2773-F74E-86FF-55201B4FFD5F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4518837" y="61152"/>
            <a:ext cx="46251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in which paths from each state </a:t>
            </a:r>
            <a:r>
              <a:rPr lang="en-US" dirty="0" smtClean="0">
                <a:solidFill>
                  <a:srgbClr val="FF0000"/>
                </a:solidFill>
              </a:rPr>
              <a:t>are listed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A: A-&gt;B, A-&gt;C, A-&gt;D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B: B-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D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C: C-&gt;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D: D-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E: E-</a:t>
            </a:r>
            <a:r>
              <a:rPr lang="en-US" dirty="0" smtClean="0">
                <a:solidFill>
                  <a:srgbClr val="FF0000"/>
                </a:solidFill>
              </a:rPr>
              <a:t>&gt;G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0055" y="136654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UCS</a:t>
            </a:r>
          </a:p>
          <a:p>
            <a:r>
              <a:rPr lang="en-US" dirty="0" smtClean="0"/>
              <a:t>A</a:t>
            </a:r>
          </a:p>
          <a:p>
            <a:r>
              <a:rPr lang="en-US" dirty="0"/>
              <a:t>G</a:t>
            </a:r>
            <a:endParaRPr lang="en-US" dirty="0" smtClean="0"/>
          </a:p>
          <a:p>
            <a:r>
              <a:rPr lang="en-US" dirty="0"/>
              <a:t>6</a:t>
            </a:r>
            <a:endParaRPr lang="en-US" dirty="0" smtClean="0"/>
          </a:p>
          <a:p>
            <a:r>
              <a:rPr lang="en-US" dirty="0" smtClean="0"/>
              <a:t>A B 2</a:t>
            </a:r>
          </a:p>
          <a:p>
            <a:r>
              <a:rPr lang="en-US" dirty="0" smtClean="0"/>
              <a:t>A C 3</a:t>
            </a:r>
          </a:p>
          <a:p>
            <a:r>
              <a:rPr lang="en-US" dirty="0" smtClean="0"/>
              <a:t>B D 3</a:t>
            </a:r>
          </a:p>
          <a:p>
            <a:r>
              <a:rPr lang="en-US" dirty="0" smtClean="0"/>
              <a:t>C E 2</a:t>
            </a:r>
          </a:p>
          <a:p>
            <a:r>
              <a:rPr lang="en-US" dirty="0" smtClean="0"/>
              <a:t>D G 1</a:t>
            </a:r>
          </a:p>
          <a:p>
            <a:r>
              <a:rPr lang="en-US" dirty="0" smtClean="0"/>
              <a:t>E G 1</a:t>
            </a:r>
          </a:p>
          <a:p>
            <a:r>
              <a:rPr lang="en-US" dirty="0" smtClean="0"/>
              <a:t>[</a:t>
            </a:r>
            <a:r>
              <a:rPr lang="is-IS" dirty="0" smtClean="0"/>
              <a:t>…]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75056"/>
            <a:ext cx="4552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New hint</a:t>
            </a:r>
            <a:r>
              <a:rPr lang="en-US" sz="3600" smtClean="0"/>
              <a:t>: </a:t>
            </a:r>
            <a:r>
              <a:rPr lang="en-US" sz="3600" smtClean="0"/>
              <a:t>UCS </a:t>
            </a:r>
            <a:r>
              <a:rPr lang="en-US" sz="3600" dirty="0" smtClean="0"/>
              <a:t>example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93" y="1366540"/>
            <a:ext cx="2631618" cy="33224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52400" y="2439204"/>
            <a:ext cx="31220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Node	State	g	Parent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		A		0	NIL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		B		2	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3		C		3	1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4		D		5	2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5		E		5	3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6		G		6	4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08381" y="4813275"/>
            <a:ext cx="10230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Solution:</a:t>
            </a:r>
          </a:p>
          <a:p>
            <a:r>
              <a:rPr lang="en-US" dirty="0" smtClean="0"/>
              <a:t>A 0</a:t>
            </a:r>
          </a:p>
          <a:p>
            <a:r>
              <a:rPr lang="en-US" dirty="0" smtClean="0"/>
              <a:t>B 2</a:t>
            </a:r>
          </a:p>
          <a:p>
            <a:r>
              <a:rPr lang="en-US" dirty="0" smtClean="0"/>
              <a:t>D 5</a:t>
            </a:r>
          </a:p>
          <a:p>
            <a:r>
              <a:rPr lang="en-US" dirty="0" smtClean="0"/>
              <a:t>G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1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FE43-2773-F74E-86FF-55201B4FFD5F}" type="slidenum">
              <a:rPr lang="en-US" smtClean="0"/>
              <a:pPr/>
              <a:t>4</a:t>
            </a:fld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34" y="428735"/>
            <a:ext cx="3683000" cy="566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9145" y="1639614"/>
            <a:ext cx="431983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in which paths from each state are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Listed: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A: A-&gt;B, A-&gt;C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B: B-&gt;D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C: C-&gt;D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This is why BFS returns ABD and not ACD.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Note: loop detection also contributed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Here by preventing the second encountered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Node with state D from being </a:t>
            </a:r>
            <a:r>
              <a:rPr lang="en-US" dirty="0" err="1" smtClean="0">
                <a:solidFill>
                  <a:schemeClr val="accent1"/>
                </a:solidFill>
              </a:rPr>
              <a:t>enqueued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88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FE43-2773-F74E-86FF-55201B4FFD5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4580921" y="0"/>
            <a:ext cx="463710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in which paths from each state </a:t>
            </a:r>
            <a:r>
              <a:rPr lang="en-US" dirty="0" smtClean="0">
                <a:solidFill>
                  <a:srgbClr val="FF0000"/>
                </a:solidFill>
              </a:rPr>
              <a:t>are listed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A: A-&gt;B, A-&gt;E, A-&gt;I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B: B-&gt;C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C: C-&gt;D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E: E-&gt;F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F: F-&gt;G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G: G-&gt;H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I: I-&gt;J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J: J-&gt;K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K: K-&gt;L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L: L-&gt;H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DFS returns?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0055" y="136654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charset="0"/>
              </a:rPr>
              <a:t>DFS</a:t>
            </a:r>
          </a:p>
          <a:p>
            <a:r>
              <a:rPr lang="en-US" dirty="0">
                <a:latin typeface="Menlo" charset="0"/>
              </a:rPr>
              <a:t>A</a:t>
            </a:r>
          </a:p>
          <a:p>
            <a:r>
              <a:rPr lang="en-US" dirty="0">
                <a:latin typeface="Menlo" charset="0"/>
              </a:rPr>
              <a:t>H</a:t>
            </a:r>
          </a:p>
          <a:p>
            <a:r>
              <a:rPr lang="en-US" dirty="0">
                <a:latin typeface="Menlo" charset="0"/>
              </a:rPr>
              <a:t>12</a:t>
            </a:r>
          </a:p>
          <a:p>
            <a:r>
              <a:rPr lang="en-US" dirty="0">
                <a:latin typeface="Menlo" charset="0"/>
              </a:rPr>
              <a:t>A B 1</a:t>
            </a:r>
          </a:p>
          <a:p>
            <a:r>
              <a:rPr lang="en-US" dirty="0">
                <a:latin typeface="Menlo" charset="0"/>
              </a:rPr>
              <a:t>B C 1</a:t>
            </a:r>
          </a:p>
          <a:p>
            <a:r>
              <a:rPr lang="en-US" dirty="0">
                <a:latin typeface="Menlo" charset="0"/>
              </a:rPr>
              <a:t>C D 1</a:t>
            </a:r>
          </a:p>
          <a:p>
            <a:r>
              <a:rPr lang="en-US" dirty="0">
                <a:latin typeface="Menlo" charset="0"/>
              </a:rPr>
              <a:t>A E 10</a:t>
            </a:r>
          </a:p>
          <a:p>
            <a:r>
              <a:rPr lang="en-US" dirty="0">
                <a:latin typeface="Menlo" charset="0"/>
              </a:rPr>
              <a:t>E F 2</a:t>
            </a:r>
          </a:p>
          <a:p>
            <a:r>
              <a:rPr lang="en-US" dirty="0">
                <a:latin typeface="Menlo" charset="0"/>
              </a:rPr>
              <a:t>F G 3</a:t>
            </a:r>
          </a:p>
          <a:p>
            <a:r>
              <a:rPr lang="en-US" dirty="0">
                <a:latin typeface="Menlo" charset="0"/>
              </a:rPr>
              <a:t>G H 3</a:t>
            </a:r>
          </a:p>
          <a:p>
            <a:r>
              <a:rPr lang="en-US" dirty="0">
                <a:latin typeface="Menlo" charset="0"/>
              </a:rPr>
              <a:t>A I 1</a:t>
            </a:r>
          </a:p>
          <a:p>
            <a:r>
              <a:rPr lang="en-US" dirty="0">
                <a:latin typeface="Menlo" charset="0"/>
              </a:rPr>
              <a:t>I J 1</a:t>
            </a:r>
          </a:p>
          <a:p>
            <a:r>
              <a:rPr lang="en-US" dirty="0">
                <a:latin typeface="Menlo" charset="0"/>
              </a:rPr>
              <a:t>J K 1</a:t>
            </a:r>
          </a:p>
          <a:p>
            <a:r>
              <a:rPr lang="en-US" dirty="0">
                <a:latin typeface="Menlo" charset="0"/>
              </a:rPr>
              <a:t>K L 1</a:t>
            </a:r>
          </a:p>
          <a:p>
            <a:r>
              <a:rPr lang="en-US" dirty="0">
                <a:latin typeface="Menlo" charset="0"/>
              </a:rPr>
              <a:t>L H </a:t>
            </a:r>
            <a:r>
              <a:rPr lang="en-US" dirty="0" smtClean="0">
                <a:latin typeface="Menlo" charset="0"/>
              </a:rPr>
              <a:t>1</a:t>
            </a:r>
          </a:p>
          <a:p>
            <a:r>
              <a:rPr lang="en-US" dirty="0" smtClean="0">
                <a:effectLst/>
                <a:latin typeface="Menlo" charset="0"/>
              </a:rPr>
              <a:t>[</a:t>
            </a:r>
            <a:r>
              <a:rPr lang="is-IS" dirty="0" smtClean="0">
                <a:effectLst/>
                <a:latin typeface="Menlo" charset="0"/>
              </a:rPr>
              <a:t>…]</a:t>
            </a:r>
            <a:endParaRPr lang="en-US" dirty="0">
              <a:effectLst/>
              <a:latin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628" y="0"/>
            <a:ext cx="4648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New hint: </a:t>
            </a:r>
            <a:r>
              <a:rPr lang="en-US" sz="3600" smtClean="0"/>
              <a:t>DFS example</a:t>
            </a:r>
            <a:endParaRPr lang="en-US" sz="3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88" y="1366540"/>
            <a:ext cx="3184143" cy="323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FE43-2773-F74E-86FF-55201B4FFD5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4580921" y="0"/>
            <a:ext cx="46371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in which paths from each state </a:t>
            </a:r>
            <a:r>
              <a:rPr lang="en-US" dirty="0" smtClean="0">
                <a:solidFill>
                  <a:srgbClr val="FF0000"/>
                </a:solidFill>
              </a:rPr>
              <a:t>are listed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A: A-&gt;B, A-&gt;E, A-&gt;I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B: B-&gt;C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C: C-&gt;D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E: E-&gt;F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F: F-&gt;G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G: G-&gt;H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I: I-&gt;J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J: J-&gt;K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K: K-&gt;L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L: L-&gt;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0055" y="136654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charset="0"/>
              </a:rPr>
              <a:t>DFS</a:t>
            </a:r>
          </a:p>
          <a:p>
            <a:r>
              <a:rPr lang="en-US" dirty="0">
                <a:latin typeface="Menlo" charset="0"/>
              </a:rPr>
              <a:t>A</a:t>
            </a:r>
          </a:p>
          <a:p>
            <a:r>
              <a:rPr lang="en-US" dirty="0">
                <a:latin typeface="Menlo" charset="0"/>
              </a:rPr>
              <a:t>H</a:t>
            </a:r>
          </a:p>
          <a:p>
            <a:r>
              <a:rPr lang="en-US" dirty="0">
                <a:latin typeface="Menlo" charset="0"/>
              </a:rPr>
              <a:t>12</a:t>
            </a:r>
          </a:p>
          <a:p>
            <a:r>
              <a:rPr lang="en-US" dirty="0">
                <a:latin typeface="Menlo" charset="0"/>
              </a:rPr>
              <a:t>A B 1</a:t>
            </a:r>
          </a:p>
          <a:p>
            <a:r>
              <a:rPr lang="en-US" dirty="0">
                <a:latin typeface="Menlo" charset="0"/>
              </a:rPr>
              <a:t>B C 1</a:t>
            </a:r>
          </a:p>
          <a:p>
            <a:r>
              <a:rPr lang="en-US" dirty="0">
                <a:latin typeface="Menlo" charset="0"/>
              </a:rPr>
              <a:t>C D 1</a:t>
            </a:r>
          </a:p>
          <a:p>
            <a:r>
              <a:rPr lang="en-US" dirty="0">
                <a:latin typeface="Menlo" charset="0"/>
              </a:rPr>
              <a:t>A E 10</a:t>
            </a:r>
          </a:p>
          <a:p>
            <a:r>
              <a:rPr lang="en-US" dirty="0">
                <a:latin typeface="Menlo" charset="0"/>
              </a:rPr>
              <a:t>E F 2</a:t>
            </a:r>
          </a:p>
          <a:p>
            <a:r>
              <a:rPr lang="en-US" dirty="0">
                <a:latin typeface="Menlo" charset="0"/>
              </a:rPr>
              <a:t>F G 3</a:t>
            </a:r>
          </a:p>
          <a:p>
            <a:r>
              <a:rPr lang="en-US" dirty="0">
                <a:latin typeface="Menlo" charset="0"/>
              </a:rPr>
              <a:t>G H 3</a:t>
            </a:r>
          </a:p>
          <a:p>
            <a:r>
              <a:rPr lang="en-US" dirty="0">
                <a:latin typeface="Menlo" charset="0"/>
              </a:rPr>
              <a:t>A I 1</a:t>
            </a:r>
          </a:p>
          <a:p>
            <a:r>
              <a:rPr lang="en-US" dirty="0">
                <a:latin typeface="Menlo" charset="0"/>
              </a:rPr>
              <a:t>I J 1</a:t>
            </a:r>
          </a:p>
          <a:p>
            <a:r>
              <a:rPr lang="en-US" dirty="0">
                <a:latin typeface="Menlo" charset="0"/>
              </a:rPr>
              <a:t>J K 1</a:t>
            </a:r>
          </a:p>
          <a:p>
            <a:r>
              <a:rPr lang="en-US" dirty="0">
                <a:latin typeface="Menlo" charset="0"/>
              </a:rPr>
              <a:t>K L 1</a:t>
            </a:r>
          </a:p>
          <a:p>
            <a:r>
              <a:rPr lang="en-US" dirty="0">
                <a:latin typeface="Menlo" charset="0"/>
              </a:rPr>
              <a:t>L H </a:t>
            </a:r>
            <a:r>
              <a:rPr lang="en-US" dirty="0" smtClean="0">
                <a:latin typeface="Menlo" charset="0"/>
              </a:rPr>
              <a:t>1</a:t>
            </a:r>
          </a:p>
          <a:p>
            <a:r>
              <a:rPr lang="en-US" dirty="0" smtClean="0">
                <a:effectLst/>
                <a:latin typeface="Menlo" charset="0"/>
              </a:rPr>
              <a:t>[</a:t>
            </a:r>
            <a:r>
              <a:rPr lang="is-IS" dirty="0" smtClean="0">
                <a:effectLst/>
                <a:latin typeface="Menlo" charset="0"/>
              </a:rPr>
              <a:t>…]</a:t>
            </a:r>
            <a:endParaRPr lang="en-US" dirty="0">
              <a:effectLst/>
              <a:latin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628" y="0"/>
            <a:ext cx="4648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New hint: </a:t>
            </a:r>
            <a:r>
              <a:rPr lang="en-US" sz="3600" smtClean="0"/>
              <a:t>DFS example</a:t>
            </a:r>
            <a:endParaRPr lang="en-US" sz="3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88" y="1366540"/>
            <a:ext cx="3184143" cy="32378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75852" y="3501340"/>
            <a:ext cx="2660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Node	State	Parent</a:t>
            </a:r>
          </a:p>
          <a:p>
            <a:r>
              <a:rPr lang="en-US" dirty="0" smtClean="0"/>
              <a:t>1		A		NIL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FE43-2773-F74E-86FF-55201B4FFD5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4580921" y="0"/>
            <a:ext cx="46371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in which paths from each state </a:t>
            </a:r>
            <a:r>
              <a:rPr lang="en-US" dirty="0" smtClean="0">
                <a:solidFill>
                  <a:srgbClr val="FF0000"/>
                </a:solidFill>
              </a:rPr>
              <a:t>are listed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A: A-&gt;B, A-&gt;E, A-&gt;I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B: B-&gt;C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C: C-&gt;D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E: E-&gt;F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F: F-&gt;G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G: G-&gt;H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I: I-&gt;J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J: J-&gt;K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K: K-&gt;L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L: L-&gt;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0055" y="136654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charset="0"/>
              </a:rPr>
              <a:t>DFS</a:t>
            </a:r>
          </a:p>
          <a:p>
            <a:r>
              <a:rPr lang="en-US" dirty="0">
                <a:latin typeface="Menlo" charset="0"/>
              </a:rPr>
              <a:t>A</a:t>
            </a:r>
          </a:p>
          <a:p>
            <a:r>
              <a:rPr lang="en-US" dirty="0">
                <a:latin typeface="Menlo" charset="0"/>
              </a:rPr>
              <a:t>H</a:t>
            </a:r>
          </a:p>
          <a:p>
            <a:r>
              <a:rPr lang="en-US" dirty="0">
                <a:latin typeface="Menlo" charset="0"/>
              </a:rPr>
              <a:t>12</a:t>
            </a:r>
          </a:p>
          <a:p>
            <a:r>
              <a:rPr lang="en-US" dirty="0">
                <a:latin typeface="Menlo" charset="0"/>
              </a:rPr>
              <a:t>A B 1</a:t>
            </a:r>
          </a:p>
          <a:p>
            <a:r>
              <a:rPr lang="en-US" dirty="0">
                <a:latin typeface="Menlo" charset="0"/>
              </a:rPr>
              <a:t>B C 1</a:t>
            </a:r>
          </a:p>
          <a:p>
            <a:r>
              <a:rPr lang="en-US" dirty="0">
                <a:latin typeface="Menlo" charset="0"/>
              </a:rPr>
              <a:t>C D 1</a:t>
            </a:r>
          </a:p>
          <a:p>
            <a:r>
              <a:rPr lang="en-US" dirty="0">
                <a:latin typeface="Menlo" charset="0"/>
              </a:rPr>
              <a:t>A E 10</a:t>
            </a:r>
          </a:p>
          <a:p>
            <a:r>
              <a:rPr lang="en-US" dirty="0">
                <a:latin typeface="Menlo" charset="0"/>
              </a:rPr>
              <a:t>E F 2</a:t>
            </a:r>
          </a:p>
          <a:p>
            <a:r>
              <a:rPr lang="en-US" dirty="0">
                <a:latin typeface="Menlo" charset="0"/>
              </a:rPr>
              <a:t>F G 3</a:t>
            </a:r>
          </a:p>
          <a:p>
            <a:r>
              <a:rPr lang="en-US" dirty="0">
                <a:latin typeface="Menlo" charset="0"/>
              </a:rPr>
              <a:t>G H 3</a:t>
            </a:r>
          </a:p>
          <a:p>
            <a:r>
              <a:rPr lang="en-US" dirty="0">
                <a:latin typeface="Menlo" charset="0"/>
              </a:rPr>
              <a:t>A I 1</a:t>
            </a:r>
          </a:p>
          <a:p>
            <a:r>
              <a:rPr lang="en-US" dirty="0">
                <a:latin typeface="Menlo" charset="0"/>
              </a:rPr>
              <a:t>I J 1</a:t>
            </a:r>
          </a:p>
          <a:p>
            <a:r>
              <a:rPr lang="en-US" dirty="0">
                <a:latin typeface="Menlo" charset="0"/>
              </a:rPr>
              <a:t>J K 1</a:t>
            </a:r>
          </a:p>
          <a:p>
            <a:r>
              <a:rPr lang="en-US" dirty="0">
                <a:latin typeface="Menlo" charset="0"/>
              </a:rPr>
              <a:t>K L 1</a:t>
            </a:r>
          </a:p>
          <a:p>
            <a:r>
              <a:rPr lang="en-US" dirty="0">
                <a:latin typeface="Menlo" charset="0"/>
              </a:rPr>
              <a:t>L H </a:t>
            </a:r>
            <a:r>
              <a:rPr lang="en-US" dirty="0" smtClean="0">
                <a:latin typeface="Menlo" charset="0"/>
              </a:rPr>
              <a:t>1</a:t>
            </a:r>
          </a:p>
          <a:p>
            <a:r>
              <a:rPr lang="en-US" dirty="0" smtClean="0">
                <a:effectLst/>
                <a:latin typeface="Menlo" charset="0"/>
              </a:rPr>
              <a:t>[</a:t>
            </a:r>
            <a:r>
              <a:rPr lang="is-IS" dirty="0" smtClean="0">
                <a:effectLst/>
                <a:latin typeface="Menlo" charset="0"/>
              </a:rPr>
              <a:t>…]</a:t>
            </a:r>
            <a:endParaRPr lang="en-US" dirty="0">
              <a:effectLst/>
              <a:latin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628" y="0"/>
            <a:ext cx="4648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New hint: </a:t>
            </a:r>
            <a:r>
              <a:rPr lang="en-US" sz="3600" smtClean="0"/>
              <a:t>DFS example</a:t>
            </a:r>
            <a:endParaRPr lang="en-US" sz="3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88" y="1366540"/>
            <a:ext cx="3184143" cy="32378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75852" y="3501340"/>
            <a:ext cx="26603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Node	State	Parent</a:t>
            </a:r>
          </a:p>
          <a:p>
            <a:r>
              <a:rPr lang="en-US" dirty="0" smtClean="0"/>
              <a:t>2		B		1</a:t>
            </a:r>
          </a:p>
          <a:p>
            <a:r>
              <a:rPr lang="en-US" dirty="0" smtClean="0"/>
              <a:t>3		E		1</a:t>
            </a:r>
          </a:p>
          <a:p>
            <a:r>
              <a:rPr lang="en-US" dirty="0" smtClean="0"/>
              <a:t>4		I		1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		A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NIL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2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FE43-2773-F74E-86FF-55201B4FFD5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4580921" y="0"/>
            <a:ext cx="46371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in which paths from each state </a:t>
            </a:r>
            <a:r>
              <a:rPr lang="en-US" dirty="0" smtClean="0">
                <a:solidFill>
                  <a:srgbClr val="FF0000"/>
                </a:solidFill>
              </a:rPr>
              <a:t>are listed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A: A-&gt;B, A-&gt;E, A-&gt;I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B: B-&gt;C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C: C-&gt;D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E: E-&gt;F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F: F-&gt;G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G: G-&gt;H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I: I-&gt;J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J: J-&gt;K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K: K-&gt;L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L: L-&gt;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0055" y="136654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charset="0"/>
              </a:rPr>
              <a:t>DFS</a:t>
            </a:r>
          </a:p>
          <a:p>
            <a:r>
              <a:rPr lang="en-US" dirty="0">
                <a:latin typeface="Menlo" charset="0"/>
              </a:rPr>
              <a:t>A</a:t>
            </a:r>
          </a:p>
          <a:p>
            <a:r>
              <a:rPr lang="en-US" dirty="0">
                <a:latin typeface="Menlo" charset="0"/>
              </a:rPr>
              <a:t>H</a:t>
            </a:r>
          </a:p>
          <a:p>
            <a:r>
              <a:rPr lang="en-US" dirty="0">
                <a:latin typeface="Menlo" charset="0"/>
              </a:rPr>
              <a:t>12</a:t>
            </a:r>
          </a:p>
          <a:p>
            <a:r>
              <a:rPr lang="en-US" dirty="0">
                <a:latin typeface="Menlo" charset="0"/>
              </a:rPr>
              <a:t>A B 1</a:t>
            </a:r>
          </a:p>
          <a:p>
            <a:r>
              <a:rPr lang="en-US" dirty="0">
                <a:latin typeface="Menlo" charset="0"/>
              </a:rPr>
              <a:t>B C 1</a:t>
            </a:r>
          </a:p>
          <a:p>
            <a:r>
              <a:rPr lang="en-US" dirty="0">
                <a:latin typeface="Menlo" charset="0"/>
              </a:rPr>
              <a:t>C D 1</a:t>
            </a:r>
          </a:p>
          <a:p>
            <a:r>
              <a:rPr lang="en-US" dirty="0">
                <a:latin typeface="Menlo" charset="0"/>
              </a:rPr>
              <a:t>A E 10</a:t>
            </a:r>
          </a:p>
          <a:p>
            <a:r>
              <a:rPr lang="en-US" dirty="0">
                <a:latin typeface="Menlo" charset="0"/>
              </a:rPr>
              <a:t>E F 2</a:t>
            </a:r>
          </a:p>
          <a:p>
            <a:r>
              <a:rPr lang="en-US" dirty="0">
                <a:latin typeface="Menlo" charset="0"/>
              </a:rPr>
              <a:t>F G 3</a:t>
            </a:r>
          </a:p>
          <a:p>
            <a:r>
              <a:rPr lang="en-US" dirty="0">
                <a:latin typeface="Menlo" charset="0"/>
              </a:rPr>
              <a:t>G H 3</a:t>
            </a:r>
          </a:p>
          <a:p>
            <a:r>
              <a:rPr lang="en-US" dirty="0">
                <a:latin typeface="Menlo" charset="0"/>
              </a:rPr>
              <a:t>A I 1</a:t>
            </a:r>
          </a:p>
          <a:p>
            <a:r>
              <a:rPr lang="en-US" dirty="0">
                <a:latin typeface="Menlo" charset="0"/>
              </a:rPr>
              <a:t>I J 1</a:t>
            </a:r>
          </a:p>
          <a:p>
            <a:r>
              <a:rPr lang="en-US" dirty="0">
                <a:latin typeface="Menlo" charset="0"/>
              </a:rPr>
              <a:t>J K 1</a:t>
            </a:r>
          </a:p>
          <a:p>
            <a:r>
              <a:rPr lang="en-US" dirty="0">
                <a:latin typeface="Menlo" charset="0"/>
              </a:rPr>
              <a:t>K L 1</a:t>
            </a:r>
          </a:p>
          <a:p>
            <a:r>
              <a:rPr lang="en-US" dirty="0">
                <a:latin typeface="Menlo" charset="0"/>
              </a:rPr>
              <a:t>L H </a:t>
            </a:r>
            <a:r>
              <a:rPr lang="en-US" dirty="0" smtClean="0">
                <a:latin typeface="Menlo" charset="0"/>
              </a:rPr>
              <a:t>1</a:t>
            </a:r>
          </a:p>
          <a:p>
            <a:r>
              <a:rPr lang="en-US" dirty="0" smtClean="0">
                <a:effectLst/>
                <a:latin typeface="Menlo" charset="0"/>
              </a:rPr>
              <a:t>[</a:t>
            </a:r>
            <a:r>
              <a:rPr lang="is-IS" dirty="0" smtClean="0">
                <a:effectLst/>
                <a:latin typeface="Menlo" charset="0"/>
              </a:rPr>
              <a:t>…]</a:t>
            </a:r>
            <a:endParaRPr lang="en-US" dirty="0">
              <a:effectLst/>
              <a:latin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628" y="0"/>
            <a:ext cx="4648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New hint: </a:t>
            </a:r>
            <a:r>
              <a:rPr lang="en-US" sz="3600" smtClean="0"/>
              <a:t>DFS example</a:t>
            </a:r>
            <a:endParaRPr lang="en-US" sz="3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88" y="1366540"/>
            <a:ext cx="3184143" cy="32378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75852" y="3501340"/>
            <a:ext cx="26603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Node	State	Parent</a:t>
            </a:r>
          </a:p>
          <a:p>
            <a:r>
              <a:rPr lang="en-US" dirty="0" smtClean="0"/>
              <a:t>5		C		2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		B		1</a:t>
            </a:r>
          </a:p>
          <a:p>
            <a:r>
              <a:rPr lang="en-US" dirty="0" smtClean="0"/>
              <a:t>3		E		1</a:t>
            </a:r>
          </a:p>
          <a:p>
            <a:r>
              <a:rPr lang="en-US" dirty="0" smtClean="0"/>
              <a:t>4		I		1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		A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NIL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1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DCFE43-2773-F74E-86FF-55201B4FFD5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4580921" y="0"/>
            <a:ext cx="46371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Order in which paths from each state </a:t>
            </a:r>
            <a:r>
              <a:rPr lang="en-US" dirty="0" smtClean="0">
                <a:solidFill>
                  <a:srgbClr val="FF0000"/>
                </a:solidFill>
              </a:rPr>
              <a:t>are listed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From A: A-&gt;B, A-&gt;E, A-&gt;I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B: B-&gt;C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C: C-&gt;D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E: E-&gt;F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F: F-&gt;G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G: G-&gt;H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I: I-&gt;J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J: J-&gt;K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K: K-&gt;L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L: L-&gt;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0055" y="136654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charset="0"/>
              </a:rPr>
              <a:t>DFS</a:t>
            </a:r>
          </a:p>
          <a:p>
            <a:r>
              <a:rPr lang="en-US" dirty="0">
                <a:latin typeface="Menlo" charset="0"/>
              </a:rPr>
              <a:t>A</a:t>
            </a:r>
          </a:p>
          <a:p>
            <a:r>
              <a:rPr lang="en-US" dirty="0">
                <a:latin typeface="Menlo" charset="0"/>
              </a:rPr>
              <a:t>H</a:t>
            </a:r>
          </a:p>
          <a:p>
            <a:r>
              <a:rPr lang="en-US" dirty="0">
                <a:latin typeface="Menlo" charset="0"/>
              </a:rPr>
              <a:t>12</a:t>
            </a:r>
          </a:p>
          <a:p>
            <a:r>
              <a:rPr lang="en-US" dirty="0">
                <a:latin typeface="Menlo" charset="0"/>
              </a:rPr>
              <a:t>A B 1</a:t>
            </a:r>
          </a:p>
          <a:p>
            <a:r>
              <a:rPr lang="en-US" dirty="0">
                <a:latin typeface="Menlo" charset="0"/>
              </a:rPr>
              <a:t>B C 1</a:t>
            </a:r>
          </a:p>
          <a:p>
            <a:r>
              <a:rPr lang="en-US" dirty="0">
                <a:latin typeface="Menlo" charset="0"/>
              </a:rPr>
              <a:t>C D 1</a:t>
            </a:r>
          </a:p>
          <a:p>
            <a:r>
              <a:rPr lang="en-US" dirty="0">
                <a:latin typeface="Menlo" charset="0"/>
              </a:rPr>
              <a:t>A E 10</a:t>
            </a:r>
          </a:p>
          <a:p>
            <a:r>
              <a:rPr lang="en-US" dirty="0">
                <a:latin typeface="Menlo" charset="0"/>
              </a:rPr>
              <a:t>E F 2</a:t>
            </a:r>
          </a:p>
          <a:p>
            <a:r>
              <a:rPr lang="en-US" dirty="0">
                <a:latin typeface="Menlo" charset="0"/>
              </a:rPr>
              <a:t>F G 3</a:t>
            </a:r>
          </a:p>
          <a:p>
            <a:r>
              <a:rPr lang="en-US" dirty="0">
                <a:latin typeface="Menlo" charset="0"/>
              </a:rPr>
              <a:t>G H 3</a:t>
            </a:r>
          </a:p>
          <a:p>
            <a:r>
              <a:rPr lang="en-US" dirty="0">
                <a:latin typeface="Menlo" charset="0"/>
              </a:rPr>
              <a:t>A I 1</a:t>
            </a:r>
          </a:p>
          <a:p>
            <a:r>
              <a:rPr lang="en-US" dirty="0">
                <a:latin typeface="Menlo" charset="0"/>
              </a:rPr>
              <a:t>I J 1</a:t>
            </a:r>
          </a:p>
          <a:p>
            <a:r>
              <a:rPr lang="en-US" dirty="0">
                <a:latin typeface="Menlo" charset="0"/>
              </a:rPr>
              <a:t>J K 1</a:t>
            </a:r>
          </a:p>
          <a:p>
            <a:r>
              <a:rPr lang="en-US" dirty="0">
                <a:latin typeface="Menlo" charset="0"/>
              </a:rPr>
              <a:t>K L 1</a:t>
            </a:r>
          </a:p>
          <a:p>
            <a:r>
              <a:rPr lang="en-US" dirty="0">
                <a:latin typeface="Menlo" charset="0"/>
              </a:rPr>
              <a:t>L H </a:t>
            </a:r>
            <a:r>
              <a:rPr lang="en-US" dirty="0" smtClean="0">
                <a:latin typeface="Menlo" charset="0"/>
              </a:rPr>
              <a:t>1</a:t>
            </a:r>
          </a:p>
          <a:p>
            <a:r>
              <a:rPr lang="en-US" dirty="0" smtClean="0">
                <a:effectLst/>
                <a:latin typeface="Menlo" charset="0"/>
              </a:rPr>
              <a:t>[</a:t>
            </a:r>
            <a:r>
              <a:rPr lang="is-IS" dirty="0" smtClean="0">
                <a:effectLst/>
                <a:latin typeface="Menlo" charset="0"/>
              </a:rPr>
              <a:t>…]</a:t>
            </a:r>
            <a:endParaRPr lang="en-US" dirty="0">
              <a:effectLst/>
              <a:latin typeface="Menl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628" y="0"/>
            <a:ext cx="4648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New hint: </a:t>
            </a:r>
            <a:r>
              <a:rPr lang="en-US" sz="3600" smtClean="0"/>
              <a:t>DFS example</a:t>
            </a:r>
            <a:endParaRPr lang="en-US" sz="3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88" y="1366540"/>
            <a:ext cx="3184143" cy="32378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75852" y="3501340"/>
            <a:ext cx="26603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Node	State	Parent</a:t>
            </a:r>
          </a:p>
          <a:p>
            <a:r>
              <a:rPr lang="en-US" dirty="0" smtClean="0"/>
              <a:t>6		D		5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5		C		2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		B		1</a:t>
            </a:r>
          </a:p>
          <a:p>
            <a:r>
              <a:rPr lang="en-US" dirty="0" smtClean="0"/>
              <a:t>3		E		1</a:t>
            </a:r>
          </a:p>
          <a:p>
            <a:r>
              <a:rPr lang="en-US" dirty="0" smtClean="0"/>
              <a:t>4		I		1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1		A	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NIL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3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3051</Words>
  <Application>Microsoft Macintosh PowerPoint</Application>
  <PresentationFormat>On-screen Show (4:3)</PresentationFormat>
  <Paragraphs>867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Menlo</vt:lpstr>
      <vt:lpstr>Tahoma</vt:lpstr>
      <vt:lpstr>Wingdings</vt:lpstr>
      <vt:lpstr>Arial</vt:lpstr>
      <vt:lpstr>Office Theme</vt:lpstr>
      <vt:lpstr>Remember: Implementation of search algorithms</vt:lpstr>
      <vt:lpstr>Remember: Implementation of search algorithms</vt:lpstr>
      <vt:lpstr>Adding tie-breaking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Adding tie-breaking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Slides for Google Cloud Use with Coupons</dc:title>
  <dc:creator>Wei-Min Shen</dc:creator>
  <cp:lastModifiedBy>Laurent Itti</cp:lastModifiedBy>
  <cp:revision>67</cp:revision>
  <dcterms:created xsi:type="dcterms:W3CDTF">2016-08-29T15:04:39Z</dcterms:created>
  <dcterms:modified xsi:type="dcterms:W3CDTF">2016-09-12T18:32:20Z</dcterms:modified>
</cp:coreProperties>
</file>