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Nunito" pitchFamily="2" charset="77"/>
      <p:regular r:id="rId14"/>
      <p:bold r:id="rId15"/>
      <p:italic r:id="rId16"/>
      <p:boldItalic r:id="rId17"/>
    </p:embeddedFont>
    <p:embeddedFont>
      <p:font typeface="Tahoma" panose="020B0604030504040204" pitchFamily="3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60" d="100"/>
          <a:sy n="160" d="100"/>
        </p:scale>
        <p:origin x="24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37d794663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37d794663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37d794663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37d794663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 algn="just">
              <a:buNone/>
            </a:pPr>
            <a:endParaRPr lang="en-ID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29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37d794663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37d794663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37d79466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37d79466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37d794663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37d794663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ilhamfp31/preprocessing-the-indonesian-hate-abusive-text/inpu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Challange Gold Level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Analisa Tweet Bahasa Indonesia </a:t>
            </a:r>
            <a:r>
              <a:rPr lang="en" dirty="0" err="1"/>
              <a:t>Menggunakan</a:t>
            </a:r>
            <a:r>
              <a:rPr lang="en" dirty="0"/>
              <a:t> </a:t>
            </a:r>
            <a:r>
              <a:rPr lang="en" dirty="0" err="1"/>
              <a:t>Metode</a:t>
            </a:r>
            <a:r>
              <a:rPr lang="en" dirty="0"/>
              <a:t> Descriptive </a:t>
            </a:r>
            <a:r>
              <a:rPr lang="en" dirty="0" err="1"/>
              <a:t>Analisis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Reny</a:t>
            </a:r>
            <a:r>
              <a:rPr lang="en" dirty="0"/>
              <a:t> </a:t>
            </a:r>
            <a:r>
              <a:rPr lang="en" dirty="0" err="1"/>
              <a:t>Oktavianti</a:t>
            </a:r>
            <a:r>
              <a:rPr lang="en" dirty="0"/>
              <a:t>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</a:t>
            </a:r>
            <a:r>
              <a:rPr lang="en" dirty="0" err="1"/>
              <a:t>Binar</a:t>
            </a:r>
            <a:r>
              <a:rPr lang="en" dirty="0"/>
              <a:t> Academy - DSC 7 )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Latar</a:t>
            </a:r>
            <a:r>
              <a:rPr lang="en" dirty="0"/>
              <a:t> </a:t>
            </a:r>
            <a:r>
              <a:rPr lang="en" dirty="0" err="1"/>
              <a:t>Belakang</a:t>
            </a:r>
            <a:endParaRPr dirty="0"/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819150" y="1582762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46050" indent="0" algn="just">
              <a:buNone/>
            </a:pPr>
            <a:r>
              <a:rPr lang="en-ID" sz="1400" dirty="0">
                <a:effectLst/>
                <a:latin typeface="Tahoma" panose="020B0604030504040204" pitchFamily="34" charset="0"/>
              </a:rPr>
              <a:t>        </a:t>
            </a:r>
            <a:r>
              <a:rPr lang="en-ID" sz="1400" dirty="0" err="1">
                <a:effectLst/>
                <a:latin typeface="Tahoma" panose="020B0604030504040204" pitchFamily="34" charset="0"/>
              </a:rPr>
              <a:t>Komunikasi</a:t>
            </a:r>
            <a:r>
              <a:rPr lang="en-ID" sz="1400" dirty="0">
                <a:effectLst/>
                <a:latin typeface="Tahoma" panose="020B0604030504040204" pitchFamily="34" charset="0"/>
              </a:rPr>
              <a:t> </a:t>
            </a:r>
            <a:r>
              <a:rPr lang="en-ID" sz="1400" dirty="0" err="1">
                <a:effectLst/>
                <a:latin typeface="Tahoma" panose="020B0604030504040204" pitchFamily="34" charset="0"/>
              </a:rPr>
              <a:t>merupakan</a:t>
            </a:r>
            <a:r>
              <a:rPr lang="en-ID" sz="1400" dirty="0">
                <a:effectLst/>
                <a:latin typeface="Tahoma" panose="020B0604030504040204" pitchFamily="34" charset="0"/>
              </a:rPr>
              <a:t> salah </a:t>
            </a:r>
            <a:r>
              <a:rPr lang="en-ID" sz="1400" dirty="0" err="1">
                <a:effectLst/>
                <a:latin typeface="Tahoma" panose="020B0604030504040204" pitchFamily="34" charset="0"/>
              </a:rPr>
              <a:t>satu</a:t>
            </a:r>
            <a:r>
              <a:rPr lang="en-ID" sz="1400" dirty="0">
                <a:effectLst/>
                <a:latin typeface="Tahoma" panose="020B0604030504040204" pitchFamily="34" charset="0"/>
              </a:rPr>
              <a:t> </a:t>
            </a:r>
            <a:r>
              <a:rPr lang="en-ID" sz="1400" dirty="0" err="1">
                <a:effectLst/>
                <a:latin typeface="Tahoma" panose="020B0604030504040204" pitchFamily="34" charset="0"/>
              </a:rPr>
              <a:t>kebutuhan</a:t>
            </a:r>
            <a:r>
              <a:rPr lang="en-ID" sz="1400" dirty="0">
                <a:effectLst/>
                <a:latin typeface="Tahoma" panose="020B0604030504040204" pitchFamily="34" charset="0"/>
              </a:rPr>
              <a:t> </a:t>
            </a:r>
            <a:r>
              <a:rPr lang="en-ID" sz="1400" dirty="0" err="1">
                <a:effectLst/>
                <a:latin typeface="Tahoma" panose="020B0604030504040204" pitchFamily="34" charset="0"/>
              </a:rPr>
              <a:t>dasar</a:t>
            </a:r>
            <a:r>
              <a:rPr lang="en-ID" sz="1400" dirty="0">
                <a:effectLst/>
                <a:latin typeface="Tahoma" panose="020B0604030504040204" pitchFamily="34" charset="0"/>
              </a:rPr>
              <a:t> </a:t>
            </a:r>
            <a:r>
              <a:rPr lang="en-ID" sz="1400" dirty="0" err="1">
                <a:effectLst/>
                <a:latin typeface="Tahoma" panose="020B0604030504040204" pitchFamily="34" charset="0"/>
              </a:rPr>
              <a:t>manusia</a:t>
            </a:r>
            <a:r>
              <a:rPr lang="en-ID" sz="1400" dirty="0">
                <a:effectLst/>
                <a:latin typeface="Tahoma" panose="020B0604030504040204" pitchFamily="34" charset="0"/>
              </a:rPr>
              <a:t>. Karena </a:t>
            </a:r>
            <a:r>
              <a:rPr lang="en-ID" sz="1400" dirty="0" err="1">
                <a:effectLst/>
                <a:latin typeface="Tahoma" panose="020B0604030504040204" pitchFamily="34" charset="0"/>
              </a:rPr>
              <a:t>manusia</a:t>
            </a:r>
            <a:r>
              <a:rPr lang="en-ID" sz="1400" dirty="0">
                <a:effectLst/>
                <a:latin typeface="Tahoma" panose="020B0604030504040204" pitchFamily="34" charset="0"/>
              </a:rPr>
              <a:t> </a:t>
            </a:r>
            <a:r>
              <a:rPr lang="en-ID" sz="1400" dirty="0" err="1">
                <a:effectLst/>
                <a:latin typeface="Tahoma" panose="020B0604030504040204" pitchFamily="34" charset="0"/>
              </a:rPr>
              <a:t>merupakan</a:t>
            </a:r>
            <a:r>
              <a:rPr lang="en-ID" sz="1400" dirty="0">
                <a:effectLst/>
                <a:latin typeface="Tahoma" panose="020B0604030504040204" pitchFamily="34" charset="0"/>
              </a:rPr>
              <a:t> </a:t>
            </a:r>
            <a:r>
              <a:rPr lang="en-ID" sz="1400" dirty="0" err="1">
                <a:effectLst/>
                <a:latin typeface="Tahoma" panose="020B0604030504040204" pitchFamily="34" charset="0"/>
              </a:rPr>
              <a:t>makhluk</a:t>
            </a:r>
            <a:r>
              <a:rPr lang="en-ID" sz="1400" dirty="0">
                <a:effectLst/>
                <a:latin typeface="Tahoma" panose="020B0604030504040204" pitchFamily="34" charset="0"/>
              </a:rPr>
              <a:t> </a:t>
            </a:r>
            <a:r>
              <a:rPr lang="en-ID" sz="1400" dirty="0" err="1">
                <a:effectLst/>
                <a:latin typeface="Tahoma" panose="020B0604030504040204" pitchFamily="34" charset="0"/>
              </a:rPr>
              <a:t>sosial</a:t>
            </a:r>
            <a:r>
              <a:rPr lang="en-ID" sz="1400" dirty="0">
                <a:effectLst/>
                <a:latin typeface="Tahoma" panose="020B0604030504040204" pitchFamily="34" charset="0"/>
              </a:rPr>
              <a:t> yang </a:t>
            </a:r>
            <a:r>
              <a:rPr lang="en-ID" sz="1400" dirty="0" err="1">
                <a:effectLst/>
                <a:latin typeface="Tahoma" panose="020B0604030504040204" pitchFamily="34" charset="0"/>
              </a:rPr>
              <a:t>tidak</a:t>
            </a:r>
            <a:r>
              <a:rPr lang="en-ID" sz="1400" dirty="0">
                <a:effectLst/>
                <a:latin typeface="Tahoma" panose="020B0604030504040204" pitchFamily="34" charset="0"/>
              </a:rPr>
              <a:t> </a:t>
            </a:r>
            <a:r>
              <a:rPr lang="en-ID" sz="1400" dirty="0" err="1">
                <a:effectLst/>
                <a:latin typeface="Tahoma" panose="020B0604030504040204" pitchFamily="34" charset="0"/>
              </a:rPr>
              <a:t>bisa</a:t>
            </a:r>
            <a:r>
              <a:rPr lang="en-ID" sz="1400" dirty="0">
                <a:effectLst/>
                <a:latin typeface="Tahoma" panose="020B0604030504040204" pitchFamily="34" charset="0"/>
              </a:rPr>
              <a:t> </a:t>
            </a:r>
            <a:r>
              <a:rPr lang="en-ID" sz="1400" dirty="0" err="1">
                <a:effectLst/>
                <a:latin typeface="Tahoma" panose="020B0604030504040204" pitchFamily="34" charset="0"/>
              </a:rPr>
              <a:t>hidup</a:t>
            </a:r>
            <a:r>
              <a:rPr lang="en-ID" sz="1400" dirty="0">
                <a:effectLst/>
                <a:latin typeface="Tahoma" panose="020B0604030504040204" pitchFamily="34" charset="0"/>
              </a:rPr>
              <a:t> </a:t>
            </a:r>
            <a:r>
              <a:rPr lang="en-ID" sz="1400" dirty="0" err="1">
                <a:effectLst/>
                <a:latin typeface="Tahoma" panose="020B0604030504040204" pitchFamily="34" charset="0"/>
              </a:rPr>
              <a:t>sendiri</a:t>
            </a:r>
            <a:r>
              <a:rPr lang="en-ID" sz="1400" dirty="0">
                <a:effectLst/>
                <a:latin typeface="Tahoma" panose="020B0604030504040204" pitchFamily="34" charset="0"/>
              </a:rPr>
              <a:t>. </a:t>
            </a:r>
            <a:r>
              <a:rPr lang="en-ID" sz="1400" dirty="0" err="1">
                <a:effectLst/>
                <a:latin typeface="Tahoma" panose="020B0604030504040204" pitchFamily="34" charset="0"/>
              </a:rPr>
              <a:t>Dewasa</a:t>
            </a:r>
            <a:r>
              <a:rPr lang="en-ID" sz="1400" dirty="0">
                <a:effectLst/>
                <a:latin typeface="Tahoma" panose="020B0604030504040204" pitchFamily="34" charset="0"/>
              </a:rPr>
              <a:t> </a:t>
            </a:r>
            <a:r>
              <a:rPr lang="en-ID" sz="1400" dirty="0" err="1">
                <a:effectLst/>
                <a:latin typeface="Tahoma" panose="020B0604030504040204" pitchFamily="34" charset="0"/>
              </a:rPr>
              <a:t>ini</a:t>
            </a:r>
            <a:r>
              <a:rPr lang="en-ID" sz="1400" dirty="0">
                <a:latin typeface="Tahoma" panose="020B0604030504040204" pitchFamily="34" charset="0"/>
              </a:rPr>
              <a:t>, salah </a:t>
            </a:r>
            <a:r>
              <a:rPr lang="en-ID" sz="1400" dirty="0" err="1">
                <a:latin typeface="Tahoma" panose="020B0604030504040204" pitchFamily="34" charset="0"/>
              </a:rPr>
              <a:t>satu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komunikasi</a:t>
            </a:r>
            <a:r>
              <a:rPr lang="en-ID" sz="1400" dirty="0">
                <a:latin typeface="Tahoma" panose="020B0604030504040204" pitchFamily="34" charset="0"/>
              </a:rPr>
              <a:t> yang </a:t>
            </a:r>
            <a:r>
              <a:rPr lang="en-ID" sz="1400" dirty="0" err="1">
                <a:latin typeface="Tahoma" panose="020B0604030504040204" pitchFamily="34" charset="0"/>
              </a:rPr>
              <a:t>sering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digunakan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melalui</a:t>
            </a:r>
            <a:r>
              <a:rPr lang="en-ID" sz="1400" dirty="0">
                <a:latin typeface="Tahoma" panose="020B0604030504040204" pitchFamily="34" charset="0"/>
              </a:rPr>
              <a:t> internet </a:t>
            </a:r>
            <a:r>
              <a:rPr lang="en-ID" sz="1400" dirty="0" err="1">
                <a:latin typeface="Tahoma" panose="020B0604030504040204" pitchFamily="34" charset="0"/>
              </a:rPr>
              <a:t>atau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sosial</a:t>
            </a:r>
            <a:r>
              <a:rPr lang="en-ID" sz="1400" dirty="0">
                <a:latin typeface="Tahoma" panose="020B0604030504040204" pitchFamily="34" charset="0"/>
              </a:rPr>
              <a:t> media.</a:t>
            </a:r>
          </a:p>
          <a:p>
            <a:pPr marL="146050" indent="0" algn="just">
              <a:buNone/>
            </a:pPr>
            <a:r>
              <a:rPr lang="en-ID" sz="1400" dirty="0">
                <a:latin typeface="Tahoma" panose="020B0604030504040204" pitchFamily="34" charset="0"/>
              </a:rPr>
              <a:t>        Sosial media yang </a:t>
            </a:r>
            <a:r>
              <a:rPr lang="en-ID" sz="1400" dirty="0" err="1">
                <a:latin typeface="Tahoma" panose="020B0604030504040204" pitchFamily="34" charset="0"/>
              </a:rPr>
              <a:t>digunakan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memiliki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dampak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positif</a:t>
            </a:r>
            <a:r>
              <a:rPr lang="en-ID" sz="1400" dirty="0">
                <a:latin typeface="Tahoma" panose="020B0604030504040204" pitchFamily="34" charset="0"/>
              </a:rPr>
              <a:t> dan </a:t>
            </a:r>
            <a:r>
              <a:rPr lang="en-ID" sz="1400" dirty="0" err="1">
                <a:latin typeface="Tahoma" panose="020B0604030504040204" pitchFamily="34" charset="0"/>
              </a:rPr>
              <a:t>dampak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negatif</a:t>
            </a:r>
            <a:r>
              <a:rPr lang="en-ID" sz="1400" dirty="0">
                <a:latin typeface="Tahoma" panose="020B0604030504040204" pitchFamily="34" charset="0"/>
              </a:rPr>
              <a:t>. Salah </a:t>
            </a:r>
            <a:r>
              <a:rPr lang="en-ID" sz="1400" dirty="0" err="1">
                <a:latin typeface="Tahoma" panose="020B0604030504040204" pitchFamily="34" charset="0"/>
              </a:rPr>
              <a:t>satu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dampak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negatif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adanya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kecenderungan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seseorang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mengomentari</a:t>
            </a:r>
            <a:r>
              <a:rPr lang="en-ID" sz="1400" dirty="0">
                <a:latin typeface="Tahoma" panose="020B0604030504040204" pitchFamily="34" charset="0"/>
              </a:rPr>
              <a:t> media orang lain </a:t>
            </a:r>
            <a:r>
              <a:rPr lang="en-ID" sz="1400" dirty="0" err="1">
                <a:latin typeface="Tahoma" panose="020B0604030504040204" pitchFamily="34" charset="0"/>
              </a:rPr>
              <a:t>dengan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i="1" dirty="0">
                <a:latin typeface="Tahoma" panose="020B0604030504040204" pitchFamily="34" charset="0"/>
              </a:rPr>
              <a:t>hate speech</a:t>
            </a:r>
            <a:r>
              <a:rPr lang="en-ID" sz="1400" dirty="0">
                <a:latin typeface="Tahoma" panose="020B0604030504040204" pitchFamily="34" charset="0"/>
              </a:rPr>
              <a:t>, kata abusive, </a:t>
            </a:r>
            <a:r>
              <a:rPr lang="en-ID" sz="1400" dirty="0" err="1">
                <a:latin typeface="Tahoma" panose="020B0604030504040204" pitchFamily="34" charset="0"/>
              </a:rPr>
              <a:t>bahasa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alay</a:t>
            </a:r>
            <a:r>
              <a:rPr lang="en-ID" sz="1400" dirty="0">
                <a:latin typeface="Tahoma" panose="020B0604030504040204" pitchFamily="34" charset="0"/>
              </a:rPr>
              <a:t> dan </a:t>
            </a:r>
            <a:r>
              <a:rPr lang="en-ID" sz="1400" dirty="0" err="1">
                <a:latin typeface="Tahoma" panose="020B0604030504040204" pitchFamily="34" charset="0"/>
              </a:rPr>
              <a:t>masih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banyak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lagi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komentar</a:t>
            </a:r>
            <a:r>
              <a:rPr lang="en-ID" sz="1400" dirty="0">
                <a:latin typeface="Tahoma" panose="020B0604030504040204" pitchFamily="34" charset="0"/>
              </a:rPr>
              <a:t> yang </a:t>
            </a:r>
            <a:r>
              <a:rPr lang="en-ID" sz="1400" dirty="0" err="1">
                <a:latin typeface="Tahoma" panose="020B0604030504040204" pitchFamily="34" charset="0"/>
              </a:rPr>
              <a:t>bernilai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negatif</a:t>
            </a:r>
            <a:r>
              <a:rPr lang="en-ID" sz="1400" dirty="0">
                <a:latin typeface="Tahoma" panose="020B0604030504040204" pitchFamily="34" charset="0"/>
              </a:rPr>
              <a:t>.   </a:t>
            </a:r>
          </a:p>
          <a:p>
            <a:pPr marL="146050" indent="0" algn="just">
              <a:buNone/>
            </a:pPr>
            <a:r>
              <a:rPr lang="en-ID" sz="1400" dirty="0">
                <a:latin typeface="Tahoma" panose="020B0604030504040204" pitchFamily="34" charset="0"/>
              </a:rPr>
              <a:t>        </a:t>
            </a:r>
            <a:r>
              <a:rPr lang="en-ID" sz="1400" dirty="0" err="1">
                <a:latin typeface="Tahoma" panose="020B0604030504040204" pitchFamily="34" charset="0"/>
              </a:rPr>
              <a:t>Berangkat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dari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fakta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diatas</a:t>
            </a:r>
            <a:r>
              <a:rPr lang="en-ID" sz="1400" dirty="0">
                <a:latin typeface="Tahoma" panose="020B0604030504040204" pitchFamily="34" charset="0"/>
              </a:rPr>
              <a:t> , </a:t>
            </a:r>
            <a:r>
              <a:rPr lang="en-ID" sz="1400" dirty="0" err="1">
                <a:latin typeface="Tahoma" panose="020B0604030504040204" pitchFamily="34" charset="0"/>
              </a:rPr>
              <a:t>adanya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kecenderungan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manusia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berkomunikasi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melalui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sosial</a:t>
            </a:r>
            <a:r>
              <a:rPr lang="en-ID" sz="1400" dirty="0">
                <a:latin typeface="Tahoma" panose="020B0604030504040204" pitchFamily="34" charset="0"/>
              </a:rPr>
              <a:t> media dan </a:t>
            </a:r>
            <a:r>
              <a:rPr lang="en-ID" sz="1400" dirty="0" err="1">
                <a:latin typeface="Tahoma" panose="020B0604030504040204" pitchFamily="34" charset="0"/>
              </a:rPr>
              <a:t>ditambah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dengan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berkomentar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negatif</a:t>
            </a:r>
            <a:r>
              <a:rPr lang="en-ID" sz="1400" dirty="0">
                <a:latin typeface="Tahoma" panose="020B0604030504040204" pitchFamily="34" charset="0"/>
              </a:rPr>
              <a:t>. Oleh </a:t>
            </a:r>
            <a:r>
              <a:rPr lang="en-ID" sz="1400" dirty="0" err="1">
                <a:latin typeface="Tahoma" panose="020B0604030504040204" pitchFamily="34" charset="0"/>
              </a:rPr>
              <a:t>karena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itu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penelitian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ini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bertujuan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untuk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menganalisis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kecenderungan</a:t>
            </a:r>
            <a:r>
              <a:rPr lang="en-ID" sz="1400" dirty="0">
                <a:latin typeface="Tahoma" panose="020B0604030504040204" pitchFamily="34" charset="0"/>
              </a:rPr>
              <a:t> kata </a:t>
            </a:r>
            <a:r>
              <a:rPr lang="en-ID" sz="1400" dirty="0" err="1">
                <a:latin typeface="Tahoma" panose="020B0604030504040204" pitchFamily="34" charset="0"/>
              </a:rPr>
              <a:t>kasar</a:t>
            </a:r>
            <a:r>
              <a:rPr lang="en-ID" sz="1400" dirty="0">
                <a:latin typeface="Tahoma" panose="020B0604030504040204" pitchFamily="34" charset="0"/>
              </a:rPr>
              <a:t> (</a:t>
            </a:r>
            <a:r>
              <a:rPr lang="en-ID" sz="1400" i="1" dirty="0">
                <a:latin typeface="Tahoma" panose="020B0604030504040204" pitchFamily="34" charset="0"/>
              </a:rPr>
              <a:t>Hate Speech</a:t>
            </a:r>
            <a:r>
              <a:rPr lang="en-ID" sz="1400" dirty="0">
                <a:latin typeface="Tahoma" panose="020B0604030504040204" pitchFamily="34" charset="0"/>
              </a:rPr>
              <a:t>), kata abusive, kata yang </a:t>
            </a:r>
            <a:r>
              <a:rPr lang="en-ID" sz="1400" dirty="0" err="1">
                <a:latin typeface="Tahoma" panose="020B0604030504040204" pitchFamily="34" charset="0"/>
              </a:rPr>
              <a:t>sering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digunakan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dalam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komentar</a:t>
            </a:r>
            <a:r>
              <a:rPr lang="en-ID" sz="1400" dirty="0">
                <a:latin typeface="Tahoma" panose="020B0604030504040204" pitchFamily="34" charset="0"/>
              </a:rPr>
              <a:t> non-toxic, dan kata yang </a:t>
            </a:r>
            <a:r>
              <a:rPr lang="en-ID" sz="1400" dirty="0" err="1">
                <a:latin typeface="Tahoma" panose="020B0604030504040204" pitchFamily="34" charset="0"/>
              </a:rPr>
              <a:t>digunakan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dalam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komentar</a:t>
            </a:r>
            <a:r>
              <a:rPr lang="en-ID" sz="1400" dirty="0">
                <a:latin typeface="Tahoma" panose="020B0604030504040204" pitchFamily="34" charset="0"/>
              </a:rPr>
              <a:t> toxic.</a:t>
            </a: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38FE-1DDC-9900-9F94-CF9E428A3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663185"/>
            <a:ext cx="7505700" cy="673246"/>
          </a:xfrm>
        </p:spPr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97257-68F5-B921-0EC1-05818CB58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336431"/>
            <a:ext cx="7505700" cy="828431"/>
          </a:xfrm>
        </p:spPr>
        <p:txBody>
          <a:bodyPr/>
          <a:lstStyle/>
          <a:p>
            <a:pPr marL="146050" indent="0" algn="just">
              <a:buNone/>
            </a:pPr>
            <a:r>
              <a:rPr lang="en-US" sz="1400" dirty="0" err="1"/>
              <a:t>Menganalisa</a:t>
            </a:r>
            <a:r>
              <a:rPr lang="en-US" sz="1400" dirty="0"/>
              <a:t> </a:t>
            </a:r>
            <a:r>
              <a:rPr lang="en-US" sz="1400" dirty="0" err="1"/>
              <a:t>kecenderungan</a:t>
            </a:r>
            <a:r>
              <a:rPr lang="en-US" sz="1400" dirty="0"/>
              <a:t> </a:t>
            </a:r>
            <a:r>
              <a:rPr lang="en-ID" sz="1400" dirty="0">
                <a:latin typeface="Tahoma" panose="020B0604030504040204" pitchFamily="34" charset="0"/>
              </a:rPr>
              <a:t>kata </a:t>
            </a:r>
            <a:r>
              <a:rPr lang="en-ID" sz="1400" dirty="0" err="1">
                <a:latin typeface="Tahoma" panose="020B0604030504040204" pitchFamily="34" charset="0"/>
              </a:rPr>
              <a:t>kasar</a:t>
            </a:r>
            <a:r>
              <a:rPr lang="en-ID" sz="1400" dirty="0">
                <a:latin typeface="Tahoma" panose="020B0604030504040204" pitchFamily="34" charset="0"/>
              </a:rPr>
              <a:t> (</a:t>
            </a:r>
            <a:r>
              <a:rPr lang="en-ID" sz="1400" i="1" dirty="0">
                <a:latin typeface="Tahoma" panose="020B0604030504040204" pitchFamily="34" charset="0"/>
              </a:rPr>
              <a:t>Hate Speech</a:t>
            </a:r>
            <a:r>
              <a:rPr lang="en-ID" sz="1400" dirty="0">
                <a:latin typeface="Tahoma" panose="020B0604030504040204" pitchFamily="34" charset="0"/>
              </a:rPr>
              <a:t>), kata abusive, kata yang </a:t>
            </a:r>
            <a:r>
              <a:rPr lang="en-ID" sz="1400" dirty="0" err="1">
                <a:latin typeface="Tahoma" panose="020B0604030504040204" pitchFamily="34" charset="0"/>
              </a:rPr>
              <a:t>sering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digunakan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dalam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komentar</a:t>
            </a:r>
            <a:r>
              <a:rPr lang="en-ID" sz="1400" dirty="0">
                <a:latin typeface="Tahoma" panose="020B0604030504040204" pitchFamily="34" charset="0"/>
              </a:rPr>
              <a:t> non-toxic, dan kata yang </a:t>
            </a:r>
            <a:r>
              <a:rPr lang="en-ID" sz="1400" dirty="0" err="1">
                <a:latin typeface="Tahoma" panose="020B0604030504040204" pitchFamily="34" charset="0"/>
              </a:rPr>
              <a:t>digunakan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dalam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komentar</a:t>
            </a:r>
            <a:r>
              <a:rPr lang="en-ID" sz="1400" dirty="0">
                <a:latin typeface="Tahoma" panose="020B0604030504040204" pitchFamily="34" charset="0"/>
              </a:rPr>
              <a:t> toxic.</a:t>
            </a:r>
            <a:endParaRPr lang="en-ID" sz="1400" dirty="0"/>
          </a:p>
          <a:p>
            <a:pPr marL="14605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78D32F-A33A-76F6-07E7-4303E9D049CC}"/>
              </a:ext>
            </a:extLst>
          </p:cNvPr>
          <p:cNvSpPr txBox="1">
            <a:spLocks/>
          </p:cNvSpPr>
          <p:nvPr/>
        </p:nvSpPr>
        <p:spPr>
          <a:xfrm>
            <a:off x="819150" y="2150500"/>
            <a:ext cx="7505700" cy="687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3A6861F-8196-11B6-5E6D-42FD57C9A0CB}"/>
              </a:ext>
            </a:extLst>
          </p:cNvPr>
          <p:cNvSpPr txBox="1">
            <a:spLocks/>
          </p:cNvSpPr>
          <p:nvPr/>
        </p:nvSpPr>
        <p:spPr>
          <a:xfrm>
            <a:off x="819150" y="2679723"/>
            <a:ext cx="7505700" cy="2075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88950" indent="-342900" algn="just">
              <a:buAutoNum type="arabicPeriod"/>
            </a:pPr>
            <a:r>
              <a:rPr lang="en-ID" sz="1400" dirty="0" err="1">
                <a:latin typeface="Tahoma" panose="020B0604030504040204" pitchFamily="34" charset="0"/>
              </a:rPr>
              <a:t>Berapa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jumlah</a:t>
            </a:r>
            <a:r>
              <a:rPr lang="en-ID" sz="1400" dirty="0">
                <a:latin typeface="Tahoma" panose="020B0604030504040204" pitchFamily="34" charset="0"/>
              </a:rPr>
              <a:t> data (</a:t>
            </a:r>
            <a:r>
              <a:rPr lang="en-ID" sz="1400" i="1" dirty="0">
                <a:latin typeface="Tahoma" panose="020B0604030504040204" pitchFamily="34" charset="0"/>
              </a:rPr>
              <a:t>Hate Speech</a:t>
            </a:r>
            <a:r>
              <a:rPr lang="en-ID" sz="1400" dirty="0">
                <a:latin typeface="Tahoma" panose="020B0604030504040204" pitchFamily="34" charset="0"/>
              </a:rPr>
              <a:t>) dan kata abusive </a:t>
            </a:r>
            <a:r>
              <a:rPr lang="en-ID" sz="1400" dirty="0" err="1">
                <a:latin typeface="Tahoma" panose="020B0604030504040204" pitchFamily="34" charset="0"/>
              </a:rPr>
              <a:t>dari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seluruh</a:t>
            </a:r>
            <a:r>
              <a:rPr lang="en-ID" sz="1400" dirty="0">
                <a:latin typeface="Tahoma" panose="020B0604030504040204" pitchFamily="34" charset="0"/>
              </a:rPr>
              <a:t> tweet yang </a:t>
            </a:r>
            <a:r>
              <a:rPr lang="en-ID" sz="1400" dirty="0" err="1">
                <a:latin typeface="Tahoma" panose="020B0604030504040204" pitchFamily="34" charset="0"/>
              </a:rPr>
              <a:t>ada</a:t>
            </a:r>
            <a:r>
              <a:rPr lang="en-ID" sz="1400" dirty="0">
                <a:latin typeface="Tahoma" panose="020B0604030504040204" pitchFamily="34" charset="0"/>
              </a:rPr>
              <a:t>?</a:t>
            </a:r>
          </a:p>
          <a:p>
            <a:pPr marL="488950" indent="-342900" algn="just">
              <a:buAutoNum type="arabicPeriod"/>
            </a:pPr>
            <a:r>
              <a:rPr lang="en-ID" sz="1400" i="1" dirty="0">
                <a:latin typeface="Tahoma" panose="020B0604030504040204" pitchFamily="34" charset="0"/>
              </a:rPr>
              <a:t>Hate speech </a:t>
            </a:r>
            <a:r>
              <a:rPr lang="en-ID" sz="1400" dirty="0" err="1">
                <a:latin typeface="Tahoma" panose="020B0604030504040204" pitchFamily="34" charset="0"/>
              </a:rPr>
              <a:t>banyak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ditujukan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ke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siapa</a:t>
            </a:r>
            <a:r>
              <a:rPr lang="en-ID" sz="1400" dirty="0">
                <a:latin typeface="Tahoma" panose="020B0604030504040204" pitchFamily="34" charset="0"/>
              </a:rPr>
              <a:t>? Dan </a:t>
            </a:r>
            <a:r>
              <a:rPr lang="en-ID" sz="1400" dirty="0" err="1">
                <a:latin typeface="Tahoma" panose="020B0604030504040204" pitchFamily="34" charset="0"/>
              </a:rPr>
              <a:t>topik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apa</a:t>
            </a:r>
            <a:r>
              <a:rPr lang="en-ID" sz="1400" dirty="0">
                <a:latin typeface="Tahoma" panose="020B0604030504040204" pitchFamily="34" charset="0"/>
              </a:rPr>
              <a:t> yang paling </a:t>
            </a:r>
            <a:r>
              <a:rPr lang="en-ID" sz="1400" dirty="0" err="1">
                <a:latin typeface="Tahoma" panose="020B0604030504040204" pitchFamily="34" charset="0"/>
              </a:rPr>
              <a:t>sering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muncul</a:t>
            </a:r>
            <a:r>
              <a:rPr lang="en-ID" sz="1400" dirty="0">
                <a:latin typeface="Tahoma" panose="020B0604030504040204" pitchFamily="34" charset="0"/>
              </a:rPr>
              <a:t>?</a:t>
            </a:r>
          </a:p>
          <a:p>
            <a:pPr marL="488950" indent="-342900" algn="just">
              <a:buAutoNum type="arabicPeriod"/>
            </a:pPr>
            <a:r>
              <a:rPr lang="en-ID" sz="1400" dirty="0" err="1">
                <a:latin typeface="Tahoma" panose="020B0604030504040204" pitchFamily="34" charset="0"/>
              </a:rPr>
              <a:t>Jelaskan</a:t>
            </a:r>
            <a:r>
              <a:rPr lang="en-ID" sz="1400" dirty="0">
                <a:latin typeface="Tahoma" panose="020B0604030504040204" pitchFamily="34" charset="0"/>
              </a:rPr>
              <a:t> data </a:t>
            </a:r>
            <a:r>
              <a:rPr lang="en-ID" sz="1400" dirty="0" err="1">
                <a:latin typeface="Tahoma" panose="020B0604030504040204" pitchFamily="34" charset="0"/>
              </a:rPr>
              <a:t>hasil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penelitian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dengan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menggunalan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analisis</a:t>
            </a:r>
            <a:r>
              <a:rPr lang="en-ID" sz="1400" dirty="0">
                <a:latin typeface="Tahoma" panose="020B0604030504040204" pitchFamily="34" charset="0"/>
              </a:rPr>
              <a:t> univariate, </a:t>
            </a:r>
            <a:r>
              <a:rPr lang="en-ID" sz="1400" dirty="0" err="1">
                <a:latin typeface="Tahoma" panose="020B0604030504040204" pitchFamily="34" charset="0"/>
              </a:rPr>
              <a:t>analisis</a:t>
            </a:r>
            <a:r>
              <a:rPr lang="en-ID" sz="1400" dirty="0">
                <a:latin typeface="Tahoma" panose="020B0604030504040204" pitchFamily="34" charset="0"/>
              </a:rPr>
              <a:t> bivariate, </a:t>
            </a:r>
            <a:r>
              <a:rPr lang="en-ID" sz="1400" dirty="0" err="1">
                <a:latin typeface="Tahoma" panose="020B0604030504040204" pitchFamily="34" charset="0"/>
              </a:rPr>
              <a:t>analisis</a:t>
            </a:r>
            <a:r>
              <a:rPr lang="en-ID" sz="1400" dirty="0">
                <a:latin typeface="Tahoma" panose="020B0604030504040204" pitchFamily="34" charset="0"/>
              </a:rPr>
              <a:t> multivariate?</a:t>
            </a:r>
          </a:p>
          <a:p>
            <a:pPr marL="488950" indent="-342900" algn="just">
              <a:buAutoNum type="arabicPeriod"/>
            </a:pPr>
            <a:r>
              <a:rPr lang="en-ID" sz="1400" dirty="0" err="1">
                <a:latin typeface="Tahoma" panose="020B0604030504040204" pitchFamily="34" charset="0"/>
              </a:rPr>
              <a:t>Berapa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banyak</a:t>
            </a:r>
            <a:r>
              <a:rPr lang="en-ID" sz="1400" dirty="0">
                <a:latin typeface="Tahoma" panose="020B0604030504040204" pitchFamily="34" charset="0"/>
              </a:rPr>
              <a:t> kata yang </a:t>
            </a:r>
            <a:r>
              <a:rPr lang="en-ID" sz="1400" dirty="0" err="1">
                <a:latin typeface="Tahoma" panose="020B0604030504040204" pitchFamily="34" charset="0"/>
              </a:rPr>
              <a:t>sering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digunakan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dalam</a:t>
            </a:r>
            <a:r>
              <a:rPr lang="en-ID" sz="1400" dirty="0">
                <a:latin typeface="Tahoma" panose="020B0604030504040204" pitchFamily="34" charset="0"/>
              </a:rPr>
              <a:t> </a:t>
            </a:r>
            <a:r>
              <a:rPr lang="en-ID" sz="1400" dirty="0" err="1">
                <a:latin typeface="Tahoma" panose="020B0604030504040204" pitchFamily="34" charset="0"/>
              </a:rPr>
              <a:t>komentar</a:t>
            </a:r>
            <a:r>
              <a:rPr lang="en-ID" sz="1400" dirty="0">
                <a:latin typeface="Tahoma" panose="020B0604030504040204" pitchFamily="34" charset="0"/>
              </a:rPr>
              <a:t> non-toxic dan </a:t>
            </a:r>
            <a:r>
              <a:rPr lang="en-ID" sz="1400" dirty="0" err="1">
                <a:latin typeface="Tahoma" panose="020B0604030504040204" pitchFamily="34" charset="0"/>
              </a:rPr>
              <a:t>komentar</a:t>
            </a:r>
            <a:r>
              <a:rPr lang="en-ID" sz="1400" dirty="0">
                <a:latin typeface="Tahoma" panose="020B0604030504040204" pitchFamily="34" charset="0"/>
              </a:rPr>
              <a:t> toxic?</a:t>
            </a:r>
          </a:p>
          <a:p>
            <a:pPr marL="146050" indent="0" algn="just">
              <a:buNone/>
            </a:pPr>
            <a:endParaRPr lang="en-ID" sz="1400" dirty="0">
              <a:latin typeface="Tahoma" panose="020B0604030504040204" pitchFamily="34" charset="0"/>
            </a:endParaRPr>
          </a:p>
          <a:p>
            <a:pPr algn="just"/>
            <a:endParaRPr lang="en-ID" sz="1400" dirty="0">
              <a:latin typeface="Tahoma" panose="020B0604030504040204" pitchFamily="34" charset="0"/>
            </a:endParaRPr>
          </a:p>
          <a:p>
            <a:pPr algn="just"/>
            <a:endParaRPr lang="en-ID" sz="1400" dirty="0"/>
          </a:p>
          <a:p>
            <a:pPr marL="146050" indent="0">
              <a:buFont typeface="Calibri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41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>
            <a:spLocks noGrp="1"/>
          </p:cNvSpPr>
          <p:nvPr>
            <p:ph type="title"/>
          </p:nvPr>
        </p:nvSpPr>
        <p:spPr>
          <a:xfrm>
            <a:off x="819150" y="635827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Metode</a:t>
            </a:r>
            <a:r>
              <a:rPr lang="en" dirty="0"/>
              <a:t> </a:t>
            </a:r>
            <a:r>
              <a:rPr lang="en" dirty="0" err="1"/>
              <a:t>Penelitian</a:t>
            </a:r>
            <a:endParaRPr dirty="0"/>
          </a:p>
        </p:txBody>
      </p:sp>
      <p:sp>
        <p:nvSpPr>
          <p:cNvPr id="146" name="Google Shape;146;p16"/>
          <p:cNvSpPr txBox="1">
            <a:spLocks noGrp="1"/>
          </p:cNvSpPr>
          <p:nvPr>
            <p:ph type="body" idx="1"/>
          </p:nvPr>
        </p:nvSpPr>
        <p:spPr>
          <a:xfrm>
            <a:off x="819150" y="1252025"/>
            <a:ext cx="7505700" cy="31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yang </a:t>
            </a:r>
            <a:r>
              <a:rPr lang="en" dirty="0" err="1"/>
              <a:t>digunakan</a:t>
            </a:r>
            <a:r>
              <a:rPr lang="en" dirty="0"/>
              <a:t> </a:t>
            </a:r>
            <a:r>
              <a:rPr lang="en" dirty="0" err="1"/>
              <a:t>didapat</a:t>
            </a:r>
            <a:r>
              <a:rPr lang="en" dirty="0"/>
              <a:t> </a:t>
            </a:r>
            <a:r>
              <a:rPr lang="en" dirty="0" err="1"/>
              <a:t>dari</a:t>
            </a:r>
            <a:r>
              <a:rPr lang="en" dirty="0"/>
              <a:t> </a:t>
            </a:r>
            <a:r>
              <a:rPr lang="en" dirty="0" err="1"/>
              <a:t>kaggel</a:t>
            </a:r>
            <a:r>
              <a:rPr lang="en" dirty="0"/>
              <a:t> </a:t>
            </a:r>
            <a:r>
              <a:rPr lang="en-ID" dirty="0">
                <a:hlinkClick r:id="rId3"/>
              </a:rPr>
              <a:t>https://www.kaggle.com/code/ilhamfp31/preprocessing-the-indonesian-hate-abusive-text/input</a:t>
            </a: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 err="1"/>
              <a:t>Terdapat</a:t>
            </a:r>
            <a:r>
              <a:rPr lang="en" dirty="0"/>
              <a:t> 3 data,</a:t>
            </a:r>
            <a:endParaRPr dirty="0"/>
          </a:p>
          <a:p>
            <a:pPr marL="457200" lvl="0" indent="-292576" algn="l" rtl="0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en" dirty="0"/>
              <a:t>Data twitter</a:t>
            </a:r>
            <a:endParaRPr dirty="0"/>
          </a:p>
          <a:p>
            <a:pPr marL="457200" lvl="0" indent="-292576" algn="l" rtl="0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 dirty="0"/>
              <a:t>Data </a:t>
            </a:r>
            <a:r>
              <a:rPr lang="en" dirty="0" err="1"/>
              <a:t>kamusalay</a:t>
            </a:r>
            <a:endParaRPr dirty="0"/>
          </a:p>
          <a:p>
            <a:pPr marL="457200" lvl="0" indent="-292576" algn="l" rtl="0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 dirty="0"/>
              <a:t>Data abusive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 err="1"/>
              <a:t>Metode</a:t>
            </a:r>
            <a:r>
              <a:rPr lang="en" dirty="0"/>
              <a:t> </a:t>
            </a:r>
            <a:r>
              <a:rPr lang="en" dirty="0" err="1"/>
              <a:t>analisa</a:t>
            </a:r>
            <a:r>
              <a:rPr lang="en" dirty="0"/>
              <a:t> yang </a:t>
            </a:r>
            <a:r>
              <a:rPr lang="en" dirty="0" err="1"/>
              <a:t>dipakai</a:t>
            </a:r>
            <a:r>
              <a:rPr lang="en" dirty="0"/>
              <a:t> </a:t>
            </a:r>
            <a:r>
              <a:rPr lang="en" dirty="0" err="1"/>
              <a:t>adalah</a:t>
            </a:r>
            <a:r>
              <a:rPr lang="en" dirty="0"/>
              <a:t> </a:t>
            </a:r>
            <a:r>
              <a:rPr lang="en" b="1" dirty="0" err="1"/>
              <a:t>metode</a:t>
            </a:r>
            <a:r>
              <a:rPr lang="en" b="1" dirty="0"/>
              <a:t> </a:t>
            </a:r>
            <a:r>
              <a:rPr lang="en" b="1" dirty="0" err="1"/>
              <a:t>analisa</a:t>
            </a:r>
            <a:r>
              <a:rPr lang="en" b="1" dirty="0"/>
              <a:t> </a:t>
            </a:r>
            <a:r>
              <a:rPr lang="en" b="1" dirty="0" err="1"/>
              <a:t>deskriptif</a:t>
            </a:r>
            <a:r>
              <a:rPr lang="en" b="1" dirty="0"/>
              <a:t> </a:t>
            </a:r>
            <a:r>
              <a:rPr lang="en" dirty="0" err="1"/>
              <a:t>untuk</a:t>
            </a:r>
            <a:r>
              <a:rPr lang="en" dirty="0"/>
              <a:t> </a:t>
            </a:r>
            <a:r>
              <a:rPr lang="en" dirty="0" err="1"/>
              <a:t>mendeskripsikan</a:t>
            </a:r>
            <a:r>
              <a:rPr lang="en" dirty="0"/>
              <a:t> </a:t>
            </a:r>
            <a:r>
              <a:rPr lang="en" dirty="0" err="1"/>
              <a:t>atau</a:t>
            </a:r>
            <a:r>
              <a:rPr lang="en" dirty="0"/>
              <a:t> </a:t>
            </a:r>
            <a:r>
              <a:rPr lang="en" dirty="0" err="1"/>
              <a:t>melihat</a:t>
            </a:r>
            <a:r>
              <a:rPr lang="en" dirty="0"/>
              <a:t> </a:t>
            </a:r>
            <a:r>
              <a:rPr lang="en" dirty="0" err="1"/>
              <a:t>pola</a:t>
            </a:r>
            <a:r>
              <a:rPr lang="en" dirty="0"/>
              <a:t> </a:t>
            </a:r>
            <a:r>
              <a:rPr lang="en" dirty="0" err="1"/>
              <a:t>dari</a:t>
            </a:r>
            <a:r>
              <a:rPr lang="en" dirty="0"/>
              <a:t> data </a:t>
            </a:r>
            <a:r>
              <a:rPr lang="en" dirty="0" err="1"/>
              <a:t>tersebut</a:t>
            </a:r>
            <a:r>
              <a:rPr lang="en" dirty="0"/>
              <a:t>.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D" sz="1400" b="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D" sz="1400" b="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ID" sz="1400" b="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400" b="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13.169 baris dan 13 </a:t>
            </a:r>
            <a:r>
              <a:rPr lang="en-ID" sz="1400" b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ID" sz="1400" b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ID" sz="1400" b="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ID" sz="1400" b="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tweet </a:t>
            </a:r>
            <a:r>
              <a:rPr lang="en-ID" sz="1400" b="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400" b="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1400" b="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Indonesia dan </a:t>
            </a:r>
            <a:r>
              <a:rPr lang="en-ID" sz="1400" b="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klasifikasinya</a:t>
            </a:r>
            <a:r>
              <a:rPr lang="en-ID" sz="1400" b="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Data abusive </a:t>
            </a:r>
            <a:r>
              <a:rPr lang="en" dirty="0" err="1"/>
              <a:t>berapa</a:t>
            </a:r>
            <a:r>
              <a:rPr lang="en" dirty="0"/>
              <a:t> </a:t>
            </a:r>
            <a:r>
              <a:rPr lang="en" dirty="0" err="1"/>
              <a:t>jumlah</a:t>
            </a:r>
            <a:r>
              <a:rPr lang="en" dirty="0"/>
              <a:t> </a:t>
            </a:r>
            <a:r>
              <a:rPr lang="en" dirty="0" err="1"/>
              <a:t>datanya</a:t>
            </a:r>
            <a:r>
              <a:rPr lang="en" dirty="0"/>
              <a:t> </a:t>
            </a:r>
            <a:r>
              <a:rPr lang="en-US" dirty="0"/>
              <a:t>: </a:t>
            </a:r>
            <a:r>
              <a:rPr lang="en-ID" b="1" dirty="0"/>
              <a:t>0    8126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D" b="1" dirty="0"/>
              <a:t>                                                                      1    5043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D" b="1" dirty="0"/>
              <a:t>                                                                       Name: Abusive, </a:t>
            </a:r>
            <a:r>
              <a:rPr lang="en-ID" b="1" dirty="0" err="1"/>
              <a:t>dtype</a:t>
            </a:r>
            <a:r>
              <a:rPr lang="en-ID" b="1" dirty="0"/>
              <a:t>: int64</a:t>
            </a:r>
            <a:endParaRPr lang="en-US"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Data </a:t>
            </a:r>
            <a:r>
              <a:rPr lang="en" dirty="0" err="1"/>
              <a:t>kamusalay</a:t>
            </a:r>
            <a:r>
              <a:rPr lang="en" dirty="0"/>
              <a:t> </a:t>
            </a:r>
            <a:r>
              <a:rPr lang="en" dirty="0" err="1"/>
              <a:t>berapa</a:t>
            </a:r>
            <a:r>
              <a:rPr lang="en" dirty="0"/>
              <a:t> </a:t>
            </a:r>
            <a:r>
              <a:rPr lang="en" dirty="0" err="1"/>
              <a:t>jumlah</a:t>
            </a:r>
            <a:r>
              <a:rPr lang="en" dirty="0"/>
              <a:t> data </a:t>
            </a:r>
            <a:r>
              <a:rPr lang="en" dirty="0" err="1"/>
              <a:t>nya</a:t>
            </a:r>
            <a:r>
              <a:rPr lang="en" dirty="0"/>
              <a:t> : </a:t>
            </a:r>
            <a:r>
              <a:rPr lang="en-ID" b="1" dirty="0"/>
              <a:t>Shape: (15167, 2)</a:t>
            </a:r>
            <a:endParaRPr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title"/>
          </p:nvPr>
        </p:nvSpPr>
        <p:spPr>
          <a:xfrm>
            <a:off x="819150" y="416755"/>
            <a:ext cx="7505700" cy="742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Hasil dan </a:t>
            </a:r>
            <a:r>
              <a:rPr lang="en" dirty="0" err="1"/>
              <a:t>kesimpulan</a:t>
            </a:r>
            <a:endParaRPr dirty="0"/>
          </a:p>
        </p:txBody>
      </p:sp>
      <p:sp>
        <p:nvSpPr>
          <p:cNvPr id="152" name="Google Shape;152;p17"/>
          <p:cNvSpPr txBox="1">
            <a:spLocks noGrp="1"/>
          </p:cNvSpPr>
          <p:nvPr>
            <p:ph type="body" idx="1"/>
          </p:nvPr>
        </p:nvSpPr>
        <p:spPr>
          <a:xfrm>
            <a:off x="819150" y="1012874"/>
            <a:ext cx="7505700" cy="3713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indent="0" algn="just">
              <a:buNone/>
            </a:pPr>
            <a:r>
              <a:rPr lang="en" dirty="0" err="1"/>
              <a:t>Berdasarkan</a:t>
            </a:r>
            <a:r>
              <a:rPr lang="en" dirty="0"/>
              <a:t> bivariate </a:t>
            </a:r>
            <a:r>
              <a:rPr lang="en" dirty="0" err="1"/>
              <a:t>analisis</a:t>
            </a:r>
            <a:r>
              <a:rPr lang="en" dirty="0"/>
              <a:t> </a:t>
            </a:r>
            <a:r>
              <a:rPr lang="en" dirty="0" err="1"/>
              <a:t>menunjukkan</a:t>
            </a:r>
            <a:r>
              <a:rPr lang="en" dirty="0"/>
              <a:t> tweet yang </a:t>
            </a:r>
            <a:r>
              <a:rPr lang="en" dirty="0" err="1"/>
              <a:t>mengandung</a:t>
            </a:r>
            <a:r>
              <a:rPr lang="en" dirty="0"/>
              <a:t> hate speech dan abusive words. </a:t>
            </a:r>
            <a:r>
              <a:rPr lang="en-ID" dirty="0"/>
              <a:t>D</a:t>
            </a:r>
            <a:r>
              <a:rPr lang="en" dirty="0" err="1"/>
              <a:t>engan</a:t>
            </a:r>
            <a:r>
              <a:rPr lang="en" dirty="0"/>
              <a:t> </a:t>
            </a:r>
            <a:r>
              <a:rPr lang="en" dirty="0" err="1"/>
              <a:t>klasifikasi</a:t>
            </a:r>
            <a:r>
              <a:rPr lang="en" dirty="0"/>
              <a:t> data none, hate </a:t>
            </a:r>
            <a:r>
              <a:rPr lang="en" dirty="0" err="1"/>
              <a:t>spceeh</a:t>
            </a:r>
            <a:r>
              <a:rPr lang="en" dirty="0"/>
              <a:t>, abusive, </a:t>
            </a:r>
            <a:r>
              <a:rPr lang="en" dirty="0" err="1"/>
              <a:t>serta</a:t>
            </a:r>
            <a:r>
              <a:rPr lang="en" dirty="0"/>
              <a:t> hate </a:t>
            </a:r>
            <a:r>
              <a:rPr lang="en" dirty="0" err="1"/>
              <a:t>spceeh</a:t>
            </a:r>
            <a:r>
              <a:rPr lang="en" dirty="0"/>
              <a:t> &amp; abusive. </a:t>
            </a:r>
            <a:r>
              <a:rPr lang="en" dirty="0" err="1"/>
              <a:t>Dapat</a:t>
            </a:r>
            <a:r>
              <a:rPr lang="en" dirty="0"/>
              <a:t> </a:t>
            </a:r>
            <a:r>
              <a:rPr lang="en" dirty="0" err="1"/>
              <a:t>dilihat</a:t>
            </a:r>
            <a:r>
              <a:rPr lang="en" dirty="0"/>
              <a:t> </a:t>
            </a:r>
            <a:r>
              <a:rPr lang="en" dirty="0" err="1"/>
              <a:t>dalam</a:t>
            </a:r>
            <a:r>
              <a:rPr lang="en" dirty="0"/>
              <a:t> </a:t>
            </a:r>
            <a:r>
              <a:rPr lang="en" dirty="0" err="1"/>
              <a:t>visualisasi</a:t>
            </a:r>
            <a:r>
              <a:rPr lang="en" dirty="0"/>
              <a:t> pie chart. </a:t>
            </a:r>
            <a:r>
              <a:rPr lang="en-ID" sz="1200" b="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ID" sz="1200" b="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56% tweet toxic/</a:t>
            </a:r>
            <a:r>
              <a:rPr lang="en-ID" sz="1200" b="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negatif</a:t>
            </a:r>
            <a:r>
              <a:rPr lang="en-ID" sz="1200" b="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200" b="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komposisi</a:t>
            </a:r>
            <a:r>
              <a:rPr lang="en-ID" sz="1200" b="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13% </a:t>
            </a:r>
            <a:r>
              <a:rPr lang="en-ID" sz="1200" b="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mengandung</a:t>
            </a:r>
            <a:r>
              <a:rPr lang="en-ID" sz="1200" b="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kata-kata abusive, 17% hate speech, dan 25% </a:t>
            </a:r>
            <a:r>
              <a:rPr lang="en-ID" sz="1200" b="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mengandung</a:t>
            </a:r>
            <a:r>
              <a:rPr lang="en-ID" sz="1200" b="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keduanya</a:t>
            </a:r>
            <a:r>
              <a:rPr lang="en-ID" sz="1200" b="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(hate speech &amp; abusive).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indent="0" algn="just">
              <a:buNone/>
            </a:pPr>
            <a:r>
              <a:rPr lang="en-ID" dirty="0"/>
              <a:t>B</a:t>
            </a:r>
            <a:r>
              <a:rPr lang="en" dirty="0" err="1"/>
              <a:t>erdasarkan</a:t>
            </a:r>
            <a:r>
              <a:rPr lang="en" dirty="0"/>
              <a:t> univariate </a:t>
            </a:r>
            <a:r>
              <a:rPr lang="en" dirty="0" err="1"/>
              <a:t>analisis</a:t>
            </a:r>
            <a:r>
              <a:rPr lang="en" dirty="0"/>
              <a:t> </a:t>
            </a:r>
            <a:r>
              <a:rPr lang="en" dirty="0" err="1"/>
              <a:t>menunjukkan</a:t>
            </a:r>
            <a:r>
              <a:rPr lang="en" dirty="0"/>
              <a:t> data yang </a:t>
            </a:r>
            <a:r>
              <a:rPr lang="en" dirty="0" err="1"/>
              <a:t>diolah</a:t>
            </a:r>
            <a:r>
              <a:rPr lang="en" dirty="0"/>
              <a:t> </a:t>
            </a:r>
            <a:r>
              <a:rPr lang="en" dirty="0" err="1"/>
              <a:t>dengan</a:t>
            </a:r>
            <a:r>
              <a:rPr lang="en" dirty="0"/>
              <a:t> </a:t>
            </a:r>
            <a:r>
              <a:rPr lang="en" dirty="0" err="1"/>
              <a:t>menentukan</a:t>
            </a:r>
            <a:r>
              <a:rPr lang="en" dirty="0"/>
              <a:t> target </a:t>
            </a:r>
            <a:r>
              <a:rPr lang="en" dirty="0" err="1"/>
              <a:t>dalam</a:t>
            </a:r>
            <a:r>
              <a:rPr lang="en" dirty="0"/>
              <a:t> tweet toxic/</a:t>
            </a:r>
            <a:r>
              <a:rPr lang="en" dirty="0" err="1"/>
              <a:t>negatif</a:t>
            </a:r>
            <a:r>
              <a:rPr lang="en" dirty="0"/>
              <a:t> hate speech, </a:t>
            </a:r>
            <a:r>
              <a:rPr lang="en" dirty="0" err="1"/>
              <a:t>dengan</a:t>
            </a:r>
            <a:r>
              <a:rPr lang="en" dirty="0"/>
              <a:t> target </a:t>
            </a:r>
            <a:r>
              <a:rPr lang="en" dirty="0" err="1"/>
              <a:t>individu</a:t>
            </a:r>
            <a:r>
              <a:rPr lang="en" dirty="0"/>
              <a:t> dan group. </a:t>
            </a:r>
            <a:r>
              <a:rPr lang="en" dirty="0" err="1"/>
              <a:t>Dapat</a:t>
            </a:r>
            <a:r>
              <a:rPr lang="en" dirty="0"/>
              <a:t> </a:t>
            </a:r>
            <a:r>
              <a:rPr lang="en" dirty="0" err="1"/>
              <a:t>dilihat</a:t>
            </a:r>
            <a:r>
              <a:rPr lang="en" dirty="0"/>
              <a:t> </a:t>
            </a:r>
            <a:r>
              <a:rPr lang="en" dirty="0" err="1"/>
              <a:t>dalam</a:t>
            </a:r>
            <a:r>
              <a:rPr lang="en" dirty="0"/>
              <a:t> </a:t>
            </a:r>
            <a:r>
              <a:rPr lang="en" dirty="0" err="1"/>
              <a:t>visualisasi</a:t>
            </a:r>
            <a:r>
              <a:rPr lang="en" dirty="0"/>
              <a:t> pie chart </a:t>
            </a:r>
            <a:r>
              <a:rPr lang="en" dirty="0" err="1"/>
              <a:t>dimana</a:t>
            </a:r>
            <a:r>
              <a:rPr lang="en" dirty="0"/>
              <a:t> </a:t>
            </a:r>
            <a:r>
              <a:rPr lang="en-ID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D" sz="1200" b="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ebagian</a:t>
            </a:r>
            <a:r>
              <a:rPr lang="en-ID" sz="1200" b="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ID" sz="1200" b="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tweet </a:t>
            </a:r>
            <a:r>
              <a:rPr lang="en-ID" sz="1200" b="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200" b="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hate speech </a:t>
            </a:r>
            <a:r>
              <a:rPr lang="en-ID" sz="1200" b="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ditujukan</a:t>
            </a:r>
            <a:r>
              <a:rPr lang="en-ID" sz="1200" b="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ID" sz="1200" b="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</a:t>
            </a:r>
            <a:r>
              <a:rPr lang="en-ID" sz="1200" b="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ID" sz="1200" b="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200" b="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rasio</a:t>
            </a:r>
            <a:r>
              <a:rPr lang="en-ID" sz="1200" b="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64%.</a:t>
            </a:r>
            <a:endParaRPr dirty="0"/>
          </a:p>
          <a:p>
            <a:pPr marL="0" indent="0" algn="just">
              <a:spcBef>
                <a:spcPts val="1200"/>
              </a:spcBef>
              <a:buNone/>
            </a:pPr>
            <a:r>
              <a:rPr lang="en" sz="1200" dirty="0" err="1"/>
              <a:t>Berdasarkan</a:t>
            </a:r>
            <a:r>
              <a:rPr lang="en" sz="1200" dirty="0"/>
              <a:t> </a:t>
            </a:r>
            <a:r>
              <a:rPr lang="en" sz="1200" dirty="0" err="1"/>
              <a:t>multivariat</a:t>
            </a:r>
            <a:r>
              <a:rPr lang="en" sz="1200" dirty="0"/>
              <a:t> </a:t>
            </a:r>
            <a:r>
              <a:rPr lang="en" sz="1200" dirty="0" err="1"/>
              <a:t>analisis</a:t>
            </a:r>
            <a:r>
              <a:rPr lang="en" sz="1200" dirty="0"/>
              <a:t> </a:t>
            </a:r>
            <a:r>
              <a:rPr lang="en" sz="1200" dirty="0" err="1"/>
              <a:t>menunjukkan</a:t>
            </a:r>
            <a:r>
              <a:rPr lang="en" sz="1200" dirty="0"/>
              <a:t> </a:t>
            </a:r>
            <a:r>
              <a:rPr lang="en" sz="1200" dirty="0" err="1"/>
              <a:t>topik</a:t>
            </a:r>
            <a:r>
              <a:rPr lang="en" sz="1200" dirty="0"/>
              <a:t> dan level tweet toxic yang paling </a:t>
            </a:r>
            <a:r>
              <a:rPr lang="en" sz="1200" dirty="0" err="1"/>
              <a:t>banyak</a:t>
            </a:r>
            <a:r>
              <a:rPr lang="en" sz="1200" dirty="0"/>
              <a:t> </a:t>
            </a:r>
            <a:r>
              <a:rPr lang="en" sz="1200" dirty="0" err="1"/>
              <a:t>dibahas</a:t>
            </a:r>
            <a:r>
              <a:rPr lang="en" sz="1200" dirty="0"/>
              <a:t> di tweet. </a:t>
            </a:r>
            <a:r>
              <a:rPr lang="en" sz="1200" dirty="0" err="1"/>
              <a:t>Dengan</a:t>
            </a:r>
            <a:r>
              <a:rPr lang="en" sz="1200" dirty="0"/>
              <a:t> </a:t>
            </a:r>
            <a:r>
              <a:rPr lang="en" sz="1200" dirty="0" err="1"/>
              <a:t>klasifikasi</a:t>
            </a:r>
            <a:r>
              <a:rPr lang="en" sz="1200" dirty="0"/>
              <a:t> data </a:t>
            </a:r>
            <a:r>
              <a:rPr lang="en" sz="1200" dirty="0" err="1"/>
              <a:t>topik</a:t>
            </a:r>
            <a:r>
              <a:rPr lang="en" sz="1200" dirty="0"/>
              <a:t> hate speech (agama, gender, race, </a:t>
            </a:r>
            <a:r>
              <a:rPr lang="en" sz="1200" dirty="0" err="1"/>
              <a:t>fisik</a:t>
            </a:r>
            <a:r>
              <a:rPr lang="en" sz="1200" dirty="0"/>
              <a:t>, </a:t>
            </a:r>
            <a:r>
              <a:rPr lang="en" sz="1200" dirty="0" err="1"/>
              <a:t>lainnya</a:t>
            </a:r>
            <a:r>
              <a:rPr lang="en" sz="1200" dirty="0"/>
              <a:t>) </a:t>
            </a:r>
            <a:r>
              <a:rPr lang="en" sz="1200" dirty="0" err="1"/>
              <a:t>dengan</a:t>
            </a:r>
            <a:r>
              <a:rPr lang="en" sz="1200" dirty="0"/>
              <a:t> </a:t>
            </a:r>
            <a:r>
              <a:rPr lang="en" sz="1200" dirty="0" err="1"/>
              <a:t>tingkatan</a:t>
            </a:r>
            <a:r>
              <a:rPr lang="en" sz="1200" dirty="0"/>
              <a:t>/level hate speech (weak, moderate, strong). Data </a:t>
            </a:r>
            <a:r>
              <a:rPr lang="en" sz="1200" dirty="0" err="1"/>
              <a:t>dapat</a:t>
            </a:r>
            <a:r>
              <a:rPr lang="en" sz="1200" dirty="0"/>
              <a:t> </a:t>
            </a:r>
            <a:r>
              <a:rPr lang="en" sz="1200" dirty="0" err="1"/>
              <a:t>dilihat</a:t>
            </a:r>
            <a:r>
              <a:rPr lang="en" sz="1200" dirty="0"/>
              <a:t> </a:t>
            </a:r>
            <a:r>
              <a:rPr lang="en" sz="1200" dirty="0" err="1"/>
              <a:t>dalam</a:t>
            </a:r>
            <a:r>
              <a:rPr lang="en" sz="1200" dirty="0"/>
              <a:t> </a:t>
            </a:r>
            <a:r>
              <a:rPr lang="en" sz="1200" dirty="0" err="1"/>
              <a:t>visualisasi</a:t>
            </a:r>
            <a:r>
              <a:rPr lang="en" sz="1200" dirty="0"/>
              <a:t> bar chart, </a:t>
            </a:r>
            <a:r>
              <a:rPr lang="en" sz="1200" dirty="0" err="1"/>
              <a:t>dimana</a:t>
            </a:r>
            <a:r>
              <a:rPr lang="en" sz="1200" dirty="0"/>
              <a:t> </a:t>
            </a:r>
            <a:r>
              <a:rPr lang="en-ID" sz="1200" b="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lang="en-ID" sz="1200" b="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hate speech yang </a:t>
            </a:r>
            <a:r>
              <a:rPr lang="en-ID" sz="1200" b="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ID" sz="1200" b="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muncul</a:t>
            </a:r>
            <a:r>
              <a:rPr lang="en-ID" sz="1200" b="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200" b="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lang="en-ID" sz="1200" b="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ID" sz="1200" b="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sz="1200" b="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ID" sz="1200" b="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ID" sz="1200" b="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diikuti</a:t>
            </a:r>
            <a:r>
              <a:rPr lang="en-ID" sz="1200" b="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200" b="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tweet toxic/</a:t>
            </a:r>
            <a:r>
              <a:rPr lang="en-ID" sz="1200" b="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negatif</a:t>
            </a:r>
            <a:r>
              <a:rPr lang="en-ID" sz="1200" b="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200" b="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lang="en-ID" sz="1200" b="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religion. </a:t>
            </a:r>
            <a:r>
              <a:rPr lang="en-ID" sz="1200" b="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Begitu</a:t>
            </a:r>
            <a:r>
              <a:rPr lang="en-ID" sz="1200" b="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pula </a:t>
            </a:r>
            <a:r>
              <a:rPr lang="en-ID" sz="1200" b="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200" b="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level hate speech yang </a:t>
            </a:r>
            <a:r>
              <a:rPr lang="en-ID" sz="1200" b="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dibahas</a:t>
            </a:r>
            <a:r>
              <a:rPr lang="en-ID" sz="1200" b="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mayoritas</a:t>
            </a:r>
            <a:r>
              <a:rPr lang="en-ID" sz="1200" b="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200" b="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kebanyakan</a:t>
            </a:r>
            <a:r>
              <a:rPr lang="en-ID" sz="1200" b="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200" b="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dibahas</a:t>
            </a:r>
            <a:r>
              <a:rPr lang="en-ID" sz="1200" b="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lang="en-ID" sz="1200" b="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ID" sz="1200" b="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200" b="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diikuti</a:t>
            </a:r>
            <a:r>
              <a:rPr lang="en-ID" sz="1200" b="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lang="en-ID" sz="1200" b="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religion (</a:t>
            </a:r>
            <a:r>
              <a:rPr lang="en-ID" sz="1200" b="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ID" sz="1200" b="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" dirty="0"/>
              <a:t>Dari </a:t>
            </a:r>
            <a:r>
              <a:rPr lang="en" dirty="0" err="1"/>
              <a:t>hasil</a:t>
            </a:r>
            <a:r>
              <a:rPr lang="en" dirty="0"/>
              <a:t> </a:t>
            </a:r>
            <a:r>
              <a:rPr lang="en" dirty="0" err="1"/>
              <a:t>kesimpulan</a:t>
            </a:r>
            <a:r>
              <a:rPr lang="en" dirty="0"/>
              <a:t> </a:t>
            </a:r>
            <a:r>
              <a:rPr lang="en" dirty="0" err="1"/>
              <a:t>diatas</a:t>
            </a:r>
            <a:r>
              <a:rPr lang="en" dirty="0"/>
              <a:t>, </a:t>
            </a:r>
            <a:r>
              <a:rPr lang="en" dirty="0" err="1"/>
              <a:t>terdapat</a:t>
            </a:r>
            <a:r>
              <a:rPr lang="en" dirty="0"/>
              <a:t> </a:t>
            </a:r>
            <a:r>
              <a:rPr lang="en" dirty="0" err="1"/>
              <a:t>kalimat</a:t>
            </a:r>
            <a:r>
              <a:rPr lang="en" dirty="0"/>
              <a:t> toxic di twitter </a:t>
            </a:r>
            <a:r>
              <a:rPr lang="en" dirty="0" err="1"/>
              <a:t>sebanyak</a:t>
            </a:r>
            <a:r>
              <a:rPr lang="en" dirty="0"/>
              <a:t> </a:t>
            </a:r>
            <a:r>
              <a:rPr lang="en-ID" sz="1200" b="1" i="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Toxic shape: (7309, 13)</a:t>
            </a:r>
            <a:r>
              <a:rPr lang="en" dirty="0"/>
              <a:t> dan </a:t>
            </a:r>
            <a:r>
              <a:rPr lang="en" dirty="0" err="1"/>
              <a:t>kalimat</a:t>
            </a:r>
            <a:r>
              <a:rPr lang="en" dirty="0"/>
              <a:t> non-toxic </a:t>
            </a:r>
            <a:r>
              <a:rPr lang="en" dirty="0" err="1"/>
              <a:t>sebanyak</a:t>
            </a:r>
            <a:r>
              <a:rPr lang="en" dirty="0"/>
              <a:t> </a:t>
            </a:r>
            <a:r>
              <a:rPr lang="en-ID" sz="1200" b="1" i="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Non-toxic shape: (5860, 13)</a:t>
            </a:r>
            <a:endParaRPr lang="en-US" sz="1200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>
            <a:spLocks noGrp="1"/>
          </p:cNvSpPr>
          <p:nvPr>
            <p:ph type="title"/>
          </p:nvPr>
        </p:nvSpPr>
        <p:spPr>
          <a:xfrm>
            <a:off x="819150" y="3683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</a:t>
            </a:r>
            <a:r>
              <a:rPr lang="en" dirty="0" err="1"/>
              <a:t>aplikasi</a:t>
            </a:r>
            <a:endParaRPr dirty="0"/>
          </a:p>
        </p:txBody>
      </p:sp>
      <p:sp>
        <p:nvSpPr>
          <p:cNvPr id="158" name="Google Shape;158;p18"/>
          <p:cNvSpPr txBox="1">
            <a:spLocks noGrp="1"/>
          </p:cNvSpPr>
          <p:nvPr>
            <p:ph type="body" idx="1"/>
          </p:nvPr>
        </p:nvSpPr>
        <p:spPr>
          <a:xfrm>
            <a:off x="819150" y="84560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Screen shoot </a:t>
            </a:r>
            <a:r>
              <a:rPr lang="en" dirty="0" err="1"/>
              <a:t>aplikasi</a:t>
            </a:r>
            <a:r>
              <a:rPr lang="en" dirty="0"/>
              <a:t> dan link </a:t>
            </a:r>
            <a:r>
              <a:rPr lang="en" dirty="0" err="1"/>
              <a:t>github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E31488-EF3A-43AA-BA87-CE6BD7579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54" y="1208598"/>
            <a:ext cx="7386595" cy="34826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</Words>
  <Application>Microsoft Macintosh PowerPoint</Application>
  <PresentationFormat>On-screen Show (16:9)</PresentationFormat>
  <Paragraphs>38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Tahoma</vt:lpstr>
      <vt:lpstr>Arial</vt:lpstr>
      <vt:lpstr>Nunito</vt:lpstr>
      <vt:lpstr>Times New Roman</vt:lpstr>
      <vt:lpstr>Shift</vt:lpstr>
      <vt:lpstr>Challange Gold Level</vt:lpstr>
      <vt:lpstr>Reny Oktavianti  (Binar Academy - DSC 7 )</vt:lpstr>
      <vt:lpstr>Latar Belakang</vt:lpstr>
      <vt:lpstr>Tujuan Penelitian</vt:lpstr>
      <vt:lpstr>Metode Penelitian</vt:lpstr>
      <vt:lpstr>Hasil dan kesimpulan</vt:lpstr>
      <vt:lpstr>Demo aplikasi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Challange Gold Level</dc:title>
  <cp:lastModifiedBy>renyoktavianti10@gmail.com</cp:lastModifiedBy>
  <cp:revision>1</cp:revision>
  <dcterms:modified xsi:type="dcterms:W3CDTF">2023-04-02T11:10:47Z</dcterms:modified>
</cp:coreProperties>
</file>