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sldIdLst>
    <p:sldId id="258" r:id="rId4"/>
    <p:sldId id="257" r:id="rId5"/>
    <p:sldId id="259" r:id="rId6"/>
    <p:sldId id="260" r:id="rId7"/>
    <p:sldId id="261" r:id="rId9"/>
    <p:sldId id="262" r:id="rId10"/>
    <p:sldId id="263" r:id="rId11"/>
    <p:sldId id="270" r:id="rId12"/>
    <p:sldId id="264" r:id="rId13"/>
    <p:sldId id="265" r:id="rId14"/>
    <p:sldId id="267" r:id="rId15"/>
    <p:sldId id="268" r:id="rId16"/>
    <p:sldId id="271" r:id="rId17"/>
    <p:sldId id="272" r:id="rId18"/>
    <p:sldId id="274" r:id="rId19"/>
    <p:sldId id="275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1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仿真度提高，高效，</a:t>
            </a:r>
            <a:r>
              <a:rPr lang="zh-CN" altLang="en-US"/>
              <a:t>全自主编程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  <a:prstGeom prst="rect">
            <a:avLst/>
          </a:prstGeo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封面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2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3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水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图像"/>
          <p:cNvSpPr>
            <a:spLocks noGrp="1"/>
          </p:cNvSpPr>
          <p:nvPr>
            <p:ph type="pic" idx="13"/>
          </p:nvPr>
        </p:nvSpPr>
        <p:spPr>
          <a:xfrm>
            <a:off x="1562100" y="-19050"/>
            <a:ext cx="9067800" cy="60483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3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标题文本</a:t>
            </a:r>
          </a:p>
        </p:txBody>
      </p:sp>
      <p:sp>
        <p:nvSpPr>
          <p:cNvPr id="4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 - 居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垂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图像"/>
          <p:cNvSpPr>
            <a:spLocks noGrp="1"/>
          </p:cNvSpPr>
          <p:nvPr>
            <p:ph type="pic" idx="13"/>
          </p:nvPr>
        </p:nvSpPr>
        <p:spPr>
          <a:xfrm>
            <a:off x="3975100" y="552450"/>
            <a:ext cx="8629651" cy="57531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5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标题文本</a:t>
            </a:r>
          </a:p>
        </p:txBody>
      </p:sp>
      <p:sp>
        <p:nvSpPr>
          <p:cNvPr id="5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2700"/>
            </a:lvl1pPr>
            <a:lvl2pPr marL="0" indent="0" algn="ctr">
              <a:spcBef>
                <a:spcPct val="0"/>
              </a:spcBef>
              <a:buSzTx/>
              <a:buNone/>
              <a:defRPr sz="2700"/>
            </a:lvl2pPr>
            <a:lvl3pPr marL="0" indent="0" algn="ctr">
              <a:spcBef>
                <a:spcPct val="0"/>
              </a:spcBef>
              <a:buSzTx/>
              <a:buNone/>
              <a:defRPr sz="2700"/>
            </a:lvl3pPr>
            <a:lvl4pPr marL="0" indent="0" algn="ctr">
              <a:spcBef>
                <a:spcPct val="0"/>
              </a:spcBef>
              <a:buSzTx/>
              <a:buNone/>
              <a:defRPr sz="2700"/>
            </a:lvl4pPr>
            <a:lvl5pPr marL="0" indent="0" algn="ctr">
              <a:spcBef>
                <a:spcPct val="0"/>
              </a:spcBef>
              <a:buSzTx/>
              <a:buNone/>
              <a:defRPr sz="27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图像"/>
          <p:cNvSpPr>
            <a:spLocks noGrp="1"/>
          </p:cNvSpPr>
          <p:nvPr>
            <p:ph type="pic" sz="half" idx="13"/>
          </p:nvPr>
        </p:nvSpPr>
        <p:spPr>
          <a:xfrm>
            <a:off x="5480050" y="1574800"/>
            <a:ext cx="69723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7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7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ct val="450000"/>
              </a:spcBef>
              <a:defRPr sz="1900"/>
            </a:lvl1pPr>
            <a:lvl2pPr marL="558800" indent="-279400">
              <a:spcBef>
                <a:spcPct val="450000"/>
              </a:spcBef>
              <a:defRPr sz="1900"/>
            </a:lvl2pPr>
            <a:lvl3pPr marL="838200" indent="-279400">
              <a:spcBef>
                <a:spcPct val="450000"/>
              </a:spcBef>
              <a:defRPr sz="1900"/>
            </a:lvl3pPr>
            <a:lvl4pPr marL="1117600" indent="-279400">
              <a:spcBef>
                <a:spcPct val="450000"/>
              </a:spcBef>
              <a:defRPr sz="1900"/>
            </a:lvl4pPr>
            <a:lvl5pPr marL="1397000" indent="-279400">
              <a:spcBef>
                <a:spcPct val="450000"/>
              </a:spcBef>
              <a:defRPr sz="19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7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图像"/>
          <p:cNvSpPr>
            <a:spLocks noGrp="1"/>
          </p:cNvSpPr>
          <p:nvPr>
            <p:ph type="pic" sz="quarter" idx="13"/>
          </p:nvPr>
        </p:nvSpPr>
        <p:spPr>
          <a:xfrm>
            <a:off x="7840670" y="3517900"/>
            <a:ext cx="4198340" cy="28003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4" name="图像"/>
          <p:cNvSpPr>
            <a:spLocks noGrp="1"/>
          </p:cNvSpPr>
          <p:nvPr>
            <p:ph type="pic" sz="quarter" idx="14"/>
          </p:nvPr>
        </p:nvSpPr>
        <p:spPr>
          <a:xfrm>
            <a:off x="7645400" y="565150"/>
            <a:ext cx="4165600" cy="2777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5" name="图像"/>
          <p:cNvSpPr>
            <a:spLocks noGrp="1"/>
          </p:cNvSpPr>
          <p:nvPr>
            <p:ph type="pic" idx="15"/>
          </p:nvPr>
        </p:nvSpPr>
        <p:spPr>
          <a:xfrm>
            <a:off x="-152400" y="565150"/>
            <a:ext cx="8601075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9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193800" y="4476750"/>
            <a:ext cx="9810750" cy="292761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ct val="0"/>
              </a:spcBef>
              <a:buSzTx/>
              <a:buNone/>
              <a:defRPr sz="1600" i="1"/>
            </a:lvl1pPr>
            <a:lvl2pPr marL="513080" indent="-194945" algn="ctr">
              <a:spcBef>
                <a:spcPct val="0"/>
              </a:spcBef>
              <a:defRPr sz="1600" i="1"/>
            </a:lvl2pPr>
            <a:lvl3pPr marL="830580" indent="-194945" algn="ctr">
              <a:spcBef>
                <a:spcPct val="0"/>
              </a:spcBef>
              <a:defRPr sz="1600" i="1"/>
            </a:lvl3pPr>
            <a:lvl4pPr marL="1148080" indent="-194945" algn="ctr">
              <a:spcBef>
                <a:spcPct val="0"/>
              </a:spcBef>
              <a:defRPr sz="1600" i="1"/>
            </a:lvl4pPr>
            <a:lvl5pPr marL="1465580" indent="-194945" algn="ctr">
              <a:spcBef>
                <a:spcPct val="0"/>
              </a:spcBef>
              <a:defRPr sz="1600" i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4" name="“在此键入引文。”"/>
          <p:cNvSpPr txBox="1">
            <a:spLocks noGrp="1"/>
          </p:cNvSpPr>
          <p:nvPr>
            <p:ph type="body" sz="quarter" idx="13"/>
          </p:nvPr>
        </p:nvSpPr>
        <p:spPr>
          <a:xfrm>
            <a:off x="1193800" y="3006725"/>
            <a:ext cx="9810750" cy="476251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0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图像"/>
          <p:cNvSpPr>
            <a:spLocks noGrp="1"/>
          </p:cNvSpPr>
          <p:nvPr>
            <p:ph type="pic" idx="13"/>
          </p:nvPr>
        </p:nvSpPr>
        <p:spPr>
          <a:xfrm>
            <a:off x="0" y="0"/>
            <a:ext cx="12192000" cy="81322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/>
        </p:txBody>
      </p:sp>
      <p:sp>
        <p:nvSpPr>
          <p:cNvPr id="11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  <a:prstGeom prst="rect">
            <a:avLst/>
          </a:prstGeo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  <a:prstGeom prst="rect">
            <a:avLst/>
          </a:prstGeo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  <a:prstGeom prst="rect">
            <a:avLst/>
          </a:prstGeo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  <a:prstGeom prst="rect">
            <a:avLst/>
          </a:prstGeo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57.xml"/><Relationship Id="rId16" Type="http://schemas.openxmlformats.org/officeDocument/2006/relationships/image" Target="../media/image5.png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 userDrawn="1"/>
        </p:nvSpPr>
        <p:spPr>
          <a:xfrm>
            <a:off x="334010" y="962660"/>
            <a:ext cx="11523980" cy="5726430"/>
          </a:xfrm>
          <a:prstGeom prst="roundRect">
            <a:avLst>
              <a:gd name="adj" fmla="val 3366"/>
            </a:avLst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0" tIns="0" rIns="0" bIns="0" numCol="1" spcCol="38100" rtlCol="0" anchor="ctr" forceAA="0">
            <a:no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图片 8" descr="文字"/>
          <p:cNvPicPr>
            <a:picLocks noChangeAspect="1"/>
          </p:cNvPicPr>
          <p:nvPr userDrawn="1"/>
        </p:nvPicPr>
        <p:blipFill>
          <a:blip r:embed="rId13"/>
          <a:srcRect t="37916" b="26311"/>
          <a:stretch>
            <a:fillRect/>
          </a:stretch>
        </p:blipFill>
        <p:spPr>
          <a:xfrm>
            <a:off x="-193040" y="74930"/>
            <a:ext cx="4094480" cy="823595"/>
          </a:xfrm>
          <a:prstGeom prst="rect">
            <a:avLst/>
          </a:prstGeom>
        </p:spPr>
      </p:pic>
      <p:grpSp>
        <p:nvGrpSpPr>
          <p:cNvPr id="3" name="组合 2"/>
          <p:cNvGrpSpPr/>
          <p:nvPr userDrawn="1"/>
        </p:nvGrpSpPr>
        <p:grpSpPr>
          <a:xfrm>
            <a:off x="4536288" y="298333"/>
            <a:ext cx="7320583" cy="429895"/>
            <a:chOff x="820" y="9949"/>
            <a:chExt cx="17724" cy="997"/>
          </a:xfrm>
        </p:grpSpPr>
        <p:pic>
          <p:nvPicPr>
            <p:cNvPr id="4" name="图片 3" descr="3涓猯ogo"/>
            <p:cNvPicPr>
              <a:picLocks noChangeAspect="1"/>
            </p:cNvPicPr>
            <p:nvPr/>
          </p:nvPicPr>
          <p:blipFill>
            <a:blip r:embed="rId14"/>
            <a:srcRect l="5019" t="25945" r="72315" b="29853"/>
            <a:stretch>
              <a:fillRect/>
            </a:stretch>
          </p:blipFill>
          <p:spPr>
            <a:xfrm>
              <a:off x="820" y="9949"/>
              <a:ext cx="3211" cy="997"/>
            </a:xfrm>
            <a:prstGeom prst="rect">
              <a:avLst/>
            </a:prstGeom>
          </p:spPr>
        </p:pic>
        <p:pic>
          <p:nvPicPr>
            <p:cNvPr id="5" name="图片 4" descr="利研曙光(1)"/>
            <p:cNvPicPr>
              <a:picLocks noChangeAspect="1"/>
            </p:cNvPicPr>
            <p:nvPr/>
          </p:nvPicPr>
          <p:blipFill>
            <a:blip r:embed="rId15"/>
            <a:srcRect t="16132" r="-231" b="13199"/>
            <a:stretch>
              <a:fillRect/>
            </a:stretch>
          </p:blipFill>
          <p:spPr>
            <a:xfrm>
              <a:off x="10795" y="9962"/>
              <a:ext cx="4918" cy="842"/>
            </a:xfrm>
            <a:prstGeom prst="rect">
              <a:avLst/>
            </a:prstGeom>
          </p:spPr>
        </p:pic>
        <p:pic>
          <p:nvPicPr>
            <p:cNvPr id="6" name="图片 5" descr="ed643ccff0b326d60ed6506420330aa"/>
            <p:cNvPicPr>
              <a:picLocks noChangeAspect="1"/>
            </p:cNvPicPr>
            <p:nvPr/>
          </p:nvPicPr>
          <p:blipFill>
            <a:blip r:embed="rId16"/>
            <a:srcRect t="36778" b="36656"/>
            <a:stretch>
              <a:fillRect/>
            </a:stretch>
          </p:blipFill>
          <p:spPr>
            <a:xfrm>
              <a:off x="15537" y="10085"/>
              <a:ext cx="3007" cy="799"/>
            </a:xfrm>
            <a:prstGeom prst="rect">
              <a:avLst/>
            </a:prstGeom>
          </p:spPr>
        </p:pic>
        <p:pic>
          <p:nvPicPr>
            <p:cNvPr id="14" name="图片 13" descr="3涓猯ogo"/>
            <p:cNvPicPr>
              <a:picLocks noChangeAspect="1"/>
            </p:cNvPicPr>
            <p:nvPr/>
          </p:nvPicPr>
          <p:blipFill>
            <a:blip r:embed="rId14"/>
            <a:srcRect l="28757" t="18322" r="28848" b="22998"/>
            <a:stretch>
              <a:fillRect/>
            </a:stretch>
          </p:blipFill>
          <p:spPr>
            <a:xfrm>
              <a:off x="4270" y="9980"/>
              <a:ext cx="4156" cy="916"/>
            </a:xfrm>
            <a:prstGeom prst="rect">
              <a:avLst/>
            </a:prstGeom>
          </p:spPr>
        </p:pic>
        <p:pic>
          <p:nvPicPr>
            <p:cNvPr id="15" name="图片 14" descr="3涓猯ogo"/>
            <p:cNvPicPr>
              <a:picLocks noChangeAspect="1"/>
            </p:cNvPicPr>
            <p:nvPr/>
          </p:nvPicPr>
          <p:blipFill>
            <a:blip r:embed="rId14"/>
            <a:srcRect l="71243" t="23447" r="5743" b="29404"/>
            <a:stretch>
              <a:fillRect/>
            </a:stretch>
          </p:blipFill>
          <p:spPr>
            <a:xfrm>
              <a:off x="8654" y="9994"/>
              <a:ext cx="2377" cy="775"/>
            </a:xfrm>
            <a:prstGeom prst="rect">
              <a:avLst/>
            </a:prstGeom>
          </p:spPr>
        </p:pic>
      </p:grp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226620" cy="23053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56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1200" b="0" i="0" u="none" strike="noStrike" cap="none" spc="0" baseline="0">
          <a:solidFill>
            <a:srgbClr val="000000"/>
          </a:solidFill>
          <a:uFillTx/>
          <a:latin typeface="Helvetica Neue Medium"/>
          <a:ea typeface="Helvetica Neue Medium"/>
          <a:cs typeface="Helvetica Neue Medium"/>
          <a:sym typeface="Helvetica Neue Medium"/>
        </a:defRPr>
      </a:lvl9pPr>
    </p:titleStyle>
    <p:bodyStyle>
      <a:lvl1pPr marL="317500" marR="0" indent="-317500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635000" marR="0" indent="-317500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952500" marR="0" indent="-317500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1270000" marR="0" indent="-317500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1587500" marR="0" indent="-317500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1880870" marR="0" indent="-292735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2198370" marR="0" indent="-292735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2515870" marR="0" indent="-292735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2833370" marR="0" indent="-292735" algn="l" defTabSz="412750" rtl="0" latinLnBrk="0">
        <a:lnSpc>
          <a:spcPct val="100000"/>
        </a:lnSpc>
        <a:spcBef>
          <a:spcPct val="590000"/>
        </a:spcBef>
        <a:spcAft>
          <a:spcPts val="0"/>
        </a:spcAft>
        <a:buClrTx/>
        <a:buSzPct val="125000"/>
        <a:buFontTx/>
        <a:buChar char="•"/>
        <a:defRPr sz="2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0" algn="ctr" defTabSz="412750" rtl="0" latinLnBrk="0">
        <a:lnSpc>
          <a:spcPct val="100000"/>
        </a:lnSpc>
        <a:spcBef>
          <a:spcPct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58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文字"/>
          <p:cNvPicPr>
            <a:picLocks noChangeAspect="1"/>
          </p:cNvPicPr>
          <p:nvPr/>
        </p:nvPicPr>
        <p:blipFill>
          <a:blip r:embed="rId2"/>
          <a:srcRect t="25901" b="26500"/>
          <a:stretch>
            <a:fillRect/>
          </a:stretch>
        </p:blipFill>
        <p:spPr>
          <a:xfrm>
            <a:off x="1487488" y="152718"/>
            <a:ext cx="9144000" cy="244824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5" y="2626995"/>
            <a:ext cx="12191365" cy="18205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57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基于</a:t>
            </a:r>
            <a:r>
              <a:rPr kumimoji="0" lang="en-US" altLang="zh-CN" sz="57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FFT Ocean</a:t>
            </a:r>
            <a:r>
              <a:rPr kumimoji="0" lang="zh-CN" altLang="en-US" sz="57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的投影网格</a:t>
            </a:r>
            <a:r>
              <a:rPr kumimoji="0" lang="en-US" altLang="zh-CN" sz="57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+</a:t>
            </a:r>
            <a:r>
              <a:rPr kumimoji="0" lang="zh-CN" altLang="en-US" sz="575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低通滤波优化方案</a:t>
            </a:r>
            <a:endParaRPr kumimoji="0" lang="zh-CN" altLang="en-US" sz="575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阿里巴巴普惠体 3.0 55 Regular" panose="00020600040101010101" charset="-122"/>
              <a:ea typeface="阿里巴巴普惠体 3.0 55 Regular" panose="00020600040101010101" charset="-122"/>
              <a:cs typeface="Helvetica Neue Medium"/>
              <a:sym typeface="Helvetica Neue Medium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847533" y="4422617"/>
            <a:ext cx="8542020" cy="604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小组编号：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20250071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阿里巴巴普惠体 3.0 55 Regular" panose="00020600040101010101" charset="-122"/>
              <a:ea typeface="阿里巴巴普惠体 3.0 55 Regular" panose="00020600040101010101" charset="-122"/>
              <a:cs typeface="Helvetica Neue Medium"/>
              <a:sym typeface="Helvetica Neue Medium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33070" y="6275705"/>
            <a:ext cx="11430000" cy="633095"/>
            <a:chOff x="682" y="9883"/>
            <a:chExt cx="18000" cy="997"/>
          </a:xfrm>
        </p:grpSpPr>
        <p:pic>
          <p:nvPicPr>
            <p:cNvPr id="2" name="图片 1" descr="3涓猯ogo"/>
            <p:cNvPicPr>
              <a:picLocks noChangeAspect="1"/>
            </p:cNvPicPr>
            <p:nvPr/>
          </p:nvPicPr>
          <p:blipFill>
            <a:blip r:embed="rId4"/>
            <a:srcRect l="5019" t="25945" r="72315" b="29853"/>
            <a:stretch>
              <a:fillRect/>
            </a:stretch>
          </p:blipFill>
          <p:spPr>
            <a:xfrm>
              <a:off x="682" y="9883"/>
              <a:ext cx="3211" cy="997"/>
            </a:xfrm>
            <a:prstGeom prst="rect">
              <a:avLst/>
            </a:prstGeom>
          </p:spPr>
        </p:pic>
        <p:pic>
          <p:nvPicPr>
            <p:cNvPr id="7" name="图片 6" descr="利研曙光(1)"/>
            <p:cNvPicPr>
              <a:picLocks noChangeAspect="1"/>
            </p:cNvPicPr>
            <p:nvPr/>
          </p:nvPicPr>
          <p:blipFill>
            <a:blip r:embed="rId5"/>
            <a:srcRect t="16132" r="-231" b="13199"/>
            <a:stretch>
              <a:fillRect/>
            </a:stretch>
          </p:blipFill>
          <p:spPr>
            <a:xfrm>
              <a:off x="10795" y="9962"/>
              <a:ext cx="4918" cy="842"/>
            </a:xfrm>
            <a:prstGeom prst="rect">
              <a:avLst/>
            </a:prstGeom>
          </p:spPr>
        </p:pic>
        <p:pic>
          <p:nvPicPr>
            <p:cNvPr id="10" name="图片 9" descr="ed643ccff0b326d60ed6506420330aa"/>
            <p:cNvPicPr>
              <a:picLocks noChangeAspect="1"/>
            </p:cNvPicPr>
            <p:nvPr/>
          </p:nvPicPr>
          <p:blipFill>
            <a:blip r:embed="rId6"/>
            <a:srcRect t="36778" b="36656"/>
            <a:stretch>
              <a:fillRect/>
            </a:stretch>
          </p:blipFill>
          <p:spPr>
            <a:xfrm>
              <a:off x="15675" y="10060"/>
              <a:ext cx="3007" cy="799"/>
            </a:xfrm>
            <a:prstGeom prst="rect">
              <a:avLst/>
            </a:prstGeom>
          </p:spPr>
        </p:pic>
        <p:pic>
          <p:nvPicPr>
            <p:cNvPr id="11" name="图片 10" descr="3涓猯ogo"/>
            <p:cNvPicPr>
              <a:picLocks noChangeAspect="1"/>
            </p:cNvPicPr>
            <p:nvPr/>
          </p:nvPicPr>
          <p:blipFill>
            <a:blip r:embed="rId4"/>
            <a:srcRect l="28757" t="18322" r="28848" b="22998"/>
            <a:stretch>
              <a:fillRect/>
            </a:stretch>
          </p:blipFill>
          <p:spPr>
            <a:xfrm>
              <a:off x="4270" y="9930"/>
              <a:ext cx="4156" cy="916"/>
            </a:xfrm>
            <a:prstGeom prst="rect">
              <a:avLst/>
            </a:prstGeom>
          </p:spPr>
        </p:pic>
        <p:pic>
          <p:nvPicPr>
            <p:cNvPr id="12" name="图片 11" descr="3涓猯ogo"/>
            <p:cNvPicPr>
              <a:picLocks noChangeAspect="1"/>
            </p:cNvPicPr>
            <p:nvPr/>
          </p:nvPicPr>
          <p:blipFill>
            <a:blip r:embed="rId4"/>
            <a:srcRect l="71243" t="23447" r="5743" b="29404"/>
            <a:stretch>
              <a:fillRect/>
            </a:stretch>
          </p:blipFill>
          <p:spPr>
            <a:xfrm>
              <a:off x="8654" y="9994"/>
              <a:ext cx="2377" cy="775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8675" y="3745865"/>
            <a:ext cx="2914650" cy="762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文氏海浪谱</a:t>
            </a:r>
            <a:endParaRPr lang="zh-CN" altLang="en-US" sz="2400"/>
          </a:p>
          <a:p>
            <a:r>
              <a:rPr lang="zh-CN" altLang="en-US" sz="2400"/>
              <a:t>由中国学者文圣常（</a:t>
            </a:r>
            <a:r>
              <a:rPr lang="en-US" altLang="zh-CN" sz="2400"/>
              <a:t>Wen Shengchang</a:t>
            </a:r>
            <a:r>
              <a:rPr lang="zh-CN" altLang="en-US" sz="2400"/>
              <a:t>）及其团队提出，是海浪谱研究中的重要成果之一。该谱综合考虑了风场对海浪的生成、发展及衰减过程，适用于不同风况（如成长状态、充分发展状态）下的海浪能量谱建模，在海洋工程、航海技术及水体仿真等领域具有重要应用。</a:t>
            </a:r>
            <a:endParaRPr lang="zh-CN" altLang="en-US" sz="2400"/>
          </a:p>
          <a:p>
            <a:r>
              <a:rPr lang="zh-CN" altLang="en-US" sz="2400"/>
              <a:t>文氏谱的一般形式可表示为：</a:t>
            </a:r>
            <a:endParaRPr lang="zh-CN" altLang="en-US" sz="2400"/>
          </a:p>
          <a:p>
            <a:r>
              <a:rPr lang="zh-CN" altLang="en-US" sz="2400"/>
              <a:t>其中：</a:t>
            </a:r>
            <a:endParaRPr lang="zh-CN" altLang="en-US" sz="2400"/>
          </a:p>
          <a:p>
            <a:r>
              <a:rPr lang="en-US" altLang="zh-CN" sz="2400"/>
              <a:t>α,β</a:t>
            </a:r>
            <a:r>
              <a:rPr lang="en-US" altLang="en-US" sz="2400"/>
              <a:t> </a:t>
            </a:r>
            <a:r>
              <a:rPr lang="zh-CN" altLang="en-US" sz="2400"/>
              <a:t>为与风况相关的经验常数；</a:t>
            </a:r>
            <a:endParaRPr lang="zh-CN" altLang="en-US" sz="2400"/>
          </a:p>
          <a:p>
            <a:r>
              <a:rPr lang="en-US" altLang="zh-CN" sz="2400"/>
              <a:t>ω</a:t>
            </a:r>
            <a:r>
              <a:rPr lang="en-US" altLang="zh-CN" sz="2400" baseline="-25000"/>
              <a:t>p</a:t>
            </a:r>
            <a:r>
              <a:rPr lang="en-US" altLang="zh-CN" sz="2400"/>
              <a:t>=g/U</a:t>
            </a:r>
            <a:r>
              <a:rPr lang="zh-CN" altLang="en-US" sz="2400"/>
              <a:t>为特征频率（</a:t>
            </a:r>
            <a:r>
              <a:rPr lang="en-US" altLang="zh-CN" sz="2400"/>
              <a:t>U</a:t>
            </a:r>
            <a:r>
              <a:rPr lang="en-US" altLang="en-US" sz="2400"/>
              <a:t> </a:t>
            </a:r>
            <a:r>
              <a:rPr lang="zh-CN" altLang="en-US" sz="2400"/>
              <a:t>为风速）；</a:t>
            </a:r>
            <a:endParaRPr lang="zh-CN" altLang="en-US" sz="2400"/>
          </a:p>
          <a:p>
            <a:r>
              <a:rPr lang="en-US" altLang="zh-CN" sz="2400"/>
              <a:t>F(ω)</a:t>
            </a:r>
            <a:r>
              <a:rPr lang="en-US" altLang="en-US" sz="2400"/>
              <a:t> </a:t>
            </a:r>
            <a:r>
              <a:rPr lang="zh-CN" altLang="en-US" sz="2400"/>
              <a:t>为修正函数，用于描述波浪成长阶段（如初始发展、成熟、衰减）的能量调整。</a:t>
            </a:r>
            <a:endParaRPr lang="zh-CN" altLang="en-US" sz="2400"/>
          </a:p>
          <a:p>
            <a:r>
              <a:rPr lang="zh-CN" altLang="en-US" sz="2400"/>
              <a:t>该表达式结合了高频段的指数衰减特性与低频段的能量集中特性，能更灵活地适配不同风速和风生条件。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LOD</a:t>
            </a:r>
            <a:endParaRPr lang="en-US" altLang="zh-CN" sz="2400"/>
          </a:p>
          <a:p>
            <a:r>
              <a:rPr lang="en-US" altLang="zh-CN" sz="2400"/>
              <a:t>LOD:</a:t>
            </a:r>
            <a:r>
              <a:rPr lang="zh-CN" altLang="en-US" sz="2400"/>
              <a:t>（</a:t>
            </a:r>
            <a:r>
              <a:rPr lang="en-US" altLang="zh-CN" sz="2400"/>
              <a:t>Level of Details</a:t>
            </a:r>
            <a:r>
              <a:rPr lang="zh-CN" altLang="en-US" sz="2400"/>
              <a:t>），简称为多细节层次。</a:t>
            </a:r>
            <a:r>
              <a:rPr lang="en-US" altLang="zh-CN" sz="2400"/>
              <a:t>LOD</a:t>
            </a:r>
            <a:r>
              <a:rPr lang="zh-CN" altLang="en-US" sz="2400"/>
              <a:t>技术根据模型的节点在显示环境中所处的位置</a:t>
            </a:r>
            <a:r>
              <a:rPr lang="en-US" altLang="zh-CN" sz="2400"/>
              <a:t>(Screen Size)</a:t>
            </a:r>
            <a:r>
              <a:rPr lang="zh-CN" altLang="en-US" sz="2400"/>
              <a:t>和重要度，来决定物体渲染的资源分配，降低非重要物体的面数和细节数，从而获得高效率的渲染计算。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5"/>
                </a:solidFill>
              </a:rPr>
              <a:t>频谱计算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频谱设置：定义</a:t>
            </a:r>
            <a:r>
              <a:rPr lang="en-US" altLang="zh-CN" sz="2400">
                <a:solidFill>
                  <a:srgbClr val="7030A0"/>
                </a:solidFill>
              </a:rPr>
              <a:t>SpectrumSettings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7030A0"/>
                </a:solidFill>
              </a:rPr>
              <a:t>DisplaySpectrumSettings</a:t>
            </a:r>
            <a:r>
              <a:rPr lang="zh-CN" altLang="en-US" sz="2400"/>
              <a:t>结构体来存储频谱的相关参数，如风速、风向、波峰增强等。</a:t>
            </a:r>
            <a:r>
              <a:rPr lang="en-US" altLang="zh-CN" sz="2400">
                <a:solidFill>
                  <a:srgbClr val="7030A0"/>
                </a:solidFill>
              </a:rPr>
              <a:t>WavesSettings</a:t>
            </a:r>
            <a:r>
              <a:rPr lang="zh-CN" altLang="en-US" sz="2400"/>
              <a:t>类负责管理这些参数，并将其传递给计算着色器。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文氏频谱模型：使用</a:t>
            </a:r>
            <a:r>
              <a:rPr lang="en-US" altLang="zh-CN" sz="2400"/>
              <a:t> </a:t>
            </a:r>
            <a:r>
              <a:rPr lang="zh-CN" altLang="en-US" sz="2400"/>
              <a:t>文氏</a:t>
            </a:r>
            <a:r>
              <a:rPr lang="en-US" altLang="zh-CN" sz="2400"/>
              <a:t> </a:t>
            </a:r>
            <a:r>
              <a:rPr lang="zh-CN" altLang="en-US" sz="2400"/>
              <a:t>频谱模型来计算海洋波浪的频谱。</a:t>
            </a:r>
            <a:r>
              <a:rPr lang="en-US" altLang="zh-CN" sz="2400">
                <a:solidFill>
                  <a:srgbClr val="7030A0"/>
                </a:solidFill>
              </a:rPr>
              <a:t>WavesSettings</a:t>
            </a:r>
            <a:r>
              <a:rPr lang="zh-CN" altLang="en-US" sz="2400"/>
              <a:t>类中的</a:t>
            </a:r>
            <a:r>
              <a:rPr lang="en-US" altLang="zh-CN" sz="2400">
                <a:solidFill>
                  <a:srgbClr val="FFC000"/>
                </a:solidFill>
              </a:rPr>
              <a:t>WenAlpha</a:t>
            </a:r>
            <a:r>
              <a:rPr lang="zh-CN" altLang="en-US" sz="2400"/>
              <a:t>和</a:t>
            </a:r>
            <a:r>
              <a:rPr lang="en-US" altLang="zh-CN" sz="2400">
                <a:solidFill>
                  <a:srgbClr val="FFC000"/>
                </a:solidFill>
              </a:rPr>
              <a:t>WenPeakFrequency</a:t>
            </a:r>
            <a:r>
              <a:rPr lang="zh-CN" altLang="en-US" sz="2400"/>
              <a:t>方法分别计算文氏频谱的</a:t>
            </a:r>
            <a:r>
              <a:rPr lang="en-US" altLang="zh-CN" sz="2400"/>
              <a:t> α </a:t>
            </a:r>
            <a:r>
              <a:rPr lang="zh-CN" altLang="en-US" sz="2400"/>
              <a:t>参数和峰值频率。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5"/>
                </a:solidFill>
              </a:rPr>
              <a:t>高斯噪声纹理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噪声生成：使用</a:t>
            </a:r>
            <a:r>
              <a:rPr lang="en-US" altLang="zh-CN" sz="2400">
                <a:solidFill>
                  <a:srgbClr val="FFC000"/>
                </a:solidFill>
              </a:rPr>
              <a:t>GenerateNoiseTexture</a:t>
            </a:r>
            <a:r>
              <a:rPr lang="zh-CN" altLang="en-US" sz="2400"/>
              <a:t>方法生成高斯噪声纹理。该方法通过随机数生成器生成高斯分布的噪声值，并将其存储在纹理中。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噪声加载：在</a:t>
            </a:r>
            <a:r>
              <a:rPr lang="en-US" altLang="zh-CN" sz="2400">
                <a:solidFill>
                  <a:srgbClr val="FFC000"/>
                </a:solidFill>
              </a:rPr>
              <a:t>GetNoiseTexture</a:t>
            </a:r>
            <a:r>
              <a:rPr lang="zh-CN" altLang="en-US" sz="2400"/>
              <a:t>方法中，首先尝试从资源中加载预先生成的噪声纹理，如果找不到则调用</a:t>
            </a:r>
            <a:r>
              <a:rPr lang="en-US" altLang="zh-CN" sz="2400">
                <a:solidFill>
                  <a:srgbClr val="FFC000"/>
                </a:solidFill>
              </a:rPr>
              <a:t>GenerateNoiseTexture</a:t>
            </a:r>
            <a:r>
              <a:rPr lang="zh-CN" altLang="en-US" sz="2400"/>
              <a:t>方法生成新的噪声纹理。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5"/>
                </a:solidFill>
              </a:rPr>
              <a:t>多尺度级联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级联设置：使用三个</a:t>
            </a:r>
            <a:r>
              <a:rPr lang="en-US" altLang="zh-CN" sz="2400">
                <a:solidFill>
                  <a:srgbClr val="7030A0"/>
                </a:solidFill>
              </a:rPr>
              <a:t>WavesCascade</a:t>
            </a:r>
            <a:r>
              <a:rPr lang="zh-CN" altLang="en-US" sz="2400"/>
              <a:t>实例来模拟不同尺度的海洋波浪。每个级联具有不同的长度尺度（</a:t>
            </a:r>
            <a:r>
              <a:rPr lang="en-US" altLang="zh-CN" sz="2400">
                <a:solidFill>
                  <a:srgbClr val="92D050"/>
                </a:solidFill>
              </a:rPr>
              <a:t>lengthScale</a:t>
            </a:r>
            <a:r>
              <a:rPr lang="zh-CN" altLang="en-US" sz="2400"/>
              <a:t>），可以模拟出从大尺度的长波到小尺度的短波的波浪效果。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级联计算：在</a:t>
            </a:r>
            <a:r>
              <a:rPr lang="en-US" altLang="zh-CN" sz="2400">
                <a:solidFill>
                  <a:srgbClr val="7030A0"/>
                </a:solidFill>
              </a:rPr>
              <a:t>WavesGenerator</a:t>
            </a:r>
            <a:r>
              <a:rPr lang="zh-CN" altLang="en-US" sz="2400"/>
              <a:t>类的</a:t>
            </a:r>
            <a:r>
              <a:rPr lang="en-US" altLang="zh-CN" sz="2400">
                <a:solidFill>
                  <a:srgbClr val="FFC000"/>
                </a:solidFill>
              </a:rPr>
              <a:t>InitialiseCascades</a:t>
            </a:r>
            <a:r>
              <a:rPr lang="zh-CN" altLang="en-US" sz="2400"/>
              <a:t>方法中，为每个级联设置不同的频率范围（</a:t>
            </a:r>
            <a:r>
              <a:rPr lang="en-US" altLang="zh-CN" sz="2400">
                <a:solidFill>
                  <a:srgbClr val="92D050"/>
                </a:solidFill>
              </a:rPr>
              <a:t>cutoffLow</a:t>
            </a:r>
            <a:r>
              <a:rPr lang="zh-CN" altLang="en-US" sz="2400">
                <a:solidFill>
                  <a:srgbClr val="92D050"/>
                </a:solidFill>
              </a:rPr>
              <a:t>和</a:t>
            </a:r>
            <a:r>
              <a:rPr lang="en-US" altLang="zh-CN" sz="2400">
                <a:solidFill>
                  <a:srgbClr val="92D050"/>
                </a:solidFill>
              </a:rPr>
              <a:t>cutoffHigh</a:t>
            </a:r>
            <a:r>
              <a:rPr lang="zh-CN" altLang="en-US" sz="2400"/>
              <a:t>），并调用</a:t>
            </a:r>
            <a:r>
              <a:rPr lang="en-US" altLang="zh-CN" sz="2400">
                <a:solidFill>
                  <a:srgbClr val="FFC000"/>
                </a:solidFill>
              </a:rPr>
              <a:t>CalculateInitials</a:t>
            </a:r>
            <a:r>
              <a:rPr lang="zh-CN" altLang="en-US" sz="2400"/>
              <a:t>方法计算初始频谱。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5"/>
                </a:solidFill>
              </a:rPr>
              <a:t>FFT</a:t>
            </a:r>
            <a:endParaRPr lang="en-US" altLang="zh-CN" sz="2400">
              <a:solidFill>
                <a:schemeClr val="accent5"/>
              </a:solidFill>
            </a:endParaRPr>
          </a:p>
          <a:p>
            <a:r>
              <a:rPr lang="en-US" altLang="zh-CN" sz="2400"/>
              <a:t>1. </a:t>
            </a:r>
            <a:r>
              <a:rPr lang="zh-CN" altLang="en-US" sz="2400"/>
              <a:t>类定义：</a:t>
            </a:r>
            <a:r>
              <a:rPr lang="en-US" altLang="zh-CN" sz="2400">
                <a:solidFill>
                  <a:srgbClr val="7030A0"/>
                </a:solidFill>
              </a:rPr>
              <a:t>FastFourierTransform</a:t>
            </a:r>
            <a:r>
              <a:rPr lang="zh-CN" altLang="en-US" sz="2400"/>
              <a:t>类负责实现二维</a:t>
            </a:r>
            <a:r>
              <a:rPr lang="en-US" altLang="zh-CN" sz="2400"/>
              <a:t> FFT </a:t>
            </a:r>
            <a:r>
              <a:rPr lang="zh-CN" altLang="en-US" sz="2400"/>
              <a:t>和逆</a:t>
            </a:r>
            <a:r>
              <a:rPr lang="en-US" altLang="zh-CN" sz="2400"/>
              <a:t> FFT </a:t>
            </a:r>
            <a:r>
              <a:rPr lang="zh-CN" altLang="en-US" sz="2400"/>
              <a:t>变换。该类在构造函数中初始化相关参数，并预计算旋转因子和输入索引。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预计算：</a:t>
            </a:r>
            <a:r>
              <a:rPr lang="en-US" altLang="zh-CN" sz="2400">
                <a:solidFill>
                  <a:srgbClr val="FFC000"/>
                </a:solidFill>
              </a:rPr>
              <a:t>PrecomputeTwiddleFactorsAndInputIndices</a:t>
            </a:r>
            <a:r>
              <a:rPr lang="zh-CN" altLang="en-US" sz="2400"/>
              <a:t>方法预计算旋转因子和输入索引，并将结果存储在一个</a:t>
            </a:r>
            <a:r>
              <a:rPr lang="en-US" altLang="zh-CN" sz="2400">
                <a:solidFill>
                  <a:srgbClr val="92D050"/>
                </a:solidFill>
              </a:rPr>
              <a:t>RenderTexture</a:t>
            </a:r>
            <a:r>
              <a:rPr lang="zh-CN" altLang="en-US" sz="2400"/>
              <a:t>中。这些预计算结果将在后续的</a:t>
            </a:r>
            <a:r>
              <a:rPr lang="en-US" altLang="zh-CN" sz="2400"/>
              <a:t> FFT </a:t>
            </a:r>
            <a:r>
              <a:rPr lang="zh-CN" altLang="en-US" sz="2400"/>
              <a:t>变换中使用。</a:t>
            </a:r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二维</a:t>
            </a:r>
            <a:r>
              <a:rPr lang="en-US" altLang="zh-CN" sz="2400"/>
              <a:t> FFT </a:t>
            </a:r>
            <a:r>
              <a:rPr lang="zh-CN" altLang="en-US" sz="2400"/>
              <a:t>变换：</a:t>
            </a:r>
            <a:r>
              <a:rPr lang="en-US" altLang="zh-CN" sz="2400">
                <a:solidFill>
                  <a:srgbClr val="FFC000"/>
                </a:solidFill>
              </a:rPr>
              <a:t>FFT2D</a:t>
            </a:r>
            <a:r>
              <a:rPr lang="zh-CN" altLang="en-US" sz="2400"/>
              <a:t>方法实现了二维</a:t>
            </a:r>
            <a:r>
              <a:rPr lang="en-US" altLang="zh-CN" sz="2400"/>
              <a:t> FFT </a:t>
            </a:r>
            <a:r>
              <a:rPr lang="zh-CN" altLang="en-US" sz="2400"/>
              <a:t>变换。它通过多次调用水平和垂直的</a:t>
            </a:r>
            <a:r>
              <a:rPr lang="en-US" altLang="zh-CN" sz="2400"/>
              <a:t> FFT </a:t>
            </a:r>
            <a:r>
              <a:rPr lang="zh-CN" altLang="en-US" sz="2400"/>
              <a:t>步骤，将输入的二维数据从时域转换到频域。</a:t>
            </a:r>
            <a:endParaRPr lang="zh-CN" altLang="en-US" sz="2400"/>
          </a:p>
          <a:p>
            <a:r>
              <a:rPr lang="en-US" altLang="zh-CN" sz="2400"/>
              <a:t>4. </a:t>
            </a:r>
            <a:r>
              <a:rPr lang="zh-CN" altLang="en-US" sz="2400"/>
              <a:t>二维逆</a:t>
            </a:r>
            <a:r>
              <a:rPr lang="en-US" altLang="zh-CN" sz="2400"/>
              <a:t> FFT </a:t>
            </a:r>
            <a:r>
              <a:rPr lang="zh-CN" altLang="en-US" sz="2400"/>
              <a:t>变换：</a:t>
            </a:r>
            <a:r>
              <a:rPr lang="en-US" altLang="zh-CN" sz="2400">
                <a:solidFill>
                  <a:srgbClr val="FFC000"/>
                </a:solidFill>
              </a:rPr>
              <a:t>IFFT2D</a:t>
            </a:r>
            <a:r>
              <a:rPr lang="zh-CN" altLang="en-US" sz="2400"/>
              <a:t>方法实现了二维逆</a:t>
            </a:r>
            <a:r>
              <a:rPr lang="en-US" altLang="zh-CN" sz="2400"/>
              <a:t> FFT </a:t>
            </a:r>
            <a:r>
              <a:rPr lang="zh-CN" altLang="en-US" sz="2400"/>
              <a:t>变换。它与</a:t>
            </a:r>
            <a:r>
              <a:rPr lang="en-US" altLang="zh-CN" sz="2400">
                <a:solidFill>
                  <a:srgbClr val="FFC000"/>
                </a:solidFill>
              </a:rPr>
              <a:t>FFT2D</a:t>
            </a:r>
            <a:r>
              <a:rPr lang="zh-CN" altLang="en-US" sz="2400"/>
              <a:t>方法类似，但使用了逆</a:t>
            </a:r>
            <a:r>
              <a:rPr lang="en-US" altLang="zh-CN" sz="2400"/>
              <a:t> FFT </a:t>
            </a:r>
            <a:r>
              <a:rPr lang="zh-CN" altLang="en-US" sz="2400"/>
              <a:t>步骤。此外，还可以选择对结果进行缩放和置换操作。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58920" y="3051175"/>
            <a:ext cx="3981450" cy="111442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olidFill>
                  <a:schemeClr val="accent5"/>
                </a:solidFill>
              </a:rPr>
              <a:t>低通滤波</a:t>
            </a:r>
            <a:endParaRPr lang="en-US" altLang="zh-CN" sz="2400">
              <a:solidFill>
                <a:schemeClr val="accent5"/>
              </a:solidFill>
            </a:endParaRPr>
          </a:p>
          <a:p>
            <a:r>
              <a:rPr lang="zh-CN" altLang="en-US" sz="2400"/>
              <a:t>可以使用一个简单的低通滤波器，例如截止频率为</a:t>
            </a:r>
            <a:r>
              <a:rPr lang="en-US" altLang="zh-CN" sz="2400">
                <a:solidFill>
                  <a:srgbClr val="92D050"/>
                </a:solidFill>
              </a:rPr>
              <a:t>cutoffFrequency</a:t>
            </a:r>
            <a:r>
              <a:rPr lang="zh-CN" altLang="en-US" sz="2400"/>
              <a:t>的理想低通滤波器。在频域中，理想低通滤波器的传递函数可以表示为：</a:t>
            </a:r>
            <a:endParaRPr lang="zh-CN" altLang="en-US" sz="2400"/>
          </a:p>
          <a:p>
            <a:endParaRPr lang="en-US" altLang="zh-CN" sz="2400"/>
          </a:p>
          <a:p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其中</a:t>
            </a:r>
            <a:r>
              <a:rPr lang="en-US" altLang="zh-CN" sz="2400"/>
              <a:t>k</a:t>
            </a:r>
            <a:r>
              <a:rPr lang="zh-CN" altLang="en-US" sz="2400"/>
              <a:t>是频率，</a:t>
            </a:r>
            <a:r>
              <a:rPr lang="en-US" altLang="zh-CN" sz="2400"/>
              <a:t>|k|</a:t>
            </a:r>
            <a:r>
              <a:rPr lang="zh-CN" altLang="en-US" sz="2400"/>
              <a:t>是</a:t>
            </a:r>
            <a:r>
              <a:rPr lang="zh-CN" altLang="en-US" sz="2400"/>
              <a:t>频率的绝对值</a:t>
            </a:r>
            <a:endParaRPr lang="zh-CN" altLang="en-US" sz="2400"/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7030A0"/>
                </a:solidFill>
              </a:rPr>
              <a:t>WavesCascade</a:t>
            </a:r>
            <a:r>
              <a:rPr lang="zh-CN" altLang="en-US" sz="2400"/>
              <a:t>类中添加一个新的参数</a:t>
            </a:r>
            <a:r>
              <a:rPr lang="en-US" altLang="zh-CN" sz="2400">
                <a:solidFill>
                  <a:srgbClr val="92D050"/>
                </a:solidFill>
              </a:rPr>
              <a:t>cutoffFrequency</a:t>
            </a:r>
            <a:r>
              <a:rPr lang="zh-CN" altLang="en-US" sz="2400"/>
              <a:t>，用于指定低通滤波器的截止频率。</a:t>
            </a:r>
            <a:endParaRPr lang="zh-CN" altLang="en-US" sz="2400"/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FFC000"/>
                </a:solidFill>
              </a:rPr>
              <a:t>CalculateInitials</a:t>
            </a:r>
            <a:r>
              <a:rPr lang="zh-CN" altLang="en-US" sz="2400"/>
              <a:t>方法中，在计算初始频谱之后，添加低通滤波的代码。可以使用计算着色器来实现滤波操作。</a:t>
            </a:r>
            <a:endParaRPr lang="zh-CN" altLang="en-US" sz="2400"/>
          </a:p>
          <a:p>
            <a:r>
              <a:rPr lang="zh-CN" altLang="en-US" sz="2400"/>
              <a:t>创建一个新的计算着色器</a:t>
            </a:r>
            <a:r>
              <a:rPr lang="en-US" altLang="zh-CN" sz="2400">
                <a:solidFill>
                  <a:srgbClr val="7030A0"/>
                </a:solidFill>
              </a:rPr>
              <a:t>LowPassFilterShader.compute</a:t>
            </a:r>
            <a:r>
              <a:rPr lang="zh-CN" altLang="en-US" sz="2400"/>
              <a:t>，实现低通滤波的逻辑。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实现过程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olidFill>
                  <a:schemeClr val="accent5"/>
                </a:solidFill>
              </a:rPr>
              <a:t>LOD</a:t>
            </a:r>
            <a:endParaRPr lang="en-US" altLang="zh-CN" sz="2400">
              <a:solidFill>
                <a:schemeClr val="accent5"/>
              </a:solidFill>
            </a:endParaRPr>
          </a:p>
          <a:p>
            <a:r>
              <a:rPr lang="en-US" altLang="zh-CN" sz="2400"/>
              <a:t>1. </a:t>
            </a:r>
            <a:r>
              <a:rPr lang="zh-CN" altLang="en-US" sz="2400"/>
              <a:t>动态分辨率调整：根据相机与海洋的距离，动态调整海洋纹理的分辨率。距离相机较远的区域可以使用较低分辨率的纹理，以减少计算量。在</a:t>
            </a:r>
            <a:r>
              <a:rPr lang="en-US" altLang="zh-CN" sz="2400">
                <a:solidFill>
                  <a:srgbClr val="7030A0"/>
                </a:solidFill>
              </a:rPr>
              <a:t>WavesGenerator</a:t>
            </a:r>
            <a:r>
              <a:rPr lang="zh-CN" altLang="en-US" sz="2400"/>
              <a:t>类中，可以根据相机距离动态调整</a:t>
            </a:r>
            <a:r>
              <a:rPr lang="en-US" altLang="zh-CN" sz="2400"/>
              <a:t>size</a:t>
            </a:r>
            <a:r>
              <a:rPr lang="zh-CN" altLang="en-US" sz="2400"/>
              <a:t>参数，从而改变纹理的分辨率。</a:t>
            </a:r>
            <a:endParaRPr lang="zh-CN" altLang="en-US" sz="2400"/>
          </a:p>
          <a:p>
            <a:r>
              <a:rPr lang="en-US" altLang="zh-CN" sz="2400"/>
              <a:t>2. </a:t>
            </a:r>
            <a:r>
              <a:rPr lang="zh-CN" altLang="en-US" sz="2400"/>
              <a:t>级联选择：根据相机与海洋的距离，动态选择使用的级联数量。距离相机较远的区域可以只使用大尺度的级联，而距离相机较近的区域可以使用所有级联。</a:t>
            </a:r>
            <a:endParaRPr lang="zh-CN" altLang="en-US" sz="2400"/>
          </a:p>
          <a:p>
            <a:r>
              <a:rPr lang="zh-CN" altLang="en-US" sz="2400"/>
              <a:t>在</a:t>
            </a:r>
            <a:r>
              <a:rPr lang="en-US" altLang="zh-CN" sz="2400">
                <a:solidFill>
                  <a:srgbClr val="7030A0"/>
                </a:solidFill>
              </a:rPr>
              <a:t>WavesGenerator</a:t>
            </a:r>
            <a:r>
              <a:rPr lang="zh-CN" altLang="en-US" sz="2400"/>
              <a:t>类的</a:t>
            </a:r>
            <a:r>
              <a:rPr lang="en-US" altLang="zh-CN" sz="2400">
                <a:solidFill>
                  <a:srgbClr val="FFC000"/>
                </a:solidFill>
              </a:rPr>
              <a:t>Update</a:t>
            </a:r>
            <a:r>
              <a:rPr lang="zh-CN" altLang="en-US" sz="2400"/>
              <a:t>方法中，可以根据相机距离动态启用或禁用某些级联。</a:t>
            </a:r>
            <a:endParaRPr lang="zh-CN" altLang="en-US" sz="2400"/>
          </a:p>
          <a:p>
            <a:r>
              <a:rPr lang="en-US" altLang="zh-CN" sz="2400"/>
              <a:t>3. </a:t>
            </a:r>
            <a:r>
              <a:rPr lang="zh-CN" altLang="en-US" sz="2400"/>
              <a:t>简化模型：对于距离相机较远的区域，可以使用简化的海洋模型，如平面或低多边形模型，以减少计算量。在</a:t>
            </a:r>
            <a:r>
              <a:rPr lang="en-US" altLang="zh-CN" sz="2400">
                <a:solidFill>
                  <a:srgbClr val="7030A0"/>
                </a:solidFill>
              </a:rPr>
              <a:t>OceanGeometry</a:t>
            </a:r>
            <a:r>
              <a:rPr lang="zh-CN" altLang="en-US" sz="2400"/>
              <a:t>类中，可以根据相机距离动态切换不同的海洋模型。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7651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工期安排与预期目标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/>
          </a:p>
        </p:txBody>
      </p:sp>
      <p:graphicFrame>
        <p:nvGraphicFramePr>
          <p:cNvPr id="4" name="表格 3"/>
          <p:cNvGraphicFramePr/>
          <p:nvPr/>
        </p:nvGraphicFramePr>
        <p:xfrm>
          <a:off x="1828800" y="250317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/>
                <a:gridCol w="2844165"/>
                <a:gridCol w="28441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日期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任务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4.15-4.20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实现</a:t>
                      </a:r>
                      <a:r>
                        <a:rPr lang="zh-CN" altLang="en-US"/>
                        <a:t>文氏谱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4.20-4.25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FFT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4.25-4.30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实现低通滤波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rowSpan="3"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5.1-5.5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实现</a:t>
                      </a:r>
                      <a:r>
                        <a:rPr lang="en-US" altLang="zh-CN"/>
                        <a:t>LOD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5.5-5.10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整合系统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 vMerge="1"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5.10-5.15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调试优化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5.15-</a:t>
                      </a:r>
                      <a:r>
                        <a:rPr lang="zh-CN" altLang="en-US"/>
                        <a:t>决赛答辩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准备答辩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76517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工期安排与预期目标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预期目标</a:t>
            </a: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全自主编程实现一套基于</a:t>
            </a:r>
            <a:r>
              <a:rPr lang="en-US" altLang="zh-CN" sz="2400"/>
              <a:t>Unity</a:t>
            </a:r>
            <a:r>
              <a:rPr lang="zh-CN" altLang="en-US" sz="2400"/>
              <a:t>的</a:t>
            </a:r>
            <a:r>
              <a:rPr lang="zh-CN" altLang="en-US" sz="2400"/>
              <a:t>海洋波浪仿真系统</a:t>
            </a: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提升性能至</a:t>
            </a:r>
            <a:r>
              <a:rPr lang="en-US" altLang="zh-CN" sz="2400"/>
              <a:t>400-500</a:t>
            </a:r>
            <a:r>
              <a:rPr lang="zh-CN" altLang="en-US" sz="2400"/>
              <a:t>帧</a:t>
            </a: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提高仿真精度，使之更适配</a:t>
            </a:r>
            <a:r>
              <a:rPr lang="zh-CN" altLang="en-US" sz="2400"/>
              <a:t>我国附近水域</a:t>
            </a:r>
            <a:endParaRPr lang="zh-CN" altLang="en-US" sz="2400"/>
          </a:p>
          <a:p>
            <a:pPr marL="457200" indent="-457200">
              <a:buAutoNum type="arabicPeriod"/>
            </a:pPr>
            <a:r>
              <a:rPr lang="zh-CN" altLang="en-US" sz="2400"/>
              <a:t>为数字孪生海洋</a:t>
            </a:r>
            <a:r>
              <a:rPr lang="zh-CN" altLang="en-US" sz="2400"/>
              <a:t>打下基础</a:t>
            </a:r>
            <a:endParaRPr lang="zh-CN" altLang="en-US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1847533" y="4422617"/>
            <a:ext cx="8542020" cy="60452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25400" tIns="25400" rIns="25400" bIns="25400" numCol="1" spcCol="38100" rtlCol="0" anchor="ctr" forceAA="0">
            <a:spAutoFit/>
          </a:bodyPr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小组编号：</a:t>
            </a:r>
            <a:r>
              <a:rPr kumimoji="0" lang="en-US" altLang="zh-CN" sz="3600" b="0" i="0" u="none" strike="noStrike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阿里巴巴普惠体 3.0 55 Regular" panose="00020600040101010101" charset="-122"/>
                <a:ea typeface="阿里巴巴普惠体 3.0 55 Regular" panose="00020600040101010101" charset="-122"/>
                <a:cs typeface="Helvetica Neue Medium"/>
                <a:sym typeface="Helvetica Neue Medium"/>
              </a:rPr>
              <a:t>XXXXXX</a:t>
            </a:r>
            <a:endParaRPr kumimoji="0" lang="en-US" altLang="zh-CN" sz="3600" b="0" i="0" u="none" strike="noStrike" cap="none" spc="0" normalizeH="0" baseline="0">
              <a:ln>
                <a:noFill/>
              </a:ln>
              <a:solidFill>
                <a:schemeClr val="bg1"/>
              </a:solidFill>
              <a:effectLst/>
              <a:uFillTx/>
              <a:latin typeface="阿里巴巴普惠体 3.0 55 Regular" panose="00020600040101010101" charset="-122"/>
              <a:ea typeface="阿里巴巴普惠体 3.0 55 Regular" panose="00020600040101010101" charset="-122"/>
              <a:cs typeface="Helvetica Neue Medium"/>
              <a:sym typeface="Helvetica Neue Medium"/>
            </a:endParaRPr>
          </a:p>
        </p:txBody>
      </p:sp>
      <p:sp>
        <p:nvSpPr>
          <p:cNvPr id="3" name="Object 204"/>
          <p:cNvSpPr txBox="1"/>
          <p:nvPr/>
        </p:nvSpPr>
        <p:spPr>
          <a:xfrm>
            <a:off x="5737426" y="5778032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Object 205"/>
          <p:cNvSpPr txBox="1"/>
          <p:nvPr/>
        </p:nvSpPr>
        <p:spPr>
          <a:xfrm>
            <a:off x="4951580" y="5659520"/>
            <a:ext cx="54381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>
                <a:solidFill>
                  <a:srgbClr val="E0CFBD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en-US" altLang="zh-CN" sz="30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工期安排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与预期目标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Object 206"/>
          <p:cNvSpPr txBox="1"/>
          <p:nvPr/>
        </p:nvSpPr>
        <p:spPr>
          <a:xfrm>
            <a:off x="5724726" y="3012980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Object 207"/>
          <p:cNvSpPr txBox="1"/>
          <p:nvPr/>
        </p:nvSpPr>
        <p:spPr>
          <a:xfrm>
            <a:off x="4926181" y="2899331"/>
            <a:ext cx="54635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>
                <a:solidFill>
                  <a:srgbClr val="E0CFBD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en-US" altLang="zh-CN" sz="30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相关理论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和技术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Object 208"/>
          <p:cNvSpPr txBox="1"/>
          <p:nvPr/>
        </p:nvSpPr>
        <p:spPr>
          <a:xfrm>
            <a:off x="5724726" y="1630454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Object 209"/>
          <p:cNvSpPr txBox="1"/>
          <p:nvPr/>
        </p:nvSpPr>
        <p:spPr>
          <a:xfrm>
            <a:off x="4919830" y="1517816"/>
            <a:ext cx="5469940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>
                <a:solidFill>
                  <a:srgbClr val="E0CFBD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en-US" altLang="zh-CN" sz="30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项目背景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Object 204"/>
          <p:cNvSpPr txBox="1"/>
          <p:nvPr/>
        </p:nvSpPr>
        <p:spPr>
          <a:xfrm>
            <a:off x="5737426" y="4395506"/>
            <a:ext cx="5204059" cy="533400"/>
          </a:xfrm>
          <a:prstGeom prst="rect">
            <a:avLst/>
          </a:prstGeom>
        </p:spPr>
        <p:txBody>
          <a:bodyPr vert="horz" rtlCol="0" anchor="t" anchorCtr="0">
            <a:noAutofit/>
          </a:bodyPr>
          <a:lstStyle/>
          <a:p>
            <a:pPr defTabSz="457200">
              <a:lnSpc>
                <a:spcPct val="125000"/>
              </a:lnSpc>
            </a:pPr>
            <a:endParaRPr lang="zh-CN" altLang="en-US" sz="900" dirty="0">
              <a:solidFill>
                <a:schemeClr val="bg1">
                  <a:lumMod val="6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Object 205"/>
          <p:cNvSpPr txBox="1"/>
          <p:nvPr/>
        </p:nvSpPr>
        <p:spPr>
          <a:xfrm>
            <a:off x="4951580" y="4280846"/>
            <a:ext cx="5438189" cy="457200"/>
          </a:xfrm>
          <a:prstGeom prst="rect">
            <a:avLst/>
          </a:prstGeom>
        </p:spPr>
        <p:txBody>
          <a:bodyPr vert="horz" rtlCol="0" anchor="ctr" anchorCtr="0">
            <a:noAutofit/>
          </a:bodyPr>
          <a:lstStyle/>
          <a:p>
            <a:pPr defTabSz="457200"/>
            <a:r>
              <a:rPr lang="en-US" altLang="zh-CN" sz="3000" spc="300" dirty="0">
                <a:solidFill>
                  <a:srgbClr val="E0CFBD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en-US" altLang="zh-CN" sz="3000" spc="300" dirty="0">
                <a:solidFill>
                  <a:schemeClr val="bg1">
                    <a:lumMod val="6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3000" spc="3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实现过程</a:t>
            </a:r>
            <a:endParaRPr lang="zh-CN" altLang="en-US" sz="3000" spc="3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7140" y="2948940"/>
            <a:ext cx="406400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800">
                <a:solidFill>
                  <a:srgbClr val="0070C0"/>
                </a:solidFill>
              </a:rPr>
              <a:t>目录</a:t>
            </a:r>
            <a:endParaRPr lang="zh-CN" altLang="en-US" sz="880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项目背景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944245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无限水体</a:t>
            </a:r>
            <a:r>
              <a:rPr lang="en-US" altLang="zh-CN" sz="2400"/>
              <a:t>/</a:t>
            </a:r>
            <a:r>
              <a:rPr lang="zh-CN" altLang="en-US" sz="2400"/>
              <a:t>大水体的模拟领域，为了实现高效、逼真且适用于各种应用场景的海洋效果，主要依赖于三大关键技术方向：</a:t>
            </a:r>
            <a:r>
              <a:rPr lang="zh-CN" altLang="en-US" sz="2400">
                <a:solidFill>
                  <a:schemeClr val="accent6"/>
                </a:solidFill>
              </a:rPr>
              <a:t>波浪模拟方法</a:t>
            </a:r>
            <a:r>
              <a:rPr lang="zh-CN" altLang="en-US" sz="2400"/>
              <a:t>、</a:t>
            </a:r>
            <a:r>
              <a:rPr lang="en-US" altLang="zh-CN" sz="2400">
                <a:solidFill>
                  <a:schemeClr val="accent6"/>
                </a:solidFill>
              </a:rPr>
              <a:t>LOD </a:t>
            </a:r>
            <a:r>
              <a:rPr lang="zh-CN" altLang="en-US" sz="2400">
                <a:solidFill>
                  <a:schemeClr val="accent6"/>
                </a:solidFill>
              </a:rPr>
              <a:t>技术</a:t>
            </a:r>
            <a:r>
              <a:rPr lang="zh-CN" altLang="en-US" sz="2400"/>
              <a:t>、</a:t>
            </a:r>
            <a:r>
              <a:rPr lang="zh-CN" altLang="en-US" sz="2400">
                <a:solidFill>
                  <a:schemeClr val="accent6"/>
                </a:solidFill>
              </a:rPr>
              <a:t>海面建模方法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波浪模拟方法聚焦于如何生成真实且动态的波浪形态，它是整个海洋模拟的核心，因为波浪的外观和行为直接影响了视觉效果和物理真实感。</a:t>
            </a:r>
            <a:endParaRPr lang="zh-CN" altLang="en-US" sz="2400"/>
          </a:p>
          <a:p>
            <a:r>
              <a:rPr lang="en-US" altLang="zh-CN" sz="2400"/>
              <a:t>LOD </a:t>
            </a:r>
            <a:r>
              <a:rPr lang="zh-CN" altLang="en-US" sz="2400"/>
              <a:t>技术则侧重于优化渲染性能，通过根据视点距离调整细节层次，确保在不牺牲视觉质量的前提下，减少不必要的计算开销，这对于大规模场景的实时渲染至关重要。</a:t>
            </a:r>
            <a:endParaRPr lang="zh-CN" altLang="en-US" sz="2400"/>
          </a:p>
          <a:p>
            <a:r>
              <a:rPr lang="zh-CN" altLang="en-US" sz="2400"/>
              <a:t>海面建模方法则是将波浪数据转化为可渲染的几何模型，它决定了如何将模拟的波浪数据高效、准确地呈现出来。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项目背景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944245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在计算机图形学、游戏开发及影视特效领域，基于快速傅里叶变换（</a:t>
            </a:r>
            <a:r>
              <a:rPr lang="en-US" altLang="zh-CN" sz="2400"/>
              <a:t>FFT</a:t>
            </a:r>
            <a:r>
              <a:rPr lang="zh-CN" altLang="en-US" sz="2400"/>
              <a:t>）的海洋表面模拟（</a:t>
            </a:r>
            <a:r>
              <a:rPr lang="en-US" altLang="zh-CN" sz="2400"/>
              <a:t>FFT Ocean</a:t>
            </a:r>
            <a:r>
              <a:rPr lang="zh-CN" altLang="en-US" sz="2400"/>
              <a:t>）因其高效的频域建模能力被广泛应用。然而传统方法存在以下问题：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• </a:t>
            </a:r>
            <a:r>
              <a:rPr lang="zh-CN" altLang="en-US" sz="2400"/>
              <a:t>计算开销大：高频波浪需密集网格，导致</a:t>
            </a:r>
            <a:r>
              <a:rPr lang="en-US" altLang="zh-CN" sz="2400"/>
              <a:t> GPU/CPU </a:t>
            </a:r>
            <a:r>
              <a:rPr lang="zh-CN" altLang="en-US" sz="2400"/>
              <a:t>负载过高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• </a:t>
            </a:r>
            <a:r>
              <a:rPr lang="zh-CN" altLang="en-US" sz="2400"/>
              <a:t>仿真度低：不适合我国附近海洋现状以及</a:t>
            </a:r>
            <a:r>
              <a:rPr lang="zh-CN" altLang="en-US" sz="2400"/>
              <a:t>数字孪生的</a:t>
            </a:r>
            <a:r>
              <a:rPr lang="zh-CN" altLang="en-US" sz="2400"/>
              <a:t>要求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• </a:t>
            </a:r>
            <a:r>
              <a:rPr lang="zh-CN" altLang="en-US" sz="2400"/>
              <a:t>动态投影失真：高频波动导致网格扭曲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944245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傅里叶变换（</a:t>
            </a:r>
            <a:r>
              <a:rPr lang="en-US" altLang="zh-CN" sz="2400"/>
              <a:t>FT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傅里叶变换是一个在数学、物理、计算机、工程等各领域均有广泛应用价值的数学运算。</a:t>
            </a:r>
            <a:endParaRPr lang="zh-CN" altLang="en-US" sz="2400"/>
          </a:p>
          <a:p>
            <a:r>
              <a:rPr lang="zh-CN" altLang="en-US" sz="2400"/>
              <a:t>它由傅里叶级数推广而来，描述了函数中包含的不同频率的正弦或余弦函数的振幅。在特定的函数空间内，函数的傅里叶变换具有良好的性质，例如可以完成微分和多项式乘积的互化、函数卷积和乘积的互化等，从而可以用于解决偏微分方程、范数控制、证明不等式等。</a:t>
            </a:r>
            <a:endParaRPr lang="zh-CN" altLang="en-US" sz="2400"/>
          </a:p>
          <a:p>
            <a:r>
              <a:rPr lang="zh-CN" altLang="en-US" sz="2400">
                <a:solidFill>
                  <a:schemeClr val="accent6"/>
                </a:solidFill>
              </a:rPr>
              <a:t>从物理的角度来说</a:t>
            </a:r>
            <a:r>
              <a:rPr lang="zh-CN" altLang="en-US" sz="2400"/>
              <a:t>，给定一个随时间变化的信号，对其作傅里叶变换，得到的即为该信号的频谱；变换前后分别从时间和频率两个方面描述了信号。傅里叶变换后，在某处的取值越高，说明信号含有该处对应频率的信号越多。</a:t>
            </a:r>
            <a:endParaRPr lang="zh-CN" alt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快速傅里叶变换（</a:t>
            </a:r>
            <a:r>
              <a:rPr lang="en-US" altLang="zh-CN" sz="2400"/>
              <a:t>FFT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en-US" altLang="zh-CN" sz="2400"/>
              <a:t>FFT</a:t>
            </a:r>
            <a:r>
              <a:rPr lang="zh-CN" altLang="en-US" sz="2400"/>
              <a:t>是一种</a:t>
            </a:r>
            <a:r>
              <a:rPr lang="en-US" altLang="zh-CN" sz="2400"/>
              <a:t>DFT</a:t>
            </a:r>
            <a:r>
              <a:rPr lang="zh-CN" altLang="en-US" sz="2400"/>
              <a:t>的高效算法，在数字处理领域应用的离散傅里叶变换</a:t>
            </a:r>
            <a:r>
              <a:rPr lang="en-US" altLang="zh-CN" sz="2400"/>
              <a:t>(DFT)</a:t>
            </a:r>
            <a:r>
              <a:rPr lang="zh-CN" altLang="en-US" sz="2400"/>
              <a:t>是许多数字信号处理方法的基础。</a:t>
            </a:r>
            <a:endParaRPr lang="zh-CN" altLang="en-US" sz="2400"/>
          </a:p>
          <a:p>
            <a:r>
              <a:rPr lang="en-US" altLang="zh-CN" sz="2400"/>
              <a:t>DFT</a:t>
            </a:r>
            <a:r>
              <a:rPr lang="zh-CN" altLang="en-US" sz="2400"/>
              <a:t>的运算为：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式中</a:t>
            </a:r>
            <a:endParaRPr lang="zh-CN" altLang="en-US" sz="2400"/>
          </a:p>
          <a:p>
            <a:r>
              <a:rPr lang="zh-CN" altLang="en-US" sz="2400"/>
              <a:t>由这种方法计算</a:t>
            </a:r>
            <a:r>
              <a:rPr lang="en-US" altLang="zh-CN" sz="2400"/>
              <a:t>DFT</a:t>
            </a:r>
            <a:r>
              <a:rPr lang="zh-CN" altLang="en-US" sz="2400"/>
              <a:t>对于</a:t>
            </a:r>
            <a:r>
              <a:rPr lang="en-US" altLang="zh-CN" sz="2400"/>
              <a:t>X</a:t>
            </a:r>
            <a:r>
              <a:rPr lang="zh-CN" altLang="en-US" sz="2400"/>
              <a:t>（</a:t>
            </a:r>
            <a:r>
              <a:rPr lang="en-US" altLang="zh-CN" sz="2400"/>
              <a:t>K</a:t>
            </a:r>
            <a:r>
              <a:rPr lang="zh-CN" altLang="en-US" sz="2400"/>
              <a:t>）的每个</a:t>
            </a:r>
            <a:r>
              <a:rPr lang="en-US" altLang="zh-CN" sz="2400"/>
              <a:t>K</a:t>
            </a:r>
            <a:r>
              <a:rPr lang="zh-CN" altLang="en-US" sz="2400"/>
              <a:t>值，需要进行</a:t>
            </a:r>
            <a:r>
              <a:rPr lang="en-US" altLang="zh-CN" sz="2400"/>
              <a:t>4N</a:t>
            </a:r>
            <a:r>
              <a:rPr lang="zh-CN" altLang="en-US" sz="2400"/>
              <a:t>次实数相乘和（</a:t>
            </a:r>
            <a:r>
              <a:rPr lang="en-US" altLang="zh-CN" sz="2400"/>
              <a:t>4N-2</a:t>
            </a:r>
            <a:r>
              <a:rPr lang="zh-CN" altLang="en-US" sz="2400"/>
              <a:t>）次相加，对于</a:t>
            </a:r>
            <a:r>
              <a:rPr lang="en-US" altLang="zh-CN" sz="2400"/>
              <a:t>N</a:t>
            </a:r>
            <a:r>
              <a:rPr lang="zh-CN" altLang="en-US" sz="2400"/>
              <a:t>个</a:t>
            </a:r>
            <a:r>
              <a:rPr lang="en-US" altLang="zh-CN" sz="2400"/>
              <a:t>k</a:t>
            </a:r>
            <a:r>
              <a:rPr lang="zh-CN" altLang="en-US" sz="2400"/>
              <a:t>值，共需</a:t>
            </a:r>
            <a:r>
              <a:rPr lang="en-US" altLang="zh-CN" sz="2400"/>
              <a:t>N*N</a:t>
            </a:r>
            <a:r>
              <a:rPr lang="zh-CN" altLang="en-US" sz="2400"/>
              <a:t>乘和</a:t>
            </a:r>
            <a:r>
              <a:rPr lang="en-US" altLang="zh-CN" sz="2400"/>
              <a:t>N</a:t>
            </a:r>
            <a:r>
              <a:rPr lang="zh-CN" altLang="en-US" sz="2400"/>
              <a:t>（</a:t>
            </a:r>
            <a:r>
              <a:rPr lang="en-US" altLang="zh-CN" sz="2400"/>
              <a:t>4N-2</a:t>
            </a:r>
            <a:r>
              <a:rPr lang="zh-CN" altLang="en-US" sz="2400"/>
              <a:t>）次实数相加。改进</a:t>
            </a:r>
            <a:r>
              <a:rPr lang="en-US" altLang="zh-CN" sz="2400"/>
              <a:t>DFT</a:t>
            </a:r>
            <a:r>
              <a:rPr lang="zh-CN" altLang="en-US" sz="2400"/>
              <a:t>算法，减小它的运算量，利用</a:t>
            </a:r>
            <a:r>
              <a:rPr lang="en-US" altLang="zh-CN" sz="2400"/>
              <a:t>DFT</a:t>
            </a:r>
            <a:r>
              <a:rPr lang="zh-CN" altLang="en-US" sz="2400"/>
              <a:t>中</a:t>
            </a:r>
            <a:r>
              <a:rPr lang="en-US" altLang="zh-CN" sz="2400"/>
              <a:t> </a:t>
            </a:r>
            <a:r>
              <a:rPr lang="zh-CN" altLang="en-US" sz="2400"/>
              <a:t>的周期性和对称性，使整个</a:t>
            </a:r>
            <a:r>
              <a:rPr lang="en-US" altLang="zh-CN" sz="2400"/>
              <a:t>DFT</a:t>
            </a:r>
            <a:r>
              <a:rPr lang="zh-CN" altLang="en-US" sz="2400"/>
              <a:t>的计算变成一系列迭代运算，可大幅度提高运算过程和运算量，这就是</a:t>
            </a:r>
            <a:r>
              <a:rPr lang="en-US" altLang="zh-CN" sz="2400"/>
              <a:t>FFT</a:t>
            </a:r>
            <a:r>
              <a:rPr lang="zh-CN" altLang="en-US" sz="2400"/>
              <a:t>的基本思想。</a:t>
            </a:r>
            <a:endParaRPr lang="zh-CN" altLang="en-US" sz="2400"/>
          </a:p>
          <a:p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0" y="3429000"/>
            <a:ext cx="3552825" cy="112395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5425" y="4552950"/>
            <a:ext cx="1688465" cy="461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线性水波的频域分解</a:t>
            </a:r>
            <a:endParaRPr lang="zh-CN" altLang="en-US" sz="2400"/>
          </a:p>
          <a:p>
            <a:r>
              <a:rPr lang="zh-CN" altLang="en-US" sz="2400"/>
              <a:t>水体表面的波动可视为无数不同频率、振幅和相位的正弦波叠加（符合线性波动理论）。根据傅里叶变换的基本原理，任意复杂波形均可分解为频域上的简谐分量。例如，二维水面高度场</a:t>
            </a:r>
            <a:r>
              <a:rPr lang="en-US" altLang="zh-CN" sz="2400"/>
              <a:t>h(x,y,t)</a:t>
            </a:r>
            <a:r>
              <a:rPr lang="zh-CN" altLang="en-US" sz="2400"/>
              <a:t>可表示为：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其中</a:t>
            </a:r>
            <a:r>
              <a:rPr lang="en-US" altLang="zh-CN" sz="2400"/>
              <a:t>k</a:t>
            </a:r>
            <a:r>
              <a:rPr lang="zh-CN" altLang="en-US" sz="2400"/>
              <a:t>是波数向量，</a:t>
            </a:r>
            <a:r>
              <a:rPr lang="en-US" altLang="zh-CN" sz="2400"/>
              <a:t>ω</a:t>
            </a:r>
            <a:r>
              <a:rPr lang="zh-CN" altLang="en-US" sz="2400"/>
              <a:t>是角频率（满足水波色散关系</a:t>
            </a:r>
            <a:r>
              <a:rPr lang="en-US" altLang="en-US" sz="2400"/>
              <a:t> </a:t>
            </a:r>
            <a:r>
              <a:rPr lang="en-US" altLang="zh-CN" sz="2400"/>
              <a:t>ω</a:t>
            </a:r>
            <a:r>
              <a:rPr lang="en-US" altLang="zh-CN" sz="2400" baseline="30000"/>
              <a:t>2</a:t>
            </a:r>
            <a:r>
              <a:rPr lang="en-US" altLang="zh-CN" sz="2400"/>
              <a:t>=</a:t>
            </a:r>
            <a:r>
              <a:rPr lang="en-US" altLang="zh-CN" sz="2400"/>
              <a:t>g|k|tanh(|k|d)</a:t>
            </a:r>
            <a:r>
              <a:rPr lang="zh-CN" altLang="en-US" sz="2400"/>
              <a:t>，</a:t>
            </a:r>
            <a:r>
              <a:rPr lang="en-US" altLang="zh-CN" sz="2400"/>
              <a:t>g</a:t>
            </a:r>
            <a:r>
              <a:rPr lang="en-US" altLang="en-US" sz="2400"/>
              <a:t> </a:t>
            </a:r>
            <a:r>
              <a:rPr lang="zh-CN" altLang="en-US" sz="2400"/>
              <a:t>为重力加速度，</a:t>
            </a:r>
            <a:r>
              <a:rPr lang="en-US" altLang="zh-CN" sz="2400"/>
              <a:t>d</a:t>
            </a:r>
            <a:r>
              <a:rPr lang="en-US" altLang="en-US" sz="2400"/>
              <a:t> </a:t>
            </a:r>
            <a:r>
              <a:rPr lang="zh-CN" altLang="en-US" sz="2400"/>
              <a:t>为水深）。</a:t>
            </a:r>
            <a:r>
              <a:rPr lang="en-US" altLang="zh-CN" sz="2400"/>
              <a:t>FFT </a:t>
            </a:r>
            <a:r>
              <a:rPr lang="zh-CN" altLang="en-US" sz="2400"/>
              <a:t>能高效地将时域</a:t>
            </a:r>
            <a:r>
              <a:rPr lang="en-US" altLang="zh-CN" sz="2400"/>
              <a:t> / </a:t>
            </a:r>
            <a:r>
              <a:rPr lang="zh-CN" altLang="en-US" sz="2400"/>
              <a:t>空域的高度场转换为频域表示，便于处理不同频率成分的叠加。</a:t>
            </a:r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12590" y="3567430"/>
            <a:ext cx="2943225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低通滤波</a:t>
            </a:r>
            <a:endParaRPr lang="zh-CN" altLang="en-US" sz="2400"/>
          </a:p>
          <a:p>
            <a:r>
              <a:rPr lang="zh-CN" altLang="en-US" sz="2400"/>
              <a:t>低通滤波</a:t>
            </a:r>
            <a:r>
              <a:rPr lang="en-US" altLang="zh-CN" sz="2400"/>
              <a:t>(Low-pass filter) </a:t>
            </a:r>
            <a:r>
              <a:rPr lang="zh-CN" altLang="en-US" sz="2400"/>
              <a:t>是一种过滤方式，规则为低频信号能正常通过，而超过设定临界值的高频信号则被阻隔、减弱。但是阻隔、减弱的幅度则会依据不同的频率以及不同的滤波程序（目的）而改变。它有的时候也被叫作高频去除过滤（</a:t>
            </a:r>
            <a:r>
              <a:rPr lang="en-US" altLang="zh-CN" sz="2400"/>
              <a:t>high-cut filter</a:t>
            </a:r>
            <a:r>
              <a:rPr lang="zh-CN" altLang="en-US" sz="2400"/>
              <a:t>）或者最高去除过滤（</a:t>
            </a:r>
            <a:r>
              <a:rPr lang="en-US" altLang="zh-CN" sz="2400"/>
              <a:t>treble-cut filter)</a:t>
            </a:r>
            <a:r>
              <a:rPr lang="zh-CN" altLang="en-US" sz="2400"/>
              <a:t>。低通过滤是高通过滤的对立。</a:t>
            </a:r>
            <a:endParaRPr lang="zh-CN" altLang="en-US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73735" y="110236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accent1"/>
                </a:solidFill>
              </a:rPr>
              <a:t>相关理论</a:t>
            </a:r>
            <a:r>
              <a:rPr lang="zh-CN" altLang="en-US" sz="4000">
                <a:solidFill>
                  <a:schemeClr val="accent1"/>
                </a:solidFill>
              </a:rPr>
              <a:t>和技术</a:t>
            </a:r>
            <a:endParaRPr lang="zh-CN" altLang="en-US" sz="4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1045" y="2007235"/>
            <a:ext cx="10975340" cy="32023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海浪谱</a:t>
            </a:r>
            <a:endParaRPr lang="zh-CN" altLang="en-US" sz="2400"/>
          </a:p>
          <a:p>
            <a:r>
              <a:rPr lang="zh-CN" altLang="en-US" sz="2400"/>
              <a:t>海浪谱（</a:t>
            </a:r>
            <a:r>
              <a:rPr lang="en-US" altLang="zh-CN" sz="2400"/>
              <a:t>ocean wave spectrum</a:t>
            </a:r>
            <a:r>
              <a:rPr lang="zh-CN" altLang="en-US" sz="2400"/>
              <a:t>）</a:t>
            </a:r>
            <a:r>
              <a:rPr lang="en-US" altLang="zh-CN" sz="2400"/>
              <a:t> </a:t>
            </a:r>
            <a:r>
              <a:rPr lang="zh-CN" altLang="en-US" sz="2400"/>
              <a:t>描述海浪内部能量相对于频率和方向分布的图谱。又称海洋能量谱。是研究海浪的重要概念。海浪谱不仅表明海浪内部构成，还能给出海浪的外部特征。</a:t>
            </a:r>
            <a:endParaRPr lang="zh-CN" altLang="en-US" sz="2400"/>
          </a:p>
          <a:p>
            <a:r>
              <a:rPr lang="zh-CN" altLang="en-US" sz="2400"/>
              <a:t>海浪谱</a:t>
            </a:r>
            <a:r>
              <a:rPr lang="en-US" altLang="en-US" sz="2400"/>
              <a:t> </a:t>
            </a:r>
            <a:r>
              <a:rPr lang="en-US" altLang="zh-CN" sz="2400"/>
              <a:t>S(ω)</a:t>
            </a:r>
            <a:r>
              <a:rPr lang="zh-CN" altLang="en-US" sz="2400"/>
              <a:t>表示单位频率间隔内的波浪能量，其横轴为角频率</a:t>
            </a:r>
            <a:r>
              <a:rPr lang="en-US" altLang="en-US" sz="2400"/>
              <a:t> </a:t>
            </a:r>
            <a:r>
              <a:rPr lang="en-US" altLang="zh-CN" sz="2400"/>
              <a:t>ω</a:t>
            </a:r>
            <a:r>
              <a:rPr lang="zh-CN" altLang="en-US" sz="2400"/>
              <a:t>，纵轴为能量密度。文氏谱通过理论推导与实测数据拟合，建立了海浪能量随频率、风速、风区（风吹过的距离）及水深等参数的函数关系，可更准确地描述实际海浪的多尺度特性。</a:t>
            </a:r>
            <a:endParaRPr lang="zh-CN" altLang="en-US" sz="2400"/>
          </a:p>
          <a:p>
            <a:r>
              <a:rPr lang="zh-CN" altLang="en-US" sz="2400"/>
              <a:t>基于</a:t>
            </a:r>
            <a:r>
              <a:rPr lang="en-US" altLang="zh-CN" sz="2400"/>
              <a:t> </a:t>
            </a:r>
            <a:r>
              <a:rPr lang="zh-CN" altLang="en-US" sz="2400"/>
              <a:t>能量平衡方程，考虑风对海浪的能量输入、波浪破碎的能量耗散以及波浪间的非线性相互作用，文氏谱修正了传统谱（如</a:t>
            </a:r>
            <a:r>
              <a:rPr lang="en-US" altLang="zh-CN" sz="2400"/>
              <a:t> Pierson-Moskowitz </a:t>
            </a:r>
            <a:r>
              <a:rPr lang="zh-CN" altLang="en-US" sz="2400"/>
              <a:t>谱）在有限风区或非充分发展海浪中的局限性，尤其适用于中国近海及复杂海况的模拟。</a:t>
            </a:r>
            <a:endParaRPr lang="zh-CN" altLang="en-US" sz="2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3865</Words>
  <Application>WPS 演示</Application>
  <PresentationFormat>宽屏</PresentationFormat>
  <Paragraphs>198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Helvetica Neue Medium</vt:lpstr>
      <vt:lpstr>Wingdings</vt:lpstr>
      <vt:lpstr>Helvetica Neue Light</vt:lpstr>
      <vt:lpstr>Helvetica Neue</vt:lpstr>
      <vt:lpstr>阿里巴巴普惠体 3.0 55 Regular</vt:lpstr>
      <vt:lpstr>微软雅黑</vt:lpstr>
      <vt:lpstr>Arial Unicode MS</vt:lpstr>
      <vt:lpstr>Calibri</vt:lpstr>
      <vt:lpstr>WPS</vt:lpstr>
      <vt:lpstr>White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天道总司</cp:lastModifiedBy>
  <cp:revision>163</cp:revision>
  <dcterms:created xsi:type="dcterms:W3CDTF">2019-06-19T02:08:00Z</dcterms:created>
  <dcterms:modified xsi:type="dcterms:W3CDTF">2025-04-15T08:30:08Z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3B0FAE8F08804481A78D6E303DAA85C5_11</vt:lpwstr>
  </property>
</Properties>
</file>