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9" r:id="rId3"/>
    <p:sldId id="270" r:id="rId4"/>
    <p:sldId id="392" r:id="rId5"/>
    <p:sldId id="395" r:id="rId6"/>
    <p:sldId id="299" r:id="rId7"/>
    <p:sldId id="329" r:id="rId8"/>
    <p:sldId id="390" r:id="rId9"/>
    <p:sldId id="383" r:id="rId10"/>
    <p:sldId id="398" r:id="rId11"/>
    <p:sldId id="397" r:id="rId12"/>
    <p:sldId id="354" r:id="rId13"/>
    <p:sldId id="376" r:id="rId14"/>
    <p:sldId id="341" r:id="rId15"/>
    <p:sldId id="342" r:id="rId16"/>
    <p:sldId id="340" r:id="rId17"/>
    <p:sldId id="372" r:id="rId18"/>
    <p:sldId id="365" r:id="rId19"/>
    <p:sldId id="367" r:id="rId20"/>
    <p:sldId id="368" r:id="rId21"/>
    <p:sldId id="391" r:id="rId22"/>
    <p:sldId id="381" r:id="rId23"/>
    <p:sldId id="378" r:id="rId24"/>
    <p:sldId id="373" r:id="rId25"/>
    <p:sldId id="370" r:id="rId26"/>
    <p:sldId id="371" r:id="rId27"/>
    <p:sldId id="399" r:id="rId28"/>
    <p:sldId id="384" r:id="rId29"/>
    <p:sldId id="364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75" r:id="rId38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90"/>
      </p:cViewPr>
      <p:guideLst>
        <p:guide orient="horz" pos="2956"/>
        <p:guide pos="21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FC401CA8-E053-43C3-97EB-E659D906F6E3}"/>
    <pc:docChg chg="custSel modSld">
      <pc:chgData name="Renyuan Lyu" userId="eadeb139afb46539" providerId="LiveId" clId="{FC401CA8-E053-43C3-97EB-E659D906F6E3}" dt="2019-03-21T13:31:20.831" v="58" actId="27636"/>
      <pc:docMkLst>
        <pc:docMk/>
      </pc:docMkLst>
      <pc:sldChg chg="addSp delSp modSp delAnim modAnim">
        <pc:chgData name="Renyuan Lyu" userId="eadeb139afb46539" providerId="LiveId" clId="{FC401CA8-E053-43C3-97EB-E659D906F6E3}" dt="2019-03-21T13:31:19.937" v="51" actId="27636"/>
        <pc:sldMkLst>
          <pc:docMk/>
          <pc:sldMk cId="0" sldId="299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299"/>
            <ac:spMk id="3078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299"/>
            <ac:spMk id="3079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299"/>
            <ac:spMk id="3080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299"/>
            <ac:spMk id="3081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299"/>
            <ac:spMk id="3082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299"/>
            <ac:spMk id="58406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299"/>
            <ac:spMk id="58429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299"/>
            <ac:spMk id="58430" creationId="{00000000-0000-0000-0000-000000000000}"/>
          </ac:spMkLst>
        </pc:spChg>
        <pc:spChg chg="add mod">
          <ac:chgData name="Renyuan Lyu" userId="eadeb139afb46539" providerId="LiveId" clId="{FC401CA8-E053-43C3-97EB-E659D906F6E3}" dt="2019-03-21T13:31:19.937" v="51" actId="27636"/>
          <ac:spMkLst>
            <pc:docMk/>
            <pc:sldMk cId="0" sldId="299"/>
            <ac:spMk id="58431" creationId="{00000000-0000-0000-0000-000000000000}"/>
          </ac:spMkLst>
        </pc:s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299"/>
            <ac:grpSpMk id="3088" creationId="{00000000-0000-0000-0000-000000000000}"/>
          </ac:grpSpMkLst>
        </pc:gr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299"/>
            <ac:grpSpMk id="3092" creationId="{00000000-0000-0000-0000-000000000000}"/>
          </ac:grpSpMkLst>
        </pc:gr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299"/>
            <ac:grpSpMk id="3093" creationId="{00000000-0000-0000-0000-000000000000}"/>
          </ac:grpSpMkLst>
        </pc:gr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8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10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1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14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16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299"/>
            <ac:graphicFrameMk id="18" creationId="{00000000-0000-0000-0000-000000000000}"/>
          </ac:graphicFrameMkLst>
        </pc:graphicFrameChg>
      </pc:sldChg>
      <pc:sldChg chg="addSp delSp modSp">
        <pc:chgData name="Renyuan Lyu" userId="eadeb139afb46539" providerId="LiveId" clId="{FC401CA8-E053-43C3-97EB-E659D906F6E3}" dt="2019-03-21T13:31:19.579" v="48"/>
        <pc:sldMkLst>
          <pc:docMk/>
          <pc:sldMk cId="0" sldId="356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56"/>
            <ac:spMk id="119816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56"/>
            <ac:graphicFrameMk id="3" creationId="{00000000-0000-0000-0000-000000000000}"/>
          </ac:graphicFrameMkLst>
        </pc:graphicFrameChg>
      </pc:sldChg>
      <pc:sldChg chg="addSp delSp modSp">
        <pc:chgData name="Renyuan Lyu" userId="eadeb139afb46539" providerId="LiveId" clId="{FC401CA8-E053-43C3-97EB-E659D906F6E3}" dt="2019-03-21T13:31:19.579" v="48"/>
        <pc:sldMkLst>
          <pc:docMk/>
          <pc:sldMk cId="0" sldId="357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57"/>
            <ac:spMk id="14338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57"/>
            <ac:spMk id="14339" creationId="{00000000-0000-0000-0000-000000000000}"/>
          </ac:spMkLst>
        </pc:s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357"/>
            <ac:grpSpMk id="14345" creationId="{00000000-0000-0000-0000-000000000000}"/>
          </ac:grpSpMkLst>
        </pc:gr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357"/>
            <ac:grpSpMk id="14346" creationId="{00000000-0000-0000-0000-000000000000}"/>
          </ac:grpSpMkLst>
        </pc:gr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57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57"/>
            <ac:graphicFrameMk id="4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FC401CA8-E053-43C3-97EB-E659D906F6E3}" dt="2019-03-21T13:31:19.579" v="48"/>
        <pc:sldMkLst>
          <pc:docMk/>
          <pc:sldMk cId="0" sldId="358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58"/>
            <ac:spMk id="121862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58"/>
            <ac:spMk id="121864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58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58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FC401CA8-E053-43C3-97EB-E659D906F6E3}" dt="2019-03-21T13:31:19.579" v="48"/>
        <pc:sldMkLst>
          <pc:docMk/>
          <pc:sldMk cId="0" sldId="361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61"/>
            <ac:spMk id="124934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61"/>
            <ac:spMk id="124935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61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61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FC401CA8-E053-43C3-97EB-E659D906F6E3}" dt="2019-03-21T13:31:19.579" v="48"/>
        <pc:sldMkLst>
          <pc:docMk/>
          <pc:sldMk cId="0" sldId="364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64"/>
            <ac:spMk id="128009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64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FC401CA8-E053-43C3-97EB-E659D906F6E3}" dt="2019-03-21T13:31:19.579" v="48"/>
        <pc:sldMkLst>
          <pc:docMk/>
          <pc:sldMk cId="0" sldId="376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76"/>
            <ac:spMk id="8194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76"/>
            <ac:spMk id="8195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76"/>
            <ac:spMk id="8196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76"/>
            <ac:spMk id="8197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76"/>
            <ac:spMk id="8198" creationId="{00000000-0000-0000-0000-000000000000}"/>
          </ac:spMkLst>
        </pc:s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376"/>
            <ac:grpSpMk id="8206" creationId="{00000000-0000-0000-0000-000000000000}"/>
          </ac:grpSpMkLst>
        </pc:gr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376"/>
            <ac:grpSpMk id="8210" creationId="{00000000-0000-0000-0000-000000000000}"/>
          </ac:grpSpMkLst>
        </pc:gr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376"/>
            <ac:grpSpMk id="8211" creationId="{00000000-0000-0000-0000-000000000000}"/>
          </ac:grpSpMkLst>
        </pc:gr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6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6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6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6"/>
            <ac:graphicFrameMk id="8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6"/>
            <ac:graphicFrameMk id="10" creationId="{00000000-0000-0000-0000-000000000000}"/>
          </ac:graphicFrameMkLst>
        </pc:graphicFrameChg>
      </pc:sldChg>
      <pc:sldChg chg="addSp delSp modSp">
        <pc:chgData name="Renyuan Lyu" userId="eadeb139afb46539" providerId="LiveId" clId="{FC401CA8-E053-43C3-97EB-E659D906F6E3}" dt="2019-03-21T13:31:20.831" v="58" actId="27636"/>
        <pc:sldMkLst>
          <pc:docMk/>
          <pc:sldMk cId="0" sldId="378"/>
        </pc:sldMkLst>
        <pc:spChg chg="add mod">
          <ac:chgData name="Renyuan Lyu" userId="eadeb139afb46539" providerId="LiveId" clId="{FC401CA8-E053-43C3-97EB-E659D906F6E3}" dt="2019-03-21T13:31:20.526" v="55" actId="27636"/>
          <ac:spMkLst>
            <pc:docMk/>
            <pc:sldMk cId="0" sldId="378"/>
            <ac:spMk id="11266" creationId="{00000000-0000-0000-0000-000000000000}"/>
          </ac:spMkLst>
        </pc:spChg>
        <pc:spChg chg="add mod">
          <ac:chgData name="Renyuan Lyu" userId="eadeb139afb46539" providerId="LiveId" clId="{FC401CA8-E053-43C3-97EB-E659D906F6E3}" dt="2019-03-21T13:31:20.831" v="58" actId="27636"/>
          <ac:spMkLst>
            <pc:docMk/>
            <pc:sldMk cId="0" sldId="378"/>
            <ac:spMk id="11267" creationId="{00000000-0000-0000-0000-000000000000}"/>
          </ac:spMkLst>
        </pc:spChg>
        <pc:spChg chg="add mod">
          <ac:chgData name="Renyuan Lyu" userId="eadeb139afb46539" providerId="LiveId" clId="{FC401CA8-E053-43C3-97EB-E659D906F6E3}" dt="2019-03-21T13:31:20.628" v="56" actId="27636"/>
          <ac:spMkLst>
            <pc:docMk/>
            <pc:sldMk cId="0" sldId="378"/>
            <ac:spMk id="11268" creationId="{00000000-0000-0000-0000-000000000000}"/>
          </ac:spMkLst>
        </pc:spChg>
        <pc:spChg chg="add mod">
          <ac:chgData name="Renyuan Lyu" userId="eadeb139afb46539" providerId="LiveId" clId="{FC401CA8-E053-43C3-97EB-E659D906F6E3}" dt="2019-03-21T13:31:20.705" v="57" actId="27636"/>
          <ac:spMkLst>
            <pc:docMk/>
            <pc:sldMk cId="0" sldId="378"/>
            <ac:spMk id="11269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8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8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8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78"/>
            <ac:graphicFrameMk id="8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FC401CA8-E053-43C3-97EB-E659D906F6E3}" dt="2019-03-21T13:31:20.443" v="54" actId="27636"/>
        <pc:sldMkLst>
          <pc:docMk/>
          <pc:sldMk cId="0" sldId="381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81"/>
            <ac:spMk id="160774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81"/>
            <ac:spMk id="160775" creationId="{00000000-0000-0000-0000-000000000000}"/>
          </ac:spMkLst>
        </pc:spChg>
        <pc:spChg chg="add mod">
          <ac:chgData name="Renyuan Lyu" userId="eadeb139afb46539" providerId="LiveId" clId="{FC401CA8-E053-43C3-97EB-E659D906F6E3}" dt="2019-03-21T13:31:20.443" v="54" actId="27636"/>
          <ac:spMkLst>
            <pc:docMk/>
            <pc:sldMk cId="0" sldId="381"/>
            <ac:spMk id="160776" creationId="{00000000-0000-0000-0000-000000000000}"/>
          </ac:spMkLst>
        </pc:spChg>
        <pc:spChg chg="add mod">
          <ac:chgData name="Renyuan Lyu" userId="eadeb139afb46539" providerId="LiveId" clId="{FC401CA8-E053-43C3-97EB-E659D906F6E3}" dt="2019-03-21T13:31:20.422" v="53" actId="27636"/>
          <ac:spMkLst>
            <pc:docMk/>
            <pc:sldMk cId="0" sldId="381"/>
            <ac:spMk id="160777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81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81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81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81"/>
            <ac:graphicFrameMk id="8" creationId="{00000000-0000-0000-0000-000000000000}"/>
          </ac:graphicFrameMkLst>
        </pc:graphicFrameChg>
      </pc:sldChg>
      <pc:sldChg chg="addSp delSp modSp">
        <pc:chgData name="Renyuan Lyu" userId="eadeb139afb46539" providerId="LiveId" clId="{FC401CA8-E053-43C3-97EB-E659D906F6E3}" dt="2019-03-21T13:31:19.579" v="48"/>
        <pc:sldMkLst>
          <pc:docMk/>
          <pc:sldMk cId="0" sldId="383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83"/>
            <ac:spMk id="5122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83"/>
            <ac:spMk id="5123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83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83"/>
            <ac:graphicFrameMk id="4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FC401CA8-E053-43C3-97EB-E659D906F6E3}" dt="2019-03-21T13:31:19.579" v="48"/>
        <pc:sldMkLst>
          <pc:docMk/>
          <pc:sldMk cId="0" sldId="390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0"/>
            <ac:spMk id="14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0"/>
            <ac:spMk id="4099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0"/>
            <ac:spMk id="114710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0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0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0"/>
            <ac:graphicFrameMk id="6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FC401CA8-E053-43C3-97EB-E659D906F6E3}" dt="2019-03-21T13:31:20.327" v="52" actId="27636"/>
        <pc:sldMkLst>
          <pc:docMk/>
          <pc:sldMk cId="0" sldId="391"/>
        </pc:sldMkLst>
        <pc:spChg chg="add mod">
          <ac:chgData name="Renyuan Lyu" userId="eadeb139afb46539" providerId="LiveId" clId="{FC401CA8-E053-43C3-97EB-E659D906F6E3}" dt="2019-03-21T13:31:20.327" v="52" actId="27636"/>
          <ac:spMkLst>
            <pc:docMk/>
            <pc:sldMk cId="0" sldId="391"/>
            <ac:spMk id="160776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1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FC401CA8-E053-43C3-97EB-E659D906F6E3}" dt="2019-03-21T13:31:19.579" v="48"/>
        <pc:sldMkLst>
          <pc:docMk/>
          <pc:sldMk cId="0" sldId="392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2"/>
            <ac:spMk id="1026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2"/>
            <ac:spMk id="1027" creationId="{00000000-0000-0000-0000-000000000000}"/>
          </ac:spMkLst>
        </pc:s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392"/>
            <ac:grpSpMk id="3" creationId="{00000000-0000-0000-0000-000000000000}"/>
          </ac:grpSpMkLst>
        </pc:grpChg>
        <pc:grpChg chg="mod">
          <ac:chgData name="Renyuan Lyu" userId="eadeb139afb46539" providerId="LiveId" clId="{FC401CA8-E053-43C3-97EB-E659D906F6E3}" dt="2019-03-21T13:31:19.579" v="48"/>
          <ac:grpSpMkLst>
            <pc:docMk/>
            <pc:sldMk cId="0" sldId="392"/>
            <ac:grpSpMk id="1033" creationId="{00000000-0000-0000-0000-000000000000}"/>
          </ac:grpSpMkLst>
        </pc:gr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2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2"/>
            <ac:graphicFrameMk id="5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FC401CA8-E053-43C3-97EB-E659D906F6E3}" dt="2019-03-21T13:31:19.761" v="50" actId="27636"/>
        <pc:sldMkLst>
          <pc:docMk/>
          <pc:sldMk cId="0" sldId="395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5"/>
            <ac:spMk id="14" creationId="{00000000-0000-0000-0000-000000000000}"/>
          </ac:spMkLst>
        </pc:spChg>
        <pc:spChg chg="add mod">
          <ac:chgData name="Renyuan Lyu" userId="eadeb139afb46539" providerId="LiveId" clId="{FC401CA8-E053-43C3-97EB-E659D906F6E3}" dt="2019-03-21T13:31:19.714" v="49" actId="27636"/>
          <ac:spMkLst>
            <pc:docMk/>
            <pc:sldMk cId="0" sldId="395"/>
            <ac:spMk id="17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5"/>
            <ac:spMk id="18" creationId="{00000000-0000-0000-0000-000000000000}"/>
          </ac:spMkLst>
        </pc:spChg>
        <pc:spChg chg="add mod">
          <ac:chgData name="Renyuan Lyu" userId="eadeb139afb46539" providerId="LiveId" clId="{FC401CA8-E053-43C3-97EB-E659D906F6E3}" dt="2019-03-21T13:31:19.761" v="50" actId="27636"/>
          <ac:spMkLst>
            <pc:docMk/>
            <pc:sldMk cId="0" sldId="395"/>
            <ac:spMk id="19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5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5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5"/>
            <ac:graphicFrameMk id="6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5"/>
            <ac:graphicFrameMk id="8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FC401CA8-E053-43C3-97EB-E659D906F6E3}" dt="2019-03-21T13:31:19.579" v="48"/>
        <pc:sldMkLst>
          <pc:docMk/>
          <pc:sldMk cId="0" sldId="397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7"/>
            <ac:spMk id="2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7"/>
            <ac:spMk id="6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7"/>
            <ac:spMk id="8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7"/>
            <ac:spMk id="10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7"/>
            <ac:graphicFrameMk id="3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7"/>
            <ac:graphicFrameMk id="5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7"/>
            <ac:graphicFrameMk id="9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7"/>
            <ac:graphicFrameMk id="13" creationId="{00000000-0000-0000-0000-000000000000}"/>
          </ac:graphicFrameMkLst>
        </pc:graphicFrameChg>
      </pc:sldChg>
      <pc:sldChg chg="addSp delSp modSp delAnim modAnim">
        <pc:chgData name="Renyuan Lyu" userId="eadeb139afb46539" providerId="LiveId" clId="{FC401CA8-E053-43C3-97EB-E659D906F6E3}" dt="2019-03-21T13:31:19.579" v="48"/>
        <pc:sldMkLst>
          <pc:docMk/>
          <pc:sldMk cId="0" sldId="398"/>
        </pc:sldMkLst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8"/>
            <ac:spMk id="6147" creationId="{00000000-0000-0000-0000-000000000000}"/>
          </ac:spMkLst>
        </pc:spChg>
        <pc:spChg chg="add">
          <ac:chgData name="Renyuan Lyu" userId="eadeb139afb46539" providerId="LiveId" clId="{FC401CA8-E053-43C3-97EB-E659D906F6E3}" dt="2019-03-21T13:31:19.579" v="48"/>
          <ac:spMkLst>
            <pc:docMk/>
            <pc:sldMk cId="0" sldId="398"/>
            <ac:spMk id="114706" creationId="{00000000-0000-0000-0000-000000000000}"/>
          </ac:spMkLst>
        </pc:sp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8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FC401CA8-E053-43C3-97EB-E659D906F6E3}" dt="2019-03-21T13:31:19.579" v="48"/>
          <ac:graphicFrameMkLst>
            <pc:docMk/>
            <pc:sldMk cId="0" sldId="398"/>
            <ac:graphicFrameMk id="4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501086-4F76-4DAA-8371-88D5EF520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A1F1A980-1EED-4D76-B942-C7B18C696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87AB0-6582-4CDD-BDB6-2CF00451CF5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D80D2F60-F296-464C-8CF0-34EC71E33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CC9CD-1743-4F4D-938F-B377DC9B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0B2C5-F02D-41E6-8A1F-A6D381CE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97284-C15B-4AC6-AA73-3AA035F2E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557D-06A5-42EA-9D74-1C1E9B561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FA199-DE14-4973-A841-89646BC2C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55F95-924B-4344-9F55-FAA7F416C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DAC37-FBDA-4BD0-8538-627CA3232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3D054-F4CE-4CC3-B2DE-1AA0D4600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1D15-8F0B-4DAA-B0ED-F60BEA1FE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CBFCB-A915-4986-9286-A63CC087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Aug 2016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035610F7-AF0E-4A0D-9103-0F3734452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4583" name="Picture 7" descr="paint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audio" Target="../media/audio5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First, 2/e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124200"/>
            <a:ext cx="6553200" cy="17716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>
                <a:latin typeface="Arial Black" charset="0"/>
              </a:rPr>
              <a:t>Lecture 6</a:t>
            </a:r>
          </a:p>
          <a:p>
            <a:pPr>
              <a:buFont typeface="Wingdings" charset="2"/>
              <a:buNone/>
            </a:pPr>
            <a:r>
              <a:rPr lang="en-US" dirty="0">
                <a:latin typeface="Arial Black" charset="0"/>
              </a:rPr>
              <a:t>Periodic Signals, Harmonics &amp; Time-Varying Sinusoids</a:t>
            </a:r>
          </a:p>
          <a:p>
            <a:pPr>
              <a:buFont typeface="Wingdings" charset="2"/>
              <a:buNone/>
            </a:pPr>
            <a:endParaRPr lang="en-US" dirty="0">
              <a:latin typeface="Arial Black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61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61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A8E94-BF96-4CFA-9E3F-7C4F274B860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4710" name="Object 1046"/>
          <p:cNvGraphicFramePr>
            <a:graphicFrameLocks noChangeAspect="1"/>
          </p:cNvGraphicFramePr>
          <p:nvPr/>
        </p:nvGraphicFramePr>
        <p:xfrm>
          <a:off x="604838" y="2590800"/>
          <a:ext cx="7981950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527300" imgH="1168400" progId="Equation.3">
                  <p:embed/>
                </p:oleObj>
              </mc:Choice>
              <mc:Fallback>
                <p:oleObj name="Equation" r:id="rId3" imgW="2527300" imgH="1168400" progId="Equation.3">
                  <p:embed/>
                  <p:pic>
                    <p:nvPicPr>
                      <p:cNvPr id="11471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590800"/>
                        <a:ext cx="7981950" cy="368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Harmonic Signal Spectrum</a:t>
            </a:r>
          </a:p>
        </p:txBody>
      </p:sp>
      <p:sp>
        <p:nvSpPr>
          <p:cNvPr id="114692" name="Rectangle 1028"/>
          <p:cNvSpPr>
            <a:spLocks noChangeArrowheads="1"/>
          </p:cNvSpPr>
          <p:nvPr/>
        </p:nvSpPr>
        <p:spPr bwMode="auto">
          <a:xfrm>
            <a:off x="1752600" y="4038600"/>
            <a:ext cx="2667000" cy="762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1036"/>
          <p:cNvSpPr>
            <a:spLocks noChangeShapeType="1"/>
          </p:cNvSpPr>
          <p:nvPr/>
        </p:nvSpPr>
        <p:spPr bwMode="auto">
          <a:xfrm flipH="1">
            <a:off x="5334000" y="3505200"/>
            <a:ext cx="0" cy="1600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1040"/>
              <p:cNvSpPr txBox="1"/>
              <p:nvPr/>
            </p:nvSpPr>
            <p:spPr bwMode="auto">
              <a:xfrm>
                <a:off x="1692275" y="1676400"/>
                <a:ext cx="5146675" cy="7239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Harmonic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freqs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6147" name="Object 10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2275" y="1676400"/>
                <a:ext cx="5146675" cy="723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706" name="Object 1042"/>
              <p:cNvSpPr txBox="1"/>
              <p:nvPr/>
            </p:nvSpPr>
            <p:spPr bwMode="auto">
              <a:xfrm>
                <a:off x="7300913" y="3276600"/>
                <a:ext cx="1385887" cy="115887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4706" name="Object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0913" y="3276600"/>
                <a:ext cx="1385887" cy="1158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Periodic Signal: Example</a:t>
            </a:r>
          </a:p>
        </p:txBody>
      </p:sp>
      <p:sp>
        <p:nvSpPr>
          <p:cNvPr id="717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71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71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9871E-E013-4B5D-865E-446F64365CC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/>
              <p:cNvSpPr txBox="1"/>
              <p:nvPr/>
            </p:nvSpPr>
            <p:spPr bwMode="auto">
              <a:xfrm>
                <a:off x="457200" y="1676400"/>
                <a:ext cx="2443163" cy="13970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76400"/>
                <a:ext cx="2443163" cy="1397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4"/>
              <p:cNvSpPr txBox="1"/>
              <p:nvPr/>
            </p:nvSpPr>
            <p:spPr bwMode="auto">
              <a:xfrm>
                <a:off x="966788" y="4114800"/>
                <a:ext cx="6119812" cy="709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6788" y="4114800"/>
                <a:ext cx="6119812" cy="70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6"/>
              <p:cNvSpPr txBox="1"/>
              <p:nvPr/>
            </p:nvSpPr>
            <p:spPr bwMode="auto">
              <a:xfrm>
                <a:off x="590550" y="4954588"/>
                <a:ext cx="7735888" cy="1522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550" y="4954588"/>
                <a:ext cx="7735888" cy="1522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13125" y="1743075"/>
            <a:ext cx="420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Fundamental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4"/>
              <p:cNvSpPr txBox="1"/>
              <p:nvPr/>
            </p:nvSpPr>
            <p:spPr bwMode="auto">
              <a:xfrm>
                <a:off x="533400" y="3276600"/>
                <a:ext cx="7715250" cy="709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276600"/>
                <a:ext cx="7715250" cy="709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E3C4F-FCCE-4255-AD52-1BFFCF2C20C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1749" name="Picture 4108" descr="harmonic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67000"/>
            <a:ext cx="8677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5" name="Text Box 4101"/>
          <p:cNvSpPr txBox="1">
            <a:spLocks noChangeArrowheads="1"/>
          </p:cNvSpPr>
          <p:nvPr/>
        </p:nvSpPr>
        <p:spPr bwMode="auto">
          <a:xfrm>
            <a:off x="685800" y="4718050"/>
            <a:ext cx="5430838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What is the fundamental frequency?</a:t>
            </a:r>
          </a:p>
        </p:txBody>
      </p:sp>
      <p:sp>
        <p:nvSpPr>
          <p:cNvPr id="31751" name="Rectangle 4104"/>
          <p:cNvSpPr>
            <a:spLocks noChangeArrowheads="1"/>
          </p:cNvSpPr>
          <p:nvPr/>
        </p:nvSpPr>
        <p:spPr bwMode="auto">
          <a:xfrm>
            <a:off x="406400" y="228600"/>
            <a:ext cx="873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en-US" sz="4000">
                <a:solidFill>
                  <a:schemeClr val="tx2"/>
                </a:solidFill>
                <a:latin typeface="Arial Black" charset="0"/>
              </a:rPr>
              <a:t>Harmonic Spectrum (3 Freqs)</a:t>
            </a:r>
          </a:p>
        </p:txBody>
      </p:sp>
      <p:sp>
        <p:nvSpPr>
          <p:cNvPr id="117769" name="Text Box 4105"/>
          <p:cNvSpPr txBox="1">
            <a:spLocks noChangeArrowheads="1"/>
          </p:cNvSpPr>
          <p:nvPr/>
        </p:nvSpPr>
        <p:spPr bwMode="auto">
          <a:xfrm>
            <a:off x="5638800" y="2890838"/>
            <a:ext cx="5794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3rd</a:t>
            </a:r>
            <a:endParaRPr lang="en-US" b="1">
              <a:latin typeface="Arial" charset="0"/>
            </a:endParaRPr>
          </a:p>
        </p:txBody>
      </p:sp>
      <p:sp>
        <p:nvSpPr>
          <p:cNvPr id="117770" name="Text Box 4106"/>
          <p:cNvSpPr txBox="1">
            <a:spLocks noChangeArrowheads="1"/>
          </p:cNvSpPr>
          <p:nvPr/>
        </p:nvSpPr>
        <p:spPr bwMode="auto">
          <a:xfrm>
            <a:off x="7086600" y="3119438"/>
            <a:ext cx="565150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5th</a:t>
            </a:r>
            <a:endParaRPr lang="en-US" b="1">
              <a:latin typeface="Arial" charset="0"/>
            </a:endParaRPr>
          </a:p>
        </p:txBody>
      </p:sp>
      <p:sp>
        <p:nvSpPr>
          <p:cNvPr id="117771" name="Text Box 4107"/>
          <p:cNvSpPr txBox="1">
            <a:spLocks noChangeArrowheads="1"/>
          </p:cNvSpPr>
          <p:nvPr/>
        </p:nvSpPr>
        <p:spPr bwMode="auto">
          <a:xfrm>
            <a:off x="6629400" y="4722813"/>
            <a:ext cx="1123950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10 Hz</a:t>
            </a:r>
            <a:endParaRPr lang="en-US" sz="32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 autoUpdateAnimBg="0"/>
      <p:bldP spid="117769" grpId="0" animBg="1" autoUpdateAnimBg="0"/>
      <p:bldP spid="117770" grpId="0" animBg="1" autoUpdateAnimBg="0"/>
      <p:bldP spid="11777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82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8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0A660-7F33-4F88-BB64-5D08590C3F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20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QUIZ: FUNDAMENTAL</a:t>
            </a:r>
          </a:p>
        </p:txBody>
      </p:sp>
      <p:sp>
        <p:nvSpPr>
          <p:cNvPr id="820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/>
              <a:t>Here’s another spectrum:</a:t>
            </a:r>
            <a:endParaRPr lang="en-US" sz="4000" baseline="14000"/>
          </a:p>
        </p:txBody>
      </p:sp>
      <p:sp>
        <p:nvSpPr>
          <p:cNvPr id="8204" name="Text Box 30"/>
          <p:cNvSpPr txBox="1">
            <a:spLocks noChangeArrowheads="1"/>
          </p:cNvSpPr>
          <p:nvPr/>
        </p:nvSpPr>
        <p:spPr bwMode="auto">
          <a:xfrm>
            <a:off x="533400" y="5111750"/>
            <a:ext cx="5430838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What is the fundamental frequency?</a:t>
            </a:r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1447800" y="5722938"/>
            <a:ext cx="6103938" cy="523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(0.1)GCD(104,240) = (0.1)(8)=0.8 Hz</a:t>
            </a:r>
            <a:endParaRPr lang="en-US" sz="3200" b="1">
              <a:latin typeface="Arial" charset="0"/>
            </a:endParaRPr>
          </a:p>
        </p:txBody>
      </p:sp>
      <p:grpSp>
        <p:nvGrpSpPr>
          <p:cNvPr id="8206" name="Group 56"/>
          <p:cNvGrpSpPr>
            <a:grpSpLocks/>
          </p:cNvGrpSpPr>
          <p:nvPr/>
        </p:nvGrpSpPr>
        <p:grpSpPr bwMode="auto">
          <a:xfrm>
            <a:off x="304800" y="2311400"/>
            <a:ext cx="8694738" cy="2722563"/>
            <a:chOff x="192" y="1456"/>
            <a:chExt cx="5477" cy="1715"/>
          </a:xfrm>
        </p:grpSpPr>
        <p:grpSp>
          <p:nvGrpSpPr>
            <p:cNvPr id="8207" name="Group 34"/>
            <p:cNvGrpSpPr>
              <a:grpSpLocks/>
            </p:cNvGrpSpPr>
            <p:nvPr/>
          </p:nvGrpSpPr>
          <p:grpSpPr bwMode="auto">
            <a:xfrm>
              <a:off x="336" y="2801"/>
              <a:ext cx="4224" cy="252"/>
              <a:chOff x="288" y="3171"/>
              <a:chExt cx="4224" cy="252"/>
            </a:xfrm>
          </p:grpSpPr>
          <p:sp>
            <p:nvSpPr>
              <p:cNvPr id="8218" name="Text Box 35"/>
              <p:cNvSpPr txBox="1">
                <a:spLocks noChangeArrowheads="1"/>
              </p:cNvSpPr>
              <p:nvPr/>
            </p:nvSpPr>
            <p:spPr bwMode="auto">
              <a:xfrm>
                <a:off x="2335" y="317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8219" name="Text Box 36"/>
              <p:cNvSpPr txBox="1">
                <a:spLocks noChangeArrowheads="1"/>
              </p:cNvSpPr>
              <p:nvPr/>
            </p:nvSpPr>
            <p:spPr bwMode="auto">
              <a:xfrm>
                <a:off x="3024" y="3171"/>
                <a:ext cx="43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10.4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8220" name="Text Box 37"/>
              <p:cNvSpPr txBox="1">
                <a:spLocks noChangeArrowheads="1"/>
              </p:cNvSpPr>
              <p:nvPr/>
            </p:nvSpPr>
            <p:spPr bwMode="auto">
              <a:xfrm>
                <a:off x="4216" y="3171"/>
                <a:ext cx="29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24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8221" name="Text Box 38"/>
              <p:cNvSpPr txBox="1">
                <a:spLocks noChangeArrowheads="1"/>
              </p:cNvSpPr>
              <p:nvPr/>
            </p:nvSpPr>
            <p:spPr bwMode="auto">
              <a:xfrm>
                <a:off x="1488" y="3171"/>
                <a:ext cx="52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–10.4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8222" name="Text Box 39"/>
              <p:cNvSpPr txBox="1">
                <a:spLocks noChangeArrowheads="1"/>
              </p:cNvSpPr>
              <p:nvPr/>
            </p:nvSpPr>
            <p:spPr bwMode="auto">
              <a:xfrm>
                <a:off x="288" y="3171"/>
                <a:ext cx="38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–24</a:t>
                </a:r>
                <a:endParaRPr lang="en-US" b="1">
                  <a:latin typeface="Arial" charset="0"/>
                </a:endParaRPr>
              </a:p>
            </p:txBody>
          </p:sp>
        </p:grpSp>
        <p:sp>
          <p:nvSpPr>
            <p:cNvPr id="8208" name="Text Box 40"/>
            <p:cNvSpPr txBox="1">
              <a:spLocks noChangeArrowheads="1"/>
            </p:cNvSpPr>
            <p:nvPr/>
          </p:nvSpPr>
          <p:spPr bwMode="auto">
            <a:xfrm>
              <a:off x="4944" y="2897"/>
              <a:ext cx="725" cy="27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 (in Hz)</a:t>
              </a:r>
              <a:endParaRPr lang="en-US" b="1">
                <a:latin typeface="Arial" charset="0"/>
              </a:endParaRPr>
            </a:p>
          </p:txBody>
        </p:sp>
        <p:grpSp>
          <p:nvGrpSpPr>
            <p:cNvPr id="8209" name="Group 41"/>
            <p:cNvGrpSpPr>
              <a:grpSpLocks/>
            </p:cNvGrpSpPr>
            <p:nvPr/>
          </p:nvGrpSpPr>
          <p:grpSpPr bwMode="auto">
            <a:xfrm>
              <a:off x="192" y="1742"/>
              <a:ext cx="5280" cy="1056"/>
              <a:chOff x="144" y="2016"/>
              <a:chExt cx="5280" cy="1056"/>
            </a:xfrm>
          </p:grpSpPr>
          <p:sp>
            <p:nvSpPr>
              <p:cNvPr id="8212" name="Line 42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105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3" name="Line 43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4" name="Line 44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5" name="Line 45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6" name="Line 46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7" name="Line 47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55"/>
            <p:cNvGrpSpPr>
              <a:grpSpLocks/>
            </p:cNvGrpSpPr>
            <p:nvPr/>
          </p:nvGrpSpPr>
          <p:grpSpPr bwMode="auto">
            <a:xfrm>
              <a:off x="1421" y="1694"/>
              <a:ext cx="2515" cy="432"/>
              <a:chOff x="1421" y="1694"/>
              <a:chExt cx="2515" cy="4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97" name="Object 49"/>
                  <p:cNvSpPr txBox="1"/>
                  <p:nvPr/>
                </p:nvSpPr>
                <p:spPr bwMode="auto">
                  <a:xfrm>
                    <a:off x="1421" y="1697"/>
                    <a:ext cx="835" cy="4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8197" name="Object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21" y="1697"/>
                    <a:ext cx="835" cy="4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98" name="Object 50"/>
                  <p:cNvSpPr txBox="1"/>
                  <p:nvPr/>
                </p:nvSpPr>
                <p:spPr bwMode="auto">
                  <a:xfrm>
                    <a:off x="2958" y="1694"/>
                    <a:ext cx="978" cy="4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8198" name="Object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58" y="1694"/>
                    <a:ext cx="978" cy="4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11" name="Group 51"/>
            <p:cNvGrpSpPr>
              <a:grpSpLocks/>
            </p:cNvGrpSpPr>
            <p:nvPr/>
          </p:nvGrpSpPr>
          <p:grpSpPr bwMode="auto">
            <a:xfrm>
              <a:off x="240" y="1982"/>
              <a:ext cx="4699" cy="429"/>
              <a:chOff x="192" y="2352"/>
              <a:chExt cx="4699" cy="4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95" name="Object 52"/>
                  <p:cNvSpPr txBox="1"/>
                  <p:nvPr/>
                </p:nvSpPr>
                <p:spPr bwMode="auto">
                  <a:xfrm>
                    <a:off x="192" y="2352"/>
                    <a:ext cx="978" cy="4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8195" name="Object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2" y="2352"/>
                    <a:ext cx="978" cy="4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96" name="Object 53"/>
                  <p:cNvSpPr txBox="1"/>
                  <p:nvPr/>
                </p:nvSpPr>
                <p:spPr bwMode="auto">
                  <a:xfrm>
                    <a:off x="4032" y="2352"/>
                    <a:ext cx="859" cy="4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8196" name="Object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32" y="2352"/>
                    <a:ext cx="859" cy="4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94" name="Object 54"/>
                <p:cNvSpPr txBox="1"/>
                <p:nvPr/>
              </p:nvSpPr>
              <p:spPr bwMode="auto">
                <a:xfrm>
                  <a:off x="2330" y="1456"/>
                  <a:ext cx="358" cy="3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8194" name="Object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" y="1456"/>
                  <a:ext cx="358" cy="334"/>
                </a:xfrm>
                <a:prstGeom prst="rect">
                  <a:avLst/>
                </a:prstGeom>
                <a:blipFill>
                  <a:blip r:embed="rId6"/>
                  <a:stretch>
                    <a:fillRect l="-32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FB8A4A-0DFC-4147-81A0-0D45431A10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2773" name="Picture 11" descr="irrat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981200"/>
            <a:ext cx="87058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6934200" y="2286000"/>
            <a:ext cx="990600" cy="3733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0" y="1600200"/>
            <a:ext cx="3452813" cy="739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SPECIAL RELATIONSHIP</a:t>
            </a:r>
          </a:p>
          <a:p>
            <a:r>
              <a:rPr lang="en-US" sz="2000" b="1">
                <a:latin typeface="Arial" charset="0"/>
              </a:rPr>
              <a:t>to get a PERIODIC SIGNAL</a:t>
            </a:r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5486400" y="2286000"/>
            <a:ext cx="990600" cy="3733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1" lang="en-US" sz="4000">
                <a:solidFill>
                  <a:schemeClr val="tx2"/>
                </a:solidFill>
                <a:latin typeface="Arial Black" charset="0"/>
              </a:rPr>
              <a:t>IRRATIONAL SPECTRUM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5562600"/>
            <a:ext cx="3114675" cy="400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NON-PERIODIC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  <p:bldP spid="24583" grpId="0" animBg="1"/>
      <p:bldP spid="102412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7B71BF-128C-4B16-A412-D0DA3DB8D3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Harmonic Signal (3 Freqs)</a:t>
            </a:r>
          </a:p>
        </p:txBody>
      </p:sp>
      <p:pic>
        <p:nvPicPr>
          <p:cNvPr id="33798" name="Picture 5" descr="HarmonicW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2085975"/>
            <a:ext cx="87344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7772400" y="1757363"/>
            <a:ext cx="1114425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T=0.1</a:t>
            </a:r>
            <a:endParaRPr lang="en-US" sz="2800">
              <a:latin typeface="Arial" charset="0"/>
            </a:endParaRPr>
          </a:p>
        </p:txBody>
      </p:sp>
      <p:sp>
        <p:nvSpPr>
          <p:cNvPr id="33800" name="Text Box 3078"/>
          <p:cNvSpPr txBox="1">
            <a:spLocks noChangeArrowheads="1"/>
          </p:cNvSpPr>
          <p:nvPr/>
        </p:nvSpPr>
        <p:spPr bwMode="auto">
          <a:xfrm>
            <a:off x="7467600" y="6096000"/>
            <a:ext cx="1423988" cy="4000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PERIODIC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668EA-7639-4C7E-93CF-13D641FFBDB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82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NON-Harmonic Signal</a:t>
            </a:r>
          </a:p>
        </p:txBody>
      </p:sp>
      <p:pic>
        <p:nvPicPr>
          <p:cNvPr id="34822" name="Picture 3079" descr="irratFreqsW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66900"/>
            <a:ext cx="88392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3078"/>
          <p:cNvSpPr txBox="1">
            <a:spLocks noChangeArrowheads="1"/>
          </p:cNvSpPr>
          <p:nvPr/>
        </p:nvSpPr>
        <p:spPr bwMode="auto">
          <a:xfrm>
            <a:off x="7467600" y="5957888"/>
            <a:ext cx="1422400" cy="71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NOT</a:t>
            </a:r>
          </a:p>
          <a:p>
            <a:r>
              <a:rPr lang="en-US" sz="2000" b="1">
                <a:latin typeface="Arial" charset="0"/>
              </a:rPr>
              <a:t>PERIODIC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20D032-B13E-43D1-8780-3D6FBAA4FE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ANALYSIS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sz="36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Now, a much HARDER problem</a:t>
            </a:r>
            <a:endParaRPr lang="en-US"/>
          </a:p>
          <a:p>
            <a:pPr>
              <a:defRPr/>
            </a:pPr>
            <a:r>
              <a:rPr lang="en-US"/>
              <a:t>Given a recording of a song, have the computer write the music</a:t>
            </a:r>
          </a:p>
        </p:txBody>
      </p:sp>
      <p:sp>
        <p:nvSpPr>
          <p:cNvPr id="35847" name="AutoShape 4">
            <a:hlinkClick r:id="" action="ppaction://noaction" highlightClick="1">
              <a:snd r:embed="rId2" name="furelise.wav"/>
            </a:hlinkClick>
          </p:cNvPr>
          <p:cNvSpPr>
            <a:spLocks noChangeArrowheads="1"/>
          </p:cNvSpPr>
          <p:nvPr/>
        </p:nvSpPr>
        <p:spPr bwMode="auto">
          <a:xfrm>
            <a:off x="3657600" y="3733800"/>
            <a:ext cx="1371600" cy="457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AutoShape 5">
            <a:hlinkClick r:id="" action="ppaction://noaction" highlightClick="1">
              <a:snd r:embed="rId3" name="rreck.wav"/>
            </a:hlinkClick>
          </p:cNvPr>
          <p:cNvSpPr>
            <a:spLocks noChangeArrowheads="1"/>
          </p:cNvSpPr>
          <p:nvPr/>
        </p:nvSpPr>
        <p:spPr bwMode="auto">
          <a:xfrm>
            <a:off x="6781800" y="3276600"/>
            <a:ext cx="1042988" cy="1042988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7200" y="4572000"/>
            <a:ext cx="81788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3200">
                <a:latin typeface="Arial" charset="0"/>
              </a:rPr>
              <a:t>Can a machine extract frequencies?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2800">
                <a:latin typeface="Arial" charset="0"/>
              </a:rPr>
              <a:t>Yes, if we COMPUTE the spectrum for x(t)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>
                <a:latin typeface="Arial" charset="0"/>
              </a:rPr>
              <a:t>During short intervals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585AB-02B3-436F-AC50-929469CC4B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Time-Varying FREQUENCIES Diagram</a:t>
            </a:r>
          </a:p>
        </p:txBody>
      </p:sp>
      <p:pic>
        <p:nvPicPr>
          <p:cNvPr id="36870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72390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1028"/>
          <p:cNvSpPr txBox="1">
            <a:spLocks noChangeArrowheads="1"/>
          </p:cNvSpPr>
          <p:nvPr/>
        </p:nvSpPr>
        <p:spPr bwMode="auto">
          <a:xfrm rot="-5400000">
            <a:off x="-1144588" y="3716338"/>
            <a:ext cx="443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u="sng">
                <a:latin typeface="Arial" charset="0"/>
              </a:rPr>
              <a:t>Frequency is the vertical axis</a:t>
            </a:r>
            <a:endParaRPr lang="en-US" b="1">
              <a:latin typeface="Arial" charset="0"/>
            </a:endParaRPr>
          </a:p>
        </p:txBody>
      </p:sp>
      <p:sp>
        <p:nvSpPr>
          <p:cNvPr id="36872" name="Text Box 1029"/>
          <p:cNvSpPr txBox="1">
            <a:spLocks noChangeArrowheads="1"/>
          </p:cNvSpPr>
          <p:nvPr/>
        </p:nvSpPr>
        <p:spPr bwMode="auto">
          <a:xfrm>
            <a:off x="2574925" y="57499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 i="1" u="sng">
              <a:latin typeface="Arial" charset="0"/>
            </a:endParaRPr>
          </a:p>
        </p:txBody>
      </p:sp>
      <p:sp>
        <p:nvSpPr>
          <p:cNvPr id="36873" name="Rectangle 1030"/>
          <p:cNvSpPr>
            <a:spLocks noChangeArrowheads="1"/>
          </p:cNvSpPr>
          <p:nvPr/>
        </p:nvSpPr>
        <p:spPr bwMode="auto">
          <a:xfrm>
            <a:off x="3048000" y="5418138"/>
            <a:ext cx="5256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chemeClr val="accent1"/>
                </a:solidFill>
                <a:latin typeface="Arial" charset="0"/>
              </a:rPr>
              <a:t>Time is the horizontal axis</a:t>
            </a:r>
            <a:endParaRPr lang="en-US" sz="1800" b="1" i="1" u="sng">
              <a:latin typeface="Arial" charset="0"/>
            </a:endParaRPr>
          </a:p>
        </p:txBody>
      </p:sp>
      <p:sp>
        <p:nvSpPr>
          <p:cNvPr id="36874" name="Oval 1031"/>
          <p:cNvSpPr>
            <a:spLocks noChangeArrowheads="1"/>
          </p:cNvSpPr>
          <p:nvPr/>
        </p:nvSpPr>
        <p:spPr bwMode="auto">
          <a:xfrm>
            <a:off x="5943600" y="2590800"/>
            <a:ext cx="304800" cy="3810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032"/>
          <p:cNvSpPr>
            <a:spLocks noChangeShapeType="1"/>
          </p:cNvSpPr>
          <p:nvPr/>
        </p:nvSpPr>
        <p:spPr bwMode="auto">
          <a:xfrm flipH="1">
            <a:off x="6248400" y="2209800"/>
            <a:ext cx="609600" cy="609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033"/>
          <p:cNvSpPr txBox="1">
            <a:spLocks noChangeArrowheads="1"/>
          </p:cNvSpPr>
          <p:nvPr/>
        </p:nvSpPr>
        <p:spPr bwMode="auto">
          <a:xfrm>
            <a:off x="6477000" y="1730375"/>
            <a:ext cx="10287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charset="0"/>
              </a:rPr>
              <a:t>A-440</a:t>
            </a:r>
            <a:endParaRPr lang="en-US" b="1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C955F-D2A9-4516-A501-91189EDB3EB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TEST SIGNAL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381500"/>
          </a:xfrm>
        </p:spPr>
        <p:txBody>
          <a:bodyPr/>
          <a:lstStyle/>
          <a:p>
            <a:r>
              <a:rPr lang="en-US"/>
              <a:t>C-major SCALE: stepped frequencies</a:t>
            </a:r>
          </a:p>
          <a:p>
            <a:pPr lvl="1"/>
            <a:r>
              <a:rPr lang="en-US"/>
              <a:t>Frequency is constant for each note</a:t>
            </a:r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7818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2362200" y="3511550"/>
            <a:ext cx="1117600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IDEAL</a:t>
            </a:r>
          </a:p>
        </p:txBody>
      </p:sp>
      <p:sp>
        <p:nvSpPr>
          <p:cNvPr id="37897" name="AutoShape 6">
            <a:hlinkClick r:id="" action="ppaction://noaction" highlightClick="1">
              <a:snd r:embed="rId3" name="scale.wav"/>
            </a:hlinkClick>
          </p:cNvPr>
          <p:cNvSpPr>
            <a:spLocks noChangeArrowheads="1"/>
          </p:cNvSpPr>
          <p:nvPr/>
        </p:nvSpPr>
        <p:spPr bwMode="auto">
          <a:xfrm>
            <a:off x="533400" y="4038600"/>
            <a:ext cx="533400" cy="6096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B70EA-79D8-4E9B-B59D-4EDE56B9C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/>
              <a:t>License Info for SPFirst Slides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This work released under a </a:t>
            </a:r>
            <a:r>
              <a:rPr lang="en-US" sz="2400">
                <a:hlinkClick r:id="rId2"/>
              </a:rPr>
              <a:t>Creative Commons License</a:t>
            </a:r>
            <a:r>
              <a:rPr lang="en-US" sz="240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>
                <a:latin typeface="Verdana" charset="0"/>
              </a:rPr>
              <a:t> 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240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Verdana" charset="0"/>
                <a:hlinkClick r:id="rId3"/>
              </a:rPr>
              <a:t>Full Text of the License</a:t>
            </a:r>
            <a:endParaRPr lang="en-US" sz="180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BBD30-2306-44D6-B583-FAA55ACA36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SPECTROGRAM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305300"/>
          </a:xfrm>
        </p:spPr>
        <p:txBody>
          <a:bodyPr/>
          <a:lstStyle/>
          <a:p>
            <a:r>
              <a:rPr lang="en-US"/>
              <a:t>SPECTROGRAM Tool</a:t>
            </a:r>
          </a:p>
          <a:p>
            <a:pPr lvl="1"/>
            <a:r>
              <a:rPr lang="en-US"/>
              <a:t>MATLAB function is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spectrogram.m</a:t>
            </a:r>
          </a:p>
          <a:p>
            <a:pPr lvl="1"/>
            <a:r>
              <a:rPr lang="en-US"/>
              <a:t>SP-First has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plotspec.m</a:t>
            </a:r>
            <a:r>
              <a:rPr lang="en-US"/>
              <a:t> &amp;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spectgr.m</a:t>
            </a:r>
            <a:r>
              <a:rPr lang="en-US">
                <a:solidFill>
                  <a:schemeClr val="accent1"/>
                </a:solidFill>
              </a:rPr>
              <a:t> </a:t>
            </a:r>
          </a:p>
          <a:p>
            <a:r>
              <a:rPr lang="en-US" b="1" u="sng">
                <a:solidFill>
                  <a:schemeClr val="accent1"/>
                </a:solidFill>
              </a:rPr>
              <a:t>ANALYSIS</a:t>
            </a:r>
            <a:r>
              <a:rPr lang="en-US"/>
              <a:t> program</a:t>
            </a:r>
          </a:p>
          <a:p>
            <a:pPr lvl="1"/>
            <a:r>
              <a:rPr lang="en-US"/>
              <a:t>Takes x(t) as input </a:t>
            </a:r>
          </a:p>
          <a:p>
            <a:pPr lvl="1"/>
            <a:r>
              <a:rPr lang="en-US"/>
              <a:t>Produces spectrum values X</a:t>
            </a:r>
            <a:r>
              <a:rPr lang="en-US" baseline="-25000"/>
              <a:t>k</a:t>
            </a:r>
            <a:endParaRPr lang="en-US"/>
          </a:p>
          <a:p>
            <a:pPr lvl="1"/>
            <a:r>
              <a:rPr lang="en-US"/>
              <a:t>Breaks x(t) into </a:t>
            </a:r>
            <a:r>
              <a:rPr lang="en-US">
                <a:solidFill>
                  <a:schemeClr val="accent1"/>
                </a:solidFill>
              </a:rPr>
              <a:t>SHORT TIME SEGMENTS</a:t>
            </a:r>
            <a:r>
              <a:rPr lang="en-US"/>
              <a:t> </a:t>
            </a:r>
            <a:endParaRPr lang="en-US">
              <a:solidFill>
                <a:schemeClr val="accent1"/>
              </a:solidFill>
            </a:endParaRPr>
          </a:p>
          <a:p>
            <a:pPr lvl="2"/>
            <a:r>
              <a:rPr lang="en-US"/>
              <a:t>Then uses the FFT (</a:t>
            </a:r>
            <a:r>
              <a:rPr lang="en-US" u="sng"/>
              <a:t>Fast Fourier Transform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26CFB-7337-429D-BF02-1EC11F4E046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22" name="Picture 8" descr="beatsTimeW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971800"/>
            <a:ext cx="502920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SPECTROGRAM EXAMPLE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381500"/>
          </a:xfrm>
        </p:spPr>
        <p:txBody>
          <a:bodyPr/>
          <a:lstStyle/>
          <a:p>
            <a:r>
              <a:rPr lang="en-US" sz="2800"/>
              <a:t>Two </a:t>
            </a:r>
            <a:r>
              <a:rPr lang="en-US" sz="2800" b="1" u="sng"/>
              <a:t>Constant</a:t>
            </a:r>
            <a:r>
              <a:rPr lang="en-US" sz="2800"/>
              <a:t> Frequencies: Beats</a:t>
            </a:r>
          </a:p>
        </p:txBody>
      </p:sp>
      <p:sp>
        <p:nvSpPr>
          <p:cNvPr id="9225" name="AutoShape 5">
            <a:hlinkClick r:id="" action="ppaction://noaction" highlightClick="1">
              <a:snd r:embed="rId3" name="beats.wav"/>
            </a:hlinkClick>
          </p:cNvPr>
          <p:cNvSpPr>
            <a:spLocks noChangeArrowheads="1"/>
          </p:cNvSpPr>
          <p:nvPr/>
        </p:nvSpPr>
        <p:spPr bwMode="auto">
          <a:xfrm>
            <a:off x="6858000" y="1752600"/>
            <a:ext cx="609600" cy="6858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1798" name="Picture 6" descr="beatsf"/>
          <p:cNvPicPr>
            <a:picLocks noChangeAspect="1" noChangeArrowheads="1"/>
          </p:cNvPicPr>
          <p:nvPr/>
        </p:nvPicPr>
        <p:blipFill>
          <a:blip r:embed="rId4" cstate="print"/>
          <a:srcRect r="5797"/>
          <a:stretch>
            <a:fillRect/>
          </a:stretch>
        </p:blipFill>
        <p:spPr bwMode="auto">
          <a:xfrm>
            <a:off x="76200" y="2133600"/>
            <a:ext cx="4953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0776" name="Object 8"/>
              <p:cNvSpPr txBox="1"/>
              <p:nvPr/>
            </p:nvSpPr>
            <p:spPr bwMode="auto">
              <a:xfrm>
                <a:off x="4953000" y="5181600"/>
                <a:ext cx="4008977" cy="90487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(672)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(648)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(12)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(660)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6077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5181600"/>
                <a:ext cx="4008977" cy="904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C30F3-4BA1-433F-AC29-85DDDD900E8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49" name="Picture 10" descr="beatsTimeW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4676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0775" name="Object 7"/>
              <p:cNvSpPr txBox="1"/>
              <p:nvPr/>
            </p:nvSpPr>
            <p:spPr bwMode="auto">
              <a:xfrm>
                <a:off x="457200" y="2895600"/>
                <a:ext cx="8305800" cy="3408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(660)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(660)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(12)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(12)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zh-TW" altLang="en-US">
                    <a:solidFill>
                      <a:srgbClr val="000000"/>
                    </a:solidFill>
                  </a:rPr>
                </a:br>
                <a:br>
                  <a:rPr lang="zh-TW" altLang="en-US">
                    <a:solidFill>
                      <a:srgbClr val="000000"/>
                    </a:solidFill>
                  </a:rPr>
                </a:br>
                <a:br>
                  <a:rPr lang="zh-TW" altLang="en-US">
                    <a:solidFill>
                      <a:srgbClr val="000000"/>
                    </a:solidFill>
                  </a:rPr>
                </a:br>
                <a:endParaRPr lang="zh-TW" altLang="en-US"/>
              </a:p>
            </p:txBody>
          </p:sp>
        </mc:Choice>
        <mc:Fallback>
          <p:sp>
            <p:nvSpPr>
              <p:cNvPr id="16077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895600"/>
                <a:ext cx="8305800" cy="3408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 Radio Signal</a:t>
            </a:r>
          </a:p>
        </p:txBody>
      </p:sp>
      <p:sp>
        <p:nvSpPr>
          <p:cNvPr id="10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sz="2800" dirty="0"/>
              <a:t>Same form as BEAT Notes, but </a:t>
            </a:r>
            <a:r>
              <a:rPr lang="en-US" sz="2800" u="sng" dirty="0">
                <a:solidFill>
                  <a:srgbClr val="FF0000"/>
                </a:solidFill>
              </a:rPr>
              <a:t>higher in freq</a:t>
            </a:r>
          </a:p>
        </p:txBody>
      </p:sp>
      <p:sp>
        <p:nvSpPr>
          <p:cNvPr id="10252" name="AutoShape 5">
            <a:hlinkClick r:id="" action="ppaction://noaction" highlightClick="1">
              <a:snd r:embed="rId4" name="beats.wav"/>
            </a:hlinkClick>
          </p:cNvPr>
          <p:cNvSpPr>
            <a:spLocks noChangeArrowheads="1"/>
          </p:cNvSpPr>
          <p:nvPr/>
        </p:nvSpPr>
        <p:spPr bwMode="auto">
          <a:xfrm>
            <a:off x="7467600" y="2209800"/>
            <a:ext cx="609600" cy="6858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774" name="Object 6"/>
              <p:cNvSpPr txBox="1"/>
              <p:nvPr/>
            </p:nvSpPr>
            <p:spPr bwMode="auto">
              <a:xfrm>
                <a:off x="1108075" y="2133600"/>
                <a:ext cx="5554663" cy="66833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(660)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(12)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607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8075" y="2133600"/>
                <a:ext cx="5554663" cy="668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776" name="Object 8"/>
              <p:cNvSpPr txBox="1"/>
              <p:nvPr/>
            </p:nvSpPr>
            <p:spPr bwMode="auto">
              <a:xfrm>
                <a:off x="838200" y="5299075"/>
                <a:ext cx="7346950" cy="72072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(672)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(648)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6077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299075"/>
                <a:ext cx="7346950" cy="720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777" name="Object 9"/>
              <p:cNvSpPr txBox="1"/>
              <p:nvPr/>
            </p:nvSpPr>
            <p:spPr bwMode="auto">
              <a:xfrm>
                <a:off x="457200" y="4181475"/>
                <a:ext cx="8229600" cy="774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(672)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(672)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(648)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(648)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6077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181475"/>
                <a:ext cx="8229600" cy="774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 bwMode="auto">
          <a:xfrm>
            <a:off x="2819400" y="2667000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112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12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CE966-9686-4860-ABBF-B653C894D8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SPECTRUM of AM (Amplitude Modulation)</a:t>
            </a:r>
          </a:p>
        </p:txBody>
      </p:sp>
      <p:sp>
        <p:nvSpPr>
          <p:cNvPr id="11274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 b="1" u="sng"/>
              <a:t>SUM</a:t>
            </a:r>
            <a:r>
              <a:rPr lang="en-US"/>
              <a:t> of 4 complex exponentials:</a:t>
            </a:r>
            <a:endParaRPr lang="en-US" sz="4000" baseline="14000"/>
          </a:p>
        </p:txBody>
      </p:sp>
      <p:sp>
        <p:nvSpPr>
          <p:cNvPr id="11275" name="Text Box 26"/>
          <p:cNvSpPr txBox="1">
            <a:spLocks noChangeArrowheads="1"/>
          </p:cNvSpPr>
          <p:nvPr/>
        </p:nvSpPr>
        <p:spPr bwMode="auto">
          <a:xfrm>
            <a:off x="533400" y="5022850"/>
            <a:ext cx="5430838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What is the fundamental frequency?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1447800" y="5634038"/>
            <a:ext cx="1638300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648 Hz ?</a:t>
            </a:r>
            <a:endParaRPr lang="en-US" sz="3200" b="1">
              <a:latin typeface="Arial" charset="0"/>
            </a:endParaRP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3581400" y="5634038"/>
            <a:ext cx="1439863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24 Hz ?</a:t>
            </a:r>
            <a:endParaRPr lang="en-US" sz="3200" b="1">
              <a:latin typeface="Arial" charset="0"/>
            </a:endParaRPr>
          </a:p>
        </p:txBody>
      </p:sp>
      <p:sp>
        <p:nvSpPr>
          <p:cNvPr id="11278" name="Text Box 4"/>
          <p:cNvSpPr txBox="1">
            <a:spLocks noChangeArrowheads="1"/>
          </p:cNvSpPr>
          <p:nvPr/>
        </p:nvSpPr>
        <p:spPr bwMode="auto">
          <a:xfrm>
            <a:off x="3935413" y="43259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0</a:t>
            </a:r>
            <a:endParaRPr lang="en-US" b="1">
              <a:latin typeface="Arial" charset="0"/>
            </a:endParaRPr>
          </a:p>
        </p:txBody>
      </p:sp>
      <p:sp>
        <p:nvSpPr>
          <p:cNvPr id="11279" name="Text Box 5"/>
          <p:cNvSpPr txBox="1">
            <a:spLocks noChangeArrowheads="1"/>
          </p:cNvSpPr>
          <p:nvPr/>
        </p:nvSpPr>
        <p:spPr bwMode="auto">
          <a:xfrm>
            <a:off x="6307138" y="432593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648</a:t>
            </a:r>
            <a:endParaRPr lang="en-US" b="1">
              <a:latin typeface="Arial" charset="0"/>
            </a:endParaRPr>
          </a:p>
        </p:txBody>
      </p:sp>
      <p:sp>
        <p:nvSpPr>
          <p:cNvPr id="11280" name="Text Box 6"/>
          <p:cNvSpPr txBox="1">
            <a:spLocks noChangeArrowheads="1"/>
          </p:cNvSpPr>
          <p:nvPr/>
        </p:nvSpPr>
        <p:spPr bwMode="auto">
          <a:xfrm>
            <a:off x="7010400" y="4335463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672</a:t>
            </a:r>
            <a:endParaRPr lang="en-US" b="1">
              <a:latin typeface="Arial" charset="0"/>
            </a:endParaRPr>
          </a:p>
        </p:txBody>
      </p:sp>
      <p:sp>
        <p:nvSpPr>
          <p:cNvPr id="11281" name="Text Box 9"/>
          <p:cNvSpPr txBox="1">
            <a:spLocks noChangeArrowheads="1"/>
          </p:cNvSpPr>
          <p:nvPr/>
        </p:nvSpPr>
        <p:spPr bwMode="auto">
          <a:xfrm>
            <a:off x="7816850" y="4487863"/>
            <a:ext cx="1150938" cy="4349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f (in Hz)</a:t>
            </a:r>
            <a:endParaRPr lang="en-US" b="1">
              <a:latin typeface="Arial" charset="0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4114800" y="2654300"/>
            <a:ext cx="0" cy="1676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73050" y="4330700"/>
            <a:ext cx="838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6781800" y="3187700"/>
            <a:ext cx="0" cy="1143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 flipV="1">
            <a:off x="7239000" y="3178175"/>
            <a:ext cx="0" cy="11525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30"/>
          <p:cNvSpPr txBox="1">
            <a:spLocks noChangeArrowheads="1"/>
          </p:cNvSpPr>
          <p:nvPr/>
        </p:nvSpPr>
        <p:spPr bwMode="auto">
          <a:xfrm>
            <a:off x="388938" y="4325938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–672</a:t>
            </a:r>
            <a:endParaRPr lang="en-US" b="1">
              <a:latin typeface="Arial" charset="0"/>
            </a:endParaRPr>
          </a:p>
        </p:txBody>
      </p:sp>
      <p:sp>
        <p:nvSpPr>
          <p:cNvPr id="11287" name="Text Box 31"/>
          <p:cNvSpPr txBox="1">
            <a:spLocks noChangeArrowheads="1"/>
          </p:cNvSpPr>
          <p:nvPr/>
        </p:nvSpPr>
        <p:spPr bwMode="auto">
          <a:xfrm>
            <a:off x="1236663" y="433546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–648</a:t>
            </a:r>
            <a:endParaRPr lang="en-US" b="1">
              <a:latin typeface="Arial" charset="0"/>
            </a:endParaRPr>
          </a:p>
        </p:txBody>
      </p:sp>
      <p:sp>
        <p:nvSpPr>
          <p:cNvPr id="11288" name="Line 34"/>
          <p:cNvSpPr>
            <a:spLocks noChangeShapeType="1"/>
          </p:cNvSpPr>
          <p:nvPr/>
        </p:nvSpPr>
        <p:spPr bwMode="auto">
          <a:xfrm flipV="1">
            <a:off x="1008063" y="3187700"/>
            <a:ext cx="0" cy="1143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35"/>
          <p:cNvSpPr>
            <a:spLocks noChangeShapeType="1"/>
          </p:cNvSpPr>
          <p:nvPr/>
        </p:nvSpPr>
        <p:spPr bwMode="auto">
          <a:xfrm flipV="1">
            <a:off x="1465263" y="3178175"/>
            <a:ext cx="0" cy="11525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6" name="Object 38"/>
              <p:cNvSpPr txBox="1"/>
              <p:nvPr/>
            </p:nvSpPr>
            <p:spPr bwMode="auto">
              <a:xfrm>
                <a:off x="6176963" y="2932113"/>
                <a:ext cx="833437" cy="496887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66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6963" y="2932113"/>
                <a:ext cx="833437" cy="496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Object 41"/>
              <p:cNvSpPr txBox="1"/>
              <p:nvPr/>
            </p:nvSpPr>
            <p:spPr bwMode="auto">
              <a:xfrm>
                <a:off x="7277100" y="2895600"/>
                <a:ext cx="952500" cy="496888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67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7100" y="2895600"/>
                <a:ext cx="952500" cy="496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Object 43"/>
              <p:cNvSpPr txBox="1"/>
              <p:nvPr/>
            </p:nvSpPr>
            <p:spPr bwMode="auto">
              <a:xfrm>
                <a:off x="1485900" y="2895600"/>
                <a:ext cx="952500" cy="496888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68" name="Object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5900" y="2895600"/>
                <a:ext cx="952500" cy="496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9" name="Object 44"/>
              <p:cNvSpPr txBox="1"/>
              <p:nvPr/>
            </p:nvSpPr>
            <p:spPr bwMode="auto">
              <a:xfrm>
                <a:off x="461963" y="2895600"/>
                <a:ext cx="833437" cy="496888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269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963" y="2895600"/>
                <a:ext cx="833437" cy="496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1" grpId="0" animBg="1" autoUpdateAnimBg="0"/>
      <p:bldP spid="14441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5D7240-04A4-4850-804C-87DB85AD647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STEPPED FREQUENCIES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178800" cy="4381500"/>
          </a:xfrm>
        </p:spPr>
        <p:txBody>
          <a:bodyPr/>
          <a:lstStyle/>
          <a:p>
            <a:r>
              <a:rPr lang="en-US"/>
              <a:t>C-major SCALE: successive sinusoids</a:t>
            </a:r>
          </a:p>
          <a:p>
            <a:pPr lvl="1"/>
            <a:r>
              <a:rPr lang="en-US"/>
              <a:t>Frequency is constant for each note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7818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2362200" y="3511550"/>
            <a:ext cx="1117600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IDEAL</a:t>
            </a:r>
          </a:p>
        </p:txBody>
      </p:sp>
      <p:sp>
        <p:nvSpPr>
          <p:cNvPr id="39945" name="AutoShape 6">
            <a:hlinkClick r:id="" action="ppaction://noaction" highlightClick="1">
              <a:snd r:embed="rId3" name="scale.wav"/>
            </a:hlinkClick>
          </p:cNvPr>
          <p:cNvSpPr>
            <a:spLocks noChangeArrowheads="1"/>
          </p:cNvSpPr>
          <p:nvPr/>
        </p:nvSpPr>
        <p:spPr bwMode="auto">
          <a:xfrm>
            <a:off x="533400" y="4038600"/>
            <a:ext cx="533400" cy="6096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64382-06CD-444F-81E4-2CA38409DCA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SPECTROGRAM of C-Scale</a:t>
            </a:r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41488"/>
            <a:ext cx="7162800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5905500" y="5795963"/>
            <a:ext cx="3054350" cy="3794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Arial" charset="0"/>
              </a:rPr>
              <a:t>ARTIFACTS at Transitions</a:t>
            </a:r>
            <a:endParaRPr lang="en-US" b="1" i="1">
              <a:latin typeface="Arial" charset="0"/>
            </a:endParaRPr>
          </a:p>
        </p:txBody>
      </p: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4724400" y="41068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Arial" charset="0"/>
            </a:endParaRPr>
          </a:p>
        </p:txBody>
      </p:sp>
      <p:sp>
        <p:nvSpPr>
          <p:cNvPr id="40969" name="Rectangle 6"/>
          <p:cNvSpPr>
            <a:spLocks noChangeArrowheads="1"/>
          </p:cNvSpPr>
          <p:nvPr/>
        </p:nvSpPr>
        <p:spPr bwMode="auto">
          <a:xfrm>
            <a:off x="2590800" y="1606550"/>
            <a:ext cx="26654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Sinusoids ONLY </a:t>
            </a:r>
          </a:p>
        </p:txBody>
      </p:sp>
      <p:sp>
        <p:nvSpPr>
          <p:cNvPr id="40970" name="AutoShape 7">
            <a:hlinkClick r:id="" action="ppaction://noaction" highlightClick="1">
              <a:snd r:embed="rId3" name="scale.wav"/>
            </a:hlinkClick>
          </p:cNvPr>
          <p:cNvSpPr>
            <a:spLocks noChangeArrowheads="1"/>
          </p:cNvSpPr>
          <p:nvPr/>
        </p:nvSpPr>
        <p:spPr bwMode="auto">
          <a:xfrm>
            <a:off x="533400" y="2819400"/>
            <a:ext cx="533400" cy="6096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051050" y="3435350"/>
            <a:ext cx="3467616" cy="83099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Arial" charset="0"/>
              </a:rPr>
              <a:t>From SPECTROGRAM</a:t>
            </a:r>
          </a:p>
          <a:p>
            <a:r>
              <a:rPr lang="en-US" b="1" i="1" dirty="0">
                <a:latin typeface="Arial" charset="0"/>
              </a:rPr>
              <a:t>ANALYSIS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 autoUpdateAnimBg="0"/>
      <p:bldP spid="13415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65AEBF-65A8-4107-886B-4699B613E24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Spectrogram of LAB SONG</a:t>
            </a:r>
          </a:p>
        </p:txBody>
      </p:sp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4724400" y="41068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Arial" charset="0"/>
            </a:endParaRPr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2" cstate="print"/>
          <a:srcRect l="2246"/>
          <a:stretch>
            <a:fillRect/>
          </a:stretch>
        </p:blipFill>
        <p:spPr bwMode="auto">
          <a:xfrm>
            <a:off x="1143000" y="1524000"/>
            <a:ext cx="66294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495800" y="2901950"/>
            <a:ext cx="3803650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ARTIFACTS at Transitions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4495800" y="1987550"/>
            <a:ext cx="2519363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Sinusoids ONLY </a:t>
            </a:r>
          </a:p>
        </p:txBody>
      </p:sp>
      <p:sp>
        <p:nvSpPr>
          <p:cNvPr id="41994" name="AutoShape 7">
            <a:hlinkClick r:id="" action="ppaction://noaction" highlightClick="1">
              <a:snd r:embed="rId3" name="bee5th.wav"/>
            </a:hlinkClick>
          </p:cNvPr>
          <p:cNvSpPr>
            <a:spLocks noChangeArrowheads="1"/>
          </p:cNvSpPr>
          <p:nvPr/>
        </p:nvSpPr>
        <p:spPr bwMode="auto">
          <a:xfrm>
            <a:off x="533400" y="2819400"/>
            <a:ext cx="533400" cy="6096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4495800" y="2444750"/>
            <a:ext cx="3390900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Analysis Frame = 40ms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nimBg="1" autoUpdateAnimBg="0"/>
      <p:bldP spid="135174" grpId="0" animBg="1" autoUpdateAnimBg="0"/>
      <p:bldP spid="13517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dirty="0"/>
              <a:t>Overlapping Sections in Spectrograms (useful in Labs)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400"/>
              <a:t>50% overlap is common</a:t>
            </a:r>
          </a:p>
          <a:p>
            <a:r>
              <a:rPr lang="en-US" sz="2400"/>
              <a:t>Consider edge effects when analyzing a short sinusoid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BE508-1970-488D-8962-DEEAB51E2E8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5800" y="2590800"/>
            <a:ext cx="7924800" cy="4149725"/>
            <a:chOff x="685800" y="2590800"/>
            <a:chExt cx="7924800" cy="4149615"/>
          </a:xfrm>
        </p:grpSpPr>
        <p:pic>
          <p:nvPicPr>
            <p:cNvPr id="6152" name="Picture 4" descr="C:\Users\asdf\Documents\Ddrive\VMwareShare\2026-s13\Lectures\Lect09\edgeSpectrogra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2590800"/>
              <a:ext cx="7924800" cy="4149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/>
            <p:nvPr/>
          </p:nvCxnSpPr>
          <p:spPr bwMode="auto">
            <a:xfrm>
              <a:off x="3200400" y="3733770"/>
              <a:ext cx="0" cy="228593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54" name="Straight Arrow Connector 12"/>
            <p:cNvCxnSpPr>
              <a:cxnSpLocks noChangeShapeType="1"/>
            </p:cNvCxnSpPr>
            <p:nvPr/>
          </p:nvCxnSpPr>
          <p:spPr bwMode="auto">
            <a:xfrm>
              <a:off x="7315200" y="3124200"/>
              <a:ext cx="0" cy="2971800"/>
            </a:xfrm>
            <a:prstGeom prst="straightConnector1">
              <a:avLst/>
            </a:prstGeom>
            <a:noFill/>
            <a:ln w="25400" algn="ctr">
              <a:solidFill>
                <a:srgbClr val="D281F7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15" name="TextBox 14"/>
            <p:cNvSpPr txBox="1"/>
            <p:nvPr/>
          </p:nvSpPr>
          <p:spPr>
            <a:xfrm>
              <a:off x="1152525" y="3455965"/>
              <a:ext cx="1038225" cy="4302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+mn-lt"/>
                </a:rPr>
                <a:t>SECTION</a:t>
              </a:r>
            </a:p>
            <a:p>
              <a:pPr>
                <a:defRPr/>
              </a:pPr>
              <a:r>
                <a:rPr lang="en-US" sz="1100" dirty="0">
                  <a:latin typeface="+mn-lt"/>
                </a:rPr>
                <a:t>LOCATIONS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5486323"/>
              <a:ext cx="1695450" cy="4619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n-lt"/>
                </a:rPr>
                <a:t>MIDDLE of SECTION</a:t>
              </a:r>
            </a:p>
            <a:p>
              <a:pPr>
                <a:defRPr/>
              </a:pPr>
              <a:r>
                <a:rPr lang="en-US" sz="1200" dirty="0">
                  <a:latin typeface="+mn-lt"/>
                </a:rPr>
                <a:t>is REFERENCE TIME</a:t>
              </a:r>
            </a:p>
          </p:txBody>
        </p:sp>
        <p:cxnSp>
          <p:nvCxnSpPr>
            <p:cNvPr id="6157" name="Straight Arrow Connector 16"/>
            <p:cNvCxnSpPr>
              <a:cxnSpLocks noChangeShapeType="1"/>
            </p:cNvCxnSpPr>
            <p:nvPr/>
          </p:nvCxnSpPr>
          <p:spPr bwMode="auto">
            <a:xfrm>
              <a:off x="6309360" y="3276600"/>
              <a:ext cx="0" cy="28194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Z:\VMwareShare\2025-f09\Lectures\Lect06\B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F2B4DA-291C-4ECD-99A0-CA9BE6DE534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/>
              <a:t>Spectrogram of BAT (plotspec)</a:t>
            </a:r>
          </a:p>
        </p:txBody>
      </p:sp>
      <p:sp>
        <p:nvSpPr>
          <p:cNvPr id="43015" name="Text Box 3"/>
          <p:cNvSpPr txBox="1">
            <a:spLocks noChangeArrowheads="1"/>
          </p:cNvSpPr>
          <p:nvPr/>
        </p:nvSpPr>
        <p:spPr bwMode="auto">
          <a:xfrm>
            <a:off x="4724400" y="410686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Arial" charset="0"/>
            </a:endParaRPr>
          </a:p>
        </p:txBody>
      </p:sp>
      <p:sp>
        <p:nvSpPr>
          <p:cNvPr id="43016" name="AutoShape 6">
            <a:hlinkClick r:id="" action="ppaction://noaction" highlightClick="1">
              <a:snd r:embed="rId3" name="bat.wav"/>
            </a:hlinkClick>
          </p:cNvPr>
          <p:cNvSpPr>
            <a:spLocks noChangeArrowheads="1"/>
          </p:cNvSpPr>
          <p:nvPr/>
        </p:nvSpPr>
        <p:spPr bwMode="auto">
          <a:xfrm>
            <a:off x="7924800" y="5029200"/>
            <a:ext cx="762000" cy="7620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A7368-CFAD-484D-80EC-C3557D3584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Time-Varying Frequency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800" dirty="0"/>
              <a:t>Frequency can change </a:t>
            </a:r>
            <a:r>
              <a:rPr lang="en-US" sz="2800" dirty="0">
                <a:solidFill>
                  <a:schemeClr val="accent1"/>
                </a:solidFill>
              </a:rPr>
              <a:t>vs.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b="1" u="sng" dirty="0"/>
              <a:t>Continuously, not stepped</a:t>
            </a:r>
          </a:p>
          <a:p>
            <a:pPr>
              <a:lnSpc>
                <a:spcPct val="110000"/>
              </a:lnSpc>
              <a:defRPr/>
            </a:pPr>
            <a:r>
              <a:rPr lang="en-US" sz="28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FREQUENCY MODULATION (FM)</a:t>
            </a:r>
          </a:p>
          <a:p>
            <a:pPr>
              <a:lnSpc>
                <a:spcPct val="110000"/>
              </a:lnSpc>
              <a:defRPr/>
            </a:pPr>
            <a:endParaRPr lang="en-US" sz="2800" dirty="0"/>
          </a:p>
          <a:p>
            <a:pPr>
              <a:lnSpc>
                <a:spcPct val="110000"/>
              </a:lnSpc>
              <a:defRPr/>
            </a:pPr>
            <a:endParaRPr lang="en-US" sz="2800" dirty="0"/>
          </a:p>
          <a:p>
            <a:pPr>
              <a:lnSpc>
                <a:spcPct val="110000"/>
              </a:lnSpc>
              <a:defRPr/>
            </a:pPr>
            <a:endParaRPr lang="en-US" sz="2800" dirty="0"/>
          </a:p>
          <a:p>
            <a:pPr>
              <a:lnSpc>
                <a:spcPct val="110000"/>
              </a:lnSpc>
              <a:defRPr/>
            </a:pPr>
            <a:r>
              <a:rPr lang="en-US" sz="2800" dirty="0"/>
              <a:t>CHIRP SIGNALS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/>
              <a:t>Linear Frequency Modulation (LFM)</a:t>
            </a:r>
            <a:endParaRPr lang="en-US" sz="2400" b="1" dirty="0"/>
          </a:p>
        </p:txBody>
      </p:sp>
      <p:sp>
        <p:nvSpPr>
          <p:cNvPr id="12296" name="AutoShape 8">
            <a:hlinkClick r:id="" action="ppaction://noaction" highlightClick="1">
              <a:snd r:embed="rId2" name="birds.wav"/>
            </a:hlinkClick>
          </p:cNvPr>
          <p:cNvSpPr>
            <a:spLocks noChangeArrowheads="1"/>
          </p:cNvSpPr>
          <p:nvPr/>
        </p:nvSpPr>
        <p:spPr bwMode="auto">
          <a:xfrm>
            <a:off x="4038600" y="4724400"/>
            <a:ext cx="685800" cy="6858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009" name="Object 9"/>
              <p:cNvSpPr txBox="1"/>
              <p:nvPr/>
            </p:nvSpPr>
            <p:spPr bwMode="auto">
              <a:xfrm>
                <a:off x="1905000" y="3551238"/>
                <a:ext cx="5630863" cy="86836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⥂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800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3551238"/>
                <a:ext cx="5630863" cy="868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6705600" y="4397375"/>
            <a:ext cx="1228725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VOICE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C260B-D03E-4FD6-A9E6-DB9E6F4F88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dirty="0"/>
              <a:t>This Lecture:</a:t>
            </a:r>
          </a:p>
          <a:p>
            <a:pPr lvl="1">
              <a:defRPr/>
            </a:pPr>
            <a:r>
              <a:rPr lang="en-US" dirty="0"/>
              <a:t>Chapter 3, Sections 3-2 and 3-4</a:t>
            </a:r>
          </a:p>
          <a:p>
            <a:pPr lvl="1">
              <a:defRPr/>
            </a:pPr>
            <a:r>
              <a:rPr lang="en-US" dirty="0"/>
              <a:t>Chapter 3, Sections 3-6 and 3-7</a:t>
            </a:r>
          </a:p>
          <a:p>
            <a:pPr lvl="1">
              <a:buFont typeface="Wingdings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Next Lectures:</a:t>
            </a:r>
          </a:p>
          <a:p>
            <a:pPr lvl="2">
              <a:defRPr/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Fourier Series ANALYSIS</a:t>
            </a:r>
          </a:p>
          <a:p>
            <a:pPr lvl="2">
              <a:defRPr/>
            </a:pPr>
            <a:r>
              <a:rPr lang="en-US" dirty="0"/>
              <a:t>Sections 3-4 and 3-5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367B8-A157-412D-82FE-C4A7CA81E5D6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816" name="Object 1032"/>
              <p:cNvSpPr txBox="1"/>
              <p:nvPr/>
            </p:nvSpPr>
            <p:spPr bwMode="auto">
              <a:xfrm>
                <a:off x="1327150" y="3048000"/>
                <a:ext cx="6978650" cy="101282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⥂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9816" name="Object 10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7150" y="3048000"/>
                <a:ext cx="6978650" cy="1012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Signal: Linear FM</a:t>
            </a:r>
          </a:p>
        </p:txBody>
      </p:sp>
      <p:sp>
        <p:nvSpPr>
          <p:cNvPr id="133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Called</a:t>
            </a:r>
            <a:r>
              <a:rPr lang="en-US">
                <a:solidFill>
                  <a:schemeClr val="accent1"/>
                </a:solidFill>
              </a:rPr>
              <a:t> Chirp</a:t>
            </a:r>
            <a:r>
              <a:rPr lang="en-US"/>
              <a:t> Signals (LFM)</a:t>
            </a:r>
          </a:p>
          <a:p>
            <a:pPr lvl="1">
              <a:lnSpc>
                <a:spcPct val="120000"/>
              </a:lnSpc>
            </a:pPr>
            <a:r>
              <a:rPr lang="en-US"/>
              <a:t>Quadratic phase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Freq will change </a:t>
            </a:r>
            <a:r>
              <a:rPr lang="en-US">
                <a:solidFill>
                  <a:schemeClr val="accent1"/>
                </a:solidFill>
              </a:rPr>
              <a:t>LINEARLY</a:t>
            </a:r>
            <a:r>
              <a:rPr lang="en-US"/>
              <a:t> vs. time</a:t>
            </a:r>
          </a:p>
          <a:p>
            <a:pPr lvl="1"/>
            <a:r>
              <a:rPr lang="en-US"/>
              <a:t>Example of Frequency Modulation (FM)</a:t>
            </a:r>
          </a:p>
          <a:p>
            <a:pPr lvl="1"/>
            <a:r>
              <a:rPr lang="en-US"/>
              <a:t>Define “instantaneous frequency”</a:t>
            </a: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5105400" y="2216150"/>
            <a:ext cx="3676650" cy="1060450"/>
            <a:chOff x="3216" y="1396"/>
            <a:chExt cx="2316" cy="668"/>
          </a:xfrm>
        </p:grpSpPr>
        <p:sp>
          <p:nvSpPr>
            <p:cNvPr id="13321" name="Line 1029"/>
            <p:cNvSpPr>
              <a:spLocks noChangeShapeType="1"/>
            </p:cNvSpPr>
            <p:nvPr/>
          </p:nvSpPr>
          <p:spPr bwMode="auto">
            <a:xfrm flipH="1">
              <a:off x="3216" y="1536"/>
              <a:ext cx="1056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1030"/>
            <p:cNvSpPr>
              <a:spLocks noChangeArrowheads="1"/>
            </p:cNvSpPr>
            <p:nvPr/>
          </p:nvSpPr>
          <p:spPr bwMode="auto">
            <a:xfrm>
              <a:off x="4224" y="1396"/>
              <a:ext cx="1308" cy="2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QUADRATIC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19EE2-B5BD-47FC-9A0A-4DEF44CAF3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FREQ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/>
              <a:t>Definition</a:t>
            </a:r>
          </a:p>
          <a:p>
            <a:endParaRPr lang="en-US"/>
          </a:p>
          <a:p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For Sinusoid:</a:t>
            </a:r>
          </a:p>
        </p:txBody>
      </p:sp>
      <p:grpSp>
        <p:nvGrpSpPr>
          <p:cNvPr id="14345" name="Group 14"/>
          <p:cNvGrpSpPr>
            <a:grpSpLocks/>
          </p:cNvGrpSpPr>
          <p:nvPr/>
        </p:nvGrpSpPr>
        <p:grpSpPr bwMode="auto">
          <a:xfrm>
            <a:off x="2438400" y="2105025"/>
            <a:ext cx="5913438" cy="1358900"/>
            <a:chOff x="1536" y="1326"/>
            <a:chExt cx="3725" cy="856"/>
          </a:xfrm>
        </p:grpSpPr>
        <p:sp>
          <p:nvSpPr>
            <p:cNvPr id="14348" name="Rectangle 6"/>
            <p:cNvSpPr>
              <a:spLocks noChangeArrowheads="1"/>
            </p:cNvSpPr>
            <p:nvPr/>
          </p:nvSpPr>
          <p:spPr bwMode="auto">
            <a:xfrm>
              <a:off x="3984" y="1588"/>
              <a:ext cx="1277" cy="52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Derivative</a:t>
              </a:r>
            </a:p>
            <a:p>
              <a:r>
                <a:rPr lang="en-US" i="1">
                  <a:latin typeface="Arial" charset="0"/>
                </a:rPr>
                <a:t>of the “Angle”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39" name="Object 11"/>
                <p:cNvSpPr txBox="1"/>
                <p:nvPr/>
              </p:nvSpPr>
              <p:spPr bwMode="auto">
                <a:xfrm>
                  <a:off x="1536" y="1326"/>
                  <a:ext cx="2112" cy="8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4339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1326"/>
                  <a:ext cx="2112" cy="8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46" name="Group 15"/>
          <p:cNvGrpSpPr>
            <a:grpSpLocks/>
          </p:cNvGrpSpPr>
          <p:nvPr/>
        </p:nvGrpSpPr>
        <p:grpSpPr bwMode="auto">
          <a:xfrm>
            <a:off x="1614488" y="4038600"/>
            <a:ext cx="7008812" cy="2286000"/>
            <a:chOff x="1017" y="2544"/>
            <a:chExt cx="4415" cy="1440"/>
          </a:xfrm>
        </p:grpSpPr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4176" y="3076"/>
              <a:ext cx="1256" cy="2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Makes sense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38" name="Object 12"/>
                <p:cNvSpPr txBox="1"/>
                <p:nvPr/>
              </p:nvSpPr>
              <p:spPr bwMode="auto">
                <a:xfrm>
                  <a:off x="1017" y="2544"/>
                  <a:ext cx="3247" cy="1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⥂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)=2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⥂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)=2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⥂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4338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7" y="2544"/>
                  <a:ext cx="3247" cy="1440"/>
                </a:xfrm>
                <a:prstGeom prst="rect">
                  <a:avLst/>
                </a:prstGeom>
                <a:blipFill>
                  <a:blip r:embed="rId3"/>
                  <a:stretch>
                    <a:fillRect l="-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24588-8E30-4DD9-B94A-B178BF6BBF7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FREQ</a:t>
            </a:r>
            <a:br>
              <a:rPr lang="en-US"/>
            </a:br>
            <a:r>
              <a:rPr lang="en-US"/>
              <a:t>of  the Chirp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Chirp</a:t>
            </a:r>
            <a:r>
              <a:rPr lang="en-US"/>
              <a:t> Signals have Quadratic phase</a:t>
            </a:r>
          </a:p>
          <a:p>
            <a:r>
              <a:rPr lang="en-US"/>
              <a:t>Freq will change </a:t>
            </a:r>
            <a:r>
              <a:rPr lang="en-US">
                <a:solidFill>
                  <a:schemeClr val="accent1"/>
                </a:solidFill>
              </a:rPr>
              <a:t>LINEARLY</a:t>
            </a:r>
            <a:r>
              <a:rPr lang="en-US"/>
              <a:t> vs. time</a:t>
            </a:r>
          </a:p>
          <a:p>
            <a:pPr lvl="1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862" name="Object 6"/>
              <p:cNvSpPr txBox="1"/>
              <p:nvPr/>
            </p:nvSpPr>
            <p:spPr bwMode="auto">
              <a:xfrm>
                <a:off x="1371600" y="3124200"/>
                <a:ext cx="6208713" cy="19288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186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124200"/>
                <a:ext cx="6208713" cy="1928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864" name="Object 8"/>
              <p:cNvSpPr txBox="1"/>
              <p:nvPr/>
            </p:nvSpPr>
            <p:spPr bwMode="auto">
              <a:xfrm>
                <a:off x="1371600" y="5181600"/>
                <a:ext cx="6477000" cy="103505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⥂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186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181600"/>
                <a:ext cx="6477000" cy="1035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57EEE9-7D13-412D-8892-29719DED8AF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CHIRP SPECTROGRAM</a:t>
            </a:r>
          </a:p>
        </p:txBody>
      </p:sp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49400"/>
            <a:ext cx="66040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AutoShape 4">
            <a:hlinkClick r:id="" action="ppaction://noaction" highlightClick="1">
              <a:snd r:embed="rId3" name="chirp1.wav"/>
            </a:hlinkClick>
          </p:cNvPr>
          <p:cNvSpPr>
            <a:spLocks noChangeArrowheads="1"/>
          </p:cNvSpPr>
          <p:nvPr/>
        </p:nvSpPr>
        <p:spPr bwMode="auto">
          <a:xfrm>
            <a:off x="7162800" y="533400"/>
            <a:ext cx="838200" cy="838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3ABC9-C401-48BD-89E8-A44E8E625FE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CHIRP WAVEFORM</a:t>
            </a:r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3373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AutoShape 4">
            <a:hlinkClick r:id="" action="ppaction://noaction" highlightClick="1">
              <a:snd r:embed="rId3" name="chirp1.wav"/>
            </a:hlinkClick>
          </p:cNvPr>
          <p:cNvSpPr>
            <a:spLocks noChangeArrowheads="1"/>
          </p:cNvSpPr>
          <p:nvPr/>
        </p:nvSpPr>
        <p:spPr bwMode="auto">
          <a:xfrm>
            <a:off x="6629400" y="457200"/>
            <a:ext cx="838200" cy="8382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1561DD-0428-47B8-8BA7-A2C2169734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CHIRPS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Symbol" charset="2"/>
              </a:rPr>
              <a:t>y</a:t>
            </a:r>
            <a:r>
              <a:rPr lang="en-US"/>
              <a:t>(t) can be anything: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Symbol" charset="2"/>
              </a:rPr>
              <a:t>y</a:t>
            </a:r>
            <a:r>
              <a:rPr lang="en-US"/>
              <a:t>(t) could be speech or music:</a:t>
            </a:r>
          </a:p>
          <a:p>
            <a:pPr lvl="1"/>
            <a:r>
              <a:rPr lang="en-US"/>
              <a:t>FM radio broadcast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934" name="Object 6"/>
              <p:cNvSpPr txBox="1"/>
              <p:nvPr/>
            </p:nvSpPr>
            <p:spPr bwMode="auto">
              <a:xfrm>
                <a:off x="1524000" y="2733675"/>
                <a:ext cx="6400800" cy="77152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⥂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493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733675"/>
                <a:ext cx="6400800" cy="771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935" name="Object 7"/>
              <p:cNvSpPr txBox="1"/>
              <p:nvPr/>
            </p:nvSpPr>
            <p:spPr bwMode="auto">
              <a:xfrm>
                <a:off x="998538" y="3705225"/>
                <a:ext cx="7459662" cy="96361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𝛼𝛽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⥂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493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538" y="3705225"/>
                <a:ext cx="7459662" cy="96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D7ABEC-1AA9-4F47-A0CF-D2AD2C56F9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SINE-WAVE FREQUENCY MODULATION (FM)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7183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AutoShape 4">
            <a:hlinkClick r:id="" action="ppaction://noaction" highlightClick="1">
              <a:snd r:embed="rId3" name="chirp3.wav"/>
            </a:hlinkClick>
          </p:cNvPr>
          <p:cNvSpPr>
            <a:spLocks noChangeArrowheads="1"/>
          </p:cNvSpPr>
          <p:nvPr/>
        </p:nvSpPr>
        <p:spPr bwMode="auto">
          <a:xfrm>
            <a:off x="381000" y="1981200"/>
            <a:ext cx="1042988" cy="1042988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3792538" y="5416550"/>
            <a:ext cx="4818062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Look at CD-ROM Demos in Ch 3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522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22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6FA66B-FF0E-474D-B41F-486AC3E7124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 Skills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Math Formula</a:t>
            </a:r>
            <a:endParaRPr lang="en-US"/>
          </a:p>
          <a:p>
            <a:pPr lvl="1"/>
            <a:r>
              <a:rPr lang="en-US"/>
              <a:t>Sum of Cosines</a:t>
            </a:r>
          </a:p>
          <a:p>
            <a:pPr lvl="1"/>
            <a:r>
              <a:rPr lang="en-US"/>
              <a:t>Amp, Freq, Phase</a:t>
            </a:r>
          </a:p>
          <a:p>
            <a:pPr lvl="1"/>
            <a:endParaRPr lang="en-US"/>
          </a:p>
          <a:p>
            <a:r>
              <a:rPr lang="en-US">
                <a:solidFill>
                  <a:schemeClr val="accent1"/>
                </a:solidFill>
              </a:rPr>
              <a:t>Recorded Signals</a:t>
            </a:r>
            <a:endParaRPr lang="en-US"/>
          </a:p>
          <a:p>
            <a:pPr lvl="1"/>
            <a:r>
              <a:rPr lang="en-US"/>
              <a:t>Speech</a:t>
            </a:r>
          </a:p>
          <a:p>
            <a:pPr lvl="1"/>
            <a:r>
              <a:rPr lang="en-US"/>
              <a:t>Music</a:t>
            </a:r>
          </a:p>
          <a:p>
            <a:pPr lvl="1"/>
            <a:r>
              <a:rPr lang="en-US"/>
              <a:t>No simple formula</a:t>
            </a:r>
          </a:p>
        </p:txBody>
      </p:sp>
      <p:sp>
        <p:nvSpPr>
          <p:cNvPr id="522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83200" y="1885950"/>
            <a:ext cx="3556000" cy="417195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Plot &amp; Sketches</a:t>
            </a:r>
            <a:endParaRPr lang="en-US"/>
          </a:p>
          <a:p>
            <a:pPr lvl="1"/>
            <a:r>
              <a:rPr lang="en-US"/>
              <a:t>S(t) versus t</a:t>
            </a:r>
          </a:p>
          <a:p>
            <a:pPr lvl="1"/>
            <a:r>
              <a:rPr lang="en-US"/>
              <a:t>Spectrum</a:t>
            </a:r>
          </a:p>
          <a:p>
            <a:pPr lvl="1"/>
            <a:endParaRPr lang="en-US"/>
          </a:p>
          <a:p>
            <a:r>
              <a:rPr lang="en-US">
                <a:solidFill>
                  <a:schemeClr val="accent1"/>
                </a:solidFill>
              </a:rPr>
              <a:t>MATLAB</a:t>
            </a:r>
            <a:endParaRPr lang="en-US"/>
          </a:p>
          <a:p>
            <a:pPr lvl="1"/>
            <a:r>
              <a:rPr lang="en-US"/>
              <a:t>Numerical</a:t>
            </a:r>
          </a:p>
          <a:p>
            <a:pPr lvl="1"/>
            <a:r>
              <a:rPr lang="en-US"/>
              <a:t>Computation</a:t>
            </a:r>
          </a:p>
          <a:p>
            <a:pPr lvl="1"/>
            <a:r>
              <a:rPr lang="en-US"/>
              <a:t>Plotting list of numbers</a:t>
            </a:r>
          </a:p>
        </p:txBody>
      </p: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3886200" y="2895600"/>
            <a:ext cx="1447800" cy="1143000"/>
            <a:chOff x="2160" y="1776"/>
            <a:chExt cx="912" cy="720"/>
          </a:xfrm>
        </p:grpSpPr>
        <p:sp>
          <p:nvSpPr>
            <p:cNvPr id="52233" name="Line 5"/>
            <p:cNvSpPr>
              <a:spLocks noChangeShapeType="1"/>
            </p:cNvSpPr>
            <p:nvPr/>
          </p:nvSpPr>
          <p:spPr bwMode="auto">
            <a:xfrm>
              <a:off x="2160" y="2160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Line 6"/>
            <p:cNvSpPr>
              <a:spLocks noChangeShapeType="1"/>
            </p:cNvSpPr>
            <p:nvPr/>
          </p:nvSpPr>
          <p:spPr bwMode="auto">
            <a:xfrm flipV="1">
              <a:off x="2256" y="1776"/>
              <a:ext cx="72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Line 7"/>
            <p:cNvSpPr>
              <a:spLocks noChangeShapeType="1"/>
            </p:cNvSpPr>
            <p:nvPr/>
          </p:nvSpPr>
          <p:spPr bwMode="auto">
            <a:xfrm>
              <a:off x="2304" y="1824"/>
              <a:ext cx="672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356231-A1F1-4A52-8E12-64EFA99D70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1295400"/>
          </a:xfrm>
        </p:spPr>
        <p:txBody>
          <a:bodyPr/>
          <a:lstStyle/>
          <a:p>
            <a:pPr>
              <a:defRPr/>
            </a:pPr>
            <a:r>
              <a:rPr lang="en-US" dirty="0"/>
              <a:t>Signals with </a:t>
            </a:r>
            <a:r>
              <a:rPr lang="en-US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HARMONIC</a:t>
            </a:r>
            <a:r>
              <a:rPr lang="en-US" dirty="0"/>
              <a:t> Frequencies</a:t>
            </a:r>
          </a:p>
          <a:p>
            <a:pPr lvl="1">
              <a:defRPr/>
            </a:pPr>
            <a:r>
              <a:rPr lang="en-US" dirty="0"/>
              <a:t>Add Sinusoids with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 = kf</a:t>
            </a:r>
            <a:r>
              <a:rPr lang="en-US" baseline="-25000" dirty="0"/>
              <a:t>0</a:t>
            </a:r>
            <a:endParaRPr lang="en-US" dirty="0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319213" y="2630489"/>
            <a:ext cx="6497638" cy="1360488"/>
            <a:chOff x="831" y="1657"/>
            <a:chExt cx="4093" cy="857"/>
          </a:xfrm>
        </p:grpSpPr>
        <p:sp>
          <p:nvSpPr>
            <p:cNvPr id="1036" name="Oval 7"/>
            <p:cNvSpPr>
              <a:spLocks noChangeArrowheads="1"/>
            </p:cNvSpPr>
            <p:nvPr/>
          </p:nvSpPr>
          <p:spPr bwMode="auto">
            <a:xfrm>
              <a:off x="3696" y="1754"/>
              <a:ext cx="480" cy="72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7" name="Object 12"/>
                <p:cNvSpPr txBox="1"/>
                <p:nvPr/>
              </p:nvSpPr>
              <p:spPr bwMode="auto">
                <a:xfrm>
                  <a:off x="831" y="1657"/>
                  <a:ext cx="4093" cy="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⥂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027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1" y="1657"/>
                  <a:ext cx="4093" cy="8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" y="4133850"/>
            <a:ext cx="8382000" cy="2266950"/>
            <a:chOff x="609600" y="4133850"/>
            <a:chExt cx="8382000" cy="2266950"/>
          </a:xfrm>
        </p:grpSpPr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609600" y="4133850"/>
              <a:ext cx="8382000" cy="226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10000"/>
                </a:lnSpc>
              </a:pPr>
              <a:r>
                <a:rPr lang="en-US" sz="2800" b="1" u="sng">
                  <a:latin typeface="Arial" charset="0"/>
                </a:rPr>
                <a:t>Second Topic</a:t>
              </a:r>
              <a:r>
                <a:rPr lang="en-US" sz="2800">
                  <a:latin typeface="Arial" charset="0"/>
                </a:rPr>
                <a:t>: FREQUENCY can change </a:t>
              </a:r>
              <a:r>
                <a:rPr lang="en-US" sz="2800">
                  <a:solidFill>
                    <a:schemeClr val="accent1"/>
                  </a:solidFill>
                  <a:latin typeface="Arial" charset="0"/>
                </a:rPr>
                <a:t>vs. TIME</a:t>
              </a:r>
              <a:endParaRPr lang="en-US" sz="2800">
                <a:latin typeface="Arial" charset="0"/>
              </a:endParaRPr>
            </a:p>
            <a:p>
              <a:pPr lvl="1">
                <a:lnSpc>
                  <a:spcPct val="110000"/>
                </a:lnSpc>
              </a:pPr>
              <a:r>
                <a:rPr lang="en-US">
                  <a:latin typeface="Arial" charset="0"/>
                </a:rPr>
                <a:t>Introduce Spectrogram Visualization </a:t>
              </a:r>
            </a:p>
            <a:p>
              <a:pPr lvl="1">
                <a:lnSpc>
                  <a:spcPct val="110000"/>
                </a:lnSpc>
              </a:pPr>
              <a:r>
                <a:rPr lang="en-US" b="1">
                  <a:latin typeface="Arial" charset="0"/>
                </a:rPr>
                <a:t>                 </a:t>
              </a:r>
              <a:r>
                <a:rPr lang="en-US" b="1">
                  <a:latin typeface="Courier New" pitchFamily="49" charset="0"/>
                </a:rPr>
                <a:t>(spectrogram.m)    (plotspec.m)</a:t>
              </a:r>
              <a:endParaRPr lang="en-US" b="1">
                <a:latin typeface="Courier" charset="0"/>
              </a:endParaRPr>
            </a:p>
            <a:p>
              <a:pPr lvl="1">
                <a:lnSpc>
                  <a:spcPct val="110000"/>
                </a:lnSpc>
              </a:pPr>
              <a:endParaRPr lang="en-US">
                <a:latin typeface="Arial" charset="0"/>
              </a:endParaRPr>
            </a:p>
            <a:p>
              <a:pPr lvl="1">
                <a:lnSpc>
                  <a:spcPct val="110000"/>
                </a:lnSpc>
              </a:pPr>
              <a:r>
                <a:rPr lang="en-US">
                  <a:latin typeface="Arial" charset="0"/>
                </a:rPr>
                <a:t>Chirps: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6" name="Object 2"/>
                <p:cNvSpPr txBox="1"/>
                <p:nvPr/>
              </p:nvSpPr>
              <p:spPr bwMode="auto">
                <a:xfrm>
                  <a:off x="2362200" y="5605463"/>
                  <a:ext cx="3086100" cy="719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026" name="Object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2200" y="5605463"/>
                  <a:ext cx="3086100" cy="7191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Studied So Far</a:t>
            </a:r>
          </a:p>
        </p:txBody>
      </p:sp>
      <p:sp>
        <p:nvSpPr>
          <p:cNvPr id="20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20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79F82-4AB1-4CC9-8E93-7817812591A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6"/>
              <p:cNvSpPr txBox="1"/>
              <p:nvPr/>
            </p:nvSpPr>
            <p:spPr bwMode="auto">
              <a:xfrm>
                <a:off x="2560638" y="5105400"/>
                <a:ext cx="5588000" cy="1211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⥂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0638" y="5105400"/>
                <a:ext cx="5588000" cy="1211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27038" y="1676400"/>
            <a:ext cx="8178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 kern="0" dirty="0">
                <a:latin typeface="+mn-lt"/>
                <a:cs typeface="ＭＳ Ｐゴシック" charset="-128"/>
              </a:rPr>
              <a:t>Sinusoids</a:t>
            </a: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 kern="0" dirty="0">
                <a:latin typeface="+mn-lt"/>
                <a:cs typeface="ＭＳ Ｐゴシック" charset="-128"/>
              </a:rPr>
              <a:t>Sum of sinusoids of </a:t>
            </a:r>
            <a:r>
              <a:rPr kumimoji="1" lang="en-US" sz="2800" b="1" kern="0" dirty="0">
                <a:solidFill>
                  <a:schemeClr val="accent1"/>
                </a:solidFill>
                <a:latin typeface="+mn-lt"/>
                <a:cs typeface="ＭＳ Ｐゴシック" charset="-128"/>
              </a:rPr>
              <a:t>same</a:t>
            </a:r>
            <a:r>
              <a:rPr kumimoji="1" lang="en-US" sz="2800" kern="0" dirty="0">
                <a:latin typeface="+mn-lt"/>
                <a:cs typeface="ＭＳ Ｐゴシック" charset="-128"/>
              </a:rPr>
              <a:t> frequency</a:t>
            </a: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endParaRPr kumimoji="1" lang="en-US" sz="2800" kern="0" dirty="0">
              <a:latin typeface="+mn-lt"/>
              <a:cs typeface="ＭＳ Ｐゴシック" charset="-128"/>
            </a:endParaRP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 kern="0" dirty="0">
                <a:latin typeface="+mn-lt"/>
                <a:cs typeface="ＭＳ Ｐゴシック" charset="-128"/>
              </a:rPr>
              <a:t>General form: (finite) sum of sinusoids</a:t>
            </a:r>
          </a:p>
          <a:p>
            <a:pPr marL="1200150" lvl="2" indent="-285750">
              <a:spcBef>
                <a:spcPct val="30000"/>
              </a:spcBef>
              <a:buClr>
                <a:schemeClr val="accent2"/>
              </a:buClr>
              <a:defRPr/>
            </a:pPr>
            <a:endParaRPr kumimoji="1" lang="en-US" sz="2800" kern="0" dirty="0">
              <a:latin typeface="+mn-lt"/>
            </a:endParaRPr>
          </a:p>
          <a:p>
            <a:pPr marL="742950" lvl="1" indent="-285750">
              <a:spcBef>
                <a:spcPct val="30000"/>
              </a:spcBef>
              <a:buClr>
                <a:schemeClr val="accent2"/>
              </a:buClr>
              <a:buFontTx/>
              <a:buChar char="•"/>
              <a:defRPr/>
            </a:pPr>
            <a:r>
              <a:rPr kumimoji="1" lang="en-US" sz="2800" kern="0" dirty="0">
                <a:latin typeface="+mn-lt"/>
              </a:rPr>
              <a:t>Periodic signals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248400" y="5257800"/>
            <a:ext cx="693738" cy="1017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7"/>
              <p:cNvSpPr txBox="1"/>
              <p:nvPr/>
            </p:nvSpPr>
            <p:spPr bwMode="auto">
              <a:xfrm>
                <a:off x="3932238" y="3733800"/>
                <a:ext cx="4256087" cy="976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2238" y="3733800"/>
                <a:ext cx="4256087" cy="976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8"/>
              <p:cNvSpPr txBox="1"/>
              <p:nvPr/>
            </p:nvSpPr>
            <p:spPr bwMode="auto">
              <a:xfrm>
                <a:off x="2895600" y="1600200"/>
                <a:ext cx="3890963" cy="641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⥂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1600200"/>
                <a:ext cx="3890963" cy="641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9"/>
              <p:cNvSpPr txBox="1"/>
              <p:nvPr/>
            </p:nvSpPr>
            <p:spPr bwMode="auto">
              <a:xfrm>
                <a:off x="2514600" y="2528888"/>
                <a:ext cx="5867400" cy="976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2528888"/>
                <a:ext cx="5867400" cy="976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57200" y="4038600"/>
            <a:ext cx="25908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In this lecture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0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B76DC9-7E91-4088-8554-1D519069F8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0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32800" cy="1143000"/>
          </a:xfrm>
        </p:spPr>
        <p:txBody>
          <a:bodyPr/>
          <a:lstStyle/>
          <a:p>
            <a:r>
              <a:rPr lang="en-US"/>
              <a:t>SPECTRUM DIAGRAM</a:t>
            </a:r>
          </a:p>
        </p:txBody>
      </p:sp>
      <p:sp>
        <p:nvSpPr>
          <p:cNvPr id="30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/>
              <a:t>Recall Complex Amplitude vs. Freq</a:t>
            </a:r>
            <a:endParaRPr lang="en-US" sz="4000" baseline="1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406" name="Object 38"/>
              <p:cNvSpPr txBox="1"/>
              <p:nvPr/>
            </p:nvSpPr>
            <p:spPr bwMode="auto">
              <a:xfrm>
                <a:off x="6573838" y="2378075"/>
                <a:ext cx="1863725" cy="82073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58406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3838" y="2378075"/>
                <a:ext cx="1863725" cy="820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8" name="Group 39"/>
          <p:cNvGrpSpPr>
            <a:grpSpLocks/>
          </p:cNvGrpSpPr>
          <p:nvPr/>
        </p:nvGrpSpPr>
        <p:grpSpPr bwMode="auto">
          <a:xfrm>
            <a:off x="228600" y="2311400"/>
            <a:ext cx="8694738" cy="2722563"/>
            <a:chOff x="144" y="1826"/>
            <a:chExt cx="5477" cy="1715"/>
          </a:xfrm>
        </p:grpSpPr>
        <p:grpSp>
          <p:nvGrpSpPr>
            <p:cNvPr id="3089" name="Group 40"/>
            <p:cNvGrpSpPr>
              <a:grpSpLocks/>
            </p:cNvGrpSpPr>
            <p:nvPr/>
          </p:nvGrpSpPr>
          <p:grpSpPr bwMode="auto">
            <a:xfrm>
              <a:off x="288" y="3171"/>
              <a:ext cx="4271" cy="250"/>
              <a:chOff x="288" y="3171"/>
              <a:chExt cx="4271" cy="250"/>
            </a:xfrm>
          </p:grpSpPr>
          <p:sp>
            <p:nvSpPr>
              <p:cNvPr id="3100" name="Text Box 41"/>
              <p:cNvSpPr txBox="1">
                <a:spLocks noChangeArrowheads="1"/>
              </p:cNvSpPr>
              <p:nvPr/>
            </p:nvSpPr>
            <p:spPr bwMode="auto">
              <a:xfrm>
                <a:off x="2335" y="3171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3101" name="Text Box 42"/>
              <p:cNvSpPr txBox="1">
                <a:spLocks noChangeArrowheads="1"/>
              </p:cNvSpPr>
              <p:nvPr/>
            </p:nvSpPr>
            <p:spPr bwMode="auto">
              <a:xfrm>
                <a:off x="3024" y="3171"/>
                <a:ext cx="3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100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3102" name="Text Box 43"/>
              <p:cNvSpPr txBox="1">
                <a:spLocks noChangeArrowheads="1"/>
              </p:cNvSpPr>
              <p:nvPr/>
            </p:nvSpPr>
            <p:spPr bwMode="auto">
              <a:xfrm>
                <a:off x="4176" y="3171"/>
                <a:ext cx="3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250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3103" name="Text Box 44"/>
              <p:cNvSpPr txBox="1">
                <a:spLocks noChangeArrowheads="1"/>
              </p:cNvSpPr>
              <p:nvPr/>
            </p:nvSpPr>
            <p:spPr bwMode="auto">
              <a:xfrm>
                <a:off x="1488" y="3171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–100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3104" name="Text Box 45"/>
              <p:cNvSpPr txBox="1">
                <a:spLocks noChangeArrowheads="1"/>
              </p:cNvSpPr>
              <p:nvPr/>
            </p:nvSpPr>
            <p:spPr bwMode="auto">
              <a:xfrm>
                <a:off x="288" y="3171"/>
                <a:ext cx="4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latin typeface="Arial" charset="0"/>
                  </a:rPr>
                  <a:t>–250</a:t>
                </a:r>
                <a:endParaRPr lang="en-US" b="1">
                  <a:latin typeface="Arial" charset="0"/>
                </a:endParaRPr>
              </a:p>
            </p:txBody>
          </p:sp>
        </p:grpSp>
        <p:sp>
          <p:nvSpPr>
            <p:cNvPr id="3090" name="Text Box 46"/>
            <p:cNvSpPr txBox="1">
              <a:spLocks noChangeArrowheads="1"/>
            </p:cNvSpPr>
            <p:nvPr/>
          </p:nvSpPr>
          <p:spPr bwMode="auto">
            <a:xfrm>
              <a:off x="4896" y="3267"/>
              <a:ext cx="725" cy="27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f (in Hz)</a:t>
              </a:r>
              <a:endParaRPr lang="en-US" b="1">
                <a:latin typeface="Arial" charset="0"/>
              </a:endParaRPr>
            </a:p>
          </p:txBody>
        </p:sp>
        <p:grpSp>
          <p:nvGrpSpPr>
            <p:cNvPr id="3091" name="Group 47"/>
            <p:cNvGrpSpPr>
              <a:grpSpLocks/>
            </p:cNvGrpSpPr>
            <p:nvPr/>
          </p:nvGrpSpPr>
          <p:grpSpPr bwMode="auto">
            <a:xfrm>
              <a:off x="144" y="2112"/>
              <a:ext cx="5280" cy="1056"/>
              <a:chOff x="144" y="2016"/>
              <a:chExt cx="5280" cy="1056"/>
            </a:xfrm>
          </p:grpSpPr>
          <p:sp>
            <p:nvSpPr>
              <p:cNvPr id="3094" name="Line 48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105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" name="Line 49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" name="Line 50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" name="Line 51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" name="Line 52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" name="Line 53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2" name="Group 54"/>
            <p:cNvGrpSpPr>
              <a:grpSpLocks/>
            </p:cNvGrpSpPr>
            <p:nvPr/>
          </p:nvGrpSpPr>
          <p:grpSpPr bwMode="auto">
            <a:xfrm>
              <a:off x="1373" y="2064"/>
              <a:ext cx="2515" cy="432"/>
              <a:chOff x="1373" y="2064"/>
              <a:chExt cx="2515" cy="4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1" name="Object 55"/>
                  <p:cNvSpPr txBox="1"/>
                  <p:nvPr/>
                </p:nvSpPr>
                <p:spPr bwMode="auto">
                  <a:xfrm>
                    <a:off x="1373" y="2067"/>
                    <a:ext cx="835" cy="4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3081" name="Object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73" y="2067"/>
                    <a:ext cx="835" cy="4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2" name="Object 56"/>
                  <p:cNvSpPr txBox="1"/>
                  <p:nvPr/>
                </p:nvSpPr>
                <p:spPr bwMode="auto">
                  <a:xfrm>
                    <a:off x="2910" y="2064"/>
                    <a:ext cx="978" cy="4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3082" name="Object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10" y="2064"/>
                    <a:ext cx="978" cy="4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93" name="Group 57"/>
            <p:cNvGrpSpPr>
              <a:grpSpLocks/>
            </p:cNvGrpSpPr>
            <p:nvPr/>
          </p:nvGrpSpPr>
          <p:grpSpPr bwMode="auto">
            <a:xfrm>
              <a:off x="192" y="2352"/>
              <a:ext cx="4699" cy="429"/>
              <a:chOff x="192" y="2352"/>
              <a:chExt cx="4699" cy="4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9" name="Object 58"/>
                  <p:cNvSpPr txBox="1"/>
                  <p:nvPr/>
                </p:nvSpPr>
                <p:spPr bwMode="auto">
                  <a:xfrm>
                    <a:off x="192" y="2352"/>
                    <a:ext cx="978" cy="4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3079" name="Object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2" y="2352"/>
                    <a:ext cx="978" cy="4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0" name="Object 59"/>
                  <p:cNvSpPr txBox="1"/>
                  <p:nvPr/>
                </p:nvSpPr>
                <p:spPr bwMode="auto">
                  <a:xfrm>
                    <a:off x="4032" y="2352"/>
                    <a:ext cx="859" cy="4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3080" name="Object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32" y="2352"/>
                    <a:ext cx="859" cy="4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8" name="Object 60"/>
                <p:cNvSpPr txBox="1"/>
                <p:nvPr/>
              </p:nvSpPr>
              <p:spPr bwMode="auto">
                <a:xfrm>
                  <a:off x="2282" y="1826"/>
                  <a:ext cx="358" cy="3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3078" name="Object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2" y="1826"/>
                  <a:ext cx="358" cy="334"/>
                </a:xfrm>
                <a:prstGeom prst="rect">
                  <a:avLst/>
                </a:prstGeom>
                <a:blipFill>
                  <a:blip r:embed="rId7"/>
                  <a:stretch>
                    <a:fillRect l="-21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429" name="Object 61"/>
              <p:cNvSpPr txBox="1"/>
              <p:nvPr/>
            </p:nvSpPr>
            <p:spPr bwMode="auto">
              <a:xfrm>
                <a:off x="381000" y="5029200"/>
                <a:ext cx="6858000" cy="12954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)=10+14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(100)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/3)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    +8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(250)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58429" name="Object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029200"/>
                <a:ext cx="6858000" cy="1295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430" name="Object 62"/>
              <p:cNvSpPr txBox="1"/>
              <p:nvPr/>
            </p:nvSpPr>
            <p:spPr bwMode="auto">
              <a:xfrm>
                <a:off x="2940050" y="3581400"/>
                <a:ext cx="2012950" cy="6604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58430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050" y="3581400"/>
                <a:ext cx="2012950" cy="660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431" name="Object 63"/>
              <p:cNvSpPr txBox="1"/>
              <p:nvPr/>
            </p:nvSpPr>
            <p:spPr bwMode="auto">
              <a:xfrm>
                <a:off x="457200" y="2438400"/>
                <a:ext cx="827088" cy="73183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58431" name="Object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438400"/>
                <a:ext cx="827088" cy="7318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B14F0-E752-4E6E-95B1-290D6CEFE01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SPECTRUM for PERIODIC ?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/>
              <a:t>Nearly </a:t>
            </a:r>
            <a:r>
              <a:rPr lang="en-US">
                <a:solidFill>
                  <a:schemeClr val="accent1"/>
                </a:solidFill>
              </a:rPr>
              <a:t>Periodic</a:t>
            </a:r>
            <a:r>
              <a:rPr lang="en-US"/>
              <a:t> in the Vowel Region</a:t>
            </a:r>
          </a:p>
          <a:p>
            <a:pPr lvl="1"/>
            <a:r>
              <a:rPr lang="en-US"/>
              <a:t>Period is (Approximately) T = </a:t>
            </a:r>
            <a:r>
              <a:rPr lang="en-US">
                <a:solidFill>
                  <a:schemeClr val="accent1"/>
                </a:solidFill>
              </a:rPr>
              <a:t>0.0065</a:t>
            </a:r>
            <a:r>
              <a:rPr lang="en-US"/>
              <a:t> sec</a:t>
            </a:r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76200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Line 5"/>
          <p:cNvSpPr>
            <a:spLocks noChangeShapeType="1"/>
          </p:cNvSpPr>
          <p:nvPr/>
        </p:nvSpPr>
        <p:spPr bwMode="auto">
          <a:xfrm>
            <a:off x="2971800" y="5715000"/>
            <a:ext cx="18288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AutoShape 6">
            <a:hlinkClick r:id="" action="ppaction://noaction" highlightClick="1">
              <a:snd r:embed="rId3" name="bat.wav"/>
            </a:hlinkClick>
          </p:cNvPr>
          <p:cNvSpPr>
            <a:spLocks noChangeArrowheads="1"/>
          </p:cNvSpPr>
          <p:nvPr/>
        </p:nvSpPr>
        <p:spPr bwMode="auto">
          <a:xfrm>
            <a:off x="7543800" y="5029200"/>
            <a:ext cx="762000" cy="7620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41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41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31587-22A4-480C-9716-81A973C1D077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710" name="Object 1046"/>
              <p:cNvSpPr txBox="1"/>
              <p:nvPr/>
            </p:nvSpPr>
            <p:spPr bwMode="auto">
              <a:xfrm>
                <a:off x="576263" y="3516313"/>
                <a:ext cx="8394700" cy="2427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periodic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14710" name="Object 10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263" y="3516313"/>
                <a:ext cx="8394700" cy="2427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1143000"/>
          </a:xfrm>
        </p:spPr>
        <p:txBody>
          <a:bodyPr/>
          <a:lstStyle/>
          <a:p>
            <a:r>
              <a:rPr lang="en-US"/>
              <a:t>Harmonic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Object 1040"/>
              <p:cNvSpPr txBox="1"/>
              <p:nvPr/>
            </p:nvSpPr>
            <p:spPr bwMode="auto">
              <a:xfrm>
                <a:off x="541338" y="1681163"/>
                <a:ext cx="7840662" cy="1366837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Periodic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only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harmonic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freqs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99" name="Object 10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338" y="1681163"/>
                <a:ext cx="7840662" cy="1366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700" name="Line 1036"/>
          <p:cNvSpPr>
            <a:spLocks noChangeShapeType="1"/>
          </p:cNvSpPr>
          <p:nvPr/>
        </p:nvSpPr>
        <p:spPr bwMode="auto">
          <a:xfrm flipV="1">
            <a:off x="4876800" y="2895600"/>
            <a:ext cx="2895600" cy="990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28"/>
          <p:cNvSpPr>
            <a:spLocks noChangeArrowheads="1"/>
          </p:cNvSpPr>
          <p:nvPr/>
        </p:nvSpPr>
        <p:spPr bwMode="auto">
          <a:xfrm>
            <a:off x="7315200" y="4262438"/>
            <a:ext cx="1371600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5"/>
              <p:cNvSpPr txBox="1"/>
              <p:nvPr/>
            </p:nvSpPr>
            <p:spPr bwMode="auto">
              <a:xfrm>
                <a:off x="7315200" y="4262438"/>
                <a:ext cx="1268413" cy="614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262438"/>
                <a:ext cx="1268413" cy="61436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1036"/>
          <p:cNvSpPr>
            <a:spLocks noChangeShapeType="1"/>
          </p:cNvSpPr>
          <p:nvPr/>
        </p:nvSpPr>
        <p:spPr bwMode="auto">
          <a:xfrm flipH="1">
            <a:off x="3581400" y="4572000"/>
            <a:ext cx="3733800" cy="457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36"/>
          <p:cNvSpPr>
            <a:spLocks noChangeShapeType="1"/>
          </p:cNvSpPr>
          <p:nvPr/>
        </p:nvSpPr>
        <p:spPr bwMode="auto">
          <a:xfrm flipV="1">
            <a:off x="7696200" y="4876800"/>
            <a:ext cx="228600" cy="533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 animBg="1"/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Object 5"/>
              <p:cNvSpPr txBox="1"/>
              <p:nvPr/>
            </p:nvSpPr>
            <p:spPr bwMode="auto">
              <a:xfrm>
                <a:off x="304800" y="1676400"/>
                <a:ext cx="4759325" cy="419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⥂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Largest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⥂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⥂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zh-TW" alt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zh-TW" altLang="en-US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fundamental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Frequency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fundamental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Period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512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676400"/>
                <a:ext cx="4759325" cy="4191000"/>
              </a:xfrm>
              <a:prstGeom prst="rect">
                <a:avLst/>
              </a:prstGeom>
              <a:blipFill>
                <a:blip r:embed="rId3"/>
                <a:stretch>
                  <a:fillRect l="-1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Aug 2016</a:t>
            </a: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51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B3BF3-3718-4806-B044-C44DCBA1C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56600" cy="1143000"/>
          </a:xfrm>
        </p:spPr>
        <p:txBody>
          <a:bodyPr/>
          <a:lstStyle/>
          <a:p>
            <a:r>
              <a:rPr lang="en-US"/>
              <a:t>Define FUNDAMENTAL FREQ</a:t>
            </a:r>
          </a:p>
        </p:txBody>
      </p:sp>
      <p:sp>
        <p:nvSpPr>
          <p:cNvPr id="5128" name="Oval 3"/>
          <p:cNvSpPr>
            <a:spLocks noChangeArrowheads="1"/>
          </p:cNvSpPr>
          <p:nvPr/>
        </p:nvSpPr>
        <p:spPr bwMode="auto">
          <a:xfrm>
            <a:off x="3685032" y="1752600"/>
            <a:ext cx="457200" cy="762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Object 4"/>
              <p:cNvSpPr txBox="1"/>
              <p:nvPr/>
            </p:nvSpPr>
            <p:spPr bwMode="auto">
              <a:xfrm>
                <a:off x="6172200" y="1905000"/>
                <a:ext cx="1536700" cy="127158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512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1905000"/>
                <a:ext cx="1536700" cy="1271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00600" y="3581400"/>
            <a:ext cx="3886200" cy="2677656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u="sng" dirty="0">
                <a:latin typeface="Arial" charset="0"/>
              </a:rPr>
              <a:t>Main point</a:t>
            </a:r>
            <a:r>
              <a:rPr lang="en-US" sz="2800" dirty="0">
                <a:latin typeface="Arial" charset="0"/>
              </a:rPr>
              <a:t>: 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for periodic signals, all spectral lines have frequencies that are </a:t>
            </a:r>
            <a:r>
              <a:rPr lang="en-US" sz="2800" i="1" u="sng" dirty="0">
                <a:latin typeface="Arial" charset="0"/>
              </a:rPr>
              <a:t>integer</a:t>
            </a:r>
            <a:r>
              <a:rPr lang="en-US" sz="2800" dirty="0">
                <a:latin typeface="Arial" charset="0"/>
              </a:rPr>
              <a:t> multiples of the fundamental frequency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28600" y="2743200"/>
            <a:ext cx="3733800" cy="990600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1401</TotalTime>
  <Words>1593</Words>
  <Application>Microsoft Office PowerPoint</Application>
  <PresentationFormat>如螢幕大小 (4:3)</PresentationFormat>
  <Paragraphs>355</Paragraphs>
  <Slides>37</Slides>
  <Notes>1</Notes>
  <HiddenSlides>6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8" baseType="lpstr">
      <vt:lpstr>Courier</vt:lpstr>
      <vt:lpstr>Arial</vt:lpstr>
      <vt:lpstr>Arial Black</vt:lpstr>
      <vt:lpstr>Cambria Math</vt:lpstr>
      <vt:lpstr>Courier New</vt:lpstr>
      <vt:lpstr>Symbol</vt:lpstr>
      <vt:lpstr>Times New Roman</vt:lpstr>
      <vt:lpstr>Verdana</vt:lpstr>
      <vt:lpstr>Wingdings</vt:lpstr>
      <vt:lpstr>2025-aLectures</vt:lpstr>
      <vt:lpstr>Equation</vt:lpstr>
      <vt:lpstr>DSP First, 2/e</vt:lpstr>
      <vt:lpstr>License Info for SPFirst Slides</vt:lpstr>
      <vt:lpstr>READING ASSIGNMENTS</vt:lpstr>
      <vt:lpstr>LECTURE OBJECTIVES</vt:lpstr>
      <vt:lpstr>Signals Studied So Far</vt:lpstr>
      <vt:lpstr>SPECTRUM DIAGRAM</vt:lpstr>
      <vt:lpstr>SPECTRUM for PERIODIC ?</vt:lpstr>
      <vt:lpstr>Harmonic Signal</vt:lpstr>
      <vt:lpstr>Define FUNDAMENTAL FREQ</vt:lpstr>
      <vt:lpstr>Harmonic Signal Spectrum</vt:lpstr>
      <vt:lpstr>Periodic Signal: Example</vt:lpstr>
      <vt:lpstr>PowerPoint 簡報</vt:lpstr>
      <vt:lpstr>POP QUIZ: FUNDAMENTAL</vt:lpstr>
      <vt:lpstr>PowerPoint 簡報</vt:lpstr>
      <vt:lpstr>Harmonic Signal (3 Freqs)</vt:lpstr>
      <vt:lpstr>NON-Harmonic Signal</vt:lpstr>
      <vt:lpstr>FREQUENCY ANALYSIS</vt:lpstr>
      <vt:lpstr>Time-Varying FREQUENCIES Diagram</vt:lpstr>
      <vt:lpstr>SIMPLE TEST SIGNAL</vt:lpstr>
      <vt:lpstr>SPECTROGRAM</vt:lpstr>
      <vt:lpstr>SPECTROGRAM EXAMPLE</vt:lpstr>
      <vt:lpstr>AM Radio Signal</vt:lpstr>
      <vt:lpstr>SPECTRUM of AM (Amplitude Modulation)</vt:lpstr>
      <vt:lpstr>STEPPED FREQUENCIES</vt:lpstr>
      <vt:lpstr>SPECTROGRAM of C-Scale</vt:lpstr>
      <vt:lpstr>Spectrogram of LAB SONG</vt:lpstr>
      <vt:lpstr>Overlapping Sections in Spectrograms (useful in Labs)</vt:lpstr>
      <vt:lpstr>Spectrogram of BAT (plotspec)</vt:lpstr>
      <vt:lpstr>Time-Varying Frequency</vt:lpstr>
      <vt:lpstr>New Signal: Linear FM</vt:lpstr>
      <vt:lpstr>INSTANTANEOUS FREQ</vt:lpstr>
      <vt:lpstr>INSTANTANEOUS FREQ of  the Chirp</vt:lpstr>
      <vt:lpstr>CHIRP SPECTROGRAM</vt:lpstr>
      <vt:lpstr>CHIRP WAVEFORM</vt:lpstr>
      <vt:lpstr>OTHER CHIRPS</vt:lpstr>
      <vt:lpstr>SINE-WAVE FREQUENCY MODULATION (FM)</vt:lpstr>
      <vt:lpstr>Problem Solving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#5</dc:title>
  <dc:creator>Jim McClellan</dc:creator>
  <cp:lastModifiedBy>Renyuan Lyu</cp:lastModifiedBy>
  <cp:revision>201</cp:revision>
  <cp:lastPrinted>1999-04-16T02:03:52Z</cp:lastPrinted>
  <dcterms:created xsi:type="dcterms:W3CDTF">2009-09-04T01:23:31Z</dcterms:created>
  <dcterms:modified xsi:type="dcterms:W3CDTF">2019-03-21T13:31:34Z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