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57" r:id="rId2"/>
    <p:sldId id="295" r:id="rId3"/>
    <p:sldId id="296" r:id="rId4"/>
    <p:sldId id="297" r:id="rId5"/>
    <p:sldId id="288" r:id="rId6"/>
    <p:sldId id="298" r:id="rId7"/>
    <p:sldId id="299" r:id="rId8"/>
    <p:sldId id="300" r:id="rId9"/>
    <p:sldId id="268" r:id="rId10"/>
    <p:sldId id="270" r:id="rId11"/>
    <p:sldId id="272" r:id="rId12"/>
    <p:sldId id="273" r:id="rId13"/>
    <p:sldId id="290" r:id="rId14"/>
    <p:sldId id="275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61" d="100"/>
          <a:sy n="61" d="100"/>
        </p:scale>
        <p:origin x="6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72FE4A00-5A27-4B6D-AA24-2625C59459B1}"/>
    <pc:docChg chg="custSel modSld">
      <pc:chgData name="Renyuan Lyu" userId="eadeb139afb46539" providerId="LiveId" clId="{72FE4A00-5A27-4B6D-AA24-2625C59459B1}" dt="2019-03-08T02:55:44.444" v="62" actId="27636"/>
      <pc:docMkLst>
        <pc:docMk/>
      </pc:docMkLst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268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68"/>
            <ac:spMk id="448517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68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270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70"/>
            <ac:spMk id="450567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70"/>
            <ac:spMk id="450568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70"/>
            <ac:spMk id="450569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0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0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0"/>
            <ac:graphicFrameMk id="6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4.014" v="56" actId="27636"/>
        <pc:sldMkLst>
          <pc:docMk/>
          <pc:sldMk cId="0" sldId="273"/>
        </pc:sldMkLst>
        <pc:spChg chg="add mod">
          <ac:chgData name="Renyuan Lyu" userId="eadeb139afb46539" providerId="LiveId" clId="{72FE4A00-5A27-4B6D-AA24-2625C59459B1}" dt="2019-03-08T02:55:44.014" v="56" actId="27636"/>
          <ac:spMkLst>
            <pc:docMk/>
            <pc:sldMk cId="0" sldId="273"/>
            <ac:spMk id="453643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3.941" v="54" actId="27636"/>
          <ac:spMkLst>
            <pc:docMk/>
            <pc:sldMk cId="0" sldId="273"/>
            <ac:spMk id="453644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3.989" v="55" actId="27636"/>
          <ac:spMkLst>
            <pc:docMk/>
            <pc:sldMk cId="0" sldId="273"/>
            <ac:spMk id="453645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3.907" v="53" actId="27636"/>
          <ac:spMkLst>
            <pc:docMk/>
            <pc:sldMk cId="0" sldId="273"/>
            <ac:spMk id="453646" creationId="{00000000-0000-0000-0000-000000000000}"/>
          </ac:spMkLst>
        </pc:s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73"/>
            <ac:grpSpMk id="453651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73"/>
            <ac:grpSpMk id="453653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73"/>
            <ac:grpSpMk id="453654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73"/>
            <ac:grpSpMk id="453655" creationId="{00000000-0000-0000-0000-000000000000}"/>
          </ac:grpSpMkLst>
        </pc:gr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3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3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3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3"/>
            <ac:graphicFrameMk id="8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275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75"/>
            <ac:spMk id="455687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75"/>
            <ac:spMk id="455689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5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75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288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88"/>
            <ac:spMk id="468997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88"/>
            <ac:spMk id="468998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88"/>
            <ac:spMk id="468999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88"/>
            <ac:spMk id="469000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88"/>
            <ac:spMk id="469001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88"/>
            <ac:spMk id="469002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8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88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88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88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88"/>
            <ac:graphicFrameMk id="10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88"/>
            <ac:graphicFrameMk id="15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298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98"/>
            <ac:spMk id="2050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98"/>
            <ac:spMk id="2051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98"/>
            <ac:spMk id="2052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9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98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299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99"/>
            <ac:spMk id="3074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99"/>
            <ac:spMk id="3075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299"/>
            <ac:spMk id="3076" creationId="{00000000-0000-0000-0000-000000000000}"/>
          </ac:spMkLst>
        </pc:s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2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3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4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6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7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8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299"/>
            <ac:grpSpMk id="10" creationId="{00000000-0000-0000-0000-000000000000}"/>
          </ac:grpSpMkLst>
        </pc:gr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99"/>
            <ac:graphicFrameMk id="1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99"/>
            <ac:graphicFrameMk id="1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299"/>
            <ac:graphicFrameMk id="16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300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0"/>
            <ac:spMk id="4098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0"/>
            <ac:spMk id="4099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0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0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301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1"/>
            <ac:spMk id="8194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1"/>
            <ac:spMk id="8195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1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1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302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2"/>
            <ac:spMk id="9218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3.700" v="52"/>
          <ac:spMkLst>
            <pc:docMk/>
            <pc:sldMk cId="0" sldId="302"/>
            <ac:spMk id="9219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2"/>
            <ac:spMk id="9220" creationId="{00000000-0000-0000-0000-000000000000}"/>
          </ac:spMkLst>
        </pc:s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302"/>
            <ac:grpSpMk id="2" creationId="{00000000-0000-0000-0000-000000000000}"/>
          </ac:grpSpMkLst>
        </pc:gr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302"/>
            <ac:grpSpMk id="3" creationId="{00000000-0000-0000-0000-000000000000}"/>
          </ac:grpSpMkLst>
        </pc:gr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2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2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2"/>
            <ac:graphicFrameMk id="8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4.174" v="57" actId="27636"/>
        <pc:sldMkLst>
          <pc:docMk/>
          <pc:sldMk cId="0" sldId="303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3"/>
            <ac:spMk id="10242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3"/>
            <ac:spMk id="10243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3"/>
            <ac:spMk id="10244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3"/>
            <ac:spMk id="10245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4.174" v="57" actId="27636"/>
          <ac:spMkLst>
            <pc:docMk/>
            <pc:sldMk cId="0" sldId="303"/>
            <ac:spMk id="10246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3"/>
            <ac:spMk id="10247" creationId="{00000000-0000-0000-0000-000000000000}"/>
          </ac:spMkLst>
        </pc:spChg>
        <pc:grpChg chg="mod">
          <ac:chgData name="Renyuan Lyu" userId="eadeb139afb46539" providerId="LiveId" clId="{72FE4A00-5A27-4B6D-AA24-2625C59459B1}" dt="2019-03-08T02:55:43.700" v="52"/>
          <ac:grpSpMkLst>
            <pc:docMk/>
            <pc:sldMk cId="0" sldId="303"/>
            <ac:grpSpMk id="5" creationId="{00000000-0000-0000-0000-000000000000}"/>
          </ac:grpSpMkLst>
        </pc:gr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3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3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3"/>
            <ac:graphicFrameMk id="10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3"/>
            <ac:graphicFrameMk id="1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3"/>
            <ac:graphicFrameMk id="15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3"/>
            <ac:graphicFrameMk id="17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4.229" v="59" actId="27636"/>
        <pc:sldMkLst>
          <pc:docMk/>
          <pc:sldMk cId="0" sldId="304"/>
        </pc:sldMkLst>
        <pc:spChg chg="add mod">
          <ac:chgData name="Renyuan Lyu" userId="eadeb139afb46539" providerId="LiveId" clId="{72FE4A00-5A27-4B6D-AA24-2625C59459B1}" dt="2019-03-08T02:55:44.204" v="58" actId="27636"/>
          <ac:spMkLst>
            <pc:docMk/>
            <pc:sldMk cId="0" sldId="304"/>
            <ac:spMk id="11266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4.229" v="59" actId="27636"/>
          <ac:spMkLst>
            <pc:docMk/>
            <pc:sldMk cId="0" sldId="304"/>
            <ac:spMk id="11267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4"/>
            <ac:spMk id="11268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4"/>
            <ac:spMk id="11269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4"/>
            <ac:spMk id="11270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4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4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4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4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4"/>
            <ac:graphicFrameMk id="11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4.359" v="61" actId="27636"/>
        <pc:sldMkLst>
          <pc:docMk/>
          <pc:sldMk cId="0" sldId="305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5"/>
            <ac:spMk id="12290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5"/>
            <ac:spMk id="12291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4.312" v="60" actId="27636"/>
          <ac:spMkLst>
            <pc:docMk/>
            <pc:sldMk cId="0" sldId="305"/>
            <ac:spMk id="12292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4.359" v="61" actId="27636"/>
          <ac:spMkLst>
            <pc:docMk/>
            <pc:sldMk cId="0" sldId="305"/>
            <ac:spMk id="12293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5"/>
            <ac:graphicFrameMk id="3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5"/>
            <ac:graphicFrameMk id="5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5"/>
            <ac:graphicFrameMk id="7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5"/>
            <ac:graphicFrameMk id="9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4.444" v="62" actId="27636"/>
        <pc:sldMkLst>
          <pc:docMk/>
          <pc:sldMk cId="0" sldId="306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6"/>
            <ac:spMk id="13314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6"/>
            <ac:spMk id="13315" creationId="{00000000-0000-0000-0000-000000000000}"/>
          </ac:spMkLst>
        </pc:spChg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6"/>
            <ac:spMk id="13316" creationId="{00000000-0000-0000-0000-000000000000}"/>
          </ac:spMkLst>
        </pc:spChg>
        <pc:spChg chg="add mod">
          <ac:chgData name="Renyuan Lyu" userId="eadeb139afb46539" providerId="LiveId" clId="{72FE4A00-5A27-4B6D-AA24-2625C59459B1}" dt="2019-03-08T02:55:44.444" v="62" actId="27636"/>
          <ac:spMkLst>
            <pc:docMk/>
            <pc:sldMk cId="0" sldId="306"/>
            <ac:spMk id="13317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6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6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6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6"/>
            <ac:graphicFrameMk id="10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307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7"/>
            <ac:spMk id="14338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7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72FE4A00-5A27-4B6D-AA24-2625C59459B1}" dt="2019-03-08T02:55:43.700" v="52"/>
        <pc:sldMkLst>
          <pc:docMk/>
          <pc:sldMk cId="0" sldId="308"/>
        </pc:sldMkLst>
        <pc:spChg chg="add">
          <ac:chgData name="Renyuan Lyu" userId="eadeb139afb46539" providerId="LiveId" clId="{72FE4A00-5A27-4B6D-AA24-2625C59459B1}" dt="2019-03-08T02:55:43.700" v="52"/>
          <ac:spMkLst>
            <pc:docMk/>
            <pc:sldMk cId="0" sldId="308"/>
            <ac:spMk id="15362" creationId="{00000000-0000-0000-0000-000000000000}"/>
          </ac:spMkLst>
        </pc:spChg>
        <pc:graphicFrameChg chg="del mod replId">
          <ac:chgData name="Renyuan Lyu" userId="eadeb139afb46539" providerId="LiveId" clId="{72FE4A00-5A27-4B6D-AA24-2625C59459B1}" dt="2019-03-08T02:55:43.700" v="52"/>
          <ac:graphicFrameMkLst>
            <pc:docMk/>
            <pc:sldMk cId="0" sldId="308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fld id="{B0112700-9AAC-4047-9702-8A89D19873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fld id="{72F33E77-1B54-451B-BDB9-CE1829429F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65D0E-8A0C-47BF-B2F3-E7BD705AC29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BF11F-D6C0-4ADB-A9A7-F3547A72247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38D89-A2F2-471E-A9E9-7039230F1AF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8435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8435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48435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8435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2B5E6220-F002-448B-BA69-CFB91F31883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84359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3C13C-48AA-4DAA-A31C-AD81162BDB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A47C1-690B-42B4-B1A8-7642CAE954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13200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19225"/>
            <a:ext cx="4013200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987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Aug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59600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A0398-F0C9-4601-AA5C-98AA827D5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Aug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3AC0-A32F-414D-8EEA-552FCAD79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83CC8-FF10-4B0E-8B80-101C45A27E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AA860-10E7-4733-9042-9AD277CED8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4D01C-4D81-43FA-A2C3-3A5ECBD3F6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C9977-1C43-4083-B5AD-BDF508DAAE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62780-EF51-4024-9543-3F9B495340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7F998-F704-4170-B72C-BED20D4975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DC588-1CCD-4125-84CF-5D52B015E3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F3793-AA1B-46AA-99B4-BA35B7C0A4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483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83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F59FB58E-CCD1-4E8E-9B93-AD0A23DA23A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83335" name="Picture 7" descr="A:\paint.GIF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DSP First, 2/e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276600"/>
            <a:ext cx="6553200" cy="1771650"/>
          </a:xfrm>
        </p:spPr>
        <p:txBody>
          <a:bodyPr/>
          <a:lstStyle/>
          <a:p>
            <a:r>
              <a:rPr lang="en-US" altLang="en-US" dirty="0"/>
              <a:t>LECTURE #2</a:t>
            </a:r>
          </a:p>
          <a:p>
            <a:r>
              <a:rPr lang="en-US" altLang="en-US" dirty="0"/>
              <a:t>Phase &amp; Time-Shift</a:t>
            </a:r>
          </a:p>
          <a:p>
            <a:r>
              <a:rPr lang="en-US" altLang="en-US" dirty="0"/>
              <a:t>Delay &amp; Attenuation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5E6220-F002-448B-BA69-CFB91F31883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657A-0C6C-415B-8677-0911E18208F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PHASE </a:t>
            </a:r>
            <a:r>
              <a:rPr lang="en-US" altLang="en-US">
                <a:sym typeface="Wingdings" pitchFamily="2" charset="2"/>
              </a:rPr>
              <a:t></a:t>
            </a:r>
            <a:r>
              <a:rPr lang="en-US" altLang="en-US"/>
              <a:t> TIME-SHIFT</a:t>
            </a:r>
            <a:endParaRPr lang="en-US" alt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78800" cy="4171950"/>
          </a:xfrm>
        </p:spPr>
        <p:txBody>
          <a:bodyPr/>
          <a:lstStyle/>
          <a:p>
            <a:r>
              <a:rPr lang="en-US" altLang="en-US"/>
              <a:t>Equate the formulas: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and we obtain:</a:t>
            </a:r>
          </a:p>
          <a:p>
            <a:endParaRPr lang="en-US" altLang="en-US"/>
          </a:p>
          <a:p>
            <a:r>
              <a:rPr lang="en-US" altLang="en-US"/>
              <a:t>or,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67" name="Object 7"/>
              <p:cNvSpPr txBox="1"/>
              <p:nvPr/>
            </p:nvSpPr>
            <p:spPr bwMode="auto">
              <a:xfrm>
                <a:off x="458788" y="2543175"/>
                <a:ext cx="8488362" cy="962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056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788" y="2543175"/>
                <a:ext cx="8488362" cy="962025"/>
              </a:xfrm>
              <a:prstGeom prst="rect">
                <a:avLst/>
              </a:prstGeom>
              <a:blipFill>
                <a:blip r:embed="rId2"/>
                <a:stretch>
                  <a:fillRect l="-1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568" name="Object 8"/>
              <p:cNvSpPr txBox="1"/>
              <p:nvPr/>
            </p:nvSpPr>
            <p:spPr bwMode="auto">
              <a:xfrm>
                <a:off x="4297363" y="3657600"/>
                <a:ext cx="2398712" cy="825500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056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363" y="3657600"/>
                <a:ext cx="2398712" cy="82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569" name="Object 9"/>
              <p:cNvSpPr txBox="1"/>
              <p:nvPr/>
            </p:nvSpPr>
            <p:spPr bwMode="auto">
              <a:xfrm>
                <a:off x="1700213" y="4648200"/>
                <a:ext cx="2466975" cy="1617663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056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0213" y="4648200"/>
                <a:ext cx="2466975" cy="1617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304-F16A-4778-9CE9-4D10721DFB0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SINUSOID from a PLOT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</a:rPr>
              <a:t>Measure</a:t>
            </a:r>
            <a:r>
              <a:rPr lang="en-US" altLang="en-US"/>
              <a:t> the period, 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Between peaks or zero crossings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</a:rPr>
              <a:t>Compute</a:t>
            </a:r>
            <a:r>
              <a:rPr lang="en-US" altLang="en-US"/>
              <a:t> frequency: </a:t>
            </a:r>
            <a:r>
              <a:rPr lang="en-US" altLang="en-US" b="1">
                <a:solidFill>
                  <a:schemeClr val="accent1"/>
                </a:solidFill>
                <a:latin typeface="Symbol" pitchFamily="18" charset="2"/>
              </a:rPr>
              <a:t>w</a:t>
            </a:r>
            <a:r>
              <a:rPr lang="en-US" altLang="en-US"/>
              <a:t> = 2</a:t>
            </a:r>
            <a:r>
              <a:rPr lang="en-US" altLang="en-US">
                <a:latin typeface="Symbol" pitchFamily="18" charset="2"/>
              </a:rPr>
              <a:t>p</a:t>
            </a:r>
            <a:r>
              <a:rPr lang="en-US" altLang="en-US"/>
              <a:t>/T</a:t>
            </a: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</a:rPr>
              <a:t>Measure</a:t>
            </a:r>
            <a:r>
              <a:rPr lang="en-US" altLang="en-US"/>
              <a:t> time of a peak: t</a:t>
            </a:r>
            <a:r>
              <a:rPr lang="en-US" altLang="en-US" baseline="-25000"/>
              <a:t>m 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</a:rPr>
              <a:t>Compute</a:t>
            </a:r>
            <a:r>
              <a:rPr lang="en-US" altLang="en-US"/>
              <a:t> phase:  </a:t>
            </a:r>
            <a:r>
              <a:rPr lang="en-US" altLang="en-US" b="1">
                <a:solidFill>
                  <a:schemeClr val="accent1"/>
                </a:solidFill>
                <a:latin typeface="Symbol" pitchFamily="18" charset="2"/>
              </a:rPr>
              <a:t>f</a:t>
            </a:r>
            <a:r>
              <a:rPr lang="en-US" altLang="en-US"/>
              <a:t> = -</a:t>
            </a:r>
            <a:r>
              <a:rPr lang="en-US" altLang="en-US">
                <a:latin typeface="Symbol" pitchFamily="18" charset="2"/>
              </a:rPr>
              <a:t>w </a:t>
            </a:r>
            <a:r>
              <a:rPr lang="en-US" altLang="en-US"/>
              <a:t>t</a:t>
            </a:r>
            <a:r>
              <a:rPr lang="en-US" altLang="en-US" baseline="-25000"/>
              <a:t>m </a:t>
            </a: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</a:rPr>
              <a:t>Measure</a:t>
            </a:r>
            <a:r>
              <a:rPr lang="en-US" altLang="en-US"/>
              <a:t> height of positive peak: </a:t>
            </a:r>
            <a:r>
              <a:rPr lang="en-US" altLang="en-US">
                <a:solidFill>
                  <a:schemeClr val="accent1"/>
                </a:solidFill>
              </a:rPr>
              <a:t>A</a:t>
            </a:r>
            <a:endParaRPr lang="en-US" altLang="en-US" baseline="-25000"/>
          </a:p>
          <a:p>
            <a:pPr lvl="1"/>
            <a:endParaRPr lang="en-US" altLang="en-US" baseline="-25000"/>
          </a:p>
        </p:txBody>
      </p:sp>
      <p:sp>
        <p:nvSpPr>
          <p:cNvPr id="452612" name="Freeform 4"/>
          <p:cNvSpPr>
            <a:spLocks/>
          </p:cNvSpPr>
          <p:nvPr/>
        </p:nvSpPr>
        <p:spPr bwMode="auto">
          <a:xfrm>
            <a:off x="4522788" y="3352800"/>
            <a:ext cx="3021012" cy="381000"/>
          </a:xfrm>
          <a:custGeom>
            <a:avLst/>
            <a:gdLst/>
            <a:ahLst/>
            <a:cxnLst>
              <a:cxn ang="0">
                <a:pos x="136" y="96"/>
              </a:cxn>
              <a:cxn ang="0">
                <a:pos x="280" y="240"/>
              </a:cxn>
              <a:cxn ang="0">
                <a:pos x="1816" y="0"/>
              </a:cxn>
            </a:cxnLst>
            <a:rect l="0" t="0" r="r" b="b"/>
            <a:pathLst>
              <a:path w="1816" h="256">
                <a:moveTo>
                  <a:pt x="136" y="96"/>
                </a:moveTo>
                <a:cubicBezTo>
                  <a:pt x="68" y="176"/>
                  <a:pt x="0" y="256"/>
                  <a:pt x="280" y="240"/>
                </a:cubicBezTo>
                <a:cubicBezTo>
                  <a:pt x="560" y="224"/>
                  <a:pt x="1188" y="112"/>
                  <a:pt x="1816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3" name="Freeform 5"/>
          <p:cNvSpPr>
            <a:spLocks/>
          </p:cNvSpPr>
          <p:nvPr/>
        </p:nvSpPr>
        <p:spPr bwMode="auto">
          <a:xfrm>
            <a:off x="3719513" y="3352800"/>
            <a:ext cx="3824287" cy="1878013"/>
          </a:xfrm>
          <a:custGeom>
            <a:avLst/>
            <a:gdLst/>
            <a:ahLst/>
            <a:cxnLst>
              <a:cxn ang="0">
                <a:pos x="249" y="960"/>
              </a:cxn>
              <a:cxn ang="0">
                <a:pos x="201" y="1056"/>
              </a:cxn>
              <a:cxn ang="0">
                <a:pos x="1449" y="1056"/>
              </a:cxn>
              <a:cxn ang="0">
                <a:pos x="2409" y="0"/>
              </a:cxn>
            </a:cxnLst>
            <a:rect l="0" t="0" r="r" b="b"/>
            <a:pathLst>
              <a:path w="2409" h="1232">
                <a:moveTo>
                  <a:pt x="249" y="960"/>
                </a:moveTo>
                <a:cubicBezTo>
                  <a:pt x="124" y="999"/>
                  <a:pt x="0" y="1039"/>
                  <a:pt x="201" y="1056"/>
                </a:cubicBezTo>
                <a:cubicBezTo>
                  <a:pt x="401" y="1072"/>
                  <a:pt x="1081" y="1232"/>
                  <a:pt x="1449" y="1056"/>
                </a:cubicBezTo>
                <a:cubicBezTo>
                  <a:pt x="1817" y="880"/>
                  <a:pt x="2113" y="440"/>
                  <a:pt x="2409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4" name="Freeform 6"/>
          <p:cNvSpPr>
            <a:spLocks/>
          </p:cNvSpPr>
          <p:nvPr/>
        </p:nvSpPr>
        <p:spPr bwMode="auto">
          <a:xfrm rot="-10176358">
            <a:off x="7307263" y="3352800"/>
            <a:ext cx="304800" cy="1879600"/>
          </a:xfrm>
          <a:custGeom>
            <a:avLst/>
            <a:gdLst/>
            <a:ahLst/>
            <a:cxnLst>
              <a:cxn ang="0">
                <a:pos x="256" y="1152"/>
              </a:cxn>
              <a:cxn ang="0">
                <a:pos x="16" y="960"/>
              </a:cxn>
              <a:cxn ang="0">
                <a:pos x="352" y="0"/>
              </a:cxn>
            </a:cxnLst>
            <a:rect l="0" t="0" r="r" b="b"/>
            <a:pathLst>
              <a:path w="352" h="1152">
                <a:moveTo>
                  <a:pt x="256" y="1152"/>
                </a:moveTo>
                <a:cubicBezTo>
                  <a:pt x="128" y="1152"/>
                  <a:pt x="0" y="1152"/>
                  <a:pt x="16" y="960"/>
                </a:cubicBezTo>
                <a:cubicBezTo>
                  <a:pt x="32" y="768"/>
                  <a:pt x="192" y="384"/>
                  <a:pt x="352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7010400" y="2713038"/>
            <a:ext cx="1768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Arial" charset="0"/>
              </a:rPr>
              <a:t>3 steps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492D-3DA6-4F7F-B5E8-A5A73FECF5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(A, </a:t>
            </a:r>
            <a:r>
              <a:rPr lang="en-US" altLang="en-US">
                <a:latin typeface="Symbol" pitchFamily="18" charset="2"/>
              </a:rPr>
              <a:t>w</a:t>
            </a:r>
            <a:r>
              <a:rPr lang="en-US" altLang="en-US"/>
              <a:t>, </a:t>
            </a:r>
            <a:r>
              <a:rPr lang="en-US" altLang="en-US">
                <a:latin typeface="Symbol" pitchFamily="18" charset="2"/>
              </a:rPr>
              <a:t>f</a:t>
            </a:r>
            <a:r>
              <a:rPr lang="en-US" altLang="en-US"/>
              <a:t>) from a PLOT</a:t>
            </a:r>
          </a:p>
        </p:txBody>
      </p:sp>
      <p:grpSp>
        <p:nvGrpSpPr>
          <p:cNvPr id="453653" name="Group 21"/>
          <p:cNvGrpSpPr>
            <a:grpSpLocks/>
          </p:cNvGrpSpPr>
          <p:nvPr/>
        </p:nvGrpSpPr>
        <p:grpSpPr bwMode="auto">
          <a:xfrm>
            <a:off x="3276600" y="5715000"/>
            <a:ext cx="5540375" cy="522288"/>
            <a:chOff x="2064" y="3600"/>
            <a:chExt cx="3490" cy="329"/>
          </a:xfrm>
        </p:grpSpPr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2064" y="3744"/>
              <a:ext cx="43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643" name="Object 11"/>
                <p:cNvSpPr txBox="1"/>
                <p:nvPr/>
              </p:nvSpPr>
              <p:spPr bwMode="auto">
                <a:xfrm>
                  <a:off x="2638" y="3600"/>
                  <a:ext cx="2916" cy="329"/>
                </a:xfrm>
                <a:prstGeom prst="rect">
                  <a:avLst/>
                </a:prstGeom>
                <a:noFill/>
                <a:ln w="571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=−(200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)=0.25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453643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38" y="3600"/>
                  <a:ext cx="2916" cy="329"/>
                </a:xfrm>
                <a:prstGeom prst="rect">
                  <a:avLst/>
                </a:prstGeom>
                <a:blipFill>
                  <a:blip r:embed="rId2"/>
                  <a:stretch>
                    <a:fillRect l="-260"/>
                  </a:stretch>
                </a:blipFill>
                <a:ln w="571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3651" name="Group 19"/>
          <p:cNvGrpSpPr>
            <a:grpSpLocks/>
          </p:cNvGrpSpPr>
          <p:nvPr/>
        </p:nvGrpSpPr>
        <p:grpSpPr bwMode="auto">
          <a:xfrm>
            <a:off x="3352800" y="4859338"/>
            <a:ext cx="4748213" cy="609600"/>
            <a:chOff x="2112" y="3061"/>
            <a:chExt cx="2991" cy="384"/>
          </a:xfrm>
        </p:grpSpPr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>
              <a:off x="2112" y="326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644" name="Object 12"/>
                <p:cNvSpPr txBox="1"/>
                <p:nvPr/>
              </p:nvSpPr>
              <p:spPr bwMode="auto">
                <a:xfrm>
                  <a:off x="3008" y="3061"/>
                  <a:ext cx="2095" cy="384"/>
                </a:xfrm>
                <a:prstGeom prst="rect">
                  <a:avLst/>
                </a:prstGeom>
                <a:noFill/>
                <a:ln w="571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0.01</m:t>
                            </m:r>
                          </m:den>
                        </m:f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=200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453644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8" y="3061"/>
                  <a:ext cx="2095" cy="3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3650" name="Picture 18" descr="D:\Courses\2025-f01\Lectures\Lect02\SinusoidExerci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1676400"/>
            <a:ext cx="8858250" cy="2828925"/>
          </a:xfrm>
          <a:prstGeom prst="rect">
            <a:avLst/>
          </a:prstGeom>
          <a:noFill/>
        </p:spPr>
      </p:pic>
      <p:grpSp>
        <p:nvGrpSpPr>
          <p:cNvPr id="453654" name="Group 22"/>
          <p:cNvGrpSpPr>
            <a:grpSpLocks/>
          </p:cNvGrpSpPr>
          <p:nvPr/>
        </p:nvGrpSpPr>
        <p:grpSpPr bwMode="auto">
          <a:xfrm>
            <a:off x="768350" y="2209800"/>
            <a:ext cx="5861050" cy="3276600"/>
            <a:chOff x="484" y="1392"/>
            <a:chExt cx="3692" cy="20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645" name="Object 13"/>
                <p:cNvSpPr txBox="1"/>
                <p:nvPr/>
              </p:nvSpPr>
              <p:spPr bwMode="auto">
                <a:xfrm>
                  <a:off x="484" y="3061"/>
                  <a:ext cx="1479" cy="395"/>
                </a:xfrm>
                <a:prstGeom prst="rect">
                  <a:avLst/>
                </a:prstGeom>
                <a:noFill/>
                <a:ln w="571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1 </m:t>
                            </m:r>
                            <m:r>
                              <m:rPr>
                                <m:nor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period</m:t>
                            </m:r>
                            <m:f>
                              <m:f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453645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4" y="3061"/>
                  <a:ext cx="1479" cy="3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642" name="Line 10"/>
            <p:cNvSpPr>
              <a:spLocks noChangeShapeType="1"/>
            </p:cNvSpPr>
            <p:nvPr/>
          </p:nvSpPr>
          <p:spPr bwMode="auto">
            <a:xfrm>
              <a:off x="2909" y="1392"/>
              <a:ext cx="126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5" name="Group 23"/>
          <p:cNvGrpSpPr>
            <a:grpSpLocks/>
          </p:cNvGrpSpPr>
          <p:nvPr/>
        </p:nvGrpSpPr>
        <p:grpSpPr bwMode="auto">
          <a:xfrm>
            <a:off x="685800" y="1828800"/>
            <a:ext cx="3932238" cy="4391025"/>
            <a:chOff x="432" y="1152"/>
            <a:chExt cx="2477" cy="27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646" name="Object 14"/>
                <p:cNvSpPr txBox="1"/>
                <p:nvPr/>
              </p:nvSpPr>
              <p:spPr bwMode="auto">
                <a:xfrm>
                  <a:off x="432" y="3600"/>
                  <a:ext cx="1540" cy="318"/>
                </a:xfrm>
                <a:prstGeom prst="rect">
                  <a:avLst/>
                </a:prstGeom>
                <a:noFill/>
                <a:ln w="571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=−0.00125</m:t>
                        </m:r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453646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3600"/>
                  <a:ext cx="1540" cy="3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2736" y="1152"/>
              <a:ext cx="173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808-AEEA-4AA6-A289-76E680C827E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685800"/>
          </a:xfrm>
        </p:spPr>
        <p:txBody>
          <a:bodyPr/>
          <a:lstStyle/>
          <a:p>
            <a:r>
              <a:rPr lang="en-US" altLang="en-US"/>
              <a:t>SINE DRILL (MATLAB GUI)</a:t>
            </a:r>
          </a:p>
        </p:txBody>
      </p:sp>
      <p:pic>
        <p:nvPicPr>
          <p:cNvPr id="471044" name="Picture 4" descr="D:\Courses\2025-f01\Lectures\Lect02\sindri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588" y="922338"/>
            <a:ext cx="7108825" cy="5783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982-AFF3-4439-920E-1823DFC94F23}" type="slidenum">
              <a:rPr lang="en-US" altLang="en-US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5689" name="Object 9"/>
              <p:cNvSpPr txBox="1"/>
              <p:nvPr/>
            </p:nvSpPr>
            <p:spPr bwMode="auto">
              <a:xfrm>
                <a:off x="990600" y="4408488"/>
                <a:ext cx="6864350" cy="19764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568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408488"/>
                <a:ext cx="6864350" cy="1976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PHASE is AMBIGUOUS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altLang="en-US"/>
              <a:t>The cosine signal is periodic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 Period is 2</a:t>
            </a:r>
            <a:r>
              <a:rPr lang="en-US" altLang="en-US">
                <a:latin typeface="Symbol" pitchFamily="18" charset="2"/>
              </a:rPr>
              <a:t>p</a:t>
            </a:r>
            <a:endParaRPr lang="en-US" altLang="en-US"/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Thus adding any multiple of 2</a:t>
            </a:r>
            <a:r>
              <a:rPr lang="en-US" altLang="en-US">
                <a:latin typeface="Symbol" pitchFamily="18" charset="2"/>
              </a:rPr>
              <a:t>p</a:t>
            </a:r>
            <a:r>
              <a:rPr lang="en-US" altLang="en-US"/>
              <a:t> leaves x(t) unchanged </a:t>
            </a:r>
          </a:p>
        </p:txBody>
      </p:sp>
      <p:sp>
        <p:nvSpPr>
          <p:cNvPr id="455686" name="Freeform 6"/>
          <p:cNvSpPr>
            <a:spLocks/>
          </p:cNvSpPr>
          <p:nvPr/>
        </p:nvSpPr>
        <p:spPr bwMode="auto">
          <a:xfrm>
            <a:off x="3733800" y="3886200"/>
            <a:ext cx="2667000" cy="1676400"/>
          </a:xfrm>
          <a:custGeom>
            <a:avLst/>
            <a:gdLst/>
            <a:ahLst/>
            <a:cxnLst>
              <a:cxn ang="0">
                <a:pos x="1824" y="0"/>
              </a:cxn>
              <a:cxn ang="0">
                <a:pos x="1968" y="480"/>
              </a:cxn>
              <a:cxn ang="0">
                <a:pos x="1680" y="912"/>
              </a:cxn>
              <a:cxn ang="0">
                <a:pos x="672" y="960"/>
              </a:cxn>
              <a:cxn ang="0">
                <a:pos x="144" y="1056"/>
              </a:cxn>
              <a:cxn ang="0">
                <a:pos x="0" y="1104"/>
              </a:cxn>
            </a:cxnLst>
            <a:rect l="0" t="0" r="r" b="b"/>
            <a:pathLst>
              <a:path w="1991" h="1104">
                <a:moveTo>
                  <a:pt x="1824" y="0"/>
                </a:moveTo>
                <a:cubicBezTo>
                  <a:pt x="1907" y="164"/>
                  <a:pt x="1991" y="328"/>
                  <a:pt x="1968" y="480"/>
                </a:cubicBezTo>
                <a:cubicBezTo>
                  <a:pt x="1944" y="631"/>
                  <a:pt x="1895" y="832"/>
                  <a:pt x="1680" y="912"/>
                </a:cubicBezTo>
                <a:cubicBezTo>
                  <a:pt x="1464" y="991"/>
                  <a:pt x="927" y="936"/>
                  <a:pt x="672" y="960"/>
                </a:cubicBezTo>
                <a:cubicBezTo>
                  <a:pt x="416" y="983"/>
                  <a:pt x="255" y="1032"/>
                  <a:pt x="144" y="1056"/>
                </a:cubicBezTo>
                <a:cubicBezTo>
                  <a:pt x="32" y="1079"/>
                  <a:pt x="16" y="1091"/>
                  <a:pt x="0" y="110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5687" name="Object 7"/>
              <p:cNvSpPr txBox="1"/>
              <p:nvPr/>
            </p:nvSpPr>
            <p:spPr bwMode="auto">
              <a:xfrm>
                <a:off x="1766888" y="2771775"/>
                <a:ext cx="7053262" cy="6572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56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888" y="2771775"/>
                <a:ext cx="7053262" cy="657225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2E7C50-6E43-407F-90AE-2CB40309D330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2"/>
              <p:cNvSpPr txBox="1"/>
              <p:nvPr/>
            </p:nvSpPr>
            <p:spPr bwMode="auto">
              <a:xfrm>
                <a:off x="227013" y="5105400"/>
                <a:ext cx="8888412" cy="130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3" y="5105400"/>
                <a:ext cx="8888412" cy="1308100"/>
              </a:xfrm>
              <a:prstGeom prst="rect">
                <a:avLst/>
              </a:prstGeom>
              <a:blipFill>
                <a:blip r:embed="rId2"/>
                <a:stretch>
                  <a:fillRect l="-1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is AMBIGUOUS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171950"/>
          </a:xfrm>
        </p:spPr>
        <p:txBody>
          <a:bodyPr/>
          <a:lstStyle/>
          <a:p>
            <a:r>
              <a:rPr lang="en-US"/>
              <a:t>The cosine signal is periodic </a:t>
            </a:r>
          </a:p>
          <a:p>
            <a:pPr lvl="1">
              <a:lnSpc>
                <a:spcPct val="110000"/>
              </a:lnSpc>
            </a:pPr>
            <a:r>
              <a:rPr lang="en-US"/>
              <a:t> Period is 2</a:t>
            </a:r>
            <a:r>
              <a:rPr lang="en-US">
                <a:latin typeface="Symbol" charset="2"/>
              </a:rPr>
              <a:t>p</a:t>
            </a:r>
          </a:p>
          <a:p>
            <a:pPr lvl="3">
              <a:lnSpc>
                <a:spcPct val="110000"/>
              </a:lnSpc>
            </a:pPr>
            <a:endParaRPr lang="en-US"/>
          </a:p>
          <a:p>
            <a:pPr lvl="3">
              <a:lnSpc>
                <a:spcPct val="110000"/>
              </a:lnSpc>
            </a:pPr>
            <a:endParaRPr lang="en-US"/>
          </a:p>
          <a:p>
            <a:pPr lvl="1">
              <a:lnSpc>
                <a:spcPct val="110000"/>
              </a:lnSpc>
            </a:pPr>
            <a:r>
              <a:rPr lang="en-US" b="1">
                <a:solidFill>
                  <a:schemeClr val="accent1"/>
                </a:solidFill>
              </a:rPr>
              <a:t>Thus adding any multiple of 2</a:t>
            </a:r>
            <a:r>
              <a:rPr lang="en-US" b="1">
                <a:solidFill>
                  <a:schemeClr val="accent1"/>
                </a:solidFill>
                <a:latin typeface="Symbol" charset="2"/>
              </a:rPr>
              <a:t>p</a:t>
            </a:r>
            <a:r>
              <a:rPr lang="en-US" b="1">
                <a:solidFill>
                  <a:schemeClr val="accent1"/>
                </a:solidFill>
              </a:rPr>
              <a:t> to the phase leaves x(t) unchanged </a:t>
            </a:r>
          </a:p>
          <a:p>
            <a:pPr lvl="1">
              <a:lnSpc>
                <a:spcPct val="110000"/>
              </a:lnSpc>
            </a:pPr>
            <a:r>
              <a:rPr lang="en-US"/>
              <a:t>Equivalent to time-shifting by one period: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Object 3"/>
              <p:cNvSpPr txBox="1"/>
              <p:nvPr/>
            </p:nvSpPr>
            <p:spPr bwMode="auto">
              <a:xfrm>
                <a:off x="1766888" y="2771775"/>
                <a:ext cx="7053262" cy="6572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888" y="2771775"/>
                <a:ext cx="7053262" cy="657225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686" name="Freeform 6"/>
          <p:cNvSpPr>
            <a:spLocks/>
          </p:cNvSpPr>
          <p:nvPr/>
        </p:nvSpPr>
        <p:spPr bwMode="auto">
          <a:xfrm flipH="1">
            <a:off x="4800600" y="3200400"/>
            <a:ext cx="2878138" cy="2743200"/>
          </a:xfrm>
          <a:custGeom>
            <a:avLst/>
            <a:gdLst>
              <a:gd name="T0" fmla="*/ 2147483647 w 10000"/>
              <a:gd name="T1" fmla="*/ 0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0 w 10000"/>
              <a:gd name="T11" fmla="*/ 2147483647 h 1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0"/>
              <a:gd name="T19" fmla="*/ 0 h 10000"/>
              <a:gd name="T20" fmla="*/ 10000 w 10000"/>
              <a:gd name="T21" fmla="*/ 10000 h 1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0" h="10000">
                <a:moveTo>
                  <a:pt x="9565" y="0"/>
                </a:moveTo>
                <a:cubicBezTo>
                  <a:pt x="10000" y="1486"/>
                  <a:pt x="5585" y="290"/>
                  <a:pt x="5464" y="1667"/>
                </a:cubicBezTo>
                <a:cubicBezTo>
                  <a:pt x="5339" y="3035"/>
                  <a:pt x="5364" y="5193"/>
                  <a:pt x="5041" y="6364"/>
                </a:cubicBezTo>
                <a:cubicBezTo>
                  <a:pt x="4718" y="7535"/>
                  <a:pt x="4861" y="8478"/>
                  <a:pt x="3524" y="8696"/>
                </a:cubicBezTo>
                <a:cubicBezTo>
                  <a:pt x="2181" y="8904"/>
                  <a:pt x="1337" y="9348"/>
                  <a:pt x="755" y="9565"/>
                </a:cubicBezTo>
                <a:cubicBezTo>
                  <a:pt x="168" y="9774"/>
                  <a:pt x="84" y="9882"/>
                  <a:pt x="0" y="1000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 the SINUSOID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2600" y="1935163"/>
            <a:ext cx="8018463" cy="1370012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en-US" altLang="en-US"/>
          </a:p>
          <a:p>
            <a:r>
              <a:rPr lang="en-US" altLang="en-US"/>
              <a:t>The peak location at t = 8/3 = 2.666</a:t>
            </a:r>
          </a:p>
        </p:txBody>
      </p:sp>
      <p:pic>
        <p:nvPicPr>
          <p:cNvPr id="625668" name="Picture 4" descr="sinus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95650"/>
            <a:ext cx="91440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Object 2"/>
              <p:cNvSpPr txBox="1"/>
              <p:nvPr/>
            </p:nvSpPr>
            <p:spPr bwMode="auto">
              <a:xfrm>
                <a:off x="531813" y="1728788"/>
                <a:ext cx="3703637" cy="63341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92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3" y="1728788"/>
                <a:ext cx="3703637" cy="633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29000" y="3829050"/>
            <a:ext cx="3281363" cy="1482725"/>
            <a:chOff x="2160" y="2592"/>
            <a:chExt cx="2067" cy="93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60" y="2592"/>
              <a:ext cx="2016" cy="564"/>
              <a:chOff x="2160" y="2592"/>
              <a:chExt cx="2016" cy="5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20" name="Object 3"/>
                  <p:cNvSpPr txBox="1"/>
                  <p:nvPr/>
                </p:nvSpPr>
                <p:spPr bwMode="auto">
                  <a:xfrm>
                    <a:off x="2160" y="2592"/>
                    <a:ext cx="2016" cy="5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←⋯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⋯→</m:t>
                          </m:r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9220" name="Object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2592"/>
                    <a:ext cx="2016" cy="5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31" name="Line 8"/>
              <p:cNvSpPr>
                <a:spLocks noChangeShapeType="1"/>
              </p:cNvSpPr>
              <p:nvPr/>
            </p:nvSpPr>
            <p:spPr bwMode="auto">
              <a:xfrm>
                <a:off x="4157" y="259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0" name="AutoShape 9"/>
            <p:cNvSpPr>
              <a:spLocks noChangeArrowheads="1"/>
            </p:cNvSpPr>
            <p:nvPr/>
          </p:nvSpPr>
          <p:spPr bwMode="auto">
            <a:xfrm>
              <a:off x="4081" y="3233"/>
              <a:ext cx="146" cy="293"/>
            </a:xfrm>
            <a:prstGeom prst="upArrow">
              <a:avLst>
                <a:gd name="adj1" fmla="val 50000"/>
                <a:gd name="adj2" fmla="val 501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4"/>
              <p:cNvSpPr txBox="1"/>
              <p:nvPr>
                <p:ph sz="half" idx="2"/>
              </p:nvPr>
            </p:nvSpPr>
            <p:spPr bwMode="auto">
              <a:xfrm>
                <a:off x="4819650" y="1730375"/>
                <a:ext cx="3741738" cy="6302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921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4819650" y="1730375"/>
                <a:ext cx="3741738" cy="630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275138" y="1687513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=</a:t>
            </a:r>
          </a:p>
        </p:txBody>
      </p:sp>
      <p:sp>
        <p:nvSpPr>
          <p:cNvPr id="92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92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79920-FC26-4FB4-AEE0-D22751F4B84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Peak Locations of a Sinusoid Function</a:t>
            </a:r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543050"/>
            <a:ext cx="8178800" cy="4400550"/>
          </a:xfrm>
        </p:spPr>
        <p:txBody>
          <a:bodyPr/>
          <a:lstStyle/>
          <a:p>
            <a:r>
              <a:rPr lang="en-US" altLang="en-US" sz="2800"/>
              <a:t>              attains max value at</a:t>
            </a:r>
          </a:p>
        </p:txBody>
      </p:sp>
      <p:pic>
        <p:nvPicPr>
          <p:cNvPr id="10250" name="Picture 4" descr="sinus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3" y="4432300"/>
            <a:ext cx="6599237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Object 2"/>
              <p:cNvSpPr txBox="1"/>
              <p:nvPr/>
            </p:nvSpPr>
            <p:spPr bwMode="auto">
              <a:xfrm>
                <a:off x="584200" y="2995613"/>
                <a:ext cx="3789363" cy="64135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024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2995613"/>
                <a:ext cx="3789363" cy="641350"/>
              </a:xfrm>
              <a:prstGeom prst="rect">
                <a:avLst/>
              </a:prstGeom>
              <a:blipFill>
                <a:blip r:embed="rId4"/>
                <a:stretch>
                  <a:fillRect l="-159"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269875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Aug 2016</a:t>
            </a:r>
            <a:endParaRPr lang="en-US" alt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sv-SE" altLang="en-US" sz="1200">
                <a:latin typeface="+mn-lt"/>
              </a:rPr>
              <a:t>© 2003-2016, JH McClellan &amp; RW Schafer</a:t>
            </a:r>
            <a:endParaRPr lang="en-US" alt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685800" cy="457200"/>
          </a:xfrm>
        </p:spPr>
        <p:txBody>
          <a:bodyPr/>
          <a:lstStyle/>
          <a:p>
            <a:pPr>
              <a:defRPr/>
            </a:pPr>
            <a:fld id="{AC325427-A08B-4434-980D-C289687FFAAB}" type="slidenum">
              <a:rPr lang="en-US" altLang="en-US" smtClean="0">
                <a:latin typeface="+mn-lt"/>
              </a:rPr>
              <a:pPr>
                <a:defRPr/>
              </a:pPr>
              <a:t>17</a:t>
            </a:fld>
            <a:endParaRPr lang="en-US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Object 3"/>
              <p:cNvSpPr txBox="1"/>
              <p:nvPr/>
            </p:nvSpPr>
            <p:spPr bwMode="auto">
              <a:xfrm>
                <a:off x="862013" y="1527175"/>
                <a:ext cx="1292225" cy="606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02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013" y="1527175"/>
                <a:ext cx="1292225" cy="606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Object 4"/>
              <p:cNvSpPr txBox="1"/>
              <p:nvPr/>
            </p:nvSpPr>
            <p:spPr bwMode="auto">
              <a:xfrm>
                <a:off x="3908425" y="2057400"/>
                <a:ext cx="4854575" cy="574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=0,±1,±2,±3,...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02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8425" y="2057400"/>
                <a:ext cx="4854575" cy="574675"/>
              </a:xfrm>
              <a:prstGeom prst="rect">
                <a:avLst/>
              </a:prstGeom>
              <a:blipFill>
                <a:blip r:embed="rId6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4" name="Rectangle 6"/>
          <p:cNvSpPr>
            <a:spLocks noChangeArrowheads="1"/>
          </p:cNvSpPr>
          <p:nvPr/>
        </p:nvSpPr>
        <p:spPr bwMode="auto">
          <a:xfrm>
            <a:off x="3151188" y="4505325"/>
            <a:ext cx="2073275" cy="1619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i="1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073400" y="4432300"/>
            <a:ext cx="2413000" cy="927100"/>
            <a:chOff x="2113" y="2530"/>
            <a:chExt cx="2111" cy="7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7" name="Object 5"/>
                <p:cNvSpPr txBox="1"/>
                <p:nvPr/>
              </p:nvSpPr>
              <p:spPr bwMode="auto">
                <a:xfrm>
                  <a:off x="2113" y="2530"/>
                  <a:ext cx="2111" cy="6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←⋯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⋯→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24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3" y="2530"/>
                  <a:ext cx="2111" cy="6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61" name="Line 8"/>
            <p:cNvSpPr>
              <a:spLocks noChangeShapeType="1"/>
            </p:cNvSpPr>
            <p:nvPr/>
          </p:nvSpPr>
          <p:spPr bwMode="auto">
            <a:xfrm>
              <a:off x="4157" y="280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6" name="AutoShape 10"/>
          <p:cNvSpPr>
            <a:spLocks noChangeArrowheads="1"/>
          </p:cNvSpPr>
          <p:nvPr/>
        </p:nvSpPr>
        <p:spPr bwMode="auto">
          <a:xfrm>
            <a:off x="3049588" y="5229225"/>
            <a:ext cx="166687" cy="341313"/>
          </a:xfrm>
          <a:prstGeom prst="upArrow">
            <a:avLst>
              <a:gd name="adj1" fmla="val 50000"/>
              <a:gd name="adj2" fmla="val 50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5" name="Object 6"/>
              <p:cNvSpPr txBox="1"/>
              <p:nvPr/>
            </p:nvSpPr>
            <p:spPr bwMode="auto">
              <a:xfrm>
                <a:off x="4876800" y="2743200"/>
                <a:ext cx="3025775" cy="512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024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2743200"/>
                <a:ext cx="3025775" cy="512763"/>
              </a:xfrm>
              <a:prstGeom prst="rect">
                <a:avLst/>
              </a:prstGeom>
              <a:blipFill>
                <a:blip r:embed="rId8"/>
                <a:stretch>
                  <a:fillRect l="-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6" name="Object 7"/>
              <p:cNvSpPr txBox="1"/>
              <p:nvPr/>
            </p:nvSpPr>
            <p:spPr bwMode="auto">
              <a:xfrm>
                <a:off x="4556125" y="3433763"/>
                <a:ext cx="3851275" cy="614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=⋯,−10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, −4, 2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024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25" y="3433763"/>
                <a:ext cx="3851275" cy="6143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7" name="Freeform 9"/>
          <p:cNvSpPr>
            <a:spLocks/>
          </p:cNvSpPr>
          <p:nvPr/>
        </p:nvSpPr>
        <p:spPr bwMode="auto">
          <a:xfrm>
            <a:off x="922338" y="3821113"/>
            <a:ext cx="5006975" cy="877887"/>
          </a:xfrm>
          <a:custGeom>
            <a:avLst/>
            <a:gdLst>
              <a:gd name="T0" fmla="*/ 5355496 w 4682341"/>
              <a:gd name="T1" fmla="*/ 278628 h 651201"/>
              <a:gd name="T2" fmla="*/ 4599577 w 4682341"/>
              <a:gd name="T3" fmla="*/ 443220 h 651201"/>
              <a:gd name="T4" fmla="*/ 2704609 w 4682341"/>
              <a:gd name="T5" fmla="*/ 15278 h 651201"/>
              <a:gd name="T6" fmla="*/ 1213483 w 4682341"/>
              <a:gd name="T7" fmla="*/ 114035 h 651201"/>
              <a:gd name="T8" fmla="*/ 1482714 w 4682341"/>
              <a:gd name="T9" fmla="*/ 295087 h 651201"/>
              <a:gd name="T10" fmla="*/ 809637 w 4682341"/>
              <a:gd name="T11" fmla="*/ 393842 h 651201"/>
              <a:gd name="T12" fmla="*/ 84784 w 4682341"/>
              <a:gd name="T13" fmla="*/ 739487 h 651201"/>
              <a:gd name="T14" fmla="*/ 43364 w 4682341"/>
              <a:gd name="T15" fmla="*/ 1183888 h 6512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82341"/>
              <a:gd name="T25" fmla="*/ 0 h 651201"/>
              <a:gd name="T26" fmla="*/ 4682341 w 4682341"/>
              <a:gd name="T27" fmla="*/ 651201 h 6512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82341" h="651201">
                <a:moveTo>
                  <a:pt x="4682341" y="153260"/>
                </a:moveTo>
                <a:cubicBezTo>
                  <a:pt x="4545030" y="210599"/>
                  <a:pt x="4407719" y="267938"/>
                  <a:pt x="4021438" y="243795"/>
                </a:cubicBezTo>
                <a:cubicBezTo>
                  <a:pt x="3635157" y="219652"/>
                  <a:pt x="2858068" y="38582"/>
                  <a:pt x="2364654" y="8404"/>
                </a:cubicBezTo>
                <a:cubicBezTo>
                  <a:pt x="1871240" y="-21774"/>
                  <a:pt x="1239007" y="37073"/>
                  <a:pt x="1060955" y="62725"/>
                </a:cubicBezTo>
                <a:cubicBezTo>
                  <a:pt x="882903" y="88377"/>
                  <a:pt x="1355192" y="136661"/>
                  <a:pt x="1296345" y="162313"/>
                </a:cubicBezTo>
                <a:cubicBezTo>
                  <a:pt x="1237497" y="187965"/>
                  <a:pt x="911573" y="175893"/>
                  <a:pt x="707870" y="216634"/>
                </a:cubicBezTo>
                <a:cubicBezTo>
                  <a:pt x="504167" y="257375"/>
                  <a:pt x="185786" y="334329"/>
                  <a:pt x="74127" y="406757"/>
                </a:cubicBezTo>
                <a:cubicBezTo>
                  <a:pt x="-37533" y="479185"/>
                  <a:pt x="190" y="565193"/>
                  <a:pt x="37913" y="65120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Freeform 10"/>
          <p:cNvSpPr>
            <a:spLocks/>
          </p:cNvSpPr>
          <p:nvPr/>
        </p:nvSpPr>
        <p:spPr bwMode="auto">
          <a:xfrm>
            <a:off x="3121025" y="3946525"/>
            <a:ext cx="3949700" cy="725488"/>
          </a:xfrm>
          <a:custGeom>
            <a:avLst/>
            <a:gdLst>
              <a:gd name="T0" fmla="*/ 4179630 w 3732435"/>
              <a:gd name="T1" fmla="*/ 0 h 452673"/>
              <a:gd name="T2" fmla="*/ 3855210 w 3732435"/>
              <a:gd name="T3" fmla="*/ 348234 h 452673"/>
              <a:gd name="T4" fmla="*/ 2729872 w 3732435"/>
              <a:gd name="T5" fmla="*/ 510744 h 452673"/>
              <a:gd name="T6" fmla="*/ 1290247 w 3732435"/>
              <a:gd name="T7" fmla="*/ 441098 h 452673"/>
              <a:gd name="T8" fmla="*/ 641403 w 3732435"/>
              <a:gd name="T9" fmla="*/ 92862 h 452673"/>
              <a:gd name="T10" fmla="*/ 256150 w 3732435"/>
              <a:gd name="T11" fmla="*/ 46431 h 452673"/>
              <a:gd name="T12" fmla="*/ 408224 w 3732435"/>
              <a:gd name="T13" fmla="*/ 278587 h 452673"/>
              <a:gd name="T14" fmla="*/ 93941 w 3732435"/>
              <a:gd name="T15" fmla="*/ 394667 h 452673"/>
              <a:gd name="T16" fmla="*/ 2696 w 3732435"/>
              <a:gd name="T17" fmla="*/ 882195 h 452673"/>
              <a:gd name="T18" fmla="*/ 33110 w 3732435"/>
              <a:gd name="T19" fmla="*/ 1160781 h 452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32435"/>
              <a:gd name="T31" fmla="*/ 0 h 452673"/>
              <a:gd name="T32" fmla="*/ 3732435 w 3732435"/>
              <a:gd name="T33" fmla="*/ 452673 h 4526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32435" h="452673">
                <a:moveTo>
                  <a:pt x="3732435" y="0"/>
                </a:moveTo>
                <a:cubicBezTo>
                  <a:pt x="3695466" y="51303"/>
                  <a:pt x="3658498" y="102606"/>
                  <a:pt x="3442724" y="135802"/>
                </a:cubicBezTo>
                <a:cubicBezTo>
                  <a:pt x="3226950" y="168998"/>
                  <a:pt x="2437790" y="199176"/>
                  <a:pt x="2437790" y="199176"/>
                </a:cubicBezTo>
                <a:cubicBezTo>
                  <a:pt x="2056036" y="205212"/>
                  <a:pt x="1463034" y="199176"/>
                  <a:pt x="1152198" y="172016"/>
                </a:cubicBezTo>
                <a:cubicBezTo>
                  <a:pt x="841362" y="144856"/>
                  <a:pt x="726685" y="61866"/>
                  <a:pt x="572776" y="36214"/>
                </a:cubicBezTo>
                <a:cubicBezTo>
                  <a:pt x="418867" y="10562"/>
                  <a:pt x="263449" y="6036"/>
                  <a:pt x="228744" y="18107"/>
                </a:cubicBezTo>
                <a:cubicBezTo>
                  <a:pt x="194039" y="30178"/>
                  <a:pt x="388688" y="86007"/>
                  <a:pt x="364546" y="108641"/>
                </a:cubicBezTo>
                <a:cubicBezTo>
                  <a:pt x="340404" y="131275"/>
                  <a:pt x="144245" y="114677"/>
                  <a:pt x="83889" y="153909"/>
                </a:cubicBezTo>
                <a:cubicBezTo>
                  <a:pt x="23533" y="193141"/>
                  <a:pt x="11461" y="294238"/>
                  <a:pt x="2408" y="344032"/>
                </a:cubicBezTo>
                <a:cubicBezTo>
                  <a:pt x="-6646" y="393826"/>
                  <a:pt x="11461" y="423249"/>
                  <a:pt x="29568" y="452673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Freeform 11"/>
          <p:cNvSpPr>
            <a:spLocks/>
          </p:cNvSpPr>
          <p:nvPr/>
        </p:nvSpPr>
        <p:spPr bwMode="auto">
          <a:xfrm>
            <a:off x="5422900" y="3946525"/>
            <a:ext cx="2120900" cy="769938"/>
          </a:xfrm>
          <a:custGeom>
            <a:avLst/>
            <a:gdLst>
              <a:gd name="T0" fmla="*/ 2118868 w 2120543"/>
              <a:gd name="T1" fmla="*/ 0 h 461726"/>
              <a:gd name="T2" fmla="*/ 1992099 w 2120543"/>
              <a:gd name="T3" fmla="*/ 603875 h 461726"/>
              <a:gd name="T4" fmla="*/ 1294864 w 2120543"/>
              <a:gd name="T5" fmla="*/ 830327 h 461726"/>
              <a:gd name="T6" fmla="*/ 362199 w 2120543"/>
              <a:gd name="T7" fmla="*/ 805166 h 461726"/>
              <a:gd name="T8" fmla="*/ 63385 w 2120543"/>
              <a:gd name="T9" fmla="*/ 805166 h 461726"/>
              <a:gd name="T10" fmla="*/ 0 w 2120543"/>
              <a:gd name="T11" fmla="*/ 1283231 h 461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20543"/>
              <a:gd name="T19" fmla="*/ 0 h 461726"/>
              <a:gd name="T20" fmla="*/ 2120543 w 2120543"/>
              <a:gd name="T21" fmla="*/ 461726 h 4617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20543" h="461726">
                <a:moveTo>
                  <a:pt x="2118511" y="0"/>
                </a:moveTo>
                <a:cubicBezTo>
                  <a:pt x="2123792" y="83744"/>
                  <a:pt x="2129073" y="167489"/>
                  <a:pt x="1991762" y="217283"/>
                </a:cubicBezTo>
                <a:cubicBezTo>
                  <a:pt x="1854451" y="267077"/>
                  <a:pt x="1566249" y="286693"/>
                  <a:pt x="1294645" y="298764"/>
                </a:cubicBezTo>
                <a:cubicBezTo>
                  <a:pt x="1023041" y="310835"/>
                  <a:pt x="362138" y="289711"/>
                  <a:pt x="362138" y="289711"/>
                </a:cubicBezTo>
                <a:cubicBezTo>
                  <a:pt x="156926" y="288202"/>
                  <a:pt x="123730" y="261042"/>
                  <a:pt x="63374" y="289711"/>
                </a:cubicBezTo>
                <a:cubicBezTo>
                  <a:pt x="3018" y="318380"/>
                  <a:pt x="1509" y="390053"/>
                  <a:pt x="0" y="461726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51700" y="4808538"/>
            <a:ext cx="1892300" cy="8302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Many peaks;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One will be closest to the origin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Shift and Time Delay</a:t>
            </a:r>
          </a:p>
        </p:txBody>
      </p:sp>
      <p:sp>
        <p:nvSpPr>
          <p:cNvPr id="112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112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F04474-703D-43F4-A498-D104E1063D6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1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2035175"/>
            <a:ext cx="9032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238" y="1722438"/>
            <a:ext cx="48895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77" name="Straight Arrow Connector 6"/>
          <p:cNvCxnSpPr>
            <a:cxnSpLocks noChangeShapeType="1"/>
          </p:cNvCxnSpPr>
          <p:nvPr/>
        </p:nvCxnSpPr>
        <p:spPr bwMode="auto">
          <a:xfrm>
            <a:off x="1430338" y="2035175"/>
            <a:ext cx="23749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Object 2"/>
              <p:cNvSpPr txBox="1"/>
              <p:nvPr/>
            </p:nvSpPr>
            <p:spPr bwMode="auto">
              <a:xfrm>
                <a:off x="2443163" y="1633538"/>
                <a:ext cx="349250" cy="41116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163" y="1633538"/>
                <a:ext cx="349250" cy="411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3"/>
              <p:cNvSpPr txBox="1"/>
              <p:nvPr/>
            </p:nvSpPr>
            <p:spPr bwMode="auto">
              <a:xfrm>
                <a:off x="2624138" y="1963738"/>
                <a:ext cx="347662" cy="5048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1963738"/>
                <a:ext cx="347662" cy="504825"/>
              </a:xfrm>
              <a:prstGeom prst="rect">
                <a:avLst/>
              </a:prstGeom>
              <a:blipFill>
                <a:blip r:embed="rId5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838" y="1389063"/>
            <a:ext cx="13255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62475" y="1631950"/>
            <a:ext cx="2922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At the origin/source: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Object 4"/>
              <p:cNvSpPr txBox="1"/>
              <p:nvPr/>
            </p:nvSpPr>
            <p:spPr bwMode="auto">
              <a:xfrm>
                <a:off x="4533900" y="2097088"/>
                <a:ext cx="4097338" cy="66992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3900" y="2097088"/>
                <a:ext cx="4097338" cy="669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81000" y="4324350"/>
            <a:ext cx="26479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At the destination: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Object 5"/>
              <p:cNvSpPr txBox="1"/>
              <p:nvPr/>
            </p:nvSpPr>
            <p:spPr bwMode="auto">
              <a:xfrm>
                <a:off x="228600" y="4724400"/>
                <a:ext cx="8763000" cy="61912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724400"/>
                <a:ext cx="8763000" cy="619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52425" y="3330575"/>
            <a:ext cx="8418513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distance between origin/source and destination is </a:t>
            </a:r>
            <a:r>
              <a:rPr lang="en-US" dirty="0">
                <a:latin typeface="+mn-lt"/>
                <a:cs typeface="Times New Roman" pitchFamily="18" charset="0"/>
              </a:rPr>
              <a:t>d</a:t>
            </a:r>
            <a:r>
              <a:rPr lang="en-US" dirty="0">
                <a:latin typeface="+mn-lt"/>
              </a:rPr>
              <a:t>; it takes </a:t>
            </a:r>
            <a:r>
              <a:rPr lang="en-US" dirty="0">
                <a:latin typeface="+mn-lt"/>
                <a:cs typeface="Times New Roman" pitchFamily="18" charset="0"/>
              </a:rPr>
              <a:t>t</a:t>
            </a:r>
            <a:r>
              <a:rPr lang="en-US" baseline="-25000" dirty="0">
                <a:latin typeface="+mn-lt"/>
                <a:cs typeface="Times New Roman" pitchFamily="18" charset="0"/>
              </a:rPr>
              <a:t>d</a:t>
            </a:r>
            <a:r>
              <a:rPr lang="en-US" dirty="0">
                <a:latin typeface="+mn-lt"/>
              </a:rPr>
              <a:t> for the wave to travel to the destination: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Object 6"/>
              <p:cNvSpPr txBox="1"/>
              <p:nvPr/>
            </p:nvSpPr>
            <p:spPr bwMode="auto">
              <a:xfrm>
                <a:off x="5030788" y="5459413"/>
                <a:ext cx="3021012" cy="64611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7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788" y="5459413"/>
                <a:ext cx="3021012" cy="646112"/>
              </a:xfrm>
              <a:prstGeom prst="rect">
                <a:avLst/>
              </a:prstGeom>
              <a:blipFill>
                <a:blip r:embed="rId9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406525" y="5562600"/>
            <a:ext cx="35734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Phase at the destination: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56250" y="4354513"/>
            <a:ext cx="2978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assuming no attenuation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29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122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22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0F241-1030-4F3E-AB8A-3789D487D99B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Object 2"/>
              <p:cNvSpPr txBox="1"/>
              <p:nvPr/>
            </p:nvSpPr>
            <p:spPr bwMode="auto">
              <a:xfrm>
                <a:off x="433388" y="1614488"/>
                <a:ext cx="4468812" cy="59531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2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388" y="1614488"/>
                <a:ext cx="4468812" cy="595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3"/>
              <p:cNvSpPr txBox="1"/>
              <p:nvPr/>
            </p:nvSpPr>
            <p:spPr bwMode="auto">
              <a:xfrm>
                <a:off x="774700" y="4067175"/>
                <a:ext cx="7724775" cy="103028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+0.6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00" y="4067175"/>
                <a:ext cx="7724775" cy="1030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Object 4"/>
              <p:cNvSpPr txBox="1"/>
              <p:nvPr/>
            </p:nvSpPr>
            <p:spPr bwMode="auto">
              <a:xfrm>
                <a:off x="4057650" y="2085975"/>
                <a:ext cx="3851275" cy="6143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=⋯,−10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, −4, 2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650" y="2085975"/>
                <a:ext cx="3851275" cy="614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17688" y="2133600"/>
            <a:ext cx="22209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Peaks occur 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13" y="2724150"/>
            <a:ext cx="74882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Suppose this is a tonal sound that travels at 1000 ft/s.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3" y="3200400"/>
            <a:ext cx="838041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And suppose the distance is 2000 ft, which means a time delay of 2s. Then,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5176838"/>
            <a:ext cx="64674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wave at the destination will have peaks 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3" name="Object 5"/>
              <p:cNvSpPr txBox="1"/>
              <p:nvPr/>
            </p:nvSpPr>
            <p:spPr bwMode="auto">
              <a:xfrm>
                <a:off x="2805113" y="5637213"/>
                <a:ext cx="3679825" cy="6143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=⋯,−8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, −2, 4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2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113" y="5637213"/>
                <a:ext cx="3679825" cy="614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61938" y="3535363"/>
            <a:ext cx="3902075" cy="1046162"/>
            <a:chOff x="262550" y="3535146"/>
            <a:chExt cx="3902043" cy="1045906"/>
          </a:xfrm>
        </p:grpSpPr>
        <p:sp>
          <p:nvSpPr>
            <p:cNvPr id="12303" name="Oval 7"/>
            <p:cNvSpPr>
              <a:spLocks noChangeArrowheads="1"/>
            </p:cNvSpPr>
            <p:nvPr/>
          </p:nvSpPr>
          <p:spPr bwMode="auto">
            <a:xfrm>
              <a:off x="262550" y="3535146"/>
              <a:ext cx="2082298" cy="477054"/>
            </a:xfrm>
            <a:prstGeom prst="ellipse">
              <a:avLst/>
            </a:prstGeom>
            <a:noFill/>
            <a:ln w="38100" algn="ctr">
              <a:solidFill>
                <a:srgbClr val="B84A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/>
            </a:p>
          </p:txBody>
        </p:sp>
        <p:sp>
          <p:nvSpPr>
            <p:cNvPr id="12304" name="Oval 14"/>
            <p:cNvSpPr>
              <a:spLocks noChangeArrowheads="1"/>
            </p:cNvSpPr>
            <p:nvPr/>
          </p:nvSpPr>
          <p:spPr bwMode="auto">
            <a:xfrm>
              <a:off x="3485583" y="4012199"/>
              <a:ext cx="679010" cy="568853"/>
            </a:xfrm>
            <a:prstGeom prst="ellipse">
              <a:avLst/>
            </a:prstGeom>
            <a:noFill/>
            <a:ln w="38100" algn="ctr">
              <a:solidFill>
                <a:srgbClr val="B84A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/>
            </a:p>
          </p:txBody>
        </p:sp>
        <p:sp>
          <p:nvSpPr>
            <p:cNvPr id="12305" name="Freeform 15"/>
            <p:cNvSpPr>
              <a:spLocks/>
            </p:cNvSpPr>
            <p:nvPr/>
          </p:nvSpPr>
          <p:spPr bwMode="auto">
            <a:xfrm>
              <a:off x="2109457" y="3548820"/>
              <a:ext cx="1801826" cy="463380"/>
            </a:xfrm>
            <a:custGeom>
              <a:avLst/>
              <a:gdLst>
                <a:gd name="T0" fmla="*/ 0 w 1801826"/>
                <a:gd name="T1" fmla="*/ 77102 h 389437"/>
                <a:gd name="T2" fmla="*/ 642796 w 1801826"/>
                <a:gd name="T3" fmla="*/ 195 h 389437"/>
                <a:gd name="T4" fmla="*/ 1339913 w 1801826"/>
                <a:gd name="T5" fmla="*/ 64285 h 389437"/>
                <a:gd name="T6" fmla="*/ 1774480 w 1801826"/>
                <a:gd name="T7" fmla="*/ 307825 h 389437"/>
                <a:gd name="T8" fmla="*/ 1720159 w 1801826"/>
                <a:gd name="T9" fmla="*/ 551363 h 389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1826"/>
                <a:gd name="T16" fmla="*/ 0 h 389437"/>
                <a:gd name="T17" fmla="*/ 1801826 w 1801826"/>
                <a:gd name="T18" fmla="*/ 389437 h 389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1826" h="389437">
                  <a:moveTo>
                    <a:pt x="0" y="54459"/>
                  </a:moveTo>
                  <a:cubicBezTo>
                    <a:pt x="209738" y="28053"/>
                    <a:pt x="419477" y="1647"/>
                    <a:pt x="642796" y="138"/>
                  </a:cubicBezTo>
                  <a:cubicBezTo>
                    <a:pt x="866115" y="-1371"/>
                    <a:pt x="1151299" y="9192"/>
                    <a:pt x="1339913" y="45406"/>
                  </a:cubicBezTo>
                  <a:cubicBezTo>
                    <a:pt x="1528527" y="81620"/>
                    <a:pt x="1711106" y="160084"/>
                    <a:pt x="1774480" y="217422"/>
                  </a:cubicBezTo>
                  <a:cubicBezTo>
                    <a:pt x="1837854" y="274760"/>
                    <a:pt x="1779006" y="332098"/>
                    <a:pt x="1720159" y="389437"/>
                  </a:cubicBezTo>
                </a:path>
              </a:pathLst>
            </a:custGeom>
            <a:noFill/>
            <a:ln w="28575" cap="flat" cmpd="sng" algn="ctr">
              <a:solidFill>
                <a:srgbClr val="B84A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1778-8C84-4BFB-A9AC-37E2C09F55C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/>
              <a:t>License Info for </a:t>
            </a:r>
            <a:r>
              <a:rPr lang="en-US" sz="3600" dirty="0" err="1"/>
              <a:t>DSPFirst</a:t>
            </a:r>
            <a:r>
              <a:rPr lang="en-US" sz="3600" dirty="0"/>
              <a:t> Slides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This work released under a </a:t>
            </a:r>
            <a:r>
              <a:rPr lang="en-US" sz="2400">
                <a:hlinkClick r:id="rId2"/>
              </a:rPr>
              <a:t>Creative Commons License</a:t>
            </a:r>
            <a:r>
              <a:rPr lang="en-US" sz="240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>
                <a:latin typeface="Verdana" pitchFamily="34" charset="0"/>
              </a:rPr>
              <a:t> 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pitchFamily="34" charset="0"/>
                <a:hlinkClick r:id="rId3"/>
              </a:rPr>
              <a:t>Full Text of the License</a:t>
            </a:r>
            <a:endParaRPr lang="en-US" sz="180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  <a:latin typeface="Verdana" pitchFamily="34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/>
              <a:t>Attenuation</a:t>
            </a:r>
          </a:p>
        </p:txBody>
      </p:sp>
      <p:sp>
        <p:nvSpPr>
          <p:cNvPr id="1331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133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3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7DD502-27BA-49BD-AE44-9E85011FF850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Object 2"/>
              <p:cNvSpPr txBox="1"/>
              <p:nvPr/>
            </p:nvSpPr>
            <p:spPr bwMode="auto">
              <a:xfrm>
                <a:off x="966788" y="2813050"/>
                <a:ext cx="3762375" cy="59531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33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6788" y="2813050"/>
                <a:ext cx="3762375" cy="595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5938" y="1651000"/>
            <a:ext cx="8185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In real waves, there will always be a certain degree of </a:t>
            </a:r>
            <a:r>
              <a:rPr lang="en-US" u="sng" dirty="0">
                <a:latin typeface="+mn-lt"/>
              </a:rPr>
              <a:t>attenuation</a:t>
            </a:r>
            <a:r>
              <a:rPr lang="en-US" dirty="0">
                <a:latin typeface="+mn-lt"/>
              </a:rPr>
              <a:t>, which is the </a:t>
            </a:r>
            <a:r>
              <a:rPr lang="en-US" u="sng" dirty="0">
                <a:latin typeface="+mn-lt"/>
              </a:rPr>
              <a:t>reduction of the signal amplitude over time</a:t>
            </a:r>
            <a:r>
              <a:rPr lang="en-US" dirty="0">
                <a:latin typeface="+mn-lt"/>
              </a:rPr>
              <a:t> and/or over distance.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938" y="3438525"/>
            <a:ext cx="84566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In a sinusoid, </a:t>
            </a:r>
            <a:r>
              <a:rPr lang="en-US" dirty="0">
                <a:latin typeface="+mn-lt"/>
                <a:cs typeface="Times New Roman" pitchFamily="18" charset="0"/>
              </a:rPr>
              <a:t>A</a:t>
            </a:r>
            <a:r>
              <a:rPr lang="en-US" b="1" dirty="0">
                <a:latin typeface="+mn-lt"/>
              </a:rPr>
              <a:t> </a:t>
            </a:r>
            <a:r>
              <a:rPr lang="en-US" b="1" u="sng" dirty="0">
                <a:latin typeface="+mn-lt"/>
              </a:rPr>
              <a:t>is a constant.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133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4106863"/>
            <a:ext cx="34671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Freeform 8"/>
          <p:cNvSpPr>
            <a:spLocks/>
          </p:cNvSpPr>
          <p:nvPr/>
        </p:nvSpPr>
        <p:spPr bwMode="auto">
          <a:xfrm>
            <a:off x="1203325" y="4173538"/>
            <a:ext cx="2535238" cy="788987"/>
          </a:xfrm>
          <a:custGeom>
            <a:avLst/>
            <a:gdLst>
              <a:gd name="T0" fmla="*/ 0 w 2534971"/>
              <a:gd name="T1" fmla="*/ 0 h 789181"/>
              <a:gd name="T2" fmla="*/ 54327 w 2534971"/>
              <a:gd name="T3" fmla="*/ 171974 h 789181"/>
              <a:gd name="T4" fmla="*/ 298797 w 2534971"/>
              <a:gd name="T5" fmla="*/ 470664 h 789181"/>
              <a:gd name="T6" fmla="*/ 742462 w 2534971"/>
              <a:gd name="T7" fmla="*/ 660741 h 789181"/>
              <a:gd name="T8" fmla="*/ 1493981 w 2534971"/>
              <a:gd name="T9" fmla="*/ 751252 h 789181"/>
              <a:gd name="T10" fmla="*/ 2182115 w 2534971"/>
              <a:gd name="T11" fmla="*/ 787457 h 789181"/>
              <a:gd name="T12" fmla="*/ 2535238 w 2534971"/>
              <a:gd name="T13" fmla="*/ 787458 h 789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34971"/>
              <a:gd name="T22" fmla="*/ 0 h 789181"/>
              <a:gd name="T23" fmla="*/ 2534971 w 2534971"/>
              <a:gd name="T24" fmla="*/ 789181 h 789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34971" h="789181">
                <a:moveTo>
                  <a:pt x="0" y="0"/>
                </a:moveTo>
                <a:cubicBezTo>
                  <a:pt x="7544" y="46776"/>
                  <a:pt x="4527" y="93553"/>
                  <a:pt x="54321" y="172016"/>
                </a:cubicBezTo>
                <a:cubicBezTo>
                  <a:pt x="104115" y="250479"/>
                  <a:pt x="184088" y="389299"/>
                  <a:pt x="298765" y="470780"/>
                </a:cubicBezTo>
                <a:cubicBezTo>
                  <a:pt x="413442" y="552261"/>
                  <a:pt x="543208" y="614127"/>
                  <a:pt x="742384" y="660903"/>
                </a:cubicBezTo>
                <a:cubicBezTo>
                  <a:pt x="941560" y="707679"/>
                  <a:pt x="1253905" y="730312"/>
                  <a:pt x="1493822" y="751437"/>
                </a:cubicBezTo>
                <a:cubicBezTo>
                  <a:pt x="1733739" y="772562"/>
                  <a:pt x="2008360" y="781615"/>
                  <a:pt x="2181885" y="787651"/>
                </a:cubicBezTo>
                <a:cubicBezTo>
                  <a:pt x="2355410" y="793687"/>
                  <a:pt x="2464052" y="779353"/>
                  <a:pt x="2534971" y="787652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3"/>
              <p:cNvSpPr txBox="1"/>
              <p:nvPr/>
            </p:nvSpPr>
            <p:spPr bwMode="auto">
              <a:xfrm>
                <a:off x="4202113" y="5500688"/>
                <a:ext cx="4583112" cy="67151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33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2113" y="5500688"/>
                <a:ext cx="4583112" cy="671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Object 4"/>
              <p:cNvSpPr txBox="1"/>
              <p:nvPr/>
            </p:nvSpPr>
            <p:spPr bwMode="auto">
              <a:xfrm>
                <a:off x="4398963" y="4795838"/>
                <a:ext cx="2271712" cy="67151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331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8963" y="4795838"/>
                <a:ext cx="2271712" cy="671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Object 5"/>
              <p:cNvSpPr txBox="1"/>
              <p:nvPr/>
            </p:nvSpPr>
            <p:spPr bwMode="auto">
              <a:xfrm>
                <a:off x="1995488" y="4273550"/>
                <a:ext cx="1671637" cy="455613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−2)/2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33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5488" y="4273550"/>
                <a:ext cx="1671637" cy="455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91000" y="4038600"/>
            <a:ext cx="419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However, the amplitude can have exponential decay, e.g.,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MATLAB Example (I)</a:t>
            </a:r>
          </a:p>
        </p:txBody>
      </p:sp>
      <p:sp>
        <p:nvSpPr>
          <p:cNvPr id="1434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43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DE28A-8894-492D-B532-20C29B5BE881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438" y="1600200"/>
            <a:ext cx="8185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Generating sinusoids in MATLAB is easy:</a:t>
            </a:r>
          </a:p>
        </p:txBody>
      </p:sp>
      <p:sp>
        <p:nvSpPr>
          <p:cNvPr id="14344" name="TextBox 6"/>
          <p:cNvSpPr txBox="1">
            <a:spLocks noChangeArrowheads="1"/>
          </p:cNvSpPr>
          <p:nvPr/>
        </p:nvSpPr>
        <p:spPr bwMode="auto">
          <a:xfrm>
            <a:off x="828675" y="2033588"/>
            <a:ext cx="7432675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Courier New" charset="0"/>
                <a:cs typeface="Courier New" charset="0"/>
              </a:rPr>
              <a:t>% define how many values in a second</a:t>
            </a: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fs</a:t>
            </a:r>
            <a:r>
              <a:rPr lang="en-US" sz="2200" b="1" dirty="0">
                <a:latin typeface="Courier New" charset="0"/>
                <a:cs typeface="Courier New" charset="0"/>
              </a:rPr>
              <a:t> = 8000;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% define array </a:t>
            </a:r>
            <a:r>
              <a:rPr lang="en-US" sz="2200" b="1" dirty="0" err="1">
                <a:latin typeface="Courier New" charset="0"/>
                <a:cs typeface="Courier New" charset="0"/>
              </a:rPr>
              <a:t>tt</a:t>
            </a:r>
            <a:r>
              <a:rPr lang="en-US" sz="2200" b="1" dirty="0">
                <a:latin typeface="Courier New" charset="0"/>
                <a:cs typeface="Courier New" charset="0"/>
              </a:rPr>
              <a:t> for time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% time runs from -1s to +3.2s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% sampled at an interval of 1/</a:t>
            </a:r>
            <a:r>
              <a:rPr lang="en-US" sz="2200" b="1" dirty="0" err="1">
                <a:latin typeface="Courier New" charset="0"/>
                <a:cs typeface="Courier New" charset="0"/>
              </a:rPr>
              <a:t>fs</a:t>
            </a:r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tt</a:t>
            </a:r>
            <a:r>
              <a:rPr lang="en-US" sz="2200" b="1" dirty="0">
                <a:latin typeface="Courier New" charset="0"/>
                <a:cs typeface="Courier New" charset="0"/>
              </a:rPr>
              <a:t> = -1 : 1/</a:t>
            </a:r>
            <a:r>
              <a:rPr lang="en-US" sz="2200" b="1" dirty="0" err="1">
                <a:latin typeface="Courier New" charset="0"/>
                <a:cs typeface="Courier New" charset="0"/>
              </a:rPr>
              <a:t>fs</a:t>
            </a:r>
            <a:r>
              <a:rPr lang="en-US" sz="2200" b="1" dirty="0">
                <a:latin typeface="Courier New" charset="0"/>
                <a:cs typeface="Courier New" charset="0"/>
              </a:rPr>
              <a:t> : 3.2;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xx = 2.1 * </a:t>
            </a:r>
            <a:r>
              <a:rPr lang="en-US" sz="2200" b="1" dirty="0" err="1">
                <a:latin typeface="Courier New" charset="0"/>
                <a:cs typeface="Courier New" charset="0"/>
              </a:rPr>
              <a:t>cos</a:t>
            </a:r>
            <a:r>
              <a:rPr lang="en-US" sz="2200" b="1" dirty="0">
                <a:latin typeface="Courier New" charset="0"/>
                <a:cs typeface="Courier New" charset="0"/>
              </a:rPr>
              <a:t>(2*pi*440*</a:t>
            </a:r>
            <a:r>
              <a:rPr lang="en-US" sz="2200" b="1" dirty="0" err="1">
                <a:latin typeface="Courier New" charset="0"/>
                <a:cs typeface="Courier New" charset="0"/>
              </a:rPr>
              <a:t>tt</a:t>
            </a:r>
            <a:r>
              <a:rPr lang="en-US" sz="2200" b="1" dirty="0">
                <a:latin typeface="Courier New" charset="0"/>
                <a:cs typeface="Courier New" charset="0"/>
              </a:rPr>
              <a:t> + 0.4*pi);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Object 2"/>
              <p:cNvSpPr txBox="1"/>
              <p:nvPr/>
            </p:nvSpPr>
            <p:spPr bwMode="auto">
              <a:xfrm>
                <a:off x="1328738" y="5175250"/>
                <a:ext cx="6159500" cy="7270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)=2.1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880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+0.4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433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738" y="5175250"/>
                <a:ext cx="6159500" cy="727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4838" y="4705350"/>
            <a:ext cx="8185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The array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xx</a:t>
            </a:r>
            <a:r>
              <a:rPr lang="en-US" sz="2000" dirty="0">
                <a:latin typeface="+mj-lt"/>
              </a:rPr>
              <a:t> then contains a “sampled” signal of: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MATLAB Example (II)</a:t>
            </a:r>
          </a:p>
        </p:txBody>
      </p:sp>
      <p:sp>
        <p:nvSpPr>
          <p:cNvPr id="1536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B7FC0-C6E6-4944-89D9-C5673F816640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8" y="1557338"/>
            <a:ext cx="8185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Introducing attenuation with time</a:t>
            </a:r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828675" y="1957388"/>
            <a:ext cx="743267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Courier New" charset="0"/>
                <a:cs typeface="Courier New" charset="0"/>
              </a:rPr>
              <a:t>% </a:t>
            </a:r>
            <a:r>
              <a:rPr lang="en-US" sz="2200" b="1" dirty="0" err="1">
                <a:latin typeface="Courier New" charset="0"/>
                <a:cs typeface="Courier New" charset="0"/>
              </a:rPr>
              <a:t>fs</a:t>
            </a:r>
            <a:r>
              <a:rPr lang="en-US" sz="2200" b="1" dirty="0">
                <a:latin typeface="Courier New" charset="0"/>
                <a:cs typeface="Courier New" charset="0"/>
              </a:rPr>
              <a:t> defines how many values per second</a:t>
            </a: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fs</a:t>
            </a:r>
            <a:r>
              <a:rPr lang="en-US" sz="2200" b="1" dirty="0">
                <a:latin typeface="Courier New" charset="0"/>
                <a:cs typeface="Courier New" charset="0"/>
              </a:rPr>
              <a:t> = 8000;</a:t>
            </a: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tt</a:t>
            </a:r>
            <a:r>
              <a:rPr lang="en-US" sz="2200" b="1" dirty="0">
                <a:latin typeface="Courier New" charset="0"/>
                <a:cs typeface="Courier New" charset="0"/>
              </a:rPr>
              <a:t> = -1 : 1/</a:t>
            </a:r>
            <a:r>
              <a:rPr lang="en-US" sz="2200" b="1" dirty="0" err="1">
                <a:latin typeface="Courier New" charset="0"/>
                <a:cs typeface="Courier New" charset="0"/>
              </a:rPr>
              <a:t>fs</a:t>
            </a:r>
            <a:r>
              <a:rPr lang="en-US" sz="2200" b="1" dirty="0">
                <a:latin typeface="Courier New" charset="0"/>
                <a:cs typeface="Courier New" charset="0"/>
              </a:rPr>
              <a:t> : 3.2;</a:t>
            </a: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yy</a:t>
            </a:r>
            <a:r>
              <a:rPr lang="en-US" sz="2200" b="1" dirty="0">
                <a:latin typeface="Courier New" charset="0"/>
                <a:cs typeface="Courier New" charset="0"/>
              </a:rPr>
              <a:t> = exp(-abs(</a:t>
            </a:r>
            <a:r>
              <a:rPr lang="en-US" sz="2200" b="1" dirty="0" err="1">
                <a:latin typeface="Courier New" charset="0"/>
                <a:cs typeface="Courier New" charset="0"/>
              </a:rPr>
              <a:t>tt</a:t>
            </a:r>
            <a:r>
              <a:rPr lang="en-US" sz="2200" b="1" dirty="0">
                <a:latin typeface="Courier New" charset="0"/>
                <a:cs typeface="Courier New" charset="0"/>
              </a:rPr>
              <a:t>)*1.2);% exponential decay</a:t>
            </a: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yy</a:t>
            </a:r>
            <a:r>
              <a:rPr lang="en-US" sz="2200" b="1" dirty="0">
                <a:latin typeface="Courier New" charset="0"/>
                <a:cs typeface="Courier New" charset="0"/>
              </a:rPr>
              <a:t> = xx.*yy;</a:t>
            </a:r>
          </a:p>
          <a:p>
            <a:r>
              <a:rPr lang="en-US" sz="2200" b="1" dirty="0" err="1">
                <a:latin typeface="Courier New" charset="0"/>
                <a:cs typeface="Courier New" charset="0"/>
              </a:rPr>
              <a:t>soundsc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 err="1">
                <a:latin typeface="Courier New" charset="0"/>
                <a:cs typeface="Courier New" charset="0"/>
              </a:rPr>
              <a:t>yy,fs</a:t>
            </a:r>
            <a:r>
              <a:rPr lang="en-US" sz="2200" b="1" dirty="0">
                <a:latin typeface="Courier New" charset="0"/>
                <a:cs typeface="Courier New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2"/>
              <p:cNvSpPr txBox="1"/>
              <p:nvPr/>
            </p:nvSpPr>
            <p:spPr bwMode="auto">
              <a:xfrm>
                <a:off x="1160463" y="4679950"/>
                <a:ext cx="6767512" cy="80645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)=2.1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−1.2|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880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+0.4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53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463" y="4679950"/>
                <a:ext cx="6767512" cy="806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1338" y="4279900"/>
            <a:ext cx="8185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Array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sz="2000" dirty="0">
                <a:latin typeface="+mj-lt"/>
              </a:rPr>
              <a:t> contains a signal with changing amplitude: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715000"/>
            <a:ext cx="74326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Soundsc</a:t>
            </a:r>
            <a:r>
              <a:rPr lang="en-US" sz="2000" dirty="0">
                <a:latin typeface="+mj-lt"/>
              </a:rPr>
              <a:t> lets you hear the signal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yy</a:t>
            </a:r>
            <a:endParaRPr lang="en-US" sz="2000" dirty="0">
              <a:latin typeface="+mj-lt"/>
            </a:endParaRPr>
          </a:p>
        </p:txBody>
      </p:sp>
      <p:pic>
        <p:nvPicPr>
          <p:cNvPr id="12" name="attenuated-wav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3657600" y="3581400"/>
            <a:ext cx="609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4" name="Up Arrow 13"/>
          <p:cNvSpPr/>
          <p:nvPr/>
        </p:nvSpPr>
        <p:spPr bwMode="auto">
          <a:xfrm>
            <a:off x="3886200" y="5105400"/>
            <a:ext cx="228600" cy="609600"/>
          </a:xfrm>
          <a:prstGeom prst="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the Signal</a:t>
            </a:r>
          </a:p>
        </p:txBody>
      </p:sp>
      <p:sp>
        <p:nvSpPr>
          <p:cNvPr id="3686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Aug 2016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2B3C6-7BDA-45E5-8061-7474A98A11A7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398588"/>
            <a:ext cx="64452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8813" y="1604963"/>
            <a:ext cx="5911850" cy="911225"/>
            <a:chOff x="1928390" y="1604443"/>
            <a:chExt cx="5911911" cy="91242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928390" y="1604443"/>
              <a:ext cx="5911911" cy="912420"/>
              <a:chOff x="1928390" y="1604443"/>
              <a:chExt cx="5911911" cy="91242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928390" y="1629624"/>
                <a:ext cx="4146485" cy="887239"/>
                <a:chOff x="1928390" y="1629624"/>
                <a:chExt cx="4146485" cy="887239"/>
              </a:xfrm>
            </p:grpSpPr>
            <p:sp>
              <p:nvSpPr>
                <p:cNvPr id="9" name="Freeform 8"/>
                <p:cNvSpPr/>
                <p:nvPr/>
              </p:nvSpPr>
              <p:spPr bwMode="auto">
                <a:xfrm>
                  <a:off x="1928390" y="1650540"/>
                  <a:ext cx="733433" cy="432366"/>
                </a:xfrm>
                <a:custGeom>
                  <a:avLst/>
                  <a:gdLst>
                    <a:gd name="connsiteX0" fmla="*/ 0 w 732947"/>
                    <a:gd name="connsiteY0" fmla="*/ 432483 h 432483"/>
                    <a:gd name="connsiteX1" fmla="*/ 253497 w 732947"/>
                    <a:gd name="connsiteY1" fmla="*/ 314788 h 432483"/>
                    <a:gd name="connsiteX2" fmla="*/ 688063 w 732947"/>
                    <a:gd name="connsiteY2" fmla="*/ 25077 h 432483"/>
                    <a:gd name="connsiteX3" fmla="*/ 697117 w 732947"/>
                    <a:gd name="connsiteY3" fmla="*/ 34131 h 43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2947" h="432483">
                      <a:moveTo>
                        <a:pt x="0" y="432483"/>
                      </a:moveTo>
                      <a:cubicBezTo>
                        <a:pt x="69410" y="407586"/>
                        <a:pt x="138820" y="382689"/>
                        <a:pt x="253497" y="314788"/>
                      </a:cubicBezTo>
                      <a:cubicBezTo>
                        <a:pt x="368174" y="246887"/>
                        <a:pt x="614126" y="71853"/>
                        <a:pt x="688063" y="25077"/>
                      </a:cubicBezTo>
                      <a:cubicBezTo>
                        <a:pt x="762000" y="-21699"/>
                        <a:pt x="729558" y="6216"/>
                        <a:pt x="697117" y="34131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 sz="2000" i="1">
                    <a:latin typeface="+mn-lt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 bwMode="auto">
                <a:xfrm>
                  <a:off x="2652298" y="1629876"/>
                  <a:ext cx="3422685" cy="886987"/>
                </a:xfrm>
                <a:custGeom>
                  <a:avLst/>
                  <a:gdLst>
                    <a:gd name="connsiteX0" fmla="*/ 0 w 3422210"/>
                    <a:gd name="connsiteY0" fmla="*/ 0 h 887239"/>
                    <a:gd name="connsiteX1" fmla="*/ 63375 w 3422210"/>
                    <a:gd name="connsiteY1" fmla="*/ 90534 h 887239"/>
                    <a:gd name="connsiteX2" fmla="*/ 262551 w 3422210"/>
                    <a:gd name="connsiteY2" fmla="*/ 217283 h 887239"/>
                    <a:gd name="connsiteX3" fmla="*/ 660903 w 3422210"/>
                    <a:gd name="connsiteY3" fmla="*/ 443620 h 887239"/>
                    <a:gd name="connsiteX4" fmla="*/ 1167897 w 3422210"/>
                    <a:gd name="connsiteY4" fmla="*/ 588475 h 887239"/>
                    <a:gd name="connsiteX5" fmla="*/ 1774480 w 3422210"/>
                    <a:gd name="connsiteY5" fmla="*/ 724277 h 887239"/>
                    <a:gd name="connsiteX6" fmla="*/ 2797521 w 3422210"/>
                    <a:gd name="connsiteY6" fmla="*/ 860079 h 887239"/>
                    <a:gd name="connsiteX7" fmla="*/ 3422210 w 3422210"/>
                    <a:gd name="connsiteY7" fmla="*/ 887239 h 8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22210" h="887239">
                      <a:moveTo>
                        <a:pt x="0" y="0"/>
                      </a:moveTo>
                      <a:cubicBezTo>
                        <a:pt x="9808" y="27160"/>
                        <a:pt x="19617" y="54320"/>
                        <a:pt x="63375" y="90534"/>
                      </a:cubicBezTo>
                      <a:cubicBezTo>
                        <a:pt x="107134" y="126748"/>
                        <a:pt x="162963" y="158435"/>
                        <a:pt x="262551" y="217283"/>
                      </a:cubicBezTo>
                      <a:cubicBezTo>
                        <a:pt x="362139" y="276131"/>
                        <a:pt x="510012" y="381755"/>
                        <a:pt x="660903" y="443620"/>
                      </a:cubicBezTo>
                      <a:cubicBezTo>
                        <a:pt x="811794" y="505485"/>
                        <a:pt x="982301" y="541699"/>
                        <a:pt x="1167897" y="588475"/>
                      </a:cubicBezTo>
                      <a:cubicBezTo>
                        <a:pt x="1353493" y="635251"/>
                        <a:pt x="1502876" y="679010"/>
                        <a:pt x="1774480" y="724277"/>
                      </a:cubicBezTo>
                      <a:cubicBezTo>
                        <a:pt x="2046084" y="769544"/>
                        <a:pt x="2522899" y="832919"/>
                        <a:pt x="2797521" y="860079"/>
                      </a:cubicBezTo>
                      <a:cubicBezTo>
                        <a:pt x="3072143" y="887239"/>
                        <a:pt x="3247176" y="887239"/>
                        <a:pt x="3422210" y="88723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 sz="2000" i="1">
                    <a:latin typeface="+mn-lt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363640" y="1604443"/>
                <a:ext cx="3476661" cy="460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latin typeface="+mn-lt"/>
                  </a:rPr>
                  <a:t>Waveform “envelope”</a:t>
                </a: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3649258" y="1820626"/>
              <a:ext cx="714382" cy="333812"/>
            </a:xfrm>
            <a:custGeom>
              <a:avLst/>
              <a:gdLst>
                <a:gd name="connsiteX0" fmla="*/ 715223 w 715223"/>
                <a:gd name="connsiteY0" fmla="*/ 17780 h 334652"/>
                <a:gd name="connsiteX1" fmla="*/ 416459 w 715223"/>
                <a:gd name="connsiteY1" fmla="*/ 8727 h 334652"/>
                <a:gd name="connsiteX2" fmla="*/ 135802 w 715223"/>
                <a:gd name="connsiteY2" fmla="*/ 126422 h 334652"/>
                <a:gd name="connsiteX3" fmla="*/ 0 w 715223"/>
                <a:gd name="connsiteY3" fmla="*/ 334652 h 3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223" h="334652">
                  <a:moveTo>
                    <a:pt x="715223" y="17780"/>
                  </a:moveTo>
                  <a:cubicBezTo>
                    <a:pt x="614126" y="4200"/>
                    <a:pt x="513029" y="-9380"/>
                    <a:pt x="416459" y="8727"/>
                  </a:cubicBezTo>
                  <a:cubicBezTo>
                    <a:pt x="319889" y="26834"/>
                    <a:pt x="205212" y="72101"/>
                    <a:pt x="135802" y="126422"/>
                  </a:cubicBezTo>
                  <a:cubicBezTo>
                    <a:pt x="66392" y="180743"/>
                    <a:pt x="33196" y="257697"/>
                    <a:pt x="0" y="334652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2000" i="1">
                <a:latin typeface="+mn-lt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839788" y="1398588"/>
            <a:ext cx="7575550" cy="4657725"/>
            <a:chOff x="839256" y="1398620"/>
            <a:chExt cx="7575592" cy="4658314"/>
          </a:xfrm>
        </p:grpSpPr>
        <p:pic>
          <p:nvPicPr>
            <p:cNvPr id="368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73315" y="4083114"/>
              <a:ext cx="5741533" cy="1973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2833732" y="1398620"/>
              <a:ext cx="199176" cy="230424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/>
            </a:p>
          </p:txBody>
        </p:sp>
        <p:sp>
          <p:nvSpPr>
            <p:cNvPr id="36875" name="Freeform 7"/>
            <p:cNvSpPr>
              <a:spLocks/>
            </p:cNvSpPr>
            <p:nvPr/>
          </p:nvSpPr>
          <p:spPr bwMode="auto">
            <a:xfrm>
              <a:off x="1499037" y="3711921"/>
              <a:ext cx="1398072" cy="1280404"/>
            </a:xfrm>
            <a:custGeom>
              <a:avLst/>
              <a:gdLst>
                <a:gd name="T0" fmla="*/ 1398072 w 1398072"/>
                <a:gd name="T1" fmla="*/ 0 h 1280404"/>
                <a:gd name="T2" fmla="*/ 184908 w 1398072"/>
                <a:gd name="T3" fmla="*/ 398352 h 1280404"/>
                <a:gd name="T4" fmla="*/ 58159 w 1398072"/>
                <a:gd name="T5" fmla="*/ 814812 h 1280404"/>
                <a:gd name="T6" fmla="*/ 719062 w 1398072"/>
                <a:gd name="T7" fmla="*/ 1213164 h 1280404"/>
                <a:gd name="T8" fmla="*/ 1072147 w 1398072"/>
                <a:gd name="T9" fmla="*/ 1276538 h 1280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072"/>
                <a:gd name="T16" fmla="*/ 0 h 1280404"/>
                <a:gd name="T17" fmla="*/ 1398072 w 1398072"/>
                <a:gd name="T18" fmla="*/ 1280404 h 1280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072" h="1280404">
                  <a:moveTo>
                    <a:pt x="1398072" y="0"/>
                  </a:moveTo>
                  <a:cubicBezTo>
                    <a:pt x="903149" y="131275"/>
                    <a:pt x="408227" y="262550"/>
                    <a:pt x="184908" y="398352"/>
                  </a:cubicBezTo>
                  <a:cubicBezTo>
                    <a:pt x="-38411" y="534154"/>
                    <a:pt x="-30867" y="679010"/>
                    <a:pt x="58159" y="814812"/>
                  </a:cubicBezTo>
                  <a:cubicBezTo>
                    <a:pt x="147185" y="950614"/>
                    <a:pt x="550064" y="1136210"/>
                    <a:pt x="719062" y="1213164"/>
                  </a:cubicBezTo>
                  <a:cubicBezTo>
                    <a:pt x="888060" y="1290118"/>
                    <a:pt x="980103" y="1283328"/>
                    <a:pt x="1072147" y="1276538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256" y="5101138"/>
              <a:ext cx="1827222" cy="462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a short slice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73D3E-28D6-4BDA-A257-20C713F9948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Lecture:</a:t>
            </a:r>
          </a:p>
          <a:p>
            <a:pPr lvl="1"/>
            <a:r>
              <a:rPr lang="en-US" dirty="0"/>
              <a:t>Chapter 2, Sects. 2-3 to 2-5</a:t>
            </a:r>
          </a:p>
          <a:p>
            <a:pPr lvl="1"/>
            <a:endParaRPr lang="en-US" dirty="0"/>
          </a:p>
          <a:p>
            <a:r>
              <a:rPr lang="en-US" dirty="0"/>
              <a:t>Appendix A: Complex Numbers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Appendix B: MATLAB</a:t>
            </a:r>
          </a:p>
          <a:p>
            <a:pPr lvl="1"/>
            <a:r>
              <a:rPr lang="en-US" dirty="0"/>
              <a:t>Next Lecture: Complex Exponentials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A9302-2912-417E-9FA8-9DC1A8CC80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OBJECTIVES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676400"/>
            <a:ext cx="8178800" cy="1676400"/>
          </a:xfrm>
        </p:spPr>
        <p:txBody>
          <a:bodyPr/>
          <a:lstStyle/>
          <a:p>
            <a:r>
              <a:rPr lang="en-US" dirty="0"/>
              <a:t>Derive Sinusoid </a:t>
            </a:r>
            <a:r>
              <a:rPr lang="en-US" b="1" u="sng" dirty="0"/>
              <a:t>Formula</a:t>
            </a:r>
            <a:r>
              <a:rPr lang="en-US" dirty="0"/>
              <a:t> from a plot</a:t>
            </a:r>
          </a:p>
          <a:p>
            <a:endParaRPr lang="en-US" dirty="0"/>
          </a:p>
          <a:p>
            <a:r>
              <a:rPr lang="en-US" dirty="0"/>
              <a:t>Relate </a:t>
            </a:r>
            <a:r>
              <a:rPr lang="en-US" b="1" dirty="0"/>
              <a:t>TIME-SHIFT</a:t>
            </a:r>
            <a:r>
              <a:rPr lang="en-US" dirty="0"/>
              <a:t> to </a:t>
            </a:r>
            <a:r>
              <a:rPr lang="en-US" b="1" dirty="0"/>
              <a:t>PHASE</a:t>
            </a:r>
          </a:p>
          <a:p>
            <a:endParaRPr lang="en-US" dirty="0"/>
          </a:p>
          <a:p>
            <a:r>
              <a:rPr lang="en-US" dirty="0"/>
              <a:t>Signal </a:t>
            </a:r>
            <a:r>
              <a:rPr lang="en-US" b="1" dirty="0"/>
              <a:t>ENVELOPE</a:t>
            </a:r>
            <a:r>
              <a:rPr lang="en-US" dirty="0"/>
              <a:t> defined</a:t>
            </a:r>
          </a:p>
          <a:p>
            <a:endParaRPr lang="en-US" dirty="0"/>
          </a:p>
          <a:p>
            <a:r>
              <a:rPr lang="en-US" b="1" dirty="0"/>
              <a:t>ATTENUATION </a:t>
            </a:r>
            <a:r>
              <a:rPr lang="en-US" dirty="0"/>
              <a:t>of Decaying Sinusoid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01-C0C0-4D78-95C5-6A99724AFC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SINUSOIDAL SIGNAL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667000"/>
            <a:ext cx="4013200" cy="3371850"/>
          </a:xfrm>
        </p:spPr>
        <p:txBody>
          <a:bodyPr/>
          <a:lstStyle/>
          <a:p>
            <a:r>
              <a:rPr lang="en-US" altLang="en-US" b="1"/>
              <a:t>FREQUENCY</a:t>
            </a:r>
            <a:endParaRPr lang="en-US" altLang="en-US"/>
          </a:p>
          <a:p>
            <a:pPr lvl="1"/>
            <a:r>
              <a:rPr lang="en-US" altLang="en-US" b="1">
                <a:solidFill>
                  <a:schemeClr val="accent1"/>
                </a:solidFill>
              </a:rPr>
              <a:t>Radians/sec</a:t>
            </a:r>
          </a:p>
          <a:p>
            <a:pPr lvl="1"/>
            <a:r>
              <a:rPr lang="en-US" altLang="en-US"/>
              <a:t>or, Hertz (cycles/sec)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PERIOD</a:t>
            </a:r>
            <a:r>
              <a:rPr lang="en-US" altLang="en-US"/>
              <a:t> (in sec)</a:t>
            </a:r>
          </a:p>
        </p:txBody>
      </p:sp>
      <p:sp>
        <p:nvSpPr>
          <p:cNvPr id="468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895600"/>
            <a:ext cx="4013200" cy="3200400"/>
          </a:xfrm>
        </p:spPr>
        <p:txBody>
          <a:bodyPr/>
          <a:lstStyle/>
          <a:p>
            <a:r>
              <a:rPr lang="en-US" altLang="en-US" b="1"/>
              <a:t>AMPLITUDE</a:t>
            </a:r>
            <a:endParaRPr lang="en-US" altLang="en-US"/>
          </a:p>
          <a:p>
            <a:pPr lvl="1"/>
            <a:r>
              <a:rPr lang="en-US" altLang="en-US"/>
              <a:t>Magnitude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PHASE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8997" name="Object 5"/>
              <p:cNvSpPr txBox="1"/>
              <p:nvPr/>
            </p:nvSpPr>
            <p:spPr bwMode="auto">
              <a:xfrm>
                <a:off x="2332038" y="1676400"/>
                <a:ext cx="4197350" cy="968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89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038" y="1676400"/>
                <a:ext cx="4197350" cy="968375"/>
              </a:xfrm>
              <a:prstGeom prst="rect">
                <a:avLst/>
              </a:prstGeom>
              <a:blipFill>
                <a:blip r:embed="rId2"/>
                <a:stretch>
                  <a:fillRect l="-4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998" name="Object 6"/>
              <p:cNvSpPr txBox="1"/>
              <p:nvPr/>
            </p:nvSpPr>
            <p:spPr bwMode="auto">
              <a:xfrm>
                <a:off x="1516063" y="4000500"/>
                <a:ext cx="2544762" cy="723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89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6063" y="4000500"/>
                <a:ext cx="2544762" cy="7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999" name="Object 7"/>
              <p:cNvSpPr txBox="1"/>
              <p:nvPr/>
            </p:nvSpPr>
            <p:spPr bwMode="auto">
              <a:xfrm>
                <a:off x="1370013" y="5411788"/>
                <a:ext cx="2152650" cy="1141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89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0013" y="5411788"/>
                <a:ext cx="2152650" cy="1141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000" name="Object 8"/>
              <p:cNvSpPr txBox="1"/>
              <p:nvPr/>
            </p:nvSpPr>
            <p:spPr bwMode="auto">
              <a:xfrm>
                <a:off x="7346950" y="2667000"/>
                <a:ext cx="730250" cy="787400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90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6950" y="2667000"/>
                <a:ext cx="730250" cy="787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001" name="Object 9"/>
              <p:cNvSpPr txBox="1"/>
              <p:nvPr/>
            </p:nvSpPr>
            <p:spPr bwMode="auto">
              <a:xfrm>
                <a:off x="6400800" y="4648200"/>
                <a:ext cx="777875" cy="914400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900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4648200"/>
                <a:ext cx="777875" cy="914400"/>
              </a:xfrm>
              <a:prstGeom prst="rect">
                <a:avLst/>
              </a:prstGeom>
              <a:blipFill>
                <a:blip r:embed="rId6"/>
                <a:stretch>
                  <a:fillRect l="-2920"/>
                </a:stretch>
              </a:blipFill>
              <a:ln w="571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002" name="Object 10"/>
              <p:cNvSpPr txBox="1"/>
              <p:nvPr/>
            </p:nvSpPr>
            <p:spPr bwMode="auto">
              <a:xfrm>
                <a:off x="3352800" y="2667000"/>
                <a:ext cx="685800" cy="62388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900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2667000"/>
                <a:ext cx="685800" cy="623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C5CE2-72F6-4330-9D05-4620BA201D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COSINE SIGNAL from the FORMULA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178800" cy="4191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Determine  </a:t>
            </a:r>
            <a:r>
              <a:rPr lang="en-US" b="1" dirty="0">
                <a:solidFill>
                  <a:schemeClr val="accent1"/>
                </a:solidFill>
              </a:rPr>
              <a:t>period</a:t>
            </a:r>
            <a:r>
              <a:rPr lang="en-US" dirty="0"/>
              <a:t>: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Determine a </a:t>
            </a:r>
            <a:r>
              <a:rPr lang="en-US" b="1" dirty="0">
                <a:solidFill>
                  <a:schemeClr val="accent1"/>
                </a:solidFill>
              </a:rPr>
              <a:t>peak</a:t>
            </a:r>
            <a:r>
              <a:rPr lang="en-US" dirty="0"/>
              <a:t> location by solving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/>
              <a:t>Peak at t=-4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4"/>
              <p:cNvSpPr txBox="1"/>
              <p:nvPr/>
            </p:nvSpPr>
            <p:spPr bwMode="auto">
              <a:xfrm>
                <a:off x="1536700" y="1770063"/>
                <a:ext cx="5611813" cy="949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6700" y="1770063"/>
                <a:ext cx="5611813" cy="949325"/>
              </a:xfrm>
              <a:prstGeom prst="rect">
                <a:avLst/>
              </a:prstGeom>
              <a:blipFill>
                <a:blip r:embed="rId2"/>
                <a:stretch>
                  <a:fillRect l="-3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Object 5"/>
              <p:cNvSpPr txBox="1"/>
              <p:nvPr/>
            </p:nvSpPr>
            <p:spPr bwMode="auto">
              <a:xfrm>
                <a:off x="4114800" y="4495800"/>
                <a:ext cx="3505200" cy="1443037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5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4495800"/>
                <a:ext cx="3505200" cy="1443037"/>
              </a:xfrm>
              <a:prstGeom prst="rect">
                <a:avLst/>
              </a:prstGeom>
              <a:blipFill>
                <a:blip r:embed="rId3"/>
                <a:stretch>
                  <a:fillRect l="-861"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Object 6"/>
              <p:cNvSpPr txBox="1"/>
              <p:nvPr/>
            </p:nvSpPr>
            <p:spPr bwMode="auto">
              <a:xfrm>
                <a:off x="1323975" y="3214688"/>
                <a:ext cx="6997700" cy="67151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=20/3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5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975" y="3214688"/>
                <a:ext cx="6997700" cy="671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8" name="Straight Connector 10"/>
          <p:cNvCxnSpPr>
            <a:cxnSpLocks noChangeShapeType="1"/>
          </p:cNvCxnSpPr>
          <p:nvPr/>
        </p:nvCxnSpPr>
        <p:spPr bwMode="auto">
          <a:xfrm>
            <a:off x="3276600" y="2362200"/>
            <a:ext cx="1066800" cy="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sinus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3597275"/>
            <a:ext cx="9144001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 for the PLOT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40055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Use T=20/3 and the peak location at t = 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Object 2"/>
              <p:cNvSpPr txBox="1"/>
              <p:nvPr/>
            </p:nvSpPr>
            <p:spPr bwMode="auto">
              <a:xfrm>
                <a:off x="1779588" y="1682750"/>
                <a:ext cx="4991100" cy="84455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9588" y="1682750"/>
                <a:ext cx="4991100" cy="844550"/>
              </a:xfrm>
              <a:prstGeom prst="rect">
                <a:avLst/>
              </a:prstGeom>
              <a:blipFill>
                <a:blip r:embed="rId4"/>
                <a:stretch>
                  <a:fillRect l="-121"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21050" y="4016375"/>
            <a:ext cx="3384550" cy="1554163"/>
            <a:chOff x="2092" y="2530"/>
            <a:chExt cx="2132" cy="97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113" y="2530"/>
              <a:ext cx="2111" cy="689"/>
              <a:chOff x="2113" y="2530"/>
              <a:chExt cx="2111" cy="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6" name="Object 3"/>
                  <p:cNvSpPr txBox="1"/>
                  <p:nvPr/>
                </p:nvSpPr>
                <p:spPr bwMode="auto">
                  <a:xfrm>
                    <a:off x="2113" y="2530"/>
                    <a:ext cx="2111" cy="6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←⋯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⋯→</m:t>
                          </m:r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3076" name="Object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13" y="2530"/>
                    <a:ext cx="2111" cy="6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6" name="Line 8"/>
              <p:cNvSpPr>
                <a:spLocks noChangeShapeType="1"/>
              </p:cNvSpPr>
              <p:nvPr/>
            </p:nvSpPr>
            <p:spPr bwMode="auto">
              <a:xfrm>
                <a:off x="4157" y="259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5" name="AutoShape 10"/>
            <p:cNvSpPr>
              <a:spLocks noChangeArrowheads="1"/>
            </p:cNvSpPr>
            <p:nvPr/>
          </p:nvSpPr>
          <p:spPr bwMode="auto">
            <a:xfrm>
              <a:off x="2092" y="3216"/>
              <a:ext cx="146" cy="293"/>
            </a:xfrm>
            <a:prstGeom prst="upArrow">
              <a:avLst>
                <a:gd name="adj1" fmla="val 50000"/>
                <a:gd name="adj2" fmla="val 501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-1588" y="3597275"/>
            <a:ext cx="9144001" cy="3063875"/>
            <a:chOff x="0" y="3590453"/>
            <a:chExt cx="9144000" cy="3063875"/>
          </a:xfrm>
        </p:grpSpPr>
        <p:pic>
          <p:nvPicPr>
            <p:cNvPr id="3085" name="Picture 4" descr="sinusoi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590453"/>
              <a:ext cx="9144000" cy="306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0"/>
            <p:cNvGrpSpPr/>
            <p:nvPr/>
          </p:nvGrpSpPr>
          <p:grpSpPr>
            <a:xfrm>
              <a:off x="625476" y="4023841"/>
              <a:ext cx="7993061" cy="1860550"/>
              <a:chOff x="624689" y="4023927"/>
              <a:chExt cx="7994210" cy="1860825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624689" y="4096694"/>
                <a:ext cx="7994210" cy="1788058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 i="1">
                  <a:latin typeface="Times New Roman" pitchFamily="18" charset="0"/>
                </a:endParaRPr>
              </a:p>
            </p:txBody>
          </p:sp>
          <p:grpSp>
            <p:nvGrpSpPr>
              <p:cNvPr id="7" name="Group 9"/>
              <p:cNvGrpSpPr/>
              <p:nvPr/>
            </p:nvGrpSpPr>
            <p:grpSpPr>
              <a:xfrm>
                <a:off x="3328589" y="4023927"/>
                <a:ext cx="3385036" cy="1554392"/>
                <a:chOff x="3328602" y="4023927"/>
                <a:chExt cx="3384550" cy="1554163"/>
              </a:xfrm>
              <a:grpFill/>
            </p:grpSpPr>
            <p:grpSp>
              <p:nvGrpSpPr>
                <p:cNvPr id="8" name="Group 11"/>
                <p:cNvGrpSpPr>
                  <a:grpSpLocks/>
                </p:cNvGrpSpPr>
                <p:nvPr/>
              </p:nvGrpSpPr>
              <p:grpSpPr bwMode="auto">
                <a:xfrm>
                  <a:off x="3328602" y="4023927"/>
                  <a:ext cx="3384550" cy="1554163"/>
                  <a:chOff x="2092" y="2530"/>
                  <a:chExt cx="2132" cy="979"/>
                </a:xfrm>
                <a:grpFill/>
              </p:grpSpPr>
              <p:grpSp>
                <p:nvGrpSpPr>
                  <p:cNvPr id="1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113" y="2530"/>
                    <a:ext cx="2111" cy="689"/>
                    <a:chOff x="2113" y="2530"/>
                    <a:chExt cx="2111" cy="689"/>
                  </a:xfrm>
                  <a:grpFill/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75" name="Object 4"/>
                        <p:cNvSpPr txBox="1"/>
                        <p:nvPr/>
                      </p:nvSpPr>
                      <p:spPr bwMode="auto">
                        <a:xfrm>
                          <a:off x="2113" y="2530"/>
                          <a:ext cx="2111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←⋯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⋯→</m:t>
                                </m:r>
                              </m:oMath>
                            </m:oMathPara>
                          </a14:m>
                          <a:endParaRPr lang="zh-TW" altLang="en-US"/>
                        </a:p>
                      </p:txBody>
                    </p:sp>
                  </mc:Choice>
                  <mc:Fallback>
                    <p:sp>
                      <p:nvSpPr>
                        <p:cNvPr id="3075" name="Object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13" y="2530"/>
                          <a:ext cx="2111" cy="68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36" y="2592"/>
                      <a:ext cx="0" cy="52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09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092" y="3216"/>
                    <a:ext cx="146" cy="293"/>
                  </a:xfrm>
                  <a:prstGeom prst="upArrow">
                    <a:avLst>
                      <a:gd name="adj1" fmla="val 50000"/>
                      <a:gd name="adj2" fmla="val 50171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402770" y="4259648"/>
                  <a:ext cx="0" cy="693352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</p:cxnSp>
          </p:grpSp>
        </p:grp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330575" y="4119563"/>
            <a:ext cx="3392488" cy="139700"/>
            <a:chOff x="3330103" y="4119318"/>
            <a:chExt cx="3392574" cy="140330"/>
          </a:xfrm>
        </p:grpSpPr>
        <p:sp>
          <p:nvSpPr>
            <p:cNvPr id="3083" name="Isosceles Triangle 5"/>
            <p:cNvSpPr>
              <a:spLocks noChangeArrowheads="1"/>
            </p:cNvSpPr>
            <p:nvPr/>
          </p:nvSpPr>
          <p:spPr bwMode="auto">
            <a:xfrm>
              <a:off x="3330103" y="4119318"/>
              <a:ext cx="231775" cy="14033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/>
            </a:p>
          </p:txBody>
        </p:sp>
        <p:sp>
          <p:nvSpPr>
            <p:cNvPr id="3084" name="Isosceles Triangle 20"/>
            <p:cNvSpPr>
              <a:spLocks noChangeArrowheads="1"/>
            </p:cNvSpPr>
            <p:nvPr/>
          </p:nvSpPr>
          <p:spPr bwMode="auto">
            <a:xfrm>
              <a:off x="6490902" y="4119318"/>
              <a:ext cx="231775" cy="14033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/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3CC8-FF10-4B0E-8B80-101C45A27E5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84B2E6-D6C6-4791-8DC4-688AEA9940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3" name="Picture 4" descr="sinus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91440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Object 2"/>
              <p:cNvSpPr txBox="1"/>
              <p:nvPr/>
            </p:nvSpPr>
            <p:spPr bwMode="auto">
              <a:xfrm>
                <a:off x="493713" y="2519363"/>
                <a:ext cx="7507287" cy="4973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+4)=5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+4))=5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−(−4))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713" y="2519363"/>
                <a:ext cx="7507287" cy="497315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Object 3"/>
              <p:cNvSpPr txBox="1"/>
              <p:nvPr/>
            </p:nvSpPr>
            <p:spPr bwMode="auto">
              <a:xfrm>
                <a:off x="663575" y="1536700"/>
                <a:ext cx="4645025" cy="825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575" y="1536700"/>
                <a:ext cx="4645025" cy="825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86400" y="1676400"/>
            <a:ext cx="29511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One peak at t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3325" y="5832475"/>
            <a:ext cx="466407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Peak shifts from t=0 to t = -4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268663" y="3709988"/>
            <a:ext cx="7259637" cy="1793875"/>
          </a:xfrm>
          <a:custGeom>
            <a:avLst/>
            <a:gdLst>
              <a:gd name="T0" fmla="*/ 0 w 7260879"/>
              <a:gd name="T1" fmla="*/ 1413605 h 1793759"/>
              <a:gd name="T2" fmla="*/ 452596 w 7260879"/>
              <a:gd name="T3" fmla="*/ 1775767 h 1793759"/>
              <a:gd name="T4" fmla="*/ 932348 w 7260879"/>
              <a:gd name="T5" fmla="*/ 1440767 h 1793759"/>
              <a:gd name="T6" fmla="*/ 1285374 w 7260879"/>
              <a:gd name="T7" fmla="*/ 861308 h 1793759"/>
              <a:gd name="T8" fmla="*/ 1665554 w 7260879"/>
              <a:gd name="T9" fmla="*/ 263740 h 1793759"/>
              <a:gd name="T10" fmla="*/ 2054786 w 7260879"/>
              <a:gd name="T11" fmla="*/ 1173 h 1793759"/>
              <a:gd name="T12" fmla="*/ 2416862 w 7260879"/>
              <a:gd name="T13" fmla="*/ 236578 h 1793759"/>
              <a:gd name="T14" fmla="*/ 2833251 w 7260879"/>
              <a:gd name="T15" fmla="*/ 906578 h 1793759"/>
              <a:gd name="T16" fmla="*/ 3285847 w 7260879"/>
              <a:gd name="T17" fmla="*/ 1585632 h 1793759"/>
              <a:gd name="T18" fmla="*/ 3611716 w 7260879"/>
              <a:gd name="T19" fmla="*/ 1775767 h 1793759"/>
              <a:gd name="T20" fmla="*/ 3982846 w 7260879"/>
              <a:gd name="T21" fmla="*/ 1567523 h 1793759"/>
              <a:gd name="T22" fmla="*/ 4435440 w 7260879"/>
              <a:gd name="T23" fmla="*/ 870361 h 1793759"/>
              <a:gd name="T24" fmla="*/ 4806568 w 7260879"/>
              <a:gd name="T25" fmla="*/ 263740 h 1793759"/>
              <a:gd name="T26" fmla="*/ 5204852 w 7260879"/>
              <a:gd name="T27" fmla="*/ 1173 h 1793759"/>
              <a:gd name="T28" fmla="*/ 5666501 w 7260879"/>
              <a:gd name="T29" fmla="*/ 354281 h 1793759"/>
              <a:gd name="T30" fmla="*/ 6010475 w 7260879"/>
              <a:gd name="T31" fmla="*/ 924686 h 1793759"/>
              <a:gd name="T32" fmla="*/ 6399708 w 7260879"/>
              <a:gd name="T33" fmla="*/ 1522254 h 1793759"/>
              <a:gd name="T34" fmla="*/ 6779887 w 7260879"/>
              <a:gd name="T35" fmla="*/ 1793875 h 1793759"/>
              <a:gd name="T36" fmla="*/ 7178171 w 7260879"/>
              <a:gd name="T37" fmla="*/ 1522254 h 1793759"/>
              <a:gd name="T38" fmla="*/ 7259637 w 7260879"/>
              <a:gd name="T39" fmla="*/ 1395496 h 179375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60879"/>
              <a:gd name="T61" fmla="*/ 0 h 1793759"/>
              <a:gd name="T62" fmla="*/ 7260879 w 7260879"/>
              <a:gd name="T63" fmla="*/ 1793759 h 179375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60879" h="1793759">
                <a:moveTo>
                  <a:pt x="0" y="1413513"/>
                </a:moveTo>
                <a:cubicBezTo>
                  <a:pt x="144101" y="1596846"/>
                  <a:pt x="297255" y="1771125"/>
                  <a:pt x="452673" y="1775652"/>
                </a:cubicBezTo>
                <a:cubicBezTo>
                  <a:pt x="608091" y="1780179"/>
                  <a:pt x="811794" y="1620234"/>
                  <a:pt x="932507" y="1440674"/>
                </a:cubicBezTo>
                <a:cubicBezTo>
                  <a:pt x="1053220" y="1261114"/>
                  <a:pt x="1163370" y="1057411"/>
                  <a:pt x="1285592" y="861252"/>
                </a:cubicBezTo>
                <a:cubicBezTo>
                  <a:pt x="1407814" y="665094"/>
                  <a:pt x="1537580" y="407069"/>
                  <a:pt x="1665837" y="263723"/>
                </a:cubicBezTo>
                <a:cubicBezTo>
                  <a:pt x="1794094" y="120377"/>
                  <a:pt x="1929897" y="5700"/>
                  <a:pt x="2055136" y="1173"/>
                </a:cubicBezTo>
                <a:cubicBezTo>
                  <a:pt x="2180375" y="-3354"/>
                  <a:pt x="2287509" y="85672"/>
                  <a:pt x="2417275" y="236563"/>
                </a:cubicBezTo>
                <a:cubicBezTo>
                  <a:pt x="2547041" y="387454"/>
                  <a:pt x="2688879" y="681691"/>
                  <a:pt x="2833734" y="906519"/>
                </a:cubicBezTo>
                <a:cubicBezTo>
                  <a:pt x="2978589" y="1131347"/>
                  <a:pt x="3156642" y="1440674"/>
                  <a:pt x="3286408" y="1585529"/>
                </a:cubicBezTo>
                <a:cubicBezTo>
                  <a:pt x="3416174" y="1730384"/>
                  <a:pt x="3496146" y="1778670"/>
                  <a:pt x="3612332" y="1775652"/>
                </a:cubicBezTo>
                <a:cubicBezTo>
                  <a:pt x="3728518" y="1772634"/>
                  <a:pt x="3846213" y="1718313"/>
                  <a:pt x="3983524" y="1567422"/>
                </a:cubicBezTo>
                <a:cubicBezTo>
                  <a:pt x="4120835" y="1416531"/>
                  <a:pt x="4298887" y="1087588"/>
                  <a:pt x="4436198" y="870305"/>
                </a:cubicBezTo>
                <a:cubicBezTo>
                  <a:pt x="4573509" y="653022"/>
                  <a:pt x="4679133" y="408578"/>
                  <a:pt x="4807390" y="263723"/>
                </a:cubicBezTo>
                <a:cubicBezTo>
                  <a:pt x="4935647" y="118868"/>
                  <a:pt x="5062396" y="-13916"/>
                  <a:pt x="5205742" y="1173"/>
                </a:cubicBezTo>
                <a:cubicBezTo>
                  <a:pt x="5349088" y="16262"/>
                  <a:pt x="5533176" y="200349"/>
                  <a:pt x="5667469" y="354258"/>
                </a:cubicBezTo>
                <a:cubicBezTo>
                  <a:pt x="5801762" y="508167"/>
                  <a:pt x="5889279" y="729976"/>
                  <a:pt x="6011501" y="924626"/>
                </a:cubicBezTo>
                <a:cubicBezTo>
                  <a:pt x="6133723" y="1119275"/>
                  <a:pt x="6272543" y="1377300"/>
                  <a:pt x="6400800" y="1522155"/>
                </a:cubicBezTo>
                <a:cubicBezTo>
                  <a:pt x="6529057" y="1667010"/>
                  <a:pt x="6651279" y="1793759"/>
                  <a:pt x="6781045" y="1793759"/>
                </a:cubicBezTo>
                <a:cubicBezTo>
                  <a:pt x="6910811" y="1793759"/>
                  <a:pt x="7099426" y="1588547"/>
                  <a:pt x="7179398" y="1522155"/>
                </a:cubicBezTo>
                <a:cubicBezTo>
                  <a:pt x="7259370" y="1455763"/>
                  <a:pt x="7260124" y="1425584"/>
                  <a:pt x="7260879" y="1395406"/>
                </a:cubicBezTo>
              </a:path>
            </a:pathLst>
          </a:custGeom>
          <a:noFill/>
          <a:ln w="38100" cap="flat" cmpd="sng" algn="ctr">
            <a:solidFill>
              <a:srgbClr val="B84A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TIME-SHIFTED SINUSOID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098801" y="2971800"/>
            <a:ext cx="4368800" cy="2759075"/>
          </a:xfrm>
          <a:custGeom>
            <a:avLst/>
            <a:gdLst>
              <a:gd name="T0" fmla="*/ 810650502 w 2464"/>
              <a:gd name="T1" fmla="*/ 2147483647 h 1680"/>
              <a:gd name="T2" fmla="*/ 1266640728 w 2464"/>
              <a:gd name="T3" fmla="*/ 2147483647 h 1680"/>
              <a:gd name="T4" fmla="*/ 658653241 w 2464"/>
              <a:gd name="T5" fmla="*/ 2147483647 h 1680"/>
              <a:gd name="T6" fmla="*/ 2147483647 w 2464"/>
              <a:gd name="T7" fmla="*/ 1391902123 h 1680"/>
              <a:gd name="T8" fmla="*/ 2147483647 w 2464"/>
              <a:gd name="T9" fmla="*/ 0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64"/>
              <a:gd name="T16" fmla="*/ 0 h 1680"/>
              <a:gd name="T17" fmla="*/ 2464 w 2464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64" h="1680">
                <a:moveTo>
                  <a:pt x="256" y="1680"/>
                </a:moveTo>
                <a:cubicBezTo>
                  <a:pt x="332" y="1636"/>
                  <a:pt x="408" y="1592"/>
                  <a:pt x="400" y="1488"/>
                </a:cubicBezTo>
                <a:cubicBezTo>
                  <a:pt x="391" y="1383"/>
                  <a:pt x="0" y="1207"/>
                  <a:pt x="208" y="1056"/>
                </a:cubicBezTo>
                <a:cubicBezTo>
                  <a:pt x="415" y="904"/>
                  <a:pt x="1272" y="751"/>
                  <a:pt x="1648" y="576"/>
                </a:cubicBezTo>
                <a:cubicBezTo>
                  <a:pt x="2023" y="400"/>
                  <a:pt x="2243" y="200"/>
                  <a:pt x="2464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08351E-6 L -0.20556 -3.0835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7A77-8243-4FDC-B412-32E907D0926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TIME-SHIFT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a mathematical formula we can replace t with t-t</a:t>
            </a:r>
            <a:r>
              <a:rPr lang="en-US" altLang="en-US" baseline="-25000" dirty="0"/>
              <a:t>m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1"/>
                </a:solidFill>
              </a:rPr>
              <a:t>Thus the t=0 point moves to t=t</a:t>
            </a:r>
            <a:r>
              <a:rPr lang="en-US" altLang="en-US" baseline="-25000" dirty="0">
                <a:solidFill>
                  <a:schemeClr val="accent1"/>
                </a:solidFill>
              </a:rPr>
              <a:t>m</a:t>
            </a:r>
          </a:p>
          <a:p>
            <a:endParaRPr lang="en-US" altLang="en-US" baseline="-25000" dirty="0"/>
          </a:p>
          <a:p>
            <a:pPr>
              <a:lnSpc>
                <a:spcPct val="170000"/>
              </a:lnSpc>
            </a:pPr>
            <a:r>
              <a:rPr lang="en-US" altLang="en-US" dirty="0"/>
              <a:t>Peak value of </a:t>
            </a:r>
            <a:r>
              <a:rPr lang="en-US" altLang="en-US" dirty="0" err="1"/>
              <a:t>cos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w</a:t>
            </a:r>
            <a:r>
              <a:rPr lang="en-US" altLang="en-US" dirty="0"/>
              <a:t>(t-t</a:t>
            </a:r>
            <a:r>
              <a:rPr lang="en-US" altLang="en-US" baseline="-25000" dirty="0"/>
              <a:t>m</a:t>
            </a:r>
            <a:r>
              <a:rPr lang="en-US" altLang="en-US" dirty="0"/>
              <a:t>)) is now at t=t</a:t>
            </a:r>
            <a:r>
              <a:rPr lang="en-US" altLang="en-US" baseline="-25000" dirty="0"/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8517" name="Object 5"/>
              <p:cNvSpPr txBox="1"/>
              <p:nvPr/>
            </p:nvSpPr>
            <p:spPr bwMode="auto">
              <a:xfrm>
                <a:off x="1308100" y="2960688"/>
                <a:ext cx="7442200" cy="1001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485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8100" y="2960688"/>
                <a:ext cx="7442200" cy="1001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1104</TotalTime>
  <Words>1571</Words>
  <Application>Microsoft Office PowerPoint</Application>
  <PresentationFormat>如螢幕大小 (4:3)</PresentationFormat>
  <Paragraphs>259</Paragraphs>
  <Slides>23</Slides>
  <Notes>3</Notes>
  <HiddenSlides>1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Cambria Math</vt:lpstr>
      <vt:lpstr>Courier New</vt:lpstr>
      <vt:lpstr>Symbol</vt:lpstr>
      <vt:lpstr>Times New Roman</vt:lpstr>
      <vt:lpstr>Verdana</vt:lpstr>
      <vt:lpstr>Wingdings</vt:lpstr>
      <vt:lpstr>2025-aLectures</vt:lpstr>
      <vt:lpstr>DSP First, 2/e </vt:lpstr>
      <vt:lpstr>License Info for DSPFirst Slides</vt:lpstr>
      <vt:lpstr>READING ASSIGNMENTS</vt:lpstr>
      <vt:lpstr>LECTURE OBJECTIVES</vt:lpstr>
      <vt:lpstr>SINUSOIDAL SIGNAL</vt:lpstr>
      <vt:lpstr>PLOTTING COSINE SIGNAL from the FORMULA</vt:lpstr>
      <vt:lpstr>ANSWER for the PLOT</vt:lpstr>
      <vt:lpstr>TIME-SHIFTED SINUSOID</vt:lpstr>
      <vt:lpstr>TIME-SHIFT</vt:lpstr>
      <vt:lpstr>PHASE  TIME-SHIFT</vt:lpstr>
      <vt:lpstr>SINUSOID from a PLOT</vt:lpstr>
      <vt:lpstr>(A, w, f) from a PLOT</vt:lpstr>
      <vt:lpstr>SINE DRILL (MATLAB GUI)</vt:lpstr>
      <vt:lpstr>PHASE is AMBIGUOUS</vt:lpstr>
      <vt:lpstr>PHASE is AMBIGUOUS</vt:lpstr>
      <vt:lpstr>PLOT the SINUSOID</vt:lpstr>
      <vt:lpstr>Peak Locations of a Sinusoid Function</vt:lpstr>
      <vt:lpstr>Time Shift and Time Delay</vt:lpstr>
      <vt:lpstr>Example</vt:lpstr>
      <vt:lpstr>Attenuation</vt:lpstr>
      <vt:lpstr>MATLAB Example (I)</vt:lpstr>
      <vt:lpstr>MATLAB Example (II)</vt:lpstr>
      <vt:lpstr>Plotting the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#2</dc:title>
  <dc:creator>Jim McClellan</dc:creator>
  <cp:lastModifiedBy>Renyuan Lyu</cp:lastModifiedBy>
  <cp:revision>111</cp:revision>
  <cp:lastPrinted>1999-01-15T03:10:15Z</cp:lastPrinted>
  <dcterms:created xsi:type="dcterms:W3CDTF">1999-01-08T05:11:44Z</dcterms:created>
  <dcterms:modified xsi:type="dcterms:W3CDTF">2019-03-08T02:55:49Z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