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7" r:id="rId2"/>
    <p:sldId id="296" r:id="rId3"/>
    <p:sldId id="346" r:id="rId4"/>
    <p:sldId id="319" r:id="rId5"/>
    <p:sldId id="309" r:id="rId6"/>
    <p:sldId id="301" r:id="rId7"/>
    <p:sldId id="276" r:id="rId8"/>
    <p:sldId id="307" r:id="rId9"/>
    <p:sldId id="279" r:id="rId10"/>
    <p:sldId id="280" r:id="rId11"/>
    <p:sldId id="285" r:id="rId12"/>
    <p:sldId id="299" r:id="rId13"/>
    <p:sldId id="300" r:id="rId14"/>
    <p:sldId id="308" r:id="rId15"/>
    <p:sldId id="282" r:id="rId16"/>
    <p:sldId id="311" r:id="rId17"/>
    <p:sldId id="312" r:id="rId18"/>
    <p:sldId id="313" r:id="rId19"/>
    <p:sldId id="314" r:id="rId20"/>
    <p:sldId id="320" r:id="rId21"/>
    <p:sldId id="321" r:id="rId22"/>
    <p:sldId id="322" r:id="rId23"/>
    <p:sldId id="310" r:id="rId24"/>
    <p:sldId id="323" r:id="rId25"/>
    <p:sldId id="324" r:id="rId26"/>
    <p:sldId id="327" r:id="rId27"/>
    <p:sldId id="329" r:id="rId28"/>
    <p:sldId id="330" r:id="rId29"/>
    <p:sldId id="331" r:id="rId30"/>
    <p:sldId id="332" r:id="rId31"/>
    <p:sldId id="333" r:id="rId32"/>
    <p:sldId id="336" r:id="rId33"/>
    <p:sldId id="337" r:id="rId34"/>
    <p:sldId id="334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8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9E9EEC94-561E-4635-9F43-11AB0F60E5BB}"/>
    <pc:docChg chg="custSel modSld">
      <pc:chgData name="Renyuan Lyu" userId="eadeb139afb46539" providerId="LiveId" clId="{9E9EEC94-561E-4635-9F43-11AB0F60E5BB}" dt="2019-03-08T02:56:49.155" v="71" actId="27636"/>
      <pc:docMkLst>
        <pc:docMk/>
      </pc:docMkLst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279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79"/>
            <ac:spMk id="4098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79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282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2"/>
            <ac:spMk id="9218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2"/>
            <ac:spMk id="9219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2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2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285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5"/>
            <ac:spMk id="512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5"/>
            <ac:spMk id="5123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5"/>
            <ac:spMk id="5124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5"/>
            <ac:spMk id="5125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5"/>
            <ac:spMk id="5126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85"/>
            <ac:spMk id="5127" creationId="{00000000-0000-0000-0000-000000000000}"/>
          </ac:spMkLst>
        </pc:s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285"/>
            <ac:grpSpMk id="5133" creationId="{00000000-0000-0000-0000-000000000000}"/>
          </ac:grpSpMkLst>
        </pc:gr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285"/>
            <ac:grpSpMk id="5135" creationId="{00000000-0000-0000-0000-000000000000}"/>
          </ac:grpSpMkLst>
        </pc:gr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5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5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5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5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5"/>
            <ac:graphicFrameMk id="10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85"/>
            <ac:graphicFrameMk id="12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299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299"/>
            <ac:spMk id="6147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299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00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00"/>
            <ac:spMk id="7170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00"/>
            <ac:spMk id="717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0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0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873" v="66" actId="27636"/>
        <pc:sldMkLst>
          <pc:docMk/>
          <pc:sldMk cId="0" sldId="307"/>
        </pc:sldMkLst>
        <pc:spChg chg="add mod">
          <ac:chgData name="Renyuan Lyu" userId="eadeb139afb46539" providerId="LiveId" clId="{9E9EEC94-561E-4635-9F43-11AB0F60E5BB}" dt="2019-03-08T02:56:48.873" v="66" actId="27636"/>
          <ac:spMkLst>
            <pc:docMk/>
            <pc:sldMk cId="0" sldId="307"/>
            <ac:spMk id="3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8.838" v="64" actId="27636"/>
          <ac:spMkLst>
            <pc:docMk/>
            <pc:sldMk cId="0" sldId="307"/>
            <ac:spMk id="6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8.854" v="65" actId="27636"/>
          <ac:spMkLst>
            <pc:docMk/>
            <pc:sldMk cId="0" sldId="307"/>
            <ac:spMk id="7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8.649" v="63"/>
          <ac:spMkLst>
            <pc:docMk/>
            <pc:sldMk cId="0" sldId="307"/>
            <ac:spMk id="3074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8.649" v="63"/>
          <ac:spMkLst>
            <pc:docMk/>
            <pc:sldMk cId="0" sldId="307"/>
            <ac:spMk id="3075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7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7"/>
            <ac:graphicFrameMk id="5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7"/>
            <ac:graphicFrameMk id="9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7"/>
            <ac:graphicFrameMk id="11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7"/>
            <ac:graphicFrameMk id="13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9.155" v="71" actId="27636"/>
        <pc:sldMkLst>
          <pc:docMk/>
          <pc:sldMk cId="0" sldId="308"/>
        </pc:sldMkLst>
        <pc:spChg chg="add mod">
          <ac:chgData name="Renyuan Lyu" userId="eadeb139afb46539" providerId="LiveId" clId="{9E9EEC94-561E-4635-9F43-11AB0F60E5BB}" dt="2019-03-08T02:56:49.155" v="71" actId="27636"/>
          <ac:spMkLst>
            <pc:docMk/>
            <pc:sldMk cId="0" sldId="308"/>
            <ac:spMk id="8194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9.133" v="70" actId="27636"/>
          <ac:spMkLst>
            <pc:docMk/>
            <pc:sldMk cId="0" sldId="308"/>
            <ac:spMk id="8196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9.005" v="67" actId="27636"/>
          <ac:spMkLst>
            <pc:docMk/>
            <pc:sldMk cId="0" sldId="308"/>
            <ac:spMk id="8197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9.045" v="68" actId="27636"/>
          <ac:spMkLst>
            <pc:docMk/>
            <pc:sldMk cId="0" sldId="308"/>
            <ac:spMk id="8198" creationId="{00000000-0000-0000-0000-000000000000}"/>
          </ac:spMkLst>
        </pc:spChg>
        <pc:spChg chg="add mod">
          <ac:chgData name="Renyuan Lyu" userId="eadeb139afb46539" providerId="LiveId" clId="{9E9EEC94-561E-4635-9F43-11AB0F60E5BB}" dt="2019-03-08T02:56:49.103" v="69" actId="27636"/>
          <ac:spMkLst>
            <pc:docMk/>
            <pc:sldMk cId="0" sldId="308"/>
            <ac:spMk id="460809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08"/>
            <ac:spMk id="460819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8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8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8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8"/>
            <ac:graphicFrameMk id="10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8"/>
            <ac:graphicFrameMk id="12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09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09"/>
            <ac:spMk id="2050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09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11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1"/>
            <ac:spMk id="1024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1"/>
            <ac:spMk id="10243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1"/>
            <ac:spMk id="10244" creationId="{00000000-0000-0000-0000-000000000000}"/>
          </ac:spMkLst>
        </pc:s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11"/>
            <ac:grpSpMk id="10249" creationId="{00000000-0000-0000-0000-000000000000}"/>
          </ac:grpSpMkLst>
        </pc:gr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11"/>
            <ac:grpSpMk id="10250" creationId="{00000000-0000-0000-0000-000000000000}"/>
          </ac:grpSpMkLst>
        </pc:gr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11"/>
            <ac:grpSpMk id="10251" creationId="{00000000-0000-0000-0000-000000000000}"/>
          </ac:grpSpMkLst>
        </pc:gr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1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1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1"/>
            <ac:graphicFrameMk id="6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12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2"/>
            <ac:spMk id="11266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2"/>
            <ac:spMk id="11267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2"/>
            <ac:spMk id="11268" creationId="{00000000-0000-0000-0000-000000000000}"/>
          </ac:spMkLst>
        </pc:s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12"/>
            <ac:grpSpMk id="11273" creationId="{00000000-0000-0000-0000-000000000000}"/>
          </ac:grpSpMkLst>
        </pc:gr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12"/>
            <ac:grpSpMk id="11274" creationId="{00000000-0000-0000-0000-000000000000}"/>
          </ac:grpSpMkLst>
        </pc:gr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12"/>
            <ac:grpSpMk id="11276" creationId="{00000000-0000-0000-0000-000000000000}"/>
          </ac:grpSpMkLst>
        </pc:gr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2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2"/>
            <ac:graphicFrameMk id="5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2"/>
            <ac:graphicFrameMk id="7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13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3"/>
            <ac:spMk id="12291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3"/>
            <ac:spMk id="457728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3"/>
            <ac:spMk id="457730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3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3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3"/>
            <ac:graphicFrameMk id="6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14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4"/>
            <ac:spMk id="6147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4"/>
            <ac:spMk id="457728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4"/>
            <ac:spMk id="457730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4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4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4"/>
            <ac:graphicFrameMk id="6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19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19"/>
            <ac:spMk id="1026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19"/>
            <ac:graphicFrameMk id="2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22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22"/>
            <ac:spMk id="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22"/>
            <ac:spMk id="3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22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22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22"/>
            <ac:graphicFrameMk id="8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23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23"/>
            <ac:spMk id="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23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23"/>
            <ac:graphicFrameMk id="3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23"/>
            <ac:graphicFrameMk id="5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24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24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24"/>
            <ac:graphicFrameMk id="4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31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1"/>
            <ac:spMk id="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1"/>
            <ac:spMk id="3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1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1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1"/>
            <ac:graphicFrameMk id="8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33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3"/>
            <ac:spMk id="6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3"/>
            <ac:graphicFrameMk id="2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34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4"/>
            <ac:spMk id="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4"/>
            <ac:spMk id="3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4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4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4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4"/>
            <ac:graphicFrameMk id="8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36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6"/>
            <ac:spMk id="4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6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6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6"/>
            <ac:graphicFrameMk id="5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38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8"/>
            <ac:spMk id="23555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38"/>
            <ac:spMk id="405513" creationId="{00000000-0000-0000-0000-000000000000}"/>
          </ac:spMkLst>
        </pc:spChg>
        <pc:grpChg chg="mod">
          <ac:chgData name="Renyuan Lyu" userId="eadeb139afb46539" providerId="LiveId" clId="{9E9EEC94-561E-4635-9F43-11AB0F60E5BB}" dt="2019-03-08T02:56:48.649" v="63"/>
          <ac:grpSpMkLst>
            <pc:docMk/>
            <pc:sldMk cId="0" sldId="338"/>
            <ac:grpSpMk id="23561" creationId="{00000000-0000-0000-0000-000000000000}"/>
          </ac:grpSpMkLst>
        </pc:gr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38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40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40"/>
            <ac:spMk id="24579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40"/>
            <ac:graphicFrameMk id="2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42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42"/>
            <ac:spMk id="404491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42"/>
            <ac:spMk id="404492" creationId="{00000000-0000-0000-0000-000000000000}"/>
          </ac:spMkLst>
        </pc:spChg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42"/>
            <ac:spMk id="404493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42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42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42"/>
            <ac:graphicFrameMk id="6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9E9EEC94-561E-4635-9F43-11AB0F60E5BB}" dt="2019-03-08T02:56:48.649" v="63"/>
        <pc:sldMkLst>
          <pc:docMk/>
          <pc:sldMk cId="0" sldId="343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43"/>
            <ac:spMk id="404491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43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9E9EEC94-561E-4635-9F43-11AB0F60E5BB}" dt="2019-03-08T02:56:48.649" v="63"/>
        <pc:sldMkLst>
          <pc:docMk/>
          <pc:sldMk cId="0" sldId="344"/>
        </pc:sldMkLst>
        <pc:spChg chg="add">
          <ac:chgData name="Renyuan Lyu" userId="eadeb139afb46539" providerId="LiveId" clId="{9E9EEC94-561E-4635-9F43-11AB0F60E5BB}" dt="2019-03-08T02:56:48.649" v="63"/>
          <ac:spMkLst>
            <pc:docMk/>
            <pc:sldMk cId="0" sldId="344"/>
            <ac:spMk id="2" creationId="{00000000-0000-0000-0000-000000000000}"/>
          </ac:spMkLst>
        </pc:spChg>
        <pc:graphicFrameChg chg="del mod replId">
          <ac:chgData name="Renyuan Lyu" userId="eadeb139afb46539" providerId="LiveId" clId="{9E9EEC94-561E-4635-9F43-11AB0F60E5BB}" dt="2019-03-08T02:56:48.649" v="63"/>
          <ac:graphicFrameMkLst>
            <pc:docMk/>
            <pc:sldMk cId="0" sldId="344"/>
            <ac:graphicFrameMk id="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fld id="{9352A0EB-E1B0-4492-BB13-A657BCDDD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C3E4A677-5161-432D-8B41-0204DBD63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D6907-AE10-4E60-ACDE-74927C6D23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F2E85-B2CF-46DD-991C-F3E4B9F786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8435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714CC28-15BC-4D29-AA61-DD0896FC0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A9AD-BC42-447F-B3CC-5AE02050A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7856-1F24-471C-B154-6316A4DC5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13200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9DC13-8E9C-4FCD-8001-6ADB97A4C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ED0F-FFA5-431B-8D33-647DDA704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33F2-1F6A-4A8E-BCAE-263377CF5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8250-4073-4139-9530-1774ADD8A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32549-A415-432F-881A-69CD1B717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F6C4B-CC31-43D0-9CEE-D8245F015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2CAA-580C-4F6E-BC6C-6497722E1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3FA36-DB1D-48E3-A686-08BA8BB6A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3B49A-D6CA-4A50-9ABB-7EF3CA9D4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83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83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B723E78-BC3C-4C47-B248-BB0C041E6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7" descr="A:\paint.GIF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png"/><Relationship Id="rId5" Type="http://schemas.openxmlformats.org/officeDocument/2006/relationships/image" Target="../media/image12.png"/><Relationship Id="rId4" Type="http://schemas.openxmlformats.org/officeDocument/2006/relationships/image" Target="../media/image7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Books\DSPFirst_CDRom\Contents\Demos\PHASORS\GRAPHICS\PHASORS1.MOV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4.png"/><Relationship Id="rId4" Type="http://schemas.openxmlformats.org/officeDocument/2006/relationships/image" Target="../media/image8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DSP-First, 2/e 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2766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>
                <a:latin typeface="Arial Black" charset="0"/>
              </a:rPr>
              <a:t>LECTURE #3</a:t>
            </a:r>
          </a:p>
          <a:p>
            <a:pPr>
              <a:buFont typeface="Wingdings" charset="2"/>
              <a:buNone/>
            </a:pPr>
            <a:r>
              <a:rPr lang="en-US" dirty="0">
                <a:latin typeface="Arial Black" charset="0"/>
              </a:rPr>
              <a:t>Complex Exponentials</a:t>
            </a:r>
          </a:p>
          <a:p>
            <a:pPr>
              <a:buFont typeface="Wingdings" charset="2"/>
              <a:buNone/>
            </a:pPr>
            <a:r>
              <a:rPr lang="en-US" dirty="0">
                <a:latin typeface="Arial Black" charset="0"/>
              </a:rPr>
              <a:t>&amp; Complex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4CC28-15BC-4D29-AA61-DD0896FC03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*** POLAR FORM ***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0025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u="sng"/>
              <a:t>Vector</a:t>
            </a:r>
            <a:r>
              <a:rPr lang="en-US"/>
              <a:t> Form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Length</a:t>
            </a:r>
            <a:r>
              <a:rPr lang="en-US"/>
              <a:t> =1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Angle</a:t>
            </a:r>
            <a:r>
              <a:rPr lang="en-US"/>
              <a:t> = </a:t>
            </a:r>
            <a:r>
              <a:rPr lang="en-US">
                <a:latin typeface="Symbol" charset="2"/>
              </a:rPr>
              <a:t>q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Common Values</a:t>
            </a:r>
          </a:p>
          <a:p>
            <a:pPr lvl="2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j</a:t>
            </a:r>
            <a:r>
              <a:rPr lang="en-US"/>
              <a:t> has angle of 0.5</a:t>
            </a:r>
            <a:r>
              <a:rPr lang="en-US">
                <a:latin typeface="Symbol" charset="2"/>
              </a:rPr>
              <a:t>p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>
                <a:latin typeface="Symbol" charset="2"/>
              </a:rPr>
              <a:t>-</a:t>
            </a:r>
            <a:r>
              <a:rPr lang="en-US"/>
              <a:t>1 has angle of </a:t>
            </a:r>
            <a:r>
              <a:rPr lang="en-US">
                <a:latin typeface="Symbol" charset="2"/>
              </a:rPr>
              <a:t>p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  <a:latin typeface="Symbol" charset="2"/>
              </a:rPr>
              <a:t>- </a:t>
            </a:r>
            <a:r>
              <a:rPr lang="en-US" b="1">
                <a:solidFill>
                  <a:schemeClr val="tx2"/>
                </a:solidFill>
              </a:rPr>
              <a:t>j</a:t>
            </a:r>
            <a:r>
              <a:rPr lang="en-US"/>
              <a:t> has angle of 1.5</a:t>
            </a:r>
            <a:r>
              <a:rPr lang="en-US">
                <a:latin typeface="Symbol" charset="2"/>
              </a:rPr>
              <a:t>p </a:t>
            </a:r>
          </a:p>
          <a:p>
            <a:pPr lvl="2">
              <a:lnSpc>
                <a:spcPct val="90000"/>
              </a:lnSpc>
            </a:pPr>
            <a:r>
              <a:rPr lang="en-US"/>
              <a:t>also, angle of </a:t>
            </a:r>
            <a:r>
              <a:rPr lang="en-US" b="1">
                <a:solidFill>
                  <a:schemeClr val="tx2"/>
                </a:solidFill>
                <a:latin typeface="Symbol" charset="2"/>
              </a:rPr>
              <a:t>-</a:t>
            </a:r>
            <a:r>
              <a:rPr lang="en-US" b="1">
                <a:solidFill>
                  <a:schemeClr val="tx2"/>
                </a:solidFill>
              </a:rPr>
              <a:t>j </a:t>
            </a:r>
            <a:r>
              <a:rPr lang="en-US" b="1"/>
              <a:t>could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be </a:t>
            </a:r>
            <a:r>
              <a:rPr lang="en-US">
                <a:latin typeface="Symbol" charset="2"/>
              </a:rPr>
              <a:t>-</a:t>
            </a:r>
            <a:r>
              <a:rPr lang="en-US"/>
              <a:t>0.5</a:t>
            </a:r>
            <a:r>
              <a:rPr lang="en-US">
                <a:latin typeface="Symbol" charset="2"/>
              </a:rPr>
              <a:t>p = </a:t>
            </a:r>
            <a:r>
              <a:rPr lang="en-US"/>
              <a:t>1.5</a:t>
            </a:r>
            <a:r>
              <a:rPr lang="en-US">
                <a:latin typeface="Symbol" charset="2"/>
              </a:rPr>
              <a:t>p -</a:t>
            </a:r>
            <a:r>
              <a:rPr lang="en-US"/>
              <a:t>2</a:t>
            </a:r>
            <a:r>
              <a:rPr lang="en-US">
                <a:latin typeface="Symbol" charset="2"/>
              </a:rPr>
              <a:t>p</a:t>
            </a:r>
          </a:p>
          <a:p>
            <a:pPr lvl="2">
              <a:lnSpc>
                <a:spcPct val="90000"/>
              </a:lnSpc>
            </a:pPr>
            <a:r>
              <a:rPr lang="en-US"/>
              <a:t>because the PHASE is </a:t>
            </a:r>
            <a:r>
              <a:rPr lang="en-US" b="1"/>
              <a:t>AMBIGUOUS</a:t>
            </a:r>
          </a:p>
        </p:txBody>
      </p:sp>
      <p:pic>
        <p:nvPicPr>
          <p:cNvPr id="36871" name="Picture 4" descr="F:\EE2200-PPT\trig-fcn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675" y="1981200"/>
            <a:ext cx="3514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5"/>
          <p:cNvSpPr>
            <a:spLocks noChangeShapeType="1"/>
          </p:cNvSpPr>
          <p:nvPr/>
        </p:nvSpPr>
        <p:spPr bwMode="auto">
          <a:xfrm flipV="1">
            <a:off x="6400800" y="2209800"/>
            <a:ext cx="0" cy="1219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6"/>
          <p:cNvSpPr>
            <a:spLocks/>
          </p:cNvSpPr>
          <p:nvPr/>
        </p:nvSpPr>
        <p:spPr bwMode="auto">
          <a:xfrm>
            <a:off x="1295400" y="2286000"/>
            <a:ext cx="5029200" cy="1828800"/>
          </a:xfrm>
          <a:custGeom>
            <a:avLst/>
            <a:gdLst>
              <a:gd name="T0" fmla="*/ 2147483647 w 3376"/>
              <a:gd name="T1" fmla="*/ 2147483647 h 1248"/>
              <a:gd name="T2" fmla="*/ 2147483647 w 3376"/>
              <a:gd name="T3" fmla="*/ 2147483647 h 1248"/>
              <a:gd name="T4" fmla="*/ 2147483647 w 3376"/>
              <a:gd name="T5" fmla="*/ 2147483647 h 1248"/>
              <a:gd name="T6" fmla="*/ 2147483647 w 3376"/>
              <a:gd name="T7" fmla="*/ 2147483647 h 1248"/>
              <a:gd name="T8" fmla="*/ 2147483647 w 3376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6"/>
              <a:gd name="T16" fmla="*/ 0 h 1248"/>
              <a:gd name="T17" fmla="*/ 3376 w 337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6" h="1248">
                <a:moveTo>
                  <a:pt x="208" y="1248"/>
                </a:moveTo>
                <a:cubicBezTo>
                  <a:pt x="104" y="1184"/>
                  <a:pt x="0" y="1120"/>
                  <a:pt x="160" y="1104"/>
                </a:cubicBezTo>
                <a:cubicBezTo>
                  <a:pt x="320" y="1088"/>
                  <a:pt x="832" y="1160"/>
                  <a:pt x="1168" y="1152"/>
                </a:cubicBezTo>
                <a:cubicBezTo>
                  <a:pt x="1504" y="1144"/>
                  <a:pt x="1808" y="1248"/>
                  <a:pt x="2176" y="1056"/>
                </a:cubicBezTo>
                <a:cubicBezTo>
                  <a:pt x="2544" y="864"/>
                  <a:pt x="3176" y="175"/>
                  <a:pt x="3376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>
            <a:off x="6400800" y="3429000"/>
            <a:ext cx="0" cy="1219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 &lt;--&gt; RECTANGULAR</a:t>
            </a:r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781050"/>
          </a:xfrm>
        </p:spPr>
        <p:txBody>
          <a:bodyPr/>
          <a:lstStyle/>
          <a:p>
            <a:r>
              <a:rPr lang="en-US"/>
              <a:t>Relate (x,y) to (r,</a:t>
            </a:r>
            <a:r>
              <a:rPr lang="en-US">
                <a:latin typeface="Symbol" charset="2"/>
              </a:rPr>
              <a:t>q</a:t>
            </a:r>
            <a:r>
              <a:rPr lang="en-US"/>
              <a:t>)</a:t>
            </a:r>
          </a:p>
        </p:txBody>
      </p:sp>
      <p:grpSp>
        <p:nvGrpSpPr>
          <p:cNvPr id="5133" name="Group 18"/>
          <p:cNvGrpSpPr>
            <a:grpSpLocks/>
          </p:cNvGrpSpPr>
          <p:nvPr/>
        </p:nvGrpSpPr>
        <p:grpSpPr bwMode="auto">
          <a:xfrm>
            <a:off x="5343525" y="1828800"/>
            <a:ext cx="2595563" cy="2098675"/>
            <a:chOff x="3366" y="1152"/>
            <a:chExt cx="1635" cy="1322"/>
          </a:xfrm>
        </p:grpSpPr>
        <p:sp>
          <p:nvSpPr>
            <p:cNvPr id="5137" name="Line 5"/>
            <p:cNvSpPr>
              <a:spLocks noChangeShapeType="1"/>
            </p:cNvSpPr>
            <p:nvPr/>
          </p:nvSpPr>
          <p:spPr bwMode="auto">
            <a:xfrm flipH="1" flipV="1">
              <a:off x="4662" y="1152"/>
              <a:ext cx="0" cy="96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"/>
            <p:cNvSpPr>
              <a:spLocks noChangeShapeType="1"/>
            </p:cNvSpPr>
            <p:nvPr/>
          </p:nvSpPr>
          <p:spPr bwMode="auto">
            <a:xfrm flipV="1">
              <a:off x="3414" y="2112"/>
              <a:ext cx="124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"/>
            <p:cNvSpPr>
              <a:spLocks noChangeShapeType="1"/>
            </p:cNvSpPr>
            <p:nvPr/>
          </p:nvSpPr>
          <p:spPr bwMode="auto">
            <a:xfrm flipV="1">
              <a:off x="3366" y="1152"/>
              <a:ext cx="1344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4" name="Object 8"/>
                <p:cNvSpPr txBox="1"/>
                <p:nvPr/>
              </p:nvSpPr>
              <p:spPr bwMode="auto">
                <a:xfrm>
                  <a:off x="3783" y="1265"/>
                  <a:ext cx="282" cy="31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5124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83" y="1265"/>
                  <a:ext cx="282" cy="3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5" name="Object 9"/>
                <p:cNvSpPr txBox="1"/>
                <p:nvPr/>
              </p:nvSpPr>
              <p:spPr bwMode="auto">
                <a:xfrm>
                  <a:off x="3729" y="1824"/>
                  <a:ext cx="234" cy="2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5125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9" y="1824"/>
                  <a:ext cx="234" cy="298"/>
                </a:xfrm>
                <a:prstGeom prst="rect">
                  <a:avLst/>
                </a:prstGeom>
                <a:blipFill>
                  <a:blip r:embed="rId3"/>
                  <a:stretch>
                    <a:fillRect l="-32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6" name="Object 10"/>
                <p:cNvSpPr txBox="1"/>
                <p:nvPr/>
              </p:nvSpPr>
              <p:spPr bwMode="auto">
                <a:xfrm>
                  <a:off x="3974" y="2129"/>
                  <a:ext cx="314" cy="34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5126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4" y="2129"/>
                  <a:ext cx="314" cy="3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7" name="Object 11"/>
                <p:cNvSpPr txBox="1"/>
                <p:nvPr/>
              </p:nvSpPr>
              <p:spPr bwMode="auto">
                <a:xfrm>
                  <a:off x="4656" y="1506"/>
                  <a:ext cx="345" cy="40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5127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1506"/>
                  <a:ext cx="345" cy="4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685800" y="5722938"/>
            <a:ext cx="6911975" cy="65563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>
                <a:latin typeface="Arial" charset="0"/>
              </a:rPr>
              <a:t>Need a notation for POLAR FORM </a:t>
            </a:r>
          </a:p>
        </p:txBody>
      </p:sp>
      <p:grpSp>
        <p:nvGrpSpPr>
          <p:cNvPr id="5135" name="Group 17"/>
          <p:cNvGrpSpPr>
            <a:grpSpLocks/>
          </p:cNvGrpSpPr>
          <p:nvPr/>
        </p:nvGrpSpPr>
        <p:grpSpPr bwMode="auto">
          <a:xfrm>
            <a:off x="990600" y="2686051"/>
            <a:ext cx="6159500" cy="2800350"/>
            <a:chOff x="624" y="1692"/>
            <a:chExt cx="3880" cy="17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2" name="Object 4"/>
                <p:cNvSpPr txBox="1"/>
                <p:nvPr/>
              </p:nvSpPr>
              <p:spPr bwMode="auto">
                <a:xfrm>
                  <a:off x="624" y="1692"/>
                  <a:ext cx="1920" cy="115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TW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5122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1692"/>
                  <a:ext cx="1920" cy="11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3" name="Object 12"/>
                <p:cNvSpPr txBox="1"/>
                <p:nvPr/>
              </p:nvSpPr>
              <p:spPr bwMode="auto">
                <a:xfrm>
                  <a:off x="3120" y="2618"/>
                  <a:ext cx="1384" cy="836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5123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" y="2618"/>
                  <a:ext cx="1384" cy="8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>
              <a:off x="1320" y="2932"/>
              <a:ext cx="1777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Most calculators do</a:t>
              </a:r>
            </a:p>
            <a:p>
              <a:r>
                <a:rPr lang="en-US">
                  <a:latin typeface="Arial" charset="0"/>
                </a:rPr>
                <a:t>Polar-Rectangular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Euler’s FORMULA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Complex Exponential</a:t>
            </a:r>
          </a:p>
          <a:p>
            <a:pPr lvl="1"/>
            <a:r>
              <a:rPr lang="en-US" b="1" u="sng">
                <a:solidFill>
                  <a:schemeClr val="accent1"/>
                </a:solidFill>
              </a:rPr>
              <a:t>Real part is cosine</a:t>
            </a:r>
          </a:p>
          <a:p>
            <a:pPr lvl="1"/>
            <a:r>
              <a:rPr lang="en-US"/>
              <a:t>Imaginary part is sine</a:t>
            </a:r>
          </a:p>
          <a:p>
            <a:pPr lvl="1"/>
            <a:r>
              <a:rPr lang="en-US"/>
              <a:t>Magnitude is one</a:t>
            </a:r>
          </a:p>
        </p:txBody>
      </p:sp>
      <p:pic>
        <p:nvPicPr>
          <p:cNvPr id="6153" name="Picture 4" descr="F:\EE2200-PPT\trig-fcn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05000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00188" y="5334000"/>
          <a:ext cx="60833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49400" imgH="203200" progId="Equation.3">
                  <p:embed/>
                </p:oleObj>
              </mc:Choice>
              <mc:Fallback>
                <p:oleObj name="Equation" r:id="rId4" imgW="1549400" imgH="20320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334000"/>
                        <a:ext cx="6083300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3"/>
              <p:cNvSpPr txBox="1"/>
              <p:nvPr/>
            </p:nvSpPr>
            <p:spPr bwMode="auto">
              <a:xfrm>
                <a:off x="1604963" y="4057650"/>
                <a:ext cx="5584825" cy="99695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61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4963" y="4057650"/>
                <a:ext cx="5584825" cy="996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= Real Part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Complex Exponential</a:t>
            </a:r>
          </a:p>
          <a:p>
            <a:pPr lvl="1"/>
            <a:r>
              <a:rPr lang="en-US" b="1" u="sng">
                <a:solidFill>
                  <a:schemeClr val="accent1"/>
                </a:solidFill>
              </a:rPr>
              <a:t>Real part is cosine</a:t>
            </a:r>
          </a:p>
          <a:p>
            <a:pPr lvl="1"/>
            <a:r>
              <a:rPr lang="en-US">
                <a:solidFill>
                  <a:srgbClr val="FFB8AA"/>
                </a:solidFill>
              </a:rPr>
              <a:t>Imaginary part is sine</a:t>
            </a:r>
          </a:p>
        </p:txBody>
      </p:sp>
      <p:pic>
        <p:nvPicPr>
          <p:cNvPr id="7177" name="Picture 4" descr="F:\EE2200-PPT\trig-fcn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905000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3"/>
              <p:cNvSpPr txBox="1"/>
              <p:nvPr/>
            </p:nvSpPr>
            <p:spPr bwMode="auto">
              <a:xfrm>
                <a:off x="1255713" y="4038600"/>
                <a:ext cx="6283325" cy="8985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𝑗𝑟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717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713" y="4038600"/>
                <a:ext cx="6283325" cy="8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4"/>
              <p:cNvSpPr txBox="1"/>
              <p:nvPr/>
            </p:nvSpPr>
            <p:spPr bwMode="auto">
              <a:xfrm>
                <a:off x="1981200" y="5257800"/>
                <a:ext cx="4538663" cy="898525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717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257800"/>
                <a:ext cx="4538663" cy="898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Common Values of exp(</a:t>
            </a:r>
            <a:r>
              <a:rPr lang="en-US" dirty="0" err="1">
                <a:latin typeface="+mn-lt"/>
              </a:rPr>
              <a:t>j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013200" cy="4729163"/>
          </a:xfrm>
        </p:spPr>
        <p:txBody>
          <a:bodyPr/>
          <a:lstStyle/>
          <a:p>
            <a:r>
              <a:rPr lang="en-US" sz="2800"/>
              <a:t>Changing the angle</a:t>
            </a:r>
          </a:p>
          <a:p>
            <a:pPr lvl="1"/>
            <a:endParaRPr lang="en-US" sz="2400" b="1"/>
          </a:p>
        </p:txBody>
      </p:sp>
      <p:grpSp>
        <p:nvGrpSpPr>
          <p:cNvPr id="8205" name="Group 16"/>
          <p:cNvGrpSpPr>
            <a:grpSpLocks/>
          </p:cNvGrpSpPr>
          <p:nvPr/>
        </p:nvGrpSpPr>
        <p:grpSpPr bwMode="auto">
          <a:xfrm>
            <a:off x="5243513" y="1398588"/>
            <a:ext cx="3514725" cy="2809875"/>
            <a:chOff x="3220" y="978"/>
            <a:chExt cx="2214" cy="1770"/>
          </a:xfrm>
        </p:grpSpPr>
        <p:pic>
          <p:nvPicPr>
            <p:cNvPr id="8206" name="Picture 4" descr="trig-fc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0" y="978"/>
              <a:ext cx="2214" cy="1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7" name="Line 5"/>
            <p:cNvSpPr>
              <a:spLocks noChangeShapeType="1"/>
            </p:cNvSpPr>
            <p:nvPr/>
          </p:nvSpPr>
          <p:spPr bwMode="auto">
            <a:xfrm flipV="1">
              <a:off x="4330" y="1122"/>
              <a:ext cx="0" cy="76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4330" y="1890"/>
              <a:ext cx="0" cy="76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8"/>
            <p:cNvSpPr>
              <a:spLocks noChangeArrowheads="1"/>
            </p:cNvSpPr>
            <p:nvPr/>
          </p:nvSpPr>
          <p:spPr bwMode="auto">
            <a:xfrm>
              <a:off x="4811" y="1291"/>
              <a:ext cx="100" cy="8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2"/>
              <p:cNvSpPr txBox="1"/>
              <p:nvPr/>
            </p:nvSpPr>
            <p:spPr bwMode="auto">
              <a:xfrm>
                <a:off x="152400" y="2133600"/>
                <a:ext cx="4278313" cy="5111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=0→1=1+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133600"/>
                <a:ext cx="4278313" cy="511175"/>
              </a:xfrm>
              <a:prstGeom prst="rect">
                <a:avLst/>
              </a:prstGeom>
              <a:blipFill>
                <a:blip r:embed="rId4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809" name="Object 3"/>
              <p:cNvSpPr txBox="1"/>
              <p:nvPr>
                <p:ph sz="quarter" idx="2"/>
              </p:nvPr>
            </p:nvSpPr>
            <p:spPr bwMode="auto">
              <a:xfrm>
                <a:off x="1228725" y="5372100"/>
                <a:ext cx="2624138" cy="6477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1±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080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228725" y="5372100"/>
                <a:ext cx="2624138" cy="647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Object 4"/>
              <p:cNvSpPr txBox="1"/>
              <p:nvPr/>
            </p:nvSpPr>
            <p:spPr bwMode="auto">
              <a:xfrm>
                <a:off x="152400" y="3810000"/>
                <a:ext cx="4441825" cy="512763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+1/2)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810000"/>
                <a:ext cx="4441825" cy="512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7" name="Object 5"/>
              <p:cNvSpPr txBox="1"/>
              <p:nvPr/>
            </p:nvSpPr>
            <p:spPr bwMode="auto">
              <a:xfrm>
                <a:off x="101600" y="2971800"/>
                <a:ext cx="5156200" cy="51276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→−1=−1+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" y="2971800"/>
                <a:ext cx="5156200" cy="512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8" name="Object 6"/>
              <p:cNvSpPr txBox="1"/>
              <p:nvPr/>
            </p:nvSpPr>
            <p:spPr bwMode="auto">
              <a:xfrm>
                <a:off x="139700" y="4572000"/>
                <a:ext cx="6032500" cy="511175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/2→−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−1/2)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700" y="4572000"/>
                <a:ext cx="6032500" cy="511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819" name="Object 7"/>
              <p:cNvSpPr txBox="1"/>
              <p:nvPr/>
            </p:nvSpPr>
            <p:spPr bwMode="auto">
              <a:xfrm>
                <a:off x="4857750" y="5419725"/>
                <a:ext cx="187642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±1+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08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750" y="5419725"/>
                <a:ext cx="1876425" cy="600075"/>
              </a:xfrm>
              <a:prstGeom prst="rect">
                <a:avLst/>
              </a:prstGeom>
              <a:blipFill>
                <a:blip r:embed="rId9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9DC13-8E9C-4FCD-8001-6ADB97A4CF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EXPONENTIAL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/>
              <a:t>Interpret this as a</a:t>
            </a:r>
            <a:r>
              <a:rPr lang="en-US" b="1">
                <a:solidFill>
                  <a:schemeClr val="accent1"/>
                </a:solidFill>
              </a:rPr>
              <a:t> Rotating Vector</a:t>
            </a:r>
            <a:endParaRPr lang="en-US"/>
          </a:p>
          <a:p>
            <a:pPr lvl="1"/>
            <a:r>
              <a:rPr lang="en-US" b="1">
                <a:latin typeface="Symbol" charset="2"/>
              </a:rPr>
              <a:t>q = w</a:t>
            </a:r>
            <a:r>
              <a:rPr lang="en-US" b="1" i="1"/>
              <a:t>t</a:t>
            </a:r>
          </a:p>
          <a:p>
            <a:pPr lvl="1"/>
            <a:r>
              <a:rPr lang="en-US"/>
              <a:t>Angle changes vs. time</a:t>
            </a:r>
            <a:endParaRPr lang="en-US" b="1" i="1"/>
          </a:p>
          <a:p>
            <a:pPr lvl="1"/>
            <a:r>
              <a:rPr lang="en-US"/>
              <a:t>ex: </a:t>
            </a:r>
            <a:r>
              <a:rPr lang="en-US">
                <a:latin typeface="Symbol" charset="2"/>
              </a:rPr>
              <a:t>w=20p </a:t>
            </a:r>
            <a:r>
              <a:rPr lang="en-US"/>
              <a:t>rad/s</a:t>
            </a:r>
            <a:endParaRPr lang="en-US">
              <a:latin typeface="Symbol" charset="2"/>
            </a:endParaRPr>
          </a:p>
          <a:p>
            <a:pPr lvl="1"/>
            <a:r>
              <a:rPr lang="en-US"/>
              <a:t>Rotates </a:t>
            </a:r>
            <a:r>
              <a:rPr lang="en-US">
                <a:latin typeface="Symbol" charset="2"/>
              </a:rPr>
              <a:t>0.2p</a:t>
            </a:r>
            <a:r>
              <a:rPr lang="en-US"/>
              <a:t> in 0.01 secs</a:t>
            </a:r>
          </a:p>
          <a:p>
            <a:pPr lvl="1"/>
            <a:endParaRPr lang="en-US"/>
          </a:p>
        </p:txBody>
      </p:sp>
      <p:pic>
        <p:nvPicPr>
          <p:cNvPr id="9225" name="Picture 5" descr="F:\EE2200-PPT\trig-fcn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675" y="3482975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Object 7"/>
              <p:cNvSpPr txBox="1"/>
              <p:nvPr/>
            </p:nvSpPr>
            <p:spPr bwMode="auto">
              <a:xfrm>
                <a:off x="1455738" y="1770063"/>
                <a:ext cx="6134100" cy="89693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921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5738" y="1770063"/>
                <a:ext cx="6134100" cy="896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8"/>
              <p:cNvSpPr txBox="1"/>
              <p:nvPr/>
            </p:nvSpPr>
            <p:spPr bwMode="auto">
              <a:xfrm>
                <a:off x="4625975" y="5495925"/>
                <a:ext cx="4213225" cy="752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921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5975" y="5495925"/>
                <a:ext cx="4213225" cy="752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 = REAL PART</a:t>
            </a:r>
          </a:p>
        </p:txBody>
      </p:sp>
      <p:grpSp>
        <p:nvGrpSpPr>
          <p:cNvPr id="10249" name="Group 20"/>
          <p:cNvGrpSpPr>
            <a:grpSpLocks/>
          </p:cNvGrpSpPr>
          <p:nvPr/>
        </p:nvGrpSpPr>
        <p:grpSpPr bwMode="auto">
          <a:xfrm>
            <a:off x="431800" y="4191000"/>
            <a:ext cx="8178800" cy="2438400"/>
            <a:chOff x="431800" y="4191000"/>
            <a:chExt cx="8178800" cy="2438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4" name="Object 17"/>
                <p:cNvSpPr txBox="1"/>
                <p:nvPr/>
              </p:nvSpPr>
              <p:spPr bwMode="auto">
                <a:xfrm>
                  <a:off x="1600200" y="4495800"/>
                  <a:ext cx="6232525" cy="1692275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aln/>
                          </m:r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244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495800"/>
                  <a:ext cx="6232525" cy="16922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54" name="Rectangle 2056"/>
            <p:cNvSpPr>
              <a:spLocks noChangeArrowheads="1"/>
            </p:cNvSpPr>
            <p:nvPr/>
          </p:nvSpPr>
          <p:spPr bwMode="auto">
            <a:xfrm>
              <a:off x="431800" y="41910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>
                  <a:latin typeface="Tahoma" charset="0"/>
                </a:rPr>
                <a:t>So,</a:t>
              </a:r>
            </a:p>
          </p:txBody>
        </p:sp>
        <p:sp>
          <p:nvSpPr>
            <p:cNvPr id="10255" name="AutoShape 2060"/>
            <p:cNvSpPr>
              <a:spLocks noChangeArrowheads="1"/>
            </p:cNvSpPr>
            <p:nvPr/>
          </p:nvSpPr>
          <p:spPr bwMode="auto">
            <a:xfrm>
              <a:off x="5638800" y="6019800"/>
              <a:ext cx="762000" cy="6096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" name="Group 18"/>
          <p:cNvGrpSpPr>
            <a:grpSpLocks/>
          </p:cNvGrpSpPr>
          <p:nvPr/>
        </p:nvGrpSpPr>
        <p:grpSpPr bwMode="auto">
          <a:xfrm>
            <a:off x="381000" y="1676400"/>
            <a:ext cx="8178800" cy="1182688"/>
            <a:chOff x="381000" y="1676400"/>
            <a:chExt cx="8178800" cy="1182384"/>
          </a:xfrm>
        </p:grpSpPr>
        <p:sp>
          <p:nvSpPr>
            <p:cNvPr id="10253" name="Rectangle 2053"/>
            <p:cNvSpPr>
              <a:spLocks noChangeArrowheads="1"/>
            </p:cNvSpPr>
            <p:nvPr/>
          </p:nvSpPr>
          <p:spPr bwMode="auto">
            <a:xfrm>
              <a:off x="381000" y="1676400"/>
              <a:ext cx="8178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>
                  <a:latin typeface="Tahoma" charset="0"/>
                </a:rPr>
                <a:t>Real Part of Euler’s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3" name="Object 16"/>
                <p:cNvSpPr txBox="1"/>
                <p:nvPr/>
              </p:nvSpPr>
              <p:spPr bwMode="auto">
                <a:xfrm>
                  <a:off x="3429000" y="2057400"/>
                  <a:ext cx="3962400" cy="80138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243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9000" y="2057400"/>
                  <a:ext cx="3962400" cy="8013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51" name="Group 19"/>
          <p:cNvGrpSpPr>
            <a:grpSpLocks/>
          </p:cNvGrpSpPr>
          <p:nvPr/>
        </p:nvGrpSpPr>
        <p:grpSpPr bwMode="auto">
          <a:xfrm>
            <a:off x="381000" y="2971800"/>
            <a:ext cx="8178800" cy="1169988"/>
            <a:chOff x="381000" y="2971800"/>
            <a:chExt cx="8178800" cy="1169988"/>
          </a:xfrm>
        </p:grpSpPr>
        <p:sp>
          <p:nvSpPr>
            <p:cNvPr id="10252" name="Rectangle 2059"/>
            <p:cNvSpPr>
              <a:spLocks noChangeArrowheads="1"/>
            </p:cNvSpPr>
            <p:nvPr/>
          </p:nvSpPr>
          <p:spPr bwMode="auto">
            <a:xfrm>
              <a:off x="381000" y="29718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>
                  <a:latin typeface="Tahoma" charset="0"/>
                </a:rPr>
                <a:t>General Sinusoid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2" name="Object 18"/>
                <p:cNvSpPr txBox="1"/>
                <p:nvPr/>
              </p:nvSpPr>
              <p:spPr bwMode="auto">
                <a:xfrm>
                  <a:off x="2571750" y="3429000"/>
                  <a:ext cx="4362450" cy="7127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242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1750" y="3429000"/>
                  <a:ext cx="4362450" cy="7127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AMPLITUDE</a:t>
            </a:r>
          </a:p>
        </p:txBody>
      </p: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457200" y="1524000"/>
            <a:ext cx="8534400" cy="1371600"/>
            <a:chOff x="457200" y="1524000"/>
            <a:chExt cx="8534400" cy="13716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8" name="Object 3"/>
                <p:cNvSpPr txBox="1"/>
                <p:nvPr/>
              </p:nvSpPr>
              <p:spPr bwMode="auto">
                <a:xfrm>
                  <a:off x="1524000" y="2100542"/>
                  <a:ext cx="7467600" cy="79505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1268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2100542"/>
                  <a:ext cx="7467600" cy="7950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457200" y="15240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 dirty="0">
                  <a:latin typeface="Tahoma" pitchFamily="34" charset="0"/>
                </a:rPr>
                <a:t>General Sinusoid</a:t>
              </a:r>
              <a:endParaRPr lang="en-US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11274" name="Group 22"/>
          <p:cNvGrpSpPr>
            <a:grpSpLocks/>
          </p:cNvGrpSpPr>
          <p:nvPr/>
        </p:nvGrpSpPr>
        <p:grpSpPr bwMode="auto">
          <a:xfrm>
            <a:off x="457200" y="3124200"/>
            <a:ext cx="8178800" cy="1404938"/>
            <a:chOff x="457200" y="3124200"/>
            <a:chExt cx="8178800" cy="1404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7" name="Object 19"/>
                <p:cNvSpPr txBox="1"/>
                <p:nvPr/>
              </p:nvSpPr>
              <p:spPr bwMode="auto">
                <a:xfrm>
                  <a:off x="2160587" y="3733800"/>
                  <a:ext cx="5611813" cy="79533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1267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587" y="3733800"/>
                  <a:ext cx="5611813" cy="7953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80" name="Rectangle 11"/>
            <p:cNvSpPr>
              <a:spLocks noChangeArrowheads="1"/>
            </p:cNvSpPr>
            <p:nvPr/>
          </p:nvSpPr>
          <p:spPr bwMode="auto">
            <a:xfrm>
              <a:off x="457200" y="31242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en-US">
                  <a:latin typeface="Tahoma" charset="0"/>
                </a:rPr>
                <a:t>Sinusoid = REAL PART of  complex exp: z(t)=(Ae</a:t>
              </a:r>
              <a:r>
                <a:rPr lang="en-US" altLang="en-US" baseline="30000">
                  <a:latin typeface="Tahoma" charset="0"/>
                </a:rPr>
                <a:t>j</a:t>
              </a:r>
              <a:r>
                <a:rPr lang="en-US" altLang="en-US" baseline="30000">
                  <a:latin typeface="Symbol" charset="2"/>
                </a:rPr>
                <a:t>f</a:t>
              </a:r>
              <a:r>
                <a:rPr lang="en-US" altLang="en-US">
                  <a:latin typeface="Tahoma" charset="0"/>
                </a:rPr>
                <a:t>)e</a:t>
              </a:r>
              <a:r>
                <a:rPr lang="en-US" altLang="en-US" baseline="30000">
                  <a:latin typeface="Tahoma" charset="0"/>
                </a:rPr>
                <a:t>j</a:t>
              </a:r>
              <a:r>
                <a:rPr lang="en-US" altLang="en-US" baseline="30000">
                  <a:latin typeface="Symbol" charset="2"/>
                </a:rPr>
                <a:t>w</a:t>
              </a:r>
              <a:r>
                <a:rPr lang="en-US" altLang="en-US" baseline="30000">
                  <a:latin typeface="Tahoma" charset="0"/>
                </a:rPr>
                <a:t>t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72000" y="2057400"/>
            <a:ext cx="3429000" cy="1905000"/>
            <a:chOff x="2832" y="1344"/>
            <a:chExt cx="2160" cy="1200"/>
          </a:xfrm>
        </p:grpSpPr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H="1">
              <a:off x="2832" y="1776"/>
              <a:ext cx="168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Oval 13"/>
            <p:cNvSpPr>
              <a:spLocks noChangeArrowheads="1"/>
            </p:cNvSpPr>
            <p:nvPr/>
          </p:nvSpPr>
          <p:spPr bwMode="auto">
            <a:xfrm>
              <a:off x="4320" y="1344"/>
              <a:ext cx="672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6" name="Group 23"/>
          <p:cNvGrpSpPr>
            <a:grpSpLocks/>
          </p:cNvGrpSpPr>
          <p:nvPr/>
        </p:nvGrpSpPr>
        <p:grpSpPr bwMode="auto">
          <a:xfrm>
            <a:off x="457200" y="4743450"/>
            <a:ext cx="8178800" cy="1428750"/>
            <a:chOff x="457200" y="4743450"/>
            <a:chExt cx="8178800" cy="1428750"/>
          </a:xfrm>
        </p:grpSpPr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457200" y="4743450"/>
              <a:ext cx="81788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 b="1" u="sng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Complex AMPLITUDE = X, which is a constant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6" name="Object 20"/>
                <p:cNvSpPr txBox="1"/>
                <p:nvPr/>
              </p:nvSpPr>
              <p:spPr bwMode="auto">
                <a:xfrm>
                  <a:off x="1371600" y="5376863"/>
                  <a:ext cx="7202487" cy="79533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	</m:t>
                        </m:r>
                        <m:r>
                          <m:rPr>
                            <m:nor/>
                          </m:rPr>
                          <a:rPr lang="zh-TW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1266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5376863"/>
                  <a:ext cx="7202487" cy="7953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QUIZ: Complex Amp</a:t>
            </a:r>
          </a:p>
        </p:txBody>
      </p:sp>
      <p:sp>
        <p:nvSpPr>
          <p:cNvPr id="12297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altLang="en-US"/>
              <a:t>Find the COMPLEX AMPLITUDE for:</a:t>
            </a:r>
          </a:p>
          <a:p>
            <a:endParaRPr lang="en-US" altLang="en-US"/>
          </a:p>
          <a:p>
            <a:pPr>
              <a:lnSpc>
                <a:spcPct val="140000"/>
              </a:lnSpc>
            </a:pPr>
            <a:r>
              <a:rPr lang="en-US" altLang="en-US"/>
              <a:t>Use EULER’s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7728" name="Object 3072"/>
              <p:cNvSpPr txBox="1"/>
              <p:nvPr/>
            </p:nvSpPr>
            <p:spPr bwMode="auto">
              <a:xfrm>
                <a:off x="2590800" y="5867400"/>
                <a:ext cx="3276600" cy="935038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7728" name="Object 3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5867400"/>
                <a:ext cx="3276600" cy="935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3073"/>
              <p:cNvSpPr txBox="1"/>
              <p:nvPr/>
            </p:nvSpPr>
            <p:spPr bwMode="auto">
              <a:xfrm>
                <a:off x="2362200" y="2176463"/>
                <a:ext cx="4876800" cy="7064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291" name="Object 30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176463"/>
                <a:ext cx="4876800" cy="706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730" name="Object 3074"/>
              <p:cNvSpPr txBox="1"/>
              <p:nvPr/>
            </p:nvSpPr>
            <p:spPr bwMode="auto">
              <a:xfrm>
                <a:off x="1625600" y="3616325"/>
                <a:ext cx="5816600" cy="202247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(77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+0.5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77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7730" name="Object 3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5600" y="3616325"/>
                <a:ext cx="5816600" cy="2022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QUIZ-2: Complex Amp</a:t>
            </a:r>
          </a:p>
        </p:txBody>
      </p:sp>
      <p:sp>
        <p:nvSpPr>
          <p:cNvPr id="615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altLang="en-US" sz="2800"/>
              <a:t>Determine the 60-Hz sinusoid whose COMPLEX AMPLITUDE is:</a:t>
            </a:r>
          </a:p>
          <a:p>
            <a:pPr lvl="2"/>
            <a:endParaRPr lang="en-US" altLang="en-US" sz="2000"/>
          </a:p>
          <a:p>
            <a:pPr>
              <a:lnSpc>
                <a:spcPct val="140000"/>
              </a:lnSpc>
            </a:pPr>
            <a:r>
              <a:rPr lang="en-US" altLang="en-US" sz="2800"/>
              <a:t>Convert </a:t>
            </a:r>
            <a:r>
              <a:rPr lang="en-US" altLang="en-US" sz="2800" b="1" i="1"/>
              <a:t>X</a:t>
            </a:r>
            <a:r>
              <a:rPr lang="en-US" altLang="en-US" sz="2800"/>
              <a:t>  to </a:t>
            </a:r>
            <a:r>
              <a:rPr lang="en-US" altLang="en-US" sz="2800" b="1" u="sng"/>
              <a:t>POLAR</a:t>
            </a:r>
            <a:r>
              <a:rPr lang="en-US" altLang="en-US" sz="280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7728" name="Object 3072"/>
              <p:cNvSpPr txBox="1"/>
              <p:nvPr/>
            </p:nvSpPr>
            <p:spPr bwMode="auto">
              <a:xfrm>
                <a:off x="5373688" y="2274888"/>
                <a:ext cx="2312987" cy="696912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7728" name="Object 3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3688" y="2274888"/>
                <a:ext cx="2312987" cy="69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3073"/>
              <p:cNvSpPr txBox="1"/>
              <p:nvPr/>
            </p:nvSpPr>
            <p:spPr bwMode="auto">
              <a:xfrm>
                <a:off x="1166813" y="5867400"/>
                <a:ext cx="6757987" cy="8382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/3)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6147" name="Object 30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6813" y="5867400"/>
                <a:ext cx="6757987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730" name="Object 3074"/>
              <p:cNvSpPr txBox="1"/>
              <p:nvPr/>
            </p:nvSpPr>
            <p:spPr bwMode="auto">
              <a:xfrm>
                <a:off x="1676400" y="3581400"/>
                <a:ext cx="6196013" cy="187801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3)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(120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7730" name="Object 3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581400"/>
                <a:ext cx="6196013" cy="1878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/>
              <a:t>License Info for SPFirst Slides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This work released under a </a:t>
            </a:r>
            <a:r>
              <a:rPr lang="en-US" sz="2400">
                <a:hlinkClick r:id="rId2"/>
              </a:rPr>
              <a:t>Creative Commons License</a:t>
            </a:r>
            <a:r>
              <a:rPr lang="en-US" sz="240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>
                <a:latin typeface="Verdana" charset="0"/>
              </a:rPr>
              <a:t> 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Non-Commerical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charset="0"/>
                <a:hlinkClick r:id="rId3"/>
              </a:rPr>
              <a:t>Full Text of the License</a:t>
            </a:r>
            <a:endParaRPr lang="en-US" sz="180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/>
              <a:t>COMPLEX CONJUGATE (z*)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Useful concept: change the sign of </a:t>
            </a:r>
            <a:r>
              <a:rPr lang="en-US" b="1">
                <a:solidFill>
                  <a:schemeClr val="accent1"/>
                </a:solidFill>
              </a:rPr>
              <a:t>all j’s</a:t>
            </a:r>
          </a:p>
          <a:p>
            <a:pPr lvl="3"/>
            <a:endParaRPr lang="en-US"/>
          </a:p>
          <a:p>
            <a:r>
              <a:rPr lang="en-US" b="1" u="sng"/>
              <a:t>RECTANGULAR</a:t>
            </a:r>
            <a:r>
              <a:rPr lang="en-US"/>
              <a:t>:  If z = x + </a:t>
            </a:r>
            <a:r>
              <a:rPr lang="en-US" b="1" i="1">
                <a:solidFill>
                  <a:schemeClr val="accent1"/>
                </a:solidFill>
              </a:rPr>
              <a:t>j</a:t>
            </a:r>
            <a:r>
              <a:rPr lang="en-US" b="1" i="1"/>
              <a:t> </a:t>
            </a:r>
            <a:r>
              <a:rPr lang="en-US"/>
              <a:t>y, then the complex conjugate is z* = x – </a:t>
            </a:r>
            <a:r>
              <a:rPr lang="en-US" b="1" i="1">
                <a:solidFill>
                  <a:schemeClr val="accent1"/>
                </a:solidFill>
              </a:rPr>
              <a:t>j</a:t>
            </a:r>
            <a:r>
              <a:rPr lang="en-US" b="1" i="1"/>
              <a:t> </a:t>
            </a:r>
            <a:r>
              <a:rPr lang="en-US"/>
              <a:t>y</a:t>
            </a:r>
          </a:p>
          <a:p>
            <a:pPr lvl="3"/>
            <a:endParaRPr lang="en-US"/>
          </a:p>
          <a:p>
            <a:r>
              <a:rPr lang="en-US" b="1" u="sng"/>
              <a:t>POLAR</a:t>
            </a:r>
            <a:r>
              <a:rPr lang="en-US"/>
              <a:t>:  Magnitude is the same but angle has sign change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73263" y="5322888"/>
          <a:ext cx="513556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08100" imgH="177800" progId="Equation.3">
                  <p:embed/>
                </p:oleObj>
              </mc:Choice>
              <mc:Fallback>
                <p:oleObj name="Equation" r:id="rId3" imgW="1308100" imgH="1778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322888"/>
                        <a:ext cx="5135562" cy="696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CONJUGATION</a:t>
            </a:r>
          </a:p>
        </p:txBody>
      </p:sp>
      <p:pic>
        <p:nvPicPr>
          <p:cNvPr id="37894" name="Content Placeholder 8" descr="conjugate_graphic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46" r="-896"/>
          <a:stretch>
            <a:fillRect/>
          </a:stretch>
        </p:blipFill>
        <p:spPr>
          <a:xfrm>
            <a:off x="457200" y="1452563"/>
            <a:ext cx="5181600" cy="5253037"/>
          </a:xfrm>
        </p:spPr>
      </p:pic>
      <p:sp>
        <p:nvSpPr>
          <p:cNvPr id="37895" name="Rectangle 3"/>
          <p:cNvSpPr txBox="1">
            <a:spLocks noChangeArrowheads="1"/>
          </p:cNvSpPr>
          <p:nvPr/>
        </p:nvSpPr>
        <p:spPr bwMode="auto">
          <a:xfrm>
            <a:off x="5562600" y="1676400"/>
            <a:ext cx="3073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</a:rPr>
              <a:t>Flips vector about the real axis!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CONJUGATION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Conjugates useful for many calculations</a:t>
            </a:r>
          </a:p>
          <a:p>
            <a:r>
              <a:rPr lang="en-US"/>
              <a:t>Real part: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Imaginary part: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1828800" y="2895600"/>
                <a:ext cx="6705600" cy="11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𝑗𝑦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𝑗𝑦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895600"/>
                <a:ext cx="6705600" cy="111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/>
          <p:cNvSpPr txBox="1"/>
          <p:nvPr/>
        </p:nvSpPr>
        <p:spPr bwMode="auto">
          <a:xfrm>
            <a:off x="4525963" y="5160963"/>
            <a:ext cx="320675" cy="6032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9"/>
              <p:cNvSpPr txBox="1"/>
              <p:nvPr/>
            </p:nvSpPr>
            <p:spPr bwMode="auto">
              <a:xfrm>
                <a:off x="2743200" y="4953000"/>
                <a:ext cx="4362450" cy="1190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953000"/>
                <a:ext cx="4362450" cy="1190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914400"/>
          </a:xfrm>
        </p:spPr>
        <p:txBody>
          <a:bodyPr/>
          <a:lstStyle/>
          <a:p>
            <a:r>
              <a:rPr lang="en-US" altLang="en-US"/>
              <a:t>Z DRILL (Complex Arith)</a:t>
            </a:r>
          </a:p>
        </p:txBody>
      </p:sp>
      <p:pic>
        <p:nvPicPr>
          <p:cNvPr id="38918" name="Picture 4" descr="D:\Courses\2025-f01\Lectures\zdri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987425"/>
            <a:ext cx="7132637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Euler Relations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171950"/>
          </a:xfrm>
        </p:spPr>
        <p:txBody>
          <a:bodyPr/>
          <a:lstStyle/>
          <a:p>
            <a:r>
              <a:rPr lang="en-US" sz="2800"/>
              <a:t>Cosine is real part of exp, sine is imaginary part</a:t>
            </a:r>
          </a:p>
          <a:p>
            <a:r>
              <a:rPr lang="en-US" sz="2800"/>
              <a:t>Real part:</a:t>
            </a:r>
          </a:p>
          <a:p>
            <a:endParaRPr lang="en-US" sz="2800"/>
          </a:p>
          <a:p>
            <a:endParaRPr lang="en-US" sz="2800"/>
          </a:p>
          <a:p>
            <a:endParaRPr lang="en-US" sz="2000"/>
          </a:p>
          <a:p>
            <a:r>
              <a:rPr lang="en-US" sz="2800"/>
              <a:t>Imaginary part:</a:t>
            </a:r>
          </a:p>
          <a:p>
            <a:pPr lvl="2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2743200" y="2325688"/>
                <a:ext cx="5638800" cy="1868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2325688"/>
                <a:ext cx="5638800" cy="1868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3"/>
              <p:cNvSpPr txBox="1"/>
              <p:nvPr/>
            </p:nvSpPr>
            <p:spPr bwMode="auto">
              <a:xfrm>
                <a:off x="2724150" y="4543425"/>
                <a:ext cx="5505450" cy="2038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4150" y="4543425"/>
                <a:ext cx="5505450" cy="2038350"/>
              </a:xfrm>
              <a:prstGeom prst="rect">
                <a:avLst/>
              </a:prstGeom>
              <a:blipFill>
                <a:blip r:embed="rId3"/>
                <a:stretch>
                  <a:fillRect b="-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 &amp; Magnitude Squared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Magnitude Squared (polar form):</a:t>
            </a:r>
          </a:p>
          <a:p>
            <a:endParaRPr lang="en-US"/>
          </a:p>
          <a:p>
            <a:pPr lvl="3"/>
            <a:endParaRPr lang="en-US"/>
          </a:p>
          <a:p>
            <a:r>
              <a:rPr lang="en-US"/>
              <a:t>Magnitude Squared (Cartesian form):</a:t>
            </a:r>
          </a:p>
          <a:p>
            <a:endParaRPr lang="en-US"/>
          </a:p>
          <a:p>
            <a:pPr lvl="2"/>
            <a:endParaRPr lang="en-US"/>
          </a:p>
          <a:p>
            <a:r>
              <a:rPr lang="en-US"/>
              <a:t>Magnitude of complex exponential is 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2286000" y="2362200"/>
                <a:ext cx="5156200" cy="649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=|⥂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362200"/>
                <a:ext cx="5156200" cy="649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49525" y="5503863"/>
          <a:ext cx="47879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714500" imgH="215900" progId="Equation.3">
                  <p:embed/>
                </p:oleObj>
              </mc:Choice>
              <mc:Fallback>
                <p:oleObj name="Equation" r:id="rId4" imgW="1714500" imgH="21590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503863"/>
                        <a:ext cx="47879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08075" y="3997325"/>
          <a:ext cx="774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755900" imgH="203200" progId="Equation.3">
                  <p:embed/>
                </p:oleObj>
              </mc:Choice>
              <mc:Fallback>
                <p:oleObj name="Equation" r:id="rId6" imgW="2755900" imgH="20320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997325"/>
                        <a:ext cx="774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MULTIPLY = VECTOR ROTATION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Multiplication/division scales and rotates vectors</a:t>
            </a:r>
          </a:p>
        </p:txBody>
      </p:sp>
      <p:pic>
        <p:nvPicPr>
          <p:cNvPr id="39943" name="Picture 8" descr="complex_mult_graphic.pdf"/>
          <p:cNvPicPr>
            <a:picLocks noChangeAspect="1"/>
          </p:cNvPicPr>
          <p:nvPr/>
        </p:nvPicPr>
        <p:blipFill>
          <a:blip r:embed="rId2" cstate="print"/>
          <a:srcRect l="7298" b="36993"/>
          <a:stretch>
            <a:fillRect/>
          </a:stretch>
        </p:blipFill>
        <p:spPr bwMode="auto">
          <a:xfrm>
            <a:off x="1905000" y="2667000"/>
            <a:ext cx="54102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Raising to a power N rotates vector by Nθ and scales vector length by r</a:t>
            </a:r>
            <a:r>
              <a:rPr lang="en-US" baseline="30000"/>
              <a:t>N</a:t>
            </a:r>
            <a:r>
              <a:rPr lang="en-US"/>
              <a:t> 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438400" y="2814638"/>
          <a:ext cx="39862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20800" imgH="279400" progId="Equation.3">
                  <p:embed/>
                </p:oleObj>
              </mc:Choice>
              <mc:Fallback>
                <p:oleObj name="Equation" r:id="rId3" imgW="1320800" imgH="279400" progId="Equation.3">
                  <p:embed/>
                  <p:pic>
                    <p:nvPicPr>
                      <p:cNvPr id="4044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4638"/>
                        <a:ext cx="398621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8" descr="complex_power_graphic.pdf"/>
          <p:cNvPicPr>
            <a:picLocks noChangeAspect="1"/>
          </p:cNvPicPr>
          <p:nvPr/>
        </p:nvPicPr>
        <p:blipFill>
          <a:blip r:embed="rId5" cstate="print"/>
          <a:srcRect b="29070"/>
          <a:stretch>
            <a:fillRect/>
          </a:stretch>
        </p:blipFill>
        <p:spPr bwMode="auto">
          <a:xfrm>
            <a:off x="1676400" y="2743200"/>
            <a:ext cx="60706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POWERS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40967" name="Picture 10" descr="complex_powerShrink_graphic.pdf"/>
          <p:cNvPicPr>
            <a:picLocks noChangeAspect="1"/>
          </p:cNvPicPr>
          <p:nvPr/>
        </p:nvPicPr>
        <p:blipFill>
          <a:blip r:embed="rId2" cstate="print"/>
          <a:srcRect b="31647"/>
          <a:stretch>
            <a:fillRect/>
          </a:stretch>
        </p:blipFill>
        <p:spPr bwMode="auto">
          <a:xfrm>
            <a:off x="381000" y="2133600"/>
            <a:ext cx="4025900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1" descr="complex_powerGrow_graphic.pdf"/>
          <p:cNvPicPr>
            <a:picLocks noChangeAspect="1"/>
          </p:cNvPicPr>
          <p:nvPr/>
        </p:nvPicPr>
        <p:blipFill>
          <a:blip r:embed="rId3" cstate="print"/>
          <a:srcRect b="31628"/>
          <a:stretch>
            <a:fillRect/>
          </a:stretch>
        </p:blipFill>
        <p:spPr bwMode="auto">
          <a:xfrm>
            <a:off x="5029200" y="2133600"/>
            <a:ext cx="3695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 OF UNITY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We often have to solve z</a:t>
            </a:r>
            <a:r>
              <a:rPr lang="en-US" baseline="30000"/>
              <a:t>N</a:t>
            </a:r>
            <a:r>
              <a:rPr lang="en-US"/>
              <a:t>=1</a:t>
            </a:r>
          </a:p>
          <a:p>
            <a:r>
              <a:rPr lang="en-US"/>
              <a:t>How many solutions?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2076450" y="3003550"/>
                <a:ext cx="4991100" cy="706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𝑗𝑁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450" y="3003550"/>
                <a:ext cx="4991100" cy="706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3"/>
              <p:cNvSpPr txBox="1"/>
              <p:nvPr/>
            </p:nvSpPr>
            <p:spPr bwMode="auto">
              <a:xfrm>
                <a:off x="923925" y="3848100"/>
                <a:ext cx="6069013" cy="11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925" y="3848100"/>
                <a:ext cx="6069013" cy="118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4"/>
              <p:cNvSpPr txBox="1"/>
              <p:nvPr/>
            </p:nvSpPr>
            <p:spPr bwMode="auto">
              <a:xfrm>
                <a:off x="1466850" y="5257800"/>
                <a:ext cx="5532438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⥂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6850" y="5257800"/>
                <a:ext cx="5532438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73D3E-28D6-4BDA-A257-20C713F9948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Lecture:</a:t>
            </a:r>
          </a:p>
          <a:p>
            <a:pPr lvl="1"/>
            <a:r>
              <a:rPr lang="en-US" dirty="0"/>
              <a:t>Chapter 2, Sects. 2-3 to 2-5</a:t>
            </a:r>
          </a:p>
          <a:p>
            <a:pPr lvl="1"/>
            <a:endParaRPr lang="en-US" dirty="0"/>
          </a:p>
          <a:p>
            <a:r>
              <a:rPr lang="en-US" dirty="0"/>
              <a:t>Appendix A: Complex Numbers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Appendix B: MATLAB</a:t>
            </a:r>
          </a:p>
          <a:p>
            <a:pPr lvl="1"/>
            <a:r>
              <a:rPr lang="en-US" dirty="0"/>
              <a:t>Next Lecture: Complex Exponentials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 OF UNITY for N=6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800600" y="1885950"/>
            <a:ext cx="3835400" cy="4171950"/>
          </a:xfrm>
        </p:spPr>
        <p:txBody>
          <a:bodyPr/>
          <a:lstStyle/>
          <a:p>
            <a:r>
              <a:rPr lang="en-US"/>
              <a:t>Solutions to z</a:t>
            </a:r>
            <a:r>
              <a:rPr lang="en-US" baseline="30000"/>
              <a:t>N</a:t>
            </a:r>
            <a:r>
              <a:rPr lang="en-US"/>
              <a:t>=1 are N equally spaced vectors on the unit circle!</a:t>
            </a:r>
          </a:p>
          <a:p>
            <a:r>
              <a:rPr lang="en-US"/>
              <a:t>What happens if we take the sum of all of them?</a:t>
            </a:r>
          </a:p>
        </p:txBody>
      </p:sp>
      <p:pic>
        <p:nvPicPr>
          <p:cNvPr id="41991" name="Picture 6" descr="complex_rootUnity_graphic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7700"/>
            <a:ext cx="42799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the Roots of Unity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Looks like the answer is zero (for N=6)</a:t>
            </a:r>
          </a:p>
          <a:p>
            <a:endParaRPr lang="en-US"/>
          </a:p>
          <a:p>
            <a:pPr>
              <a:buFont typeface="Wingdings" charset="2"/>
              <a:buNone/>
            </a:pPr>
            <a:endParaRPr lang="en-US"/>
          </a:p>
          <a:p>
            <a:r>
              <a:rPr lang="en-US"/>
              <a:t>Write as geometric sum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860675" y="2209800"/>
          <a:ext cx="294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4044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209800"/>
                        <a:ext cx="2946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541463" y="4267200"/>
          <a:ext cx="56610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095500" imgH="431800" progId="Equation.3">
                  <p:embed/>
                </p:oleObj>
              </mc:Choice>
              <mc:Fallback>
                <p:oleObj name="Equation" r:id="rId5" imgW="2095500" imgH="4318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4267200"/>
                        <a:ext cx="56610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/>
              <p:cNvSpPr txBox="1"/>
              <p:nvPr/>
            </p:nvSpPr>
            <p:spPr bwMode="auto">
              <a:xfrm>
                <a:off x="347663" y="5562600"/>
                <a:ext cx="7891462" cy="619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Numerator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663" y="5562600"/>
                <a:ext cx="7891462" cy="6191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Needed later to describe periodic signals in terms of sinusoids (Fourier Series)</a:t>
            </a:r>
          </a:p>
          <a:p>
            <a:pPr lvl="2"/>
            <a:r>
              <a:rPr lang="en-US"/>
              <a:t>Especially over one period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1828800" y="3132138"/>
                <a:ext cx="5094288" cy="1592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limLoc m:val="undOvr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𝑗𝑏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𝑗𝑎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132138"/>
                <a:ext cx="5094288" cy="1592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5"/>
              <p:cNvSpPr txBox="1"/>
              <p:nvPr/>
            </p:nvSpPr>
            <p:spPr bwMode="auto">
              <a:xfrm>
                <a:off x="954088" y="4889500"/>
                <a:ext cx="6843712" cy="151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88" y="4889500"/>
                <a:ext cx="6843712" cy="151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 Complex Exp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4114800" y="4953000"/>
            <a:ext cx="609600" cy="4572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b="1" u="sng"/>
              <a:t>CARTESIAN</a:t>
            </a:r>
            <a:r>
              <a:rPr lang="en-US"/>
              <a:t>: Addition/subtraction is most efficient in Cartesian form</a:t>
            </a:r>
          </a:p>
          <a:p>
            <a:r>
              <a:rPr lang="en-US" b="1" u="sng"/>
              <a:t>POLAR</a:t>
            </a:r>
            <a:r>
              <a:rPr lang="en-US"/>
              <a:t>:  good for multiplication/division</a:t>
            </a:r>
          </a:p>
          <a:p>
            <a:r>
              <a:rPr lang="en-US"/>
              <a:t>STEPS:</a:t>
            </a:r>
          </a:p>
          <a:p>
            <a:pPr lvl="1"/>
            <a:r>
              <a:rPr lang="en-US"/>
              <a:t>Identify arithmetic operation</a:t>
            </a:r>
          </a:p>
          <a:p>
            <a:pPr lvl="1"/>
            <a:r>
              <a:rPr lang="en-US"/>
              <a:t>Convert to easy form</a:t>
            </a:r>
          </a:p>
          <a:p>
            <a:pPr lvl="1"/>
            <a:r>
              <a:rPr lang="en-US"/>
              <a:t>Calculate</a:t>
            </a:r>
          </a:p>
          <a:p>
            <a:pPr lvl="1"/>
            <a:r>
              <a:rPr lang="en-US"/>
              <a:t>Convert back to original form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Harder N-th Roots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Want to solve z</a:t>
            </a:r>
            <a:r>
              <a:rPr lang="en-US" baseline="30000"/>
              <a:t>N </a:t>
            </a:r>
            <a:r>
              <a:rPr lang="en-US"/>
              <a:t>= c</a:t>
            </a:r>
          </a:p>
          <a:p>
            <a:pPr lvl="2"/>
            <a:r>
              <a:rPr lang="en-US"/>
              <a:t>where c is a complex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906463" y="2927350"/>
                <a:ext cx="6534150" cy="795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𝑗𝑁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463" y="2927350"/>
                <a:ext cx="6534150" cy="795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3"/>
              <p:cNvSpPr txBox="1"/>
              <p:nvPr/>
            </p:nvSpPr>
            <p:spPr bwMode="auto">
              <a:xfrm>
                <a:off x="252413" y="3848100"/>
                <a:ext cx="7977187" cy="11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ra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3" y="3848100"/>
                <a:ext cx="7977187" cy="118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4"/>
              <p:cNvSpPr txBox="1"/>
              <p:nvPr/>
            </p:nvSpPr>
            <p:spPr bwMode="auto">
              <a:xfrm>
                <a:off x="571500" y="5219700"/>
                <a:ext cx="7324725" cy="7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⥂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219700"/>
                <a:ext cx="7324725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Euler’s FORMULA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1"/>
                </a:solidFill>
              </a:rPr>
              <a:t>Complex Exponential</a:t>
            </a:r>
            <a:endParaRPr lang="en-US" altLang="en-US"/>
          </a:p>
          <a:p>
            <a:pPr lvl="1"/>
            <a:r>
              <a:rPr lang="en-US" altLang="en-US" b="1" u="sng"/>
              <a:t>Real part is cosine</a:t>
            </a:r>
          </a:p>
          <a:p>
            <a:pPr lvl="1"/>
            <a:r>
              <a:rPr lang="en-US" altLang="en-US"/>
              <a:t>Imaginary part is sine</a:t>
            </a:r>
          </a:p>
          <a:p>
            <a:pPr lvl="1"/>
            <a:r>
              <a:rPr lang="en-US" altLang="en-US"/>
              <a:t>Magnitude is 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5513" name="Object 9"/>
              <p:cNvSpPr txBox="1"/>
              <p:nvPr/>
            </p:nvSpPr>
            <p:spPr bwMode="auto">
              <a:xfrm>
                <a:off x="884238" y="4953000"/>
                <a:ext cx="7718425" cy="112871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551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38" y="4953000"/>
                <a:ext cx="7718425" cy="1128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61" name="Group 11"/>
          <p:cNvGrpSpPr>
            <a:grpSpLocks/>
          </p:cNvGrpSpPr>
          <p:nvPr/>
        </p:nvGrpSpPr>
        <p:grpSpPr bwMode="auto">
          <a:xfrm>
            <a:off x="4400550" y="1905000"/>
            <a:ext cx="4362450" cy="2860675"/>
            <a:chOff x="2772" y="1200"/>
            <a:chExt cx="2748" cy="1802"/>
          </a:xfrm>
        </p:grpSpPr>
        <p:pic>
          <p:nvPicPr>
            <p:cNvPr id="23562" name="Picture 5" descr="trig-fc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8" y="1200"/>
              <a:ext cx="1638" cy="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55" name="Object 10"/>
                <p:cNvSpPr txBox="1"/>
                <p:nvPr/>
              </p:nvSpPr>
              <p:spPr bwMode="auto">
                <a:xfrm>
                  <a:off x="2772" y="2544"/>
                  <a:ext cx="2748" cy="4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23555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2" y="2544"/>
                  <a:ext cx="2748" cy="4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356600" cy="1143000"/>
          </a:xfrm>
        </p:spPr>
        <p:txBody>
          <a:bodyPr/>
          <a:lstStyle/>
          <a:p>
            <a:r>
              <a:rPr lang="en-US" altLang="en-US"/>
              <a:t>Real &amp; Imaginary Part Plots</a:t>
            </a:r>
          </a:p>
        </p:txBody>
      </p:sp>
      <p:pic>
        <p:nvPicPr>
          <p:cNvPr id="44038" name="Picture 3" descr="reim-r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288925" y="3641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i="1">
              <a:latin typeface="Tahoma" charset="0"/>
            </a:endParaRP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76200" y="3657600"/>
            <a:ext cx="30638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Tahoma" charset="0"/>
              </a:rPr>
              <a:t>PHASE DIFFERENCE</a:t>
            </a:r>
            <a:r>
              <a:rPr lang="en-US" altLang="en-US" sz="2000" b="1">
                <a:solidFill>
                  <a:srgbClr val="FF0000"/>
                </a:solidFill>
                <a:latin typeface="Tahoma" charset="0"/>
              </a:rPr>
              <a:t> = </a:t>
            </a:r>
            <a:r>
              <a:rPr lang="en-US" altLang="en-US" b="1">
                <a:solidFill>
                  <a:srgbClr val="FF0000"/>
                </a:solidFill>
                <a:latin typeface="Symbol" charset="2"/>
              </a:rPr>
              <a:t>p</a:t>
            </a:r>
            <a:r>
              <a:rPr lang="en-US" altLang="en-US" sz="2000" b="1">
                <a:solidFill>
                  <a:srgbClr val="FF0000"/>
                </a:solidFill>
                <a:latin typeface="Tahoma" charset="0"/>
              </a:rPr>
              <a:t>/2</a:t>
            </a:r>
            <a:endParaRPr lang="en-US" altLang="en-US" i="1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 flipH="1" flipV="1">
            <a:off x="4770438" y="1676400"/>
            <a:ext cx="0" cy="441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5334000" y="43434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EXPONENTIAL</a:t>
            </a:r>
          </a:p>
        </p:txBody>
      </p:sp>
      <p:sp>
        <p:nvSpPr>
          <p:cNvPr id="24584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 altLang="en-US"/>
              <a:t>Interpret this as a</a:t>
            </a:r>
            <a:r>
              <a:rPr lang="en-US" altLang="en-US" b="1">
                <a:solidFill>
                  <a:schemeClr val="accent1"/>
                </a:solidFill>
              </a:rPr>
              <a:t> Rotating Vector</a:t>
            </a:r>
            <a:endParaRPr lang="en-US" altLang="en-US"/>
          </a:p>
          <a:p>
            <a:pPr lvl="1"/>
            <a:r>
              <a:rPr lang="en-US" altLang="en-US" b="1">
                <a:latin typeface="Symbol" charset="2"/>
              </a:rPr>
              <a:t>q = w</a:t>
            </a:r>
            <a:r>
              <a:rPr lang="en-US" altLang="en-US" b="1" i="1"/>
              <a:t>t</a:t>
            </a:r>
          </a:p>
          <a:p>
            <a:pPr lvl="1"/>
            <a:r>
              <a:rPr lang="en-US" altLang="en-US"/>
              <a:t>Angle changes vs. time</a:t>
            </a:r>
            <a:endParaRPr lang="en-US" altLang="en-US" b="1" i="1"/>
          </a:p>
          <a:p>
            <a:pPr lvl="1"/>
            <a:r>
              <a:rPr lang="en-US" altLang="en-US"/>
              <a:t>ex: </a:t>
            </a:r>
            <a:r>
              <a:rPr lang="en-US" altLang="en-US">
                <a:latin typeface="Symbol" charset="2"/>
              </a:rPr>
              <a:t>w=20p </a:t>
            </a:r>
            <a:r>
              <a:rPr lang="en-US" altLang="en-US"/>
              <a:t>rad/s</a:t>
            </a:r>
            <a:endParaRPr lang="en-US" altLang="en-US">
              <a:latin typeface="Symbol" charset="2"/>
            </a:endParaRPr>
          </a:p>
          <a:p>
            <a:pPr lvl="1"/>
            <a:r>
              <a:rPr lang="en-US" altLang="en-US"/>
              <a:t>Rotates </a:t>
            </a:r>
            <a:r>
              <a:rPr lang="en-US" altLang="en-US">
                <a:latin typeface="Symbol" charset="2"/>
              </a:rPr>
              <a:t>0.2p</a:t>
            </a:r>
            <a:r>
              <a:rPr lang="en-US" altLang="en-US"/>
              <a:t> in 0.01 secs</a:t>
            </a:r>
          </a:p>
          <a:p>
            <a:pPr lvl="1"/>
            <a:endParaRPr lang="en-US" altLang="en-US"/>
          </a:p>
        </p:txBody>
      </p:sp>
      <p:graphicFrame>
        <p:nvGraphicFramePr>
          <p:cNvPr id="24578" name="Object 3072"/>
          <p:cNvGraphicFramePr>
            <a:graphicFrameLocks noChangeAspect="1"/>
          </p:cNvGraphicFramePr>
          <p:nvPr/>
        </p:nvGraphicFramePr>
        <p:xfrm>
          <a:off x="4800600" y="5584825"/>
          <a:ext cx="3886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MathType Equation" r:id="rId3" imgW="1333440" imgH="203040" progId="Equation">
                  <p:embed/>
                </p:oleObj>
              </mc:Choice>
              <mc:Fallback>
                <p:oleObj name="MathType Equation" r:id="rId3" imgW="1333440" imgH="203040" progId="Equation">
                  <p:embed/>
                  <p:pic>
                    <p:nvPicPr>
                      <p:cNvPr id="24578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584825"/>
                        <a:ext cx="3886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5" name="Picture 3077" descr="trig-fc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1675" y="3482975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Object 3073"/>
              <p:cNvSpPr txBox="1"/>
              <p:nvPr/>
            </p:nvSpPr>
            <p:spPr bwMode="auto">
              <a:xfrm>
                <a:off x="1430338" y="1770063"/>
                <a:ext cx="6184900" cy="89693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4579" name="Object 30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0338" y="1770063"/>
                <a:ext cx="6184900" cy="896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Rotating Phasor</a:t>
            </a:r>
          </a:p>
        </p:txBody>
      </p:sp>
      <p:pic>
        <p:nvPicPr>
          <p:cNvPr id="45062" name="Picture 3" descr="rotpha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"/>
            <a:ext cx="33623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746125" y="1938338"/>
            <a:ext cx="3222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charset="0"/>
              </a:rPr>
              <a:t>See Demo on CD-ROM</a:t>
            </a:r>
          </a:p>
          <a:p>
            <a:r>
              <a:rPr lang="en-US" altLang="en-US">
                <a:latin typeface="Tahoma" charset="0"/>
              </a:rPr>
              <a:t>Chapter 2</a:t>
            </a:r>
          </a:p>
        </p:txBody>
      </p:sp>
      <p:pic>
        <p:nvPicPr>
          <p:cNvPr id="45064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2766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Trigonometry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/>
              <a:t>Algebra, even complex, is </a:t>
            </a:r>
            <a:r>
              <a:rPr lang="en-US">
                <a:solidFill>
                  <a:schemeClr val="accent1"/>
                </a:solidFill>
              </a:rPr>
              <a:t>EASIER</a:t>
            </a:r>
            <a:r>
              <a:rPr lang="en-US"/>
              <a:t> !!!</a:t>
            </a:r>
          </a:p>
          <a:p>
            <a:r>
              <a:rPr lang="en-US"/>
              <a:t>Can you recall cos(</a:t>
            </a:r>
            <a:r>
              <a:rPr lang="en-US">
                <a:latin typeface="Symbol" charset="2"/>
              </a:rPr>
              <a:t>q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>
                <a:latin typeface="Symbol" charset="2"/>
              </a:rPr>
              <a:t>q</a:t>
            </a:r>
            <a:r>
              <a:rPr lang="en-US" baseline="-25000"/>
              <a:t>2</a:t>
            </a:r>
            <a:r>
              <a:rPr lang="en-US"/>
              <a:t>) ?</a:t>
            </a:r>
          </a:p>
          <a:p>
            <a:r>
              <a:rPr lang="en-US"/>
              <a:t>Use: real part of </a:t>
            </a:r>
            <a:r>
              <a:rPr lang="en-US" sz="4000"/>
              <a:t>e</a:t>
            </a:r>
            <a:r>
              <a:rPr lang="en-US" sz="4000" baseline="30000"/>
              <a:t>j</a:t>
            </a:r>
            <a:r>
              <a:rPr lang="en-US" sz="4800" baseline="30000">
                <a:latin typeface="Symbol" charset="2"/>
              </a:rPr>
              <a:t>(q</a:t>
            </a:r>
            <a:r>
              <a:rPr lang="en-US" baseline="20000"/>
              <a:t>1</a:t>
            </a:r>
            <a:r>
              <a:rPr lang="en-US" sz="4800" baseline="30000">
                <a:latin typeface="Symbol" charset="2"/>
              </a:rPr>
              <a:t>+q</a:t>
            </a:r>
            <a:r>
              <a:rPr lang="en-US" baseline="20000"/>
              <a:t>2</a:t>
            </a:r>
            <a:r>
              <a:rPr lang="en-US" sz="4800" baseline="30000">
                <a:latin typeface="Symbol" charset="2"/>
              </a:rPr>
              <a:t>) </a:t>
            </a:r>
            <a:r>
              <a:rPr lang="en-US"/>
              <a:t>= cos(</a:t>
            </a:r>
            <a:r>
              <a:rPr lang="en-US">
                <a:latin typeface="Symbol" charset="2"/>
              </a:rPr>
              <a:t>q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>
                <a:latin typeface="Symbol" charset="2"/>
              </a:rPr>
              <a:t>q</a:t>
            </a:r>
            <a:r>
              <a:rPr lang="en-US" baseline="-25000"/>
              <a:t>2</a:t>
            </a:r>
            <a:r>
              <a:rPr lang="en-US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906463" y="3778250"/>
                <a:ext cx="7502525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463" y="3778250"/>
                <a:ext cx="7502525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492" name="Object 3"/>
              <p:cNvSpPr txBox="1"/>
              <p:nvPr/>
            </p:nvSpPr>
            <p:spPr bwMode="auto">
              <a:xfrm>
                <a:off x="863600" y="4625975"/>
                <a:ext cx="7537450" cy="65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00" y="4625975"/>
                <a:ext cx="7537450" cy="650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493" name="Object 4"/>
              <p:cNvSpPr txBox="1"/>
              <p:nvPr/>
            </p:nvSpPr>
            <p:spPr bwMode="auto">
              <a:xfrm>
                <a:off x="990600" y="5470525"/>
                <a:ext cx="7908925" cy="7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(...)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470525"/>
                <a:ext cx="7908925" cy="777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1447800" y="5486400"/>
            <a:ext cx="5867400" cy="838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  <p:bldP spid="4044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2895600"/>
          </a:xfrm>
        </p:spPr>
        <p:txBody>
          <a:bodyPr/>
          <a:lstStyle/>
          <a:p>
            <a:r>
              <a:rPr lang="en-US"/>
              <a:t>Introduce more tools for manipulating complex numbers</a:t>
            </a:r>
          </a:p>
          <a:p>
            <a:pPr lvl="1"/>
            <a:r>
              <a:rPr lang="en-US"/>
              <a:t>Conjugate</a:t>
            </a:r>
          </a:p>
          <a:p>
            <a:pPr lvl="1"/>
            <a:r>
              <a:rPr lang="en-US"/>
              <a:t>Multiplication &amp; Division</a:t>
            </a:r>
          </a:p>
          <a:p>
            <a:pPr lvl="1"/>
            <a:r>
              <a:rPr lang="en-US"/>
              <a:t>Powers</a:t>
            </a:r>
          </a:p>
          <a:p>
            <a:pPr lvl="1"/>
            <a:r>
              <a:rPr lang="en-US"/>
              <a:t>N-th Roots of unity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2"/>
              <p:cNvSpPr txBox="1"/>
              <p:nvPr/>
            </p:nvSpPr>
            <p:spPr bwMode="auto">
              <a:xfrm>
                <a:off x="1828800" y="5110163"/>
                <a:ext cx="6415088" cy="985837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5110163"/>
                <a:ext cx="6415088" cy="985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b="1" u="sng"/>
              <a:t>CARTESIAN</a:t>
            </a:r>
            <a:r>
              <a:rPr lang="en-US" sz="2800"/>
              <a:t>: use polynomial algebra</a:t>
            </a:r>
          </a:p>
          <a:p>
            <a:endParaRPr lang="en-US" sz="2800"/>
          </a:p>
          <a:p>
            <a:pPr lvl="2">
              <a:buFont typeface="Wingdings" charset="2"/>
              <a:buNone/>
            </a:pPr>
            <a:endParaRPr lang="en-US" sz="2800"/>
          </a:p>
          <a:p>
            <a:pPr lvl="2">
              <a:buFont typeface="Wingdings" charset="2"/>
              <a:buNone/>
            </a:pPr>
            <a:r>
              <a:rPr lang="en-US" sz="2800"/>
              <a:t>	</a:t>
            </a:r>
            <a:endParaRPr lang="en-US" sz="2000"/>
          </a:p>
          <a:p>
            <a:r>
              <a:rPr lang="en-US" sz="2800" b="1" u="sng"/>
              <a:t>POLAR</a:t>
            </a:r>
            <a:r>
              <a:rPr lang="en-US" sz="2800"/>
              <a:t>:  easier because you can leverage the properties of exponentials</a:t>
            </a:r>
          </a:p>
          <a:p>
            <a:endParaRPr lang="en-US" sz="2800"/>
          </a:p>
          <a:p>
            <a:pPr lvl="1"/>
            <a:endParaRPr lang="en-US" sz="2400"/>
          </a:p>
          <a:p>
            <a:r>
              <a:rPr lang="en-US" sz="2800"/>
              <a:t>Multiply the magnitudes and add the angles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491" name="Object 2"/>
              <p:cNvSpPr txBox="1"/>
              <p:nvPr/>
            </p:nvSpPr>
            <p:spPr bwMode="auto">
              <a:xfrm>
                <a:off x="1501775" y="4724400"/>
                <a:ext cx="6270625" cy="690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4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1775" y="4724400"/>
                <a:ext cx="6270625" cy="690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47800" y="2286000"/>
          <a:ext cx="5392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816100" imgH="177800" progId="Equation.3">
                  <p:embed/>
                </p:oleObj>
              </mc:Choice>
              <mc:Fallback>
                <p:oleObj name="Equation" r:id="rId4" imgW="1816100" imgH="17780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3927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670175" y="2971800"/>
          <a:ext cx="55483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866900" imgH="177800" progId="Equation.3">
                  <p:embed/>
                </p:oleObj>
              </mc:Choice>
              <mc:Fallback>
                <p:oleObj name="Equation" r:id="rId6" imgW="1866900" imgH="17780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971800"/>
                        <a:ext cx="55483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b="1" u="sng"/>
              <a:t>CARTESIAN</a:t>
            </a:r>
            <a:r>
              <a:rPr lang="en-US"/>
              <a:t>: use complex conjugate to convert to multiplication:</a:t>
            </a:r>
          </a:p>
          <a:p>
            <a:endParaRPr lang="en-US"/>
          </a:p>
          <a:p>
            <a:pPr>
              <a:buFont typeface="Wingdings" charset="2"/>
              <a:buNone/>
            </a:pPr>
            <a:endParaRPr lang="en-US"/>
          </a:p>
          <a:p>
            <a:pPr lvl="1"/>
            <a:endParaRPr lang="en-US"/>
          </a:p>
          <a:p>
            <a:r>
              <a:rPr lang="en-US" b="1" u="sng"/>
              <a:t>POLAR</a:t>
            </a:r>
            <a:r>
              <a:rPr lang="en-US"/>
              <a:t>: simpler to subtract exponents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517775" y="4876800"/>
          <a:ext cx="42687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09700" imgH="431800" progId="Equation.3">
                  <p:embed/>
                </p:oleObj>
              </mc:Choice>
              <mc:Fallback>
                <p:oleObj name="Equation" r:id="rId3" imgW="1409700" imgH="431800" progId="Equation.3">
                  <p:embed/>
                  <p:pic>
                    <p:nvPicPr>
                      <p:cNvPr id="4044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876800"/>
                        <a:ext cx="42687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3"/>
              <p:cNvSpPr txBox="1"/>
              <p:nvPr/>
            </p:nvSpPr>
            <p:spPr bwMode="auto">
              <a:xfrm>
                <a:off x="1846263" y="2760663"/>
                <a:ext cx="5583237" cy="1357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6263" y="2760663"/>
                <a:ext cx="5583237" cy="1357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Numbers</a:t>
            </a:r>
          </a:p>
        </p:txBody>
      </p:sp>
      <p:sp>
        <p:nvSpPr>
          <p:cNvPr id="28680" name="Content Placeholder 9"/>
          <p:cNvSpPr>
            <a:spLocks noGrp="1"/>
          </p:cNvSpPr>
          <p:nvPr>
            <p:ph idx="1"/>
          </p:nvPr>
        </p:nvSpPr>
        <p:spPr>
          <a:xfrm>
            <a:off x="685800" y="1828800"/>
            <a:ext cx="8178800" cy="4171950"/>
          </a:xfrm>
        </p:spPr>
        <p:txBody>
          <a:bodyPr/>
          <a:lstStyle/>
          <a:p>
            <a:r>
              <a:rPr lang="en-US"/>
              <a:t>WHY? need to ADD sinusoids</a:t>
            </a:r>
          </a:p>
          <a:p>
            <a:pPr lvl="3">
              <a:buFontTx/>
              <a:buNone/>
            </a:pPr>
            <a:endParaRPr lang="en-US"/>
          </a:p>
          <a:p>
            <a:pPr lvl="3">
              <a:buFontTx/>
              <a:buNone/>
            </a:pPr>
            <a:endParaRPr lang="en-US"/>
          </a:p>
          <a:p>
            <a:pPr lvl="3">
              <a:buFontTx/>
              <a:buNone/>
            </a:pPr>
            <a:endParaRPr lang="en-US"/>
          </a:p>
          <a:p>
            <a:r>
              <a:rPr lang="en-US"/>
              <a:t>Use an ABSTRACTION</a:t>
            </a:r>
          </a:p>
          <a:p>
            <a:pPr lvl="1"/>
            <a:r>
              <a:rPr lang="en-US"/>
              <a:t>Complex Amplitude, </a:t>
            </a:r>
            <a:r>
              <a:rPr lang="en-US" b="1" i="1"/>
              <a:t>X</a:t>
            </a:r>
            <a:r>
              <a:rPr lang="en-US"/>
              <a:t>, has mag &amp; phase</a:t>
            </a:r>
          </a:p>
          <a:p>
            <a:pPr lvl="1"/>
            <a:r>
              <a:rPr lang="en-US"/>
              <a:t>Complex Exponential</a:t>
            </a:r>
          </a:p>
          <a:p>
            <a:pPr lvl="1"/>
            <a:r>
              <a:rPr lang="en-US" b="1"/>
              <a:t>Euler’s Formula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5029200" y="5340350"/>
          <a:ext cx="32337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49300" imgH="190500" progId="Equation.3">
                  <p:embed/>
                </p:oleObj>
              </mc:Choice>
              <mc:Fallback>
                <p:oleObj name="Equation" r:id="rId3" imgW="749300" imgH="190500" progId="Equation.3">
                  <p:embed/>
                  <p:pic>
                    <p:nvPicPr>
                      <p:cNvPr id="286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40350"/>
                        <a:ext cx="3233738" cy="822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1752600" y="2328863"/>
          <a:ext cx="56070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120900" imgH="444500" progId="Equation.3">
                  <p:embed/>
                </p:oleObj>
              </mc:Choice>
              <mc:Fallback>
                <p:oleObj name="Equation" r:id="rId5" imgW="2120900" imgH="444500" progId="Equation.3">
                  <p:embed/>
                  <p:pic>
                    <p:nvPicPr>
                      <p:cNvPr id="286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28863"/>
                        <a:ext cx="5607050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OBJECTIVES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12954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/>
              <a:t>Phasors  = Complex Amplitude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en-US"/>
              <a:t>Complex Numbers </a:t>
            </a:r>
            <a:r>
              <a:rPr lang="en-US" altLang="en-US" b="1">
                <a:solidFill>
                  <a:schemeClr val="accent1"/>
                </a:solidFill>
              </a:rPr>
              <a:t>represent</a:t>
            </a:r>
            <a:r>
              <a:rPr lang="en-US" altLang="en-US"/>
              <a:t> Sinusoids</a:t>
            </a:r>
            <a:endParaRPr lang="en-US" altLang="en-US" b="1" u="sng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508000" y="4343400"/>
            <a:ext cx="840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3200" dirty="0">
                <a:latin typeface="Arial" charset="0"/>
              </a:rPr>
              <a:t>Next Lecture: Develop the ABSTRACTION: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dirty="0">
                <a:latin typeface="Arial" charset="0"/>
              </a:rPr>
              <a:t>Adding Sinusoids = Complex Addition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PHASOR ADDITION THEOREM</a:t>
            </a:r>
            <a:endParaRPr kumimoji="1" lang="en-US" altLang="en-US" sz="28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8"/>
              <p:cNvSpPr txBox="1"/>
              <p:nvPr/>
            </p:nvSpPr>
            <p:spPr bwMode="auto">
              <a:xfrm>
                <a:off x="685800" y="3048000"/>
                <a:ext cx="8261350" cy="9906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05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048000"/>
                <a:ext cx="826135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   What do we gain?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Sinusoids are the basis of DSP, </a:t>
            </a:r>
          </a:p>
          <a:p>
            <a:pPr lvl="1"/>
            <a:r>
              <a:rPr lang="en-US"/>
              <a:t>but trig identities are very tedious</a:t>
            </a:r>
          </a:p>
          <a:p>
            <a:pPr lvl="2"/>
            <a:endParaRPr lang="en-US"/>
          </a:p>
          <a:p>
            <a:r>
              <a:rPr lang="en-US"/>
              <a:t>Abstraction of complex numbers </a:t>
            </a:r>
          </a:p>
          <a:p>
            <a:pPr lvl="1"/>
            <a:r>
              <a:rPr lang="en-US"/>
              <a:t>Represent cosine functions</a:t>
            </a:r>
          </a:p>
          <a:p>
            <a:pPr lvl="1"/>
            <a:r>
              <a:rPr lang="en-US"/>
              <a:t>Can replace most trigonometry with </a:t>
            </a:r>
            <a:r>
              <a:rPr lang="en-US" b="1" u="sng"/>
              <a:t>algebra</a:t>
            </a:r>
          </a:p>
          <a:p>
            <a:pPr lvl="2"/>
            <a:endParaRPr lang="en-US" b="1" u="sng"/>
          </a:p>
          <a:p>
            <a:r>
              <a:rPr lang="en-US" b="1" u="sng"/>
              <a:t>Avoid all Trigonometric manipulations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NUMBERS</a:t>
            </a:r>
          </a:p>
        </p:txBody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solve: z</a:t>
            </a:r>
            <a:r>
              <a:rPr lang="en-US" baseline="30000"/>
              <a:t>2</a:t>
            </a:r>
            <a:r>
              <a:rPr lang="en-US"/>
              <a:t> = -1</a:t>
            </a:r>
          </a:p>
          <a:p>
            <a:pPr lvl="1"/>
            <a:r>
              <a:rPr lang="en-US"/>
              <a:t>z = </a:t>
            </a:r>
            <a:r>
              <a:rPr lang="en-US" b="1" i="1"/>
              <a:t>j</a:t>
            </a:r>
          </a:p>
          <a:p>
            <a:pPr lvl="1"/>
            <a:r>
              <a:rPr lang="en-US"/>
              <a:t>Math and Physics use z = </a:t>
            </a:r>
            <a:r>
              <a:rPr lang="en-US" b="1" i="1"/>
              <a:t>i</a:t>
            </a:r>
            <a:r>
              <a:rPr lang="en-US" i="1"/>
              <a:t> </a:t>
            </a:r>
          </a:p>
          <a:p>
            <a:r>
              <a:rPr lang="en-US"/>
              <a:t>Complex number: z = x + </a:t>
            </a:r>
            <a:r>
              <a:rPr lang="en-US" b="1" i="1"/>
              <a:t>j </a:t>
            </a:r>
            <a:r>
              <a:rPr lang="en-US"/>
              <a:t>y</a:t>
            </a:r>
          </a:p>
        </p:txBody>
      </p:sp>
      <p:sp>
        <p:nvSpPr>
          <p:cNvPr id="35847" name="Line 1028"/>
          <p:cNvSpPr>
            <a:spLocks noChangeShapeType="1"/>
          </p:cNvSpPr>
          <p:nvPr/>
        </p:nvSpPr>
        <p:spPr bwMode="auto">
          <a:xfrm flipV="1">
            <a:off x="2667000" y="44196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1029"/>
          <p:cNvSpPr>
            <a:spLocks noChangeShapeType="1"/>
          </p:cNvSpPr>
          <p:nvPr/>
        </p:nvSpPr>
        <p:spPr bwMode="auto">
          <a:xfrm>
            <a:off x="266700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1030"/>
          <p:cNvSpPr>
            <a:spLocks noChangeShapeType="1"/>
          </p:cNvSpPr>
          <p:nvPr/>
        </p:nvSpPr>
        <p:spPr bwMode="auto">
          <a:xfrm>
            <a:off x="26670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31"/>
          <p:cNvSpPr>
            <a:spLocks noChangeShapeType="1"/>
          </p:cNvSpPr>
          <p:nvPr/>
        </p:nvSpPr>
        <p:spPr bwMode="auto">
          <a:xfrm>
            <a:off x="3657600" y="5257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32"/>
          <p:cNvSpPr>
            <a:spLocks noChangeShapeType="1"/>
          </p:cNvSpPr>
          <p:nvPr/>
        </p:nvSpPr>
        <p:spPr bwMode="auto">
          <a:xfrm>
            <a:off x="2667000" y="4419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033"/>
          <p:cNvSpPr txBox="1">
            <a:spLocks noChangeArrowheads="1"/>
          </p:cNvSpPr>
          <p:nvPr/>
        </p:nvSpPr>
        <p:spPr bwMode="auto">
          <a:xfrm>
            <a:off x="3489325" y="5264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5853" name="Text Box 1034"/>
          <p:cNvSpPr txBox="1">
            <a:spLocks noChangeArrowheads="1"/>
          </p:cNvSpPr>
          <p:nvPr/>
        </p:nvSpPr>
        <p:spPr bwMode="auto">
          <a:xfrm>
            <a:off x="2330450" y="4197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y</a:t>
            </a:r>
          </a:p>
        </p:txBody>
      </p:sp>
      <p:sp>
        <p:nvSpPr>
          <p:cNvPr id="35854" name="Text Box 1035"/>
          <p:cNvSpPr txBox="1">
            <a:spLocks noChangeArrowheads="1"/>
          </p:cNvSpPr>
          <p:nvPr/>
        </p:nvSpPr>
        <p:spPr bwMode="auto">
          <a:xfrm>
            <a:off x="3643313" y="4197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z</a:t>
            </a:r>
          </a:p>
        </p:txBody>
      </p:sp>
      <p:sp>
        <p:nvSpPr>
          <p:cNvPr id="35855" name="Rectangle 1036"/>
          <p:cNvSpPr>
            <a:spLocks noChangeArrowheads="1"/>
          </p:cNvSpPr>
          <p:nvPr/>
        </p:nvSpPr>
        <p:spPr bwMode="auto">
          <a:xfrm>
            <a:off x="5410200" y="4419600"/>
            <a:ext cx="1828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037"/>
          <p:cNvSpPr txBox="1">
            <a:spLocks noChangeArrowheads="1"/>
          </p:cNvSpPr>
          <p:nvPr/>
        </p:nvSpPr>
        <p:spPr bwMode="auto">
          <a:xfrm>
            <a:off x="5562600" y="4572000"/>
            <a:ext cx="1609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Cartesian</a:t>
            </a:r>
          </a:p>
          <a:p>
            <a:r>
              <a:rPr lang="en-US">
                <a:latin typeface="Arial" charset="0"/>
              </a:rPr>
              <a:t>coordinate</a:t>
            </a:r>
          </a:p>
          <a:p>
            <a:r>
              <a:rPr lang="en-US">
                <a:latin typeface="Arial" charset="0"/>
              </a:rPr>
              <a:t>system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COMPLEX NUMBERS</a:t>
            </a:r>
          </a:p>
        </p:txBody>
      </p:sp>
      <p:pic>
        <p:nvPicPr>
          <p:cNvPr id="3080" name="Picture 3" descr="z-nu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6" y="1322388"/>
            <a:ext cx="5364162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Line 4"/>
          <p:cNvSpPr>
            <a:spLocks noChangeShapeType="1"/>
          </p:cNvSpPr>
          <p:nvPr/>
        </p:nvSpPr>
        <p:spPr bwMode="auto">
          <a:xfrm>
            <a:off x="3724276" y="4605338"/>
            <a:ext cx="757237" cy="1587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5"/>
          <p:cNvSpPr>
            <a:spLocks noChangeShapeType="1"/>
          </p:cNvSpPr>
          <p:nvPr/>
        </p:nvSpPr>
        <p:spPr bwMode="auto">
          <a:xfrm flipV="1">
            <a:off x="4400551" y="2832100"/>
            <a:ext cx="1587" cy="1789113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Object 2"/>
              <p:cNvSpPr txBox="1"/>
              <p:nvPr>
                <p:ph sz="half" idx="2"/>
              </p:nvPr>
            </p:nvSpPr>
            <p:spPr bwMode="auto">
              <a:xfrm>
                <a:off x="6767513" y="3262312"/>
                <a:ext cx="1971675" cy="6858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6767513" y="3262312"/>
                <a:ext cx="1971675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Object 3"/>
              <p:cNvSpPr txBox="1"/>
              <p:nvPr>
                <p:ph sz="half" idx="1"/>
              </p:nvPr>
            </p:nvSpPr>
            <p:spPr bwMode="auto">
              <a:xfrm>
                <a:off x="6767513" y="4560887"/>
                <a:ext cx="1971675" cy="6858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6767513" y="4560887"/>
                <a:ext cx="1971675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6427788" y="2667000"/>
            <a:ext cx="1843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Real part: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6427788" y="3963987"/>
            <a:ext cx="2792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Imaginary part: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/>
              <p:cNvSpPr txBox="1"/>
              <p:nvPr/>
            </p:nvSpPr>
            <p:spPr bwMode="auto">
              <a:xfrm>
                <a:off x="87312" y="3657600"/>
                <a:ext cx="2351088" cy="4476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{−5+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0}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12" y="3657600"/>
                <a:ext cx="2351088" cy="447675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/>
              <p:cNvSpPr txBox="1"/>
              <p:nvPr/>
            </p:nvSpPr>
            <p:spPr bwMode="auto">
              <a:xfrm>
                <a:off x="4243388" y="1676400"/>
                <a:ext cx="1874838" cy="4476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{2+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5}=5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3388" y="1676400"/>
                <a:ext cx="1874838" cy="447675"/>
              </a:xfrm>
              <a:prstGeom prst="rect">
                <a:avLst/>
              </a:prstGeom>
              <a:blipFill>
                <a:blip r:embed="rId7"/>
                <a:stretch>
                  <a:fillRect l="-649" b="-13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/>
              <p:cNvSpPr txBox="1"/>
              <p:nvPr/>
            </p:nvSpPr>
            <p:spPr bwMode="auto">
              <a:xfrm>
                <a:off x="4243388" y="2133600"/>
                <a:ext cx="1928812" cy="4476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{2+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5}=2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3388" y="2133600"/>
                <a:ext cx="1928812" cy="447675"/>
              </a:xfrm>
              <a:prstGeom prst="rect">
                <a:avLst/>
              </a:prstGeom>
              <a:blipFill>
                <a:blip r:embed="rId8"/>
                <a:stretch>
                  <a:fillRect l="-946" b="-13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8250-4073-4139-9530-1774ADD8A6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778" name="Picture 2" descr=" z-add.gif                                                      0000CBB7JIM-2                          B29E03F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0013"/>
            <a:ext cx="7759700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COMPLEX ADDITION = </a:t>
            </a:r>
            <a:r>
              <a:rPr lang="en-US" b="1">
                <a:solidFill>
                  <a:schemeClr val="accent1"/>
                </a:solidFill>
              </a:rPr>
              <a:t>VECTOR</a:t>
            </a:r>
            <a:r>
              <a:rPr lang="en-US"/>
              <a:t> Addition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Object 5"/>
              <p:cNvSpPr txBox="1"/>
              <p:nvPr/>
            </p:nvSpPr>
            <p:spPr bwMode="auto">
              <a:xfrm>
                <a:off x="5070475" y="4332288"/>
                <a:ext cx="3957638" cy="2260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3)+(2+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(4+2)+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(−3+5)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9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0475" y="4332288"/>
                <a:ext cx="3957638" cy="226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1376</TotalTime>
  <Words>1985</Words>
  <Application>Microsoft Office PowerPoint</Application>
  <PresentationFormat>如螢幕大小 (4:3)</PresentationFormat>
  <Paragraphs>399</Paragraphs>
  <Slides>42</Slides>
  <Notes>2</Notes>
  <HiddenSlides>10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Arial</vt:lpstr>
      <vt:lpstr>Arial Black</vt:lpstr>
      <vt:lpstr>Cambria Math</vt:lpstr>
      <vt:lpstr>Symbol</vt:lpstr>
      <vt:lpstr>Tahoma</vt:lpstr>
      <vt:lpstr>Times New Roman</vt:lpstr>
      <vt:lpstr>Verdana</vt:lpstr>
      <vt:lpstr>Wingdings</vt:lpstr>
      <vt:lpstr>2025-aLectures</vt:lpstr>
      <vt:lpstr>Equation</vt:lpstr>
      <vt:lpstr>MathType Equation</vt:lpstr>
      <vt:lpstr>DSP-First, 2/e </vt:lpstr>
      <vt:lpstr>License Info for SPFirst Slides</vt:lpstr>
      <vt:lpstr>READING ASSIGNMENTS</vt:lpstr>
      <vt:lpstr>LECTURE OBJECTIVES</vt:lpstr>
      <vt:lpstr>LECTURE OBJECTIVES</vt:lpstr>
      <vt:lpstr>WHY?   What do we gain?</vt:lpstr>
      <vt:lpstr>COMPLEX NUMBERS</vt:lpstr>
      <vt:lpstr>PLOT COMPLEX NUMBERS</vt:lpstr>
      <vt:lpstr>COMPLEX ADDITION = VECTOR Addition </vt:lpstr>
      <vt:lpstr>*** POLAR FORM ***</vt:lpstr>
      <vt:lpstr>POLAR &lt;--&gt; RECTANGULAR</vt:lpstr>
      <vt:lpstr>Euler’s FORMULA</vt:lpstr>
      <vt:lpstr>Cosine = Real Part</vt:lpstr>
      <vt:lpstr>Common Values of exp(jq)</vt:lpstr>
      <vt:lpstr>COMPLEX EXPONENTIAL</vt:lpstr>
      <vt:lpstr>Cos = REAL PART</vt:lpstr>
      <vt:lpstr>COMPLEX AMPLITUDE</vt:lpstr>
      <vt:lpstr>POP QUIZ: Complex Amp</vt:lpstr>
      <vt:lpstr>POP QUIZ-2: Complex Amp</vt:lpstr>
      <vt:lpstr>COMPLEX CONJUGATE (z*)</vt:lpstr>
      <vt:lpstr>COMPLEX CONJUGATION</vt:lpstr>
      <vt:lpstr>USES OF CONJUGATION</vt:lpstr>
      <vt:lpstr>Z DRILL (Complex Arith)</vt:lpstr>
      <vt:lpstr>Inverse Euler Relations</vt:lpstr>
      <vt:lpstr>Mag &amp; Magnitude Squared</vt:lpstr>
      <vt:lpstr>COMPLEX MULTIPLY = VECTOR ROTATION</vt:lpstr>
      <vt:lpstr>POWERS</vt:lpstr>
      <vt:lpstr>MORE POWERS</vt:lpstr>
      <vt:lpstr>ROOTS OF UNITY</vt:lpstr>
      <vt:lpstr>ROOTS OF UNITY for N=6</vt:lpstr>
      <vt:lpstr>Sum the Roots of Unity</vt:lpstr>
      <vt:lpstr>Integrate Complex Exp</vt:lpstr>
      <vt:lpstr>BOTTOM LINE</vt:lpstr>
      <vt:lpstr>Harder N-th Roots</vt:lpstr>
      <vt:lpstr>Euler’s FORMULA</vt:lpstr>
      <vt:lpstr>Real &amp; Imaginary Part Plots</vt:lpstr>
      <vt:lpstr>COMPLEX EXPONENTIAL</vt:lpstr>
      <vt:lpstr>Rotating Phasor</vt:lpstr>
      <vt:lpstr>AVOID Trigonometry</vt:lpstr>
      <vt:lpstr>MULTIPLICATION</vt:lpstr>
      <vt:lpstr>DIVISION</vt:lpstr>
      <vt:lpstr>Complex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#2</dc:title>
  <dc:creator>Jim McClellan</dc:creator>
  <cp:lastModifiedBy>Renyuan Lyu</cp:lastModifiedBy>
  <cp:revision>137</cp:revision>
  <cp:lastPrinted>1999-01-15T03:10:15Z</cp:lastPrinted>
  <dcterms:created xsi:type="dcterms:W3CDTF">2011-08-23T15:52:05Z</dcterms:created>
  <dcterms:modified xsi:type="dcterms:W3CDTF">2019-03-08T02:56:56Z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