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3" r:id="rId1"/>
  </p:sldMasterIdLst>
  <p:notesMasterIdLst>
    <p:notesMasterId r:id="rId29"/>
  </p:notesMasterIdLst>
  <p:handoutMasterIdLst>
    <p:handoutMasterId r:id="rId30"/>
  </p:handoutMasterIdLst>
  <p:sldIdLst>
    <p:sldId id="569" r:id="rId2"/>
    <p:sldId id="572" r:id="rId3"/>
    <p:sldId id="550" r:id="rId4"/>
    <p:sldId id="551" r:id="rId5"/>
    <p:sldId id="552" r:id="rId6"/>
    <p:sldId id="553" r:id="rId7"/>
    <p:sldId id="570" r:id="rId8"/>
    <p:sldId id="554" r:id="rId9"/>
    <p:sldId id="555" r:id="rId10"/>
    <p:sldId id="571" r:id="rId11"/>
    <p:sldId id="556" r:id="rId12"/>
    <p:sldId id="567" r:id="rId13"/>
    <p:sldId id="557" r:id="rId14"/>
    <p:sldId id="558" r:id="rId15"/>
    <p:sldId id="560" r:id="rId16"/>
    <p:sldId id="561" r:id="rId17"/>
    <p:sldId id="562" r:id="rId18"/>
    <p:sldId id="563" r:id="rId19"/>
    <p:sldId id="564" r:id="rId20"/>
    <p:sldId id="568" r:id="rId21"/>
    <p:sldId id="559" r:id="rId22"/>
    <p:sldId id="573" r:id="rId23"/>
    <p:sldId id="574" r:id="rId24"/>
    <p:sldId id="575" r:id="rId25"/>
    <p:sldId id="576" r:id="rId26"/>
    <p:sldId id="577" r:id="rId27"/>
    <p:sldId id="578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340B-543C-426C-AEBB-66953B4C332F}" v="4" dt="2019-03-08T02:53:5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8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882A340B-543C-426C-AEBB-66953B4C332F}"/>
    <pc:docChg chg="undo custSel modSld">
      <pc:chgData name="Renyuan Lyu" userId="eadeb139afb46539" providerId="LiveId" clId="{882A340B-543C-426C-AEBB-66953B4C332F}" dt="2019-03-08T02:54:42.381" v="42"/>
      <pc:docMkLst>
        <pc:docMk/>
      </pc:docMkLst>
      <pc:sldChg chg="addSp delSp modSp">
        <pc:chgData name="Renyuan Lyu" userId="eadeb139afb46539" providerId="LiveId" clId="{882A340B-543C-426C-AEBB-66953B4C332F}" dt="2019-03-08T02:54:25.776" v="31" actId="478"/>
        <pc:sldMkLst>
          <pc:docMk/>
          <pc:sldMk cId="0" sldId="555"/>
        </pc:sldMkLst>
        <pc:spChg chg="add del mod">
          <ac:chgData name="Renyuan Lyu" userId="eadeb139afb46539" providerId="LiveId" clId="{882A340B-543C-426C-AEBB-66953B4C332F}" dt="2019-03-08T02:54:25.776" v="31" actId="478"/>
          <ac:spMkLst>
            <pc:docMk/>
            <pc:sldMk cId="0" sldId="555"/>
            <ac:spMk id="1026" creationId="{00000000-0000-0000-0000-000000000000}"/>
          </ac:spMkLst>
        </pc:spChg>
        <pc:graphicFrameChg chg="del mod replId">
          <ac:chgData name="Renyuan Lyu" userId="eadeb139afb46539" providerId="LiveId" clId="{882A340B-543C-426C-AEBB-66953B4C332F}" dt="2019-03-08T02:53:42.343" v="28"/>
          <ac:graphicFrameMkLst>
            <pc:docMk/>
            <pc:sldMk cId="0" sldId="555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882A340B-543C-426C-AEBB-66953B4C332F}" dt="2019-03-08T02:54:42.381" v="42"/>
        <pc:sldMkLst>
          <pc:docMk/>
          <pc:sldMk cId="0" sldId="560"/>
        </pc:sldMkLst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0"/>
            <ac:spMk id="3074" creationId="{00000000-0000-0000-0000-000000000000}"/>
          </ac:spMkLst>
        </pc:spChg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0"/>
            <ac:spMk id="3075" creationId="{00000000-0000-0000-0000-000000000000}"/>
          </ac:spMkLst>
        </pc:sp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0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0"/>
            <ac:graphicFrameMk id="4" creationId="{00000000-0000-0000-0000-000000000000}"/>
          </ac:graphicFrameMkLst>
        </pc:graphicFrameChg>
      </pc:sldChg>
      <pc:sldChg chg="addSp delSp modSp">
        <pc:chgData name="Renyuan Lyu" userId="eadeb139afb46539" providerId="LiveId" clId="{882A340B-543C-426C-AEBB-66953B4C332F}" dt="2019-03-08T02:54:42.381" v="42"/>
        <pc:sldMkLst>
          <pc:docMk/>
          <pc:sldMk cId="0" sldId="562"/>
        </pc:sldMkLst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2"/>
            <ac:spMk id="5122" creationId="{00000000-0000-0000-0000-000000000000}"/>
          </ac:spMkLst>
        </pc:sp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2"/>
            <ac:graphicFrameMk id="2" creationId="{00000000-0000-0000-0000-000000000000}"/>
          </ac:graphicFrameMkLst>
        </pc:graphicFrameChg>
      </pc:sldChg>
      <pc:sldChg chg="addSp delSp modSp">
        <pc:chgData name="Renyuan Lyu" userId="eadeb139afb46539" providerId="LiveId" clId="{882A340B-543C-426C-AEBB-66953B4C332F}" dt="2019-03-08T02:54:42.381" v="42"/>
        <pc:sldMkLst>
          <pc:docMk/>
          <pc:sldMk cId="0" sldId="564"/>
        </pc:sldMkLst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4"/>
            <ac:spMk id="7170" creationId="{00000000-0000-0000-0000-000000000000}"/>
          </ac:spMkLst>
        </pc:spChg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4"/>
            <ac:spMk id="7171" creationId="{00000000-0000-0000-0000-000000000000}"/>
          </ac:spMkLst>
        </pc:spChg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4"/>
            <ac:spMk id="7172" creationId="{00000000-0000-0000-0000-000000000000}"/>
          </ac:spMkLst>
        </pc:sp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4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4"/>
            <ac:graphicFrameMk id="4" creationId="{00000000-0000-0000-0000-000000000000}"/>
          </ac:graphicFrameMkLst>
        </pc:graphicFrame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4"/>
            <ac:graphicFrameMk id="6" creationId="{00000000-0000-0000-0000-000000000000}"/>
          </ac:graphicFrameMkLst>
        </pc:graphicFrameChg>
      </pc:sldChg>
      <pc:sldChg chg="addSp delSp modSp">
        <pc:chgData name="Renyuan Lyu" userId="eadeb139afb46539" providerId="LiveId" clId="{882A340B-543C-426C-AEBB-66953B4C332F}" dt="2019-03-08T02:54:42.381" v="42"/>
        <pc:sldMkLst>
          <pc:docMk/>
          <pc:sldMk cId="0" sldId="568"/>
        </pc:sldMkLst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8"/>
            <ac:spMk id="8194" creationId="{00000000-0000-0000-0000-000000000000}"/>
          </ac:spMkLst>
        </pc:spChg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68"/>
            <ac:spMk id="8195" creationId="{00000000-0000-0000-0000-000000000000}"/>
          </ac:spMkLst>
        </pc:spChg>
        <pc:grpChg chg="mod">
          <ac:chgData name="Renyuan Lyu" userId="eadeb139afb46539" providerId="LiveId" clId="{882A340B-543C-426C-AEBB-66953B4C332F}" dt="2019-03-08T02:54:42.381" v="42"/>
          <ac:grpSpMkLst>
            <pc:docMk/>
            <pc:sldMk cId="0" sldId="568"/>
            <ac:grpSpMk id="2" creationId="{00000000-0000-0000-0000-000000000000}"/>
          </ac:grpSpMkLst>
        </pc:grp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8"/>
            <ac:graphicFrameMk id="3" creationId="{00000000-0000-0000-0000-000000000000}"/>
          </ac:graphicFrameMkLst>
        </pc:graphicFrame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68"/>
            <ac:graphicFrameMk id="5" creationId="{00000000-0000-0000-0000-000000000000}"/>
          </ac:graphicFrameMkLst>
        </pc:graphicFrameChg>
      </pc:sldChg>
      <pc:sldChg chg="addSp delSp modSp">
        <pc:chgData name="Renyuan Lyu" userId="eadeb139afb46539" providerId="LiveId" clId="{882A340B-543C-426C-AEBB-66953B4C332F}" dt="2019-03-08T02:54:42.381" v="42"/>
        <pc:sldMkLst>
          <pc:docMk/>
          <pc:sldMk cId="0" sldId="571"/>
        </pc:sldMkLst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71"/>
            <ac:spMk id="2050" creationId="{00000000-0000-0000-0000-000000000000}"/>
          </ac:spMkLst>
        </pc:spChg>
        <pc:spChg chg="add">
          <ac:chgData name="Renyuan Lyu" userId="eadeb139afb46539" providerId="LiveId" clId="{882A340B-543C-426C-AEBB-66953B4C332F}" dt="2019-03-08T02:54:42.381" v="42"/>
          <ac:spMkLst>
            <pc:docMk/>
            <pc:sldMk cId="0" sldId="571"/>
            <ac:spMk id="2051" creationId="{00000000-0000-0000-0000-000000000000}"/>
          </ac:spMkLst>
        </pc:sp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71"/>
            <ac:graphicFrameMk id="2" creationId="{00000000-0000-0000-0000-000000000000}"/>
          </ac:graphicFrameMkLst>
        </pc:graphicFrameChg>
        <pc:graphicFrameChg chg="del mod replId">
          <ac:chgData name="Renyuan Lyu" userId="eadeb139afb46539" providerId="LiveId" clId="{882A340B-543C-426C-AEBB-66953B4C332F}" dt="2019-03-08T02:54:42.381" v="42"/>
          <ac:graphicFrameMkLst>
            <pc:docMk/>
            <pc:sldMk cId="0" sldId="571"/>
            <ac:graphicFrameMk id="4" creationId="{00000000-0000-0000-0000-000000000000}"/>
          </ac:graphicFrameMkLst>
        </pc:graphicFrameChg>
      </pc:sldChg>
      <pc:sldChg chg="modSp">
        <pc:chgData name="Renyuan Lyu" userId="eadeb139afb46539" providerId="LiveId" clId="{882A340B-543C-426C-AEBB-66953B4C332F}" dt="2019-03-04T13:13:30.107" v="26" actId="20577"/>
        <pc:sldMkLst>
          <pc:docMk/>
          <pc:sldMk cId="1636345492" sldId="574"/>
        </pc:sldMkLst>
        <pc:spChg chg="mod">
          <ac:chgData name="Renyuan Lyu" userId="eadeb139afb46539" providerId="LiveId" clId="{882A340B-543C-426C-AEBB-66953B4C332F}" dt="2019-03-04T13:13:30.107" v="26" actId="20577"/>
          <ac:spMkLst>
            <pc:docMk/>
            <pc:sldMk cId="1636345492" sldId="574"/>
            <ac:spMk id="2" creationId="{D8BDA8AA-CC23-4581-A367-F5AF455E5ACC}"/>
          </ac:spMkLst>
        </pc:spChg>
        <pc:spChg chg="mod">
          <ac:chgData name="Renyuan Lyu" userId="eadeb139afb46539" providerId="LiveId" clId="{882A340B-543C-426C-AEBB-66953B4C332F}" dt="2019-03-04T13:13:10.796" v="1" actId="20577"/>
          <ac:spMkLst>
            <pc:docMk/>
            <pc:sldMk cId="1636345492" sldId="574"/>
            <ac:spMk id="3" creationId="{BC1EC0C1-18A5-467F-BAD6-63835FB35FB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00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6863" y="0"/>
            <a:ext cx="32210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400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06863" y="9120188"/>
            <a:ext cx="32210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9470EF2D-C8FA-46BB-ADE2-E7E83F524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81486E0-F2A4-4BC4-9AB8-D07E73A7F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714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8655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9695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4062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54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4705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4976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67640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63558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16331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170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D3D40D-DE79-4F8E-89FA-C77D27AE66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an#/media/File:Circle_radians.gif" TargetMode="External"/><Relationship Id="rId7" Type="http://schemas.openxmlformats.org/officeDocument/2006/relationships/image" Target="../media/image29.svg"/><Relationship Id="rId2" Type="http://schemas.openxmlformats.org/officeDocument/2006/relationships/hyperlink" Target="https://en.wikipedia.org/wiki/Radi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spfirst.gatech.edu/database/?d=homework&amp;chap=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DSP First, 2/e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276600"/>
            <a:ext cx="6553200" cy="1771650"/>
          </a:xfrm>
        </p:spPr>
        <p:txBody>
          <a:bodyPr/>
          <a:lstStyle/>
          <a:p>
            <a:r>
              <a:rPr lang="en-US" altLang="en-US"/>
              <a:t>LECTURE #1</a:t>
            </a:r>
          </a:p>
          <a:p>
            <a:r>
              <a:rPr lang="en-US" altLang="en-US"/>
              <a:t>Sinusoids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B509D-D20C-4505-BFB9-BE002C25B13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TUNING FORK A-440 Waveform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4B275-9B42-4B41-A848-023B5E61F58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56" name="AutoShape 5">
            <a:hlinkClick r:id="" action="ppaction://noaction" highlightClick="1">
              <a:snd r:embed="rId2" name="tf440.wav"/>
            </a:hlinkClick>
          </p:cNvPr>
          <p:cNvSpPr>
            <a:spLocks noChangeArrowheads="1"/>
          </p:cNvSpPr>
          <p:nvPr/>
        </p:nvSpPr>
        <p:spPr bwMode="auto">
          <a:xfrm>
            <a:off x="8077200" y="7620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7" name="Picture 7" descr="figure1"/>
          <p:cNvPicPr>
            <a:picLocks noChangeAspect="1" noChangeArrowheads="1"/>
          </p:cNvPicPr>
          <p:nvPr/>
        </p:nvPicPr>
        <p:blipFill>
          <a:blip r:embed="rId3" cstate="print"/>
          <a:srcRect t="10477"/>
          <a:stretch>
            <a:fillRect/>
          </a:stretch>
        </p:blipFill>
        <p:spPr bwMode="auto">
          <a:xfrm>
            <a:off x="76200" y="6858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8" descr="figure2"/>
          <p:cNvPicPr>
            <a:picLocks noChangeAspect="1" noChangeArrowheads="1"/>
          </p:cNvPicPr>
          <p:nvPr/>
        </p:nvPicPr>
        <p:blipFill>
          <a:blip r:embed="rId4" cstate="print"/>
          <a:srcRect t="1904"/>
          <a:stretch>
            <a:fillRect/>
          </a:stretch>
        </p:blipFill>
        <p:spPr bwMode="auto">
          <a:xfrm>
            <a:off x="3352800" y="2895600"/>
            <a:ext cx="5715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9"/>
              <p:cNvSpPr txBox="1"/>
              <p:nvPr/>
            </p:nvSpPr>
            <p:spPr bwMode="auto">
              <a:xfrm>
                <a:off x="5956300" y="1543050"/>
                <a:ext cx="2806700" cy="120015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8.15−5.85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2.3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300" y="1543050"/>
                <a:ext cx="2806700" cy="1200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Object 10"/>
              <p:cNvSpPr txBox="1"/>
              <p:nvPr/>
            </p:nvSpPr>
            <p:spPr bwMode="auto">
              <a:xfrm>
                <a:off x="304800" y="4775200"/>
                <a:ext cx="2657475" cy="19304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1000/2.3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435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775200"/>
                <a:ext cx="2657475" cy="1930400"/>
              </a:xfrm>
              <a:prstGeom prst="rect">
                <a:avLst/>
              </a:prstGeom>
              <a:blipFill>
                <a:blip r:embed="rId6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078038" y="4022725"/>
            <a:ext cx="1274762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Time (sec)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3048000" y="1752600"/>
            <a:ext cx="1524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3200400" y="2667000"/>
            <a:ext cx="60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SPEECH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More complicated signal (BAT.WAV)</a:t>
            </a:r>
          </a:p>
          <a:p>
            <a:r>
              <a:rPr lang="en-US" altLang="en-US"/>
              <a:t>Waveform </a:t>
            </a:r>
            <a:r>
              <a:rPr lang="en-US" altLang="en-US" b="1" i="1"/>
              <a:t>x</a:t>
            </a:r>
            <a:r>
              <a:rPr lang="en-US" altLang="en-US" b="1"/>
              <a:t>(</a:t>
            </a:r>
            <a:r>
              <a:rPr lang="en-US" altLang="en-US" b="1" i="1"/>
              <a:t>t</a:t>
            </a:r>
            <a:r>
              <a:rPr lang="en-US" altLang="en-US" b="1"/>
              <a:t>)</a:t>
            </a:r>
            <a:r>
              <a:rPr lang="en-US" altLang="en-US"/>
              <a:t> is NOT a Sinusoid</a:t>
            </a:r>
          </a:p>
          <a:p>
            <a:r>
              <a:rPr lang="en-US" altLang="en-US"/>
              <a:t>Theory will tell us</a:t>
            </a:r>
          </a:p>
          <a:p>
            <a:pPr lvl="1"/>
            <a:r>
              <a:rPr lang="en-US" altLang="en-US" b="1" i="1"/>
              <a:t>x</a:t>
            </a:r>
            <a:r>
              <a:rPr lang="en-US" altLang="en-US" b="1"/>
              <a:t>(</a:t>
            </a:r>
            <a:r>
              <a:rPr lang="en-US" altLang="en-US" b="1" i="1"/>
              <a:t>t</a:t>
            </a:r>
            <a:r>
              <a:rPr lang="en-US" altLang="en-US" b="1"/>
              <a:t>)</a:t>
            </a:r>
            <a:r>
              <a:rPr lang="en-US" altLang="en-US"/>
              <a:t> is approximately a sum of sinusoids</a:t>
            </a:r>
          </a:p>
          <a:p>
            <a:pPr lvl="1"/>
            <a:r>
              <a:rPr lang="en-US" altLang="en-US"/>
              <a:t>FOURIER ANALYSIS</a:t>
            </a:r>
          </a:p>
          <a:p>
            <a:pPr lvl="2"/>
            <a:r>
              <a:rPr lang="en-US" altLang="en-US"/>
              <a:t>Break </a:t>
            </a:r>
            <a:r>
              <a:rPr lang="en-US" altLang="en-US" b="1" i="1"/>
              <a:t>x</a:t>
            </a:r>
            <a:r>
              <a:rPr lang="en-US" altLang="en-US" b="1"/>
              <a:t>(</a:t>
            </a:r>
            <a:r>
              <a:rPr lang="en-US" altLang="en-US" b="1" i="1"/>
              <a:t>t</a:t>
            </a:r>
            <a:r>
              <a:rPr lang="en-US" altLang="en-US" b="1"/>
              <a:t>)</a:t>
            </a:r>
            <a:r>
              <a:rPr lang="en-US" altLang="en-US"/>
              <a:t> into its sinusoidal components</a:t>
            </a:r>
          </a:p>
          <a:p>
            <a:pPr lvl="1"/>
            <a:r>
              <a:rPr lang="en-US" altLang="en-US"/>
              <a:t>Called the FREQUENCY SPECTRUM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BC476-0A48-4966-810F-F882EB7DCFF8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9463" name="AutoShape 4">
            <a:hlinkClick r:id="" action="ppaction://noaction" highlightClick="1">
              <a:snd r:embed="rId2" name="bat.wav"/>
            </a:hlinkClick>
          </p:cNvPr>
          <p:cNvSpPr>
            <a:spLocks noChangeArrowheads="1"/>
          </p:cNvSpPr>
          <p:nvPr/>
        </p:nvSpPr>
        <p:spPr bwMode="auto">
          <a:xfrm>
            <a:off x="7620000" y="20574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Speech Signal: BAT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Nearly </a:t>
            </a:r>
            <a:r>
              <a:rPr lang="en-US" altLang="en-US" b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Periodic</a:t>
            </a:r>
            <a:r>
              <a:rPr lang="en-US" altLang="en-US"/>
              <a:t> in Vowel Region</a:t>
            </a:r>
          </a:p>
          <a:p>
            <a:pPr lvl="1">
              <a:defRPr/>
            </a:pPr>
            <a:r>
              <a:rPr lang="en-US" altLang="en-US"/>
              <a:t>Period is (Approximately) T = 0.0065 sec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D7DCE-6BDD-48E1-99E0-E23F1BB45B5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7620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AutoShape 5">
            <a:hlinkClick r:id="" action="ppaction://noaction" highlightClick="1">
              <a:snd r:embed="rId3" name="bat.wav"/>
            </a:hlinkClick>
          </p:cNvPr>
          <p:cNvSpPr>
            <a:spLocks noChangeArrowheads="1"/>
          </p:cNvSpPr>
          <p:nvPr/>
        </p:nvSpPr>
        <p:spPr bwMode="auto">
          <a:xfrm>
            <a:off x="6553200" y="6858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2971800" y="5334000"/>
            <a:ext cx="1905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DIGITIZE the WAVEFORM</a:t>
            </a:r>
          </a:p>
        </p:txBody>
      </p:sp>
      <p:sp>
        <p:nvSpPr>
          <p:cNvPr id="21510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x</a:t>
            </a:r>
            <a:r>
              <a:rPr lang="en-US" altLang="en-US" b="1"/>
              <a:t>[</a:t>
            </a:r>
            <a:r>
              <a:rPr lang="en-US" altLang="en-US" b="1" i="1"/>
              <a:t>n</a:t>
            </a:r>
            <a:r>
              <a:rPr lang="en-US" altLang="en-US" b="1"/>
              <a:t>]</a:t>
            </a:r>
            <a:r>
              <a:rPr lang="en-US" altLang="en-US"/>
              <a:t> is a SAMPLED SINUSOID</a:t>
            </a:r>
          </a:p>
          <a:p>
            <a:pPr lvl="1"/>
            <a:r>
              <a:rPr lang="en-US" altLang="en-US"/>
              <a:t>A list of numbers stored in memory</a:t>
            </a:r>
          </a:p>
          <a:p>
            <a:r>
              <a:rPr lang="en-US" altLang="en-US"/>
              <a:t>Sample at 11,025 samples per second</a:t>
            </a:r>
          </a:p>
          <a:p>
            <a:pPr lvl="1"/>
            <a:r>
              <a:rPr lang="en-US" altLang="en-US"/>
              <a:t>Called the SAMPLING RATE of the A/D</a:t>
            </a:r>
          </a:p>
          <a:p>
            <a:pPr lvl="1"/>
            <a:r>
              <a:rPr lang="en-US" altLang="en-US"/>
              <a:t>Time between samples is</a:t>
            </a:r>
          </a:p>
          <a:p>
            <a:pPr lvl="2"/>
            <a:r>
              <a:rPr lang="en-US" altLang="en-US"/>
              <a:t>1/11025 = 90.7 microsec</a:t>
            </a:r>
          </a:p>
          <a:p>
            <a:r>
              <a:rPr lang="en-US" altLang="en-US"/>
              <a:t>Output via D/A hardware (at F</a:t>
            </a:r>
            <a:r>
              <a:rPr lang="en-US" altLang="en-US" baseline="-25000"/>
              <a:t>samp</a:t>
            </a:r>
            <a:r>
              <a:rPr lang="en-US" alt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767D2-FF1B-4509-BEFA-7D3DC6F54888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DIGITAL SOUND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x</a:t>
            </a:r>
            <a:r>
              <a:rPr lang="en-US" altLang="en-US" b="1"/>
              <a:t>[</a:t>
            </a:r>
            <a:r>
              <a:rPr lang="en-US" altLang="en-US" b="1" i="1"/>
              <a:t>n</a:t>
            </a:r>
            <a:r>
              <a:rPr lang="en-US" altLang="en-US" b="1"/>
              <a:t>]</a:t>
            </a:r>
            <a:r>
              <a:rPr lang="en-US" altLang="en-US"/>
              <a:t> is a SAMPLED SINUSOID</a:t>
            </a:r>
          </a:p>
          <a:p>
            <a:pPr lvl="1"/>
            <a:r>
              <a:rPr lang="en-US" altLang="en-US"/>
              <a:t>A list of numbers stored in memory</a:t>
            </a:r>
          </a:p>
          <a:p>
            <a:r>
              <a:rPr lang="en-US" altLang="en-US"/>
              <a:t>CD rate is 44,100 samples per second</a:t>
            </a:r>
          </a:p>
          <a:p>
            <a:r>
              <a:rPr lang="en-US" altLang="en-US"/>
              <a:t>16-bit samples</a:t>
            </a:r>
          </a:p>
          <a:p>
            <a:r>
              <a:rPr lang="en-US" altLang="en-US"/>
              <a:t>Stereo uses 2 channels</a:t>
            </a:r>
          </a:p>
          <a:p>
            <a:r>
              <a:rPr lang="en-US" altLang="en-US"/>
              <a:t>Number of bytes for 1 minute is</a:t>
            </a:r>
          </a:p>
          <a:p>
            <a:pPr lvl="1"/>
            <a:r>
              <a:rPr lang="en-US" altLang="en-US"/>
              <a:t>2 X (16/8) X 60 X 44100 = 10.584 Mbytes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7AFCC-D74A-4E98-A863-3566EB38A6E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SINES and COSINES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Always use the COSINE FORM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Sine is a special case: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374CD-6CF1-4225-AC69-003B6E97B812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Object 7"/>
              <p:cNvSpPr txBox="1"/>
              <p:nvPr/>
            </p:nvSpPr>
            <p:spPr bwMode="auto">
              <a:xfrm>
                <a:off x="1371600" y="2667000"/>
                <a:ext cx="5638800" cy="89376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(440)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07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7000"/>
                <a:ext cx="5638800" cy="893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1" name="Line 6"/>
          <p:cNvSpPr>
            <a:spLocks noChangeShapeType="1"/>
          </p:cNvSpPr>
          <p:nvPr/>
        </p:nvSpPr>
        <p:spPr bwMode="auto">
          <a:xfrm>
            <a:off x="5943600" y="3505200"/>
            <a:ext cx="1066800" cy="1600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Object 8"/>
              <p:cNvSpPr txBox="1"/>
              <p:nvPr/>
            </p:nvSpPr>
            <p:spPr bwMode="auto">
              <a:xfrm>
                <a:off x="1752600" y="4800600"/>
                <a:ext cx="5973763" cy="1228725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07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4800600"/>
                <a:ext cx="5973763" cy="1228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SINUSOIDAL SIGNAL</a:t>
            </a:r>
          </a:p>
        </p:txBody>
      </p:sp>
      <p:sp>
        <p:nvSpPr>
          <p:cNvPr id="41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2667000"/>
            <a:ext cx="4013200" cy="3371850"/>
          </a:xfrm>
        </p:spPr>
        <p:txBody>
          <a:bodyPr/>
          <a:lstStyle/>
          <a:p>
            <a:r>
              <a:rPr lang="en-US" altLang="en-US" b="1"/>
              <a:t>FREQUENCY</a:t>
            </a:r>
            <a:endParaRPr lang="en-US" altLang="en-US"/>
          </a:p>
          <a:p>
            <a:pPr lvl="1"/>
            <a:r>
              <a:rPr lang="en-US" altLang="en-US"/>
              <a:t>Radians/sec</a:t>
            </a:r>
          </a:p>
          <a:p>
            <a:pPr lvl="1"/>
            <a:r>
              <a:rPr lang="en-US" altLang="en-US"/>
              <a:t>Hertz (cycles/sec)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PERIOD</a:t>
            </a:r>
            <a:r>
              <a:rPr lang="en-US" altLang="en-US"/>
              <a:t> (in sec)</a:t>
            </a:r>
          </a:p>
        </p:txBody>
      </p:sp>
      <p:sp>
        <p:nvSpPr>
          <p:cNvPr id="410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895600"/>
            <a:ext cx="4013200" cy="3200400"/>
          </a:xfrm>
        </p:spPr>
        <p:txBody>
          <a:bodyPr/>
          <a:lstStyle/>
          <a:p>
            <a:r>
              <a:rPr lang="en-US" altLang="en-US" b="1"/>
              <a:t>AMPLITUDE</a:t>
            </a:r>
            <a:endParaRPr lang="en-US" altLang="en-US"/>
          </a:p>
          <a:p>
            <a:pPr lvl="1"/>
            <a:r>
              <a:rPr lang="en-US" altLang="en-US"/>
              <a:t>Magnitude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PHASE</a:t>
            </a:r>
            <a:endParaRPr lang="en-US" alt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A4F6A-EB68-4D62-80F8-4169F40425DC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2514600" y="1752600"/>
          <a:ext cx="4267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07880" imgH="266400" progId="Equation.3">
                  <p:embed/>
                </p:oleObj>
              </mc:Choice>
              <mc:Fallback>
                <p:oleObj name="Equation" r:id="rId3" imgW="1307880" imgH="266400" progId="Equation.3">
                  <p:embed/>
                  <p:pic>
                    <p:nvPicPr>
                      <p:cNvPr id="409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4267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3352800" y="2743200"/>
          <a:ext cx="685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thType Equation" r:id="rId5" imgW="203040" imgH="164880" progId="Equation">
                  <p:embed/>
                </p:oleObj>
              </mc:Choice>
              <mc:Fallback>
                <p:oleObj name="MathType Equation" r:id="rId5" imgW="203040" imgH="164880" progId="Equation">
                  <p:embed/>
                  <p:pic>
                    <p:nvPicPr>
                      <p:cNvPr id="409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685800" cy="5556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7340600" y="2743200"/>
          <a:ext cx="719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thType Equation" r:id="rId7" imgW="190440" imgH="203040" progId="Equation">
                  <p:embed/>
                </p:oleObj>
              </mc:Choice>
              <mc:Fallback>
                <p:oleObj name="MathType Equation" r:id="rId7" imgW="190440" imgH="203040" progId="Equation">
                  <p:embed/>
                  <p:pic>
                    <p:nvPicPr>
                      <p:cNvPr id="41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743200"/>
                        <a:ext cx="719138" cy="7620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6553200" y="4800600"/>
          <a:ext cx="752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thType Equation" r:id="rId9" imgW="177480" imgH="215640" progId="Equation">
                  <p:embed/>
                </p:oleObj>
              </mc:Choice>
              <mc:Fallback>
                <p:oleObj name="MathType Equation" r:id="rId9" imgW="177480" imgH="215640" progId="Equation">
                  <p:embed/>
                  <p:pic>
                    <p:nvPicPr>
                      <p:cNvPr id="41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00600"/>
                        <a:ext cx="752475" cy="9144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4"/>
          <p:cNvGraphicFramePr>
            <a:graphicFrameLocks noChangeAspect="1"/>
          </p:cNvGraphicFramePr>
          <p:nvPr/>
        </p:nvGraphicFramePr>
        <p:xfrm>
          <a:off x="1524000" y="4133850"/>
          <a:ext cx="2209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thType Equation" r:id="rId11" imgW="990360" imgH="266400" progId="Equation">
                  <p:embed/>
                </p:oleObj>
              </mc:Choice>
              <mc:Fallback>
                <p:oleObj name="MathType Equation" r:id="rId11" imgW="990360" imgH="266400" progId="Equation">
                  <p:embed/>
                  <p:pic>
                    <p:nvPicPr>
                      <p:cNvPr id="41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33850"/>
                        <a:ext cx="2209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5"/>
          <p:cNvGraphicFramePr>
            <a:graphicFrameLocks noChangeAspect="1"/>
          </p:cNvGraphicFramePr>
          <p:nvPr/>
        </p:nvGraphicFramePr>
        <p:xfrm>
          <a:off x="1219200" y="5562600"/>
          <a:ext cx="2209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thType Equation" r:id="rId13" imgW="749160" imgH="380880" progId="Equation">
                  <p:embed/>
                </p:oleObj>
              </mc:Choice>
              <mc:Fallback>
                <p:oleObj name="MathType Equation" r:id="rId13" imgW="749160" imgH="380880" progId="Equation">
                  <p:embed/>
                  <p:pic>
                    <p:nvPicPr>
                      <p:cNvPr id="41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22098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SINUSOID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400550"/>
          </a:xfrm>
        </p:spPr>
        <p:txBody>
          <a:bodyPr/>
          <a:lstStyle/>
          <a:p>
            <a:r>
              <a:rPr lang="en-US" altLang="en-US"/>
              <a:t>Given the Formula</a:t>
            </a:r>
          </a:p>
          <a:p>
            <a:endParaRPr lang="en-US" altLang="en-US"/>
          </a:p>
          <a:p>
            <a:r>
              <a:rPr lang="en-US" altLang="en-US"/>
              <a:t>Make a plot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3D62B-57E0-4EFA-9239-C59BA8EB517B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363525" name="Picture 5" descr="sinus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1400"/>
            <a:ext cx="91440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6"/>
              <p:cNvSpPr txBox="1"/>
              <p:nvPr/>
            </p:nvSpPr>
            <p:spPr bwMode="auto">
              <a:xfrm>
                <a:off x="3124200" y="2209800"/>
                <a:ext cx="4908550" cy="83502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1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2209800"/>
                <a:ext cx="4908550" cy="835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 COSINE SIGNAL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178800" cy="4038600"/>
          </a:xfrm>
        </p:spPr>
        <p:txBody>
          <a:bodyPr/>
          <a:lstStyle/>
          <a:p>
            <a:r>
              <a:rPr lang="en-US" altLang="en-US"/>
              <a:t>Formula defines A, </a:t>
            </a:r>
            <a:r>
              <a:rPr lang="en-US" altLang="en-US">
                <a:latin typeface="Symbol" pitchFamily="18" charset="2"/>
              </a:rPr>
              <a:t>w</a:t>
            </a:r>
            <a:r>
              <a:rPr lang="en-US" altLang="en-US"/>
              <a:t>, and </a:t>
            </a:r>
            <a:r>
              <a:rPr lang="en-US" altLang="en-US">
                <a:latin typeface="Symbol" pitchFamily="18" charset="2"/>
              </a:rPr>
              <a:t>f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71111-84EA-4FEB-BE2D-D0BA049030B2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362200" y="1849438"/>
          <a:ext cx="46482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thType Equation" r:id="rId3" imgW="1765080" imgH="253800" progId="Equation">
                  <p:embed/>
                </p:oleObj>
              </mc:Choice>
              <mc:Fallback>
                <p:oleObj name="MathType Equation" r:id="rId3" imgW="1765080" imgH="253800" progId="Equation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49438"/>
                        <a:ext cx="46482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1752600" y="3451225"/>
          <a:ext cx="2293938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thType Equation 3.6+" r:id="rId5" imgW="584200" imgH="635000" progId="Equation.DSMT36">
                  <p:embed/>
                </p:oleObj>
              </mc:Choice>
              <mc:Fallback>
                <p:oleObj name="MathType Equation 3.6+" r:id="rId5" imgW="584200" imgH="635000" progId="Equation.DSMT36">
                  <p:embed/>
                  <p:pic>
                    <p:nvPicPr>
                      <p:cNvPr id="364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51225"/>
                        <a:ext cx="2293938" cy="2492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PLOTTING COSINE SIGNAL from the FORMULA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178800" cy="4191000"/>
          </a:xfrm>
        </p:spPr>
        <p:txBody>
          <a:bodyPr/>
          <a:lstStyle/>
          <a:p>
            <a:r>
              <a:rPr lang="en-US" altLang="en-US"/>
              <a:t>Determine  </a:t>
            </a:r>
            <a:r>
              <a:rPr lang="en-US" altLang="en-US" b="1" u="sng">
                <a:solidFill>
                  <a:schemeClr val="accent1"/>
                </a:solidFill>
              </a:rPr>
              <a:t>period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Determine a </a:t>
            </a:r>
            <a:r>
              <a:rPr lang="en-US" altLang="en-US" b="1" u="sng">
                <a:solidFill>
                  <a:schemeClr val="accent1"/>
                </a:solidFill>
              </a:rPr>
              <a:t>peak</a:t>
            </a:r>
            <a:r>
              <a:rPr lang="en-US" altLang="en-US"/>
              <a:t> location by solving</a:t>
            </a:r>
          </a:p>
          <a:p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 u="sng">
                <a:solidFill>
                  <a:schemeClr val="accent1"/>
                </a:solidFill>
              </a:rPr>
              <a:t>Zero</a:t>
            </a:r>
            <a:r>
              <a:rPr lang="en-US" altLang="en-US"/>
              <a:t> crossing is T/4 before or after</a:t>
            </a:r>
          </a:p>
          <a:p>
            <a:r>
              <a:rPr lang="en-US" altLang="en-US"/>
              <a:t>Positive &amp; Negative peaks spaced by T/2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0EE6D-A7E3-4C86-8CA6-164FC189AEF5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9"/>
              <p:cNvSpPr txBox="1"/>
              <p:nvPr/>
            </p:nvSpPr>
            <p:spPr bwMode="auto">
              <a:xfrm>
                <a:off x="1873250" y="1668463"/>
                <a:ext cx="4527550" cy="7699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17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250" y="1668463"/>
                <a:ext cx="4527550" cy="769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Object 10"/>
              <p:cNvSpPr txBox="1"/>
              <p:nvPr/>
            </p:nvSpPr>
            <p:spPr bwMode="auto">
              <a:xfrm>
                <a:off x="1447800" y="2971800"/>
                <a:ext cx="7038975" cy="67945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=20/3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17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971800"/>
                <a:ext cx="7038975" cy="679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11"/>
              <p:cNvSpPr txBox="1"/>
              <p:nvPr/>
            </p:nvSpPr>
            <p:spPr bwMode="auto">
              <a:xfrm>
                <a:off x="957263" y="4343400"/>
                <a:ext cx="7153275" cy="66198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)=0 ⇒ (0.3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717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263" y="4343400"/>
                <a:ext cx="7153275" cy="661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/>
              <a:t>License Info for DSPFirst Slides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This work released under a </a:t>
            </a:r>
            <a:r>
              <a:rPr lang="en-US" sz="2400">
                <a:hlinkClick r:id="rId2"/>
              </a:rPr>
              <a:t>Creative Commons License</a:t>
            </a:r>
            <a:r>
              <a:rPr lang="en-US" sz="2400"/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copy, distribute, display, and perform the work. In return, licensees must give the original authors credit.</a:t>
            </a:r>
            <a:r>
              <a:rPr lang="en-US" sz="1800">
                <a:latin typeface="Verdana" pitchFamily="34" charset="0"/>
              </a:rPr>
              <a:t> 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400"/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Verdana" pitchFamily="34" charset="0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Verdana" pitchFamily="34" charset="0"/>
                <a:hlinkClick r:id="rId3"/>
              </a:rPr>
              <a:t>Full Text of the License</a:t>
            </a:r>
            <a:endParaRPr lang="en-US" sz="180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  <a:latin typeface="Verdana" pitchFamily="34" charset="0"/>
              </a:rPr>
              <a:t>This (hidden) page should be kept with the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4C32D-ADE3-44F5-8BDF-5B78E866E3C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 the SINUSOID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40055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Use T=20/3 and the peak location at t=-4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66EAF-E85F-4EF8-8D47-E39FD1EBA16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81956" name="Picture 4" descr="sinus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81400"/>
            <a:ext cx="91440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5"/>
              <p:cNvSpPr txBox="1"/>
              <p:nvPr/>
            </p:nvSpPr>
            <p:spPr bwMode="auto">
              <a:xfrm>
                <a:off x="1905000" y="1828800"/>
                <a:ext cx="4938713" cy="84455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19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828800"/>
                <a:ext cx="4938713" cy="844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4114800"/>
            <a:ext cx="3200400" cy="895350"/>
            <a:chOff x="2160" y="2592"/>
            <a:chExt cx="2016" cy="5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5" name="Object 7"/>
                <p:cNvSpPr txBox="1"/>
                <p:nvPr/>
              </p:nvSpPr>
              <p:spPr bwMode="auto">
                <a:xfrm>
                  <a:off x="2160" y="2592"/>
                  <a:ext cx="2016" cy="5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←⋯</m:t>
                        </m:r>
                        <m:f>
                          <m:f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⋯→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8195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0" y="2592"/>
                  <a:ext cx="2016" cy="5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3" name="Line 8"/>
            <p:cNvSpPr>
              <a:spLocks noChangeShapeType="1"/>
            </p:cNvSpPr>
            <p:nvPr/>
          </p:nvSpPr>
          <p:spPr bwMode="auto">
            <a:xfrm>
              <a:off x="4157" y="259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TRIG FUNCTIONS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Circular Functions</a:t>
            </a:r>
          </a:p>
          <a:p>
            <a:pPr lvl="1"/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dirty="0"/>
              <a:t>Common Values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sin(</a:t>
            </a:r>
            <a:r>
              <a:rPr lang="en-US" altLang="en-US" i="1" dirty="0" err="1"/>
              <a:t>k</a:t>
            </a:r>
            <a:r>
              <a:rPr lang="en-US" altLang="en-US" sz="3200" b="1" dirty="0" err="1">
                <a:latin typeface="Symbol" pitchFamily="18" charset="2"/>
              </a:rPr>
              <a:t>p</a:t>
            </a:r>
            <a:r>
              <a:rPr lang="en-US" altLang="en-US" dirty="0"/>
              <a:t>) = 0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cos(0) = 1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cos(2</a:t>
            </a:r>
            <a:r>
              <a:rPr lang="en-US" altLang="en-US" i="1" dirty="0"/>
              <a:t>k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1 and cos((2</a:t>
            </a:r>
            <a:r>
              <a:rPr lang="en-US" altLang="en-US" i="1" dirty="0"/>
              <a:t>k+1) 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-1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cos((</a:t>
            </a:r>
            <a:r>
              <a:rPr lang="en-US" altLang="en-US" i="1" dirty="0"/>
              <a:t>k+</a:t>
            </a:r>
            <a:r>
              <a:rPr lang="en-US" altLang="en-US" dirty="0"/>
              <a:t>0.5</a:t>
            </a:r>
            <a:r>
              <a:rPr lang="en-US" altLang="en-US" i="1" dirty="0"/>
              <a:t>) </a:t>
            </a:r>
            <a:r>
              <a:rPr lang="en-US" altLang="en-US" sz="3200" b="1" dirty="0">
                <a:latin typeface="Symbol" pitchFamily="18" charset="2"/>
              </a:rPr>
              <a:t>p</a:t>
            </a:r>
            <a:r>
              <a:rPr lang="en-US" altLang="en-US" dirty="0"/>
              <a:t>) = 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91B61-392B-44D4-A605-E71EDCDE91E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23559" name="Picture 4" descr="trig-f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8675" y="1752600"/>
            <a:ext cx="3514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F45C2-AAE8-4682-9F7C-976560D9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93" y="744410"/>
            <a:ext cx="7543800" cy="834175"/>
          </a:xfrm>
        </p:spPr>
        <p:txBody>
          <a:bodyPr/>
          <a:lstStyle/>
          <a:p>
            <a:r>
              <a:rPr lang="en-US" altLang="zh-TW" dirty="0"/>
              <a:t>Radian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8CE50-860A-49AB-83E2-4A0F6C18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FBD712-0386-4705-AF0A-F0F507A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0E80C-0E17-4FF3-9D81-C52F6E42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6DAB-4795-4E74-BC4D-AB168DA63C85}"/>
              </a:ext>
            </a:extLst>
          </p:cNvPr>
          <p:cNvSpPr/>
          <p:nvPr/>
        </p:nvSpPr>
        <p:spPr>
          <a:xfrm>
            <a:off x="983293" y="1866388"/>
            <a:ext cx="4903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https://en.wikipedia.org/wiki/Radian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ECA85F-0250-433D-801C-CA1D5FD1C030}"/>
              </a:ext>
            </a:extLst>
          </p:cNvPr>
          <p:cNvSpPr/>
          <p:nvPr/>
        </p:nvSpPr>
        <p:spPr>
          <a:xfrm>
            <a:off x="2473890" y="5785462"/>
            <a:ext cx="6670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https://en.wikipedia.org/wiki/Radian#/media/File:Circle_radians.gif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C76B03-A8E5-41E3-8398-58B2F0692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5" y="2317397"/>
            <a:ext cx="3367031" cy="33670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9C683A-3BDC-4D3D-B453-164773CFD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08" y="3892776"/>
            <a:ext cx="4932249" cy="1700776"/>
          </a:xfrm>
          <a:prstGeom prst="rect">
            <a:avLst/>
          </a:prstGeom>
        </p:spPr>
      </p:pic>
      <p:pic>
        <p:nvPicPr>
          <p:cNvPr id="14" name="圖形 13">
            <a:extLst>
              <a:ext uri="{FF2B5EF4-FFF2-40B4-BE49-F238E27FC236}">
                <a16:creationId xmlns:a16="http://schemas.microsoft.com/office/drawing/2014/main" id="{EF9B5AB1-4513-4FBD-A822-3CE159068C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6244" y="358564"/>
            <a:ext cx="1700776" cy="1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DA8AA-CC23-4581-A367-F5AF455E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EC0C1-18A5-467F-BAD6-63835FB3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http://dspfirst.gatech.edu/database/?d=homework&amp;chap=2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1A795-D688-4C89-A75B-088D7F4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7F538-A7B9-4D5E-BA44-42F0C56C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D2193F-9ED1-4E84-B5CB-F4C37639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345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BE22-F6F9-4342-8BAC-6EC873BF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92A30-F1E3-4BD6-9818-97C26536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355BA-ACED-439D-AEC0-2BB49514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37D56-5054-47A0-BB2A-4395DCC6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9624C-5A95-406F-8DB6-517AF00D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220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A022C-F066-4565-A615-4A07E1AF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59E43-EEEA-42BC-B8B8-A660C733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0EC3E-A3EF-42DB-8E62-AD536A7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9701-34A2-4972-943E-9D5C0D41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5FE38B-D604-4B73-9FBF-8F39F24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2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5153C-581F-4280-B533-DAA3176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757D7E-1779-4920-BDC0-34A8E223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2E806-2195-4E18-B747-5A48783E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2C499-8FCE-43CF-8ACD-0DE6431A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1BE7F-C53B-4751-829F-0054DF9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4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E8EF0-0319-4A55-9D23-9E1F9777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26415-1C8A-4D44-BC90-84F9D5CD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95FA4-0F15-4F4F-8A77-1FC5A660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55881-432F-44DE-80E1-FED6A160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EB091B-AB7B-4A6C-BB90-A4B85549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3F4C6-D3A5-4B58-9200-8CF9E78C7B3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5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ASSIGNMENTS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Lecture:</a:t>
            </a:r>
          </a:p>
          <a:p>
            <a:pPr lvl="1"/>
            <a:r>
              <a:rPr lang="en-US" altLang="en-US"/>
              <a:t>Chapter 2, Sections 2-1 and 2-2</a:t>
            </a:r>
          </a:p>
          <a:p>
            <a:pPr lvl="1"/>
            <a:endParaRPr lang="en-US" altLang="en-US"/>
          </a:p>
          <a:p>
            <a:r>
              <a:rPr lang="en-US" altLang="en-US"/>
              <a:t>Chapter 1: Introduction</a:t>
            </a:r>
          </a:p>
          <a:p>
            <a:r>
              <a:rPr lang="en-US" altLang="en-US"/>
              <a:t>Appendix B: MATLAB</a:t>
            </a:r>
          </a:p>
          <a:p>
            <a:pPr lvl="3"/>
            <a:endParaRPr lang="en-US" altLang="en-US"/>
          </a:p>
          <a:p>
            <a:r>
              <a:rPr lang="en-US" altLang="en-US" sz="2800"/>
              <a:t>Review Appendix A on Complex Numbers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01EFC-AD6B-4F0C-AEF6-D100DF55763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CONVERGING FIELDS</a:t>
            </a:r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3DC88-D1C1-43C7-B2FA-2291176FF154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3581400" y="2895600"/>
            <a:ext cx="1981200" cy="1371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3878263" y="2979738"/>
            <a:ext cx="13128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i="1">
                <a:latin typeface="Arial" charset="0"/>
              </a:rPr>
              <a:t>EE</a:t>
            </a:r>
          </a:p>
          <a:p>
            <a:pPr algn="ctr"/>
            <a:r>
              <a:rPr lang="en-US" altLang="en-US" sz="3200" i="1">
                <a:latin typeface="Arial" charset="0"/>
              </a:rPr>
              <a:t>CmpE</a:t>
            </a:r>
            <a:endParaRPr lang="en-US" altLang="en-US" i="1">
              <a:latin typeface="Arial" charset="0"/>
            </a:endParaRP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 flipH="1">
            <a:off x="5410200" y="2514600"/>
            <a:ext cx="914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2133600" y="1828800"/>
            <a:ext cx="1143000" cy="838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2263775" y="1985963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latin typeface="Arial" charset="0"/>
              </a:rPr>
              <a:t>Math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5715000" y="4343400"/>
            <a:ext cx="2133600" cy="838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5830888" y="4500563"/>
            <a:ext cx="183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latin typeface="Arial" charset="0"/>
              </a:rPr>
              <a:t>Applications</a:t>
            </a:r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6172200" y="1905000"/>
            <a:ext cx="12954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6188075" y="206375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latin typeface="Arial" charset="0"/>
              </a:rPr>
              <a:t>Physics</a:t>
            </a:r>
          </a:p>
        </p:txBody>
      </p:sp>
      <p:sp>
        <p:nvSpPr>
          <p:cNvPr id="14351" name="Oval 13"/>
          <p:cNvSpPr>
            <a:spLocks noChangeArrowheads="1"/>
          </p:cNvSpPr>
          <p:nvPr/>
        </p:nvSpPr>
        <p:spPr bwMode="auto">
          <a:xfrm>
            <a:off x="914400" y="4038600"/>
            <a:ext cx="2057400" cy="1143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1163638" y="419735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i="1">
                <a:latin typeface="Arial" charset="0"/>
              </a:rPr>
              <a:t>Computer</a:t>
            </a:r>
          </a:p>
          <a:p>
            <a:pPr algn="ctr"/>
            <a:r>
              <a:rPr lang="en-US" altLang="en-US" i="1">
                <a:latin typeface="Arial" charset="0"/>
              </a:rPr>
              <a:t>Science</a:t>
            </a: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3124200" y="2514600"/>
            <a:ext cx="685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 flipH="1" flipV="1">
            <a:off x="5486400" y="3886200"/>
            <a:ext cx="6096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 flipH="1">
            <a:off x="2971800" y="3886200"/>
            <a:ext cx="7620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90800" y="5334000"/>
            <a:ext cx="3505200" cy="1371600"/>
            <a:chOff x="1632" y="3360"/>
            <a:chExt cx="2208" cy="864"/>
          </a:xfrm>
        </p:grpSpPr>
        <p:sp>
          <p:nvSpPr>
            <p:cNvPr id="14358" name="Oval 18"/>
            <p:cNvSpPr>
              <a:spLocks noChangeArrowheads="1"/>
            </p:cNvSpPr>
            <p:nvPr/>
          </p:nvSpPr>
          <p:spPr bwMode="auto">
            <a:xfrm>
              <a:off x="1632" y="3360"/>
              <a:ext cx="2208" cy="8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530" y="364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latin typeface="Arial" charset="0"/>
                </a:rPr>
                <a:t>BIO</a:t>
              </a: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 flipH="1">
            <a:off x="4343400" y="4267200"/>
            <a:ext cx="2286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OBJECTIVE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Students will be able to:</a:t>
            </a:r>
          </a:p>
          <a:p>
            <a:r>
              <a:rPr lang="en-US" altLang="en-US"/>
              <a:t>Understand </a:t>
            </a:r>
            <a:r>
              <a:rPr lang="en-US" altLang="en-US" b="1">
                <a:solidFill>
                  <a:schemeClr val="accent1"/>
                </a:solidFill>
              </a:rPr>
              <a:t>mathematical</a:t>
            </a:r>
            <a:r>
              <a:rPr lang="en-US" altLang="en-US"/>
              <a:t> descriptions of signal processing </a:t>
            </a:r>
            <a:r>
              <a:rPr lang="en-US" altLang="en-US" b="1">
                <a:solidFill>
                  <a:schemeClr val="accent1"/>
                </a:solidFill>
              </a:rPr>
              <a:t>algorithms</a:t>
            </a:r>
            <a:r>
              <a:rPr lang="en-US" altLang="en-US"/>
              <a:t> and express those algorithms as computer </a:t>
            </a:r>
            <a:r>
              <a:rPr lang="en-US" altLang="en-US" b="1">
                <a:solidFill>
                  <a:schemeClr val="accent1"/>
                </a:solidFill>
              </a:rPr>
              <a:t>implementations</a:t>
            </a:r>
            <a:r>
              <a:rPr lang="en-US" altLang="en-US"/>
              <a:t> (MATLAB)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What are your objectives?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084FB-DE0C-4C27-B091-BBDB265CA9D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DSP 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Mathematical </a:t>
            </a:r>
            <a:r>
              <a:rPr lang="en-US" altLang="en-US" b="1">
                <a:solidFill>
                  <a:schemeClr val="accent1"/>
                </a:solidFill>
              </a:rPr>
              <a:t>abstractions</a:t>
            </a:r>
            <a:r>
              <a:rPr lang="en-US" altLang="en-US"/>
              <a:t> lead to generalization and discovery of new processing techniques</a:t>
            </a:r>
          </a:p>
          <a:p>
            <a:endParaRPr lang="en-US" altLang="en-US"/>
          </a:p>
          <a:p>
            <a:r>
              <a:rPr lang="en-US" altLang="en-US"/>
              <a:t>Computer implementations are </a:t>
            </a:r>
            <a:r>
              <a:rPr lang="en-US" altLang="en-US" b="1">
                <a:solidFill>
                  <a:schemeClr val="accent1"/>
                </a:solidFill>
              </a:rPr>
              <a:t>flexible</a:t>
            </a:r>
          </a:p>
          <a:p>
            <a:endParaRPr lang="en-US" altLang="en-US"/>
          </a:p>
          <a:p>
            <a:r>
              <a:rPr lang="en-US" altLang="en-US"/>
              <a:t>Applications provide a </a:t>
            </a:r>
            <a:r>
              <a:rPr lang="en-US" altLang="en-US" b="1">
                <a:solidFill>
                  <a:schemeClr val="accent1"/>
                </a:solidFill>
              </a:rPr>
              <a:t>physical</a:t>
            </a:r>
            <a:r>
              <a:rPr lang="en-US" altLang="en-US"/>
              <a:t> context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A8CAA-51E3-4CD4-9797-8405B57113E5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Fourier Everywhere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Telecommunications</a:t>
            </a:r>
          </a:p>
          <a:p>
            <a:pPr>
              <a:lnSpc>
                <a:spcPct val="90000"/>
              </a:lnSpc>
            </a:pPr>
            <a:r>
              <a:rPr lang="en-US" altLang="en-US" sz="2800" b="1" u="sng"/>
              <a:t>Sound &amp; Music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CDROM, Digital Video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Fourier Optics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X-ray Crystallography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Protein Structure &amp; DNA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Computerized Tomography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Nuclear Magnetic Resonance: MRI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Radioastronomy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Ref: Prestini, “The Evolution of Applied Harmonic Analysis”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27ABF-FC06-4A33-8387-8BA78160211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general formula for a </a:t>
            </a:r>
            <a:r>
              <a:rPr lang="en-US" altLang="en-US">
                <a:solidFill>
                  <a:schemeClr val="accent1"/>
                </a:solidFill>
              </a:rPr>
              <a:t>“sinusoidal”</a:t>
            </a:r>
            <a:r>
              <a:rPr lang="en-US" altLang="en-US"/>
              <a:t> waveform, or signal</a:t>
            </a:r>
          </a:p>
          <a:p>
            <a:r>
              <a:rPr lang="en-US" altLang="en-US"/>
              <a:t>From the formula, plot the sinusoid versus time</a:t>
            </a:r>
          </a:p>
          <a:p>
            <a:pPr lvl="4"/>
            <a:endParaRPr lang="en-US" altLang="en-US"/>
          </a:p>
          <a:p>
            <a:r>
              <a:rPr lang="en-US" altLang="en-US"/>
              <a:t>What’s a </a:t>
            </a:r>
            <a:r>
              <a:rPr lang="en-US" altLang="en-US" b="1">
                <a:solidFill>
                  <a:schemeClr val="accent1"/>
                </a:solidFill>
              </a:rPr>
              <a:t>signal</a:t>
            </a:r>
            <a:r>
              <a:rPr lang="en-US" altLang="en-US"/>
              <a:t>?</a:t>
            </a:r>
          </a:p>
          <a:p>
            <a:pPr lvl="1"/>
            <a:r>
              <a:rPr lang="en-US" altLang="en-US"/>
              <a:t>It’s a  </a:t>
            </a:r>
            <a:r>
              <a:rPr lang="en-US" altLang="en-US" b="1"/>
              <a:t>function</a:t>
            </a:r>
            <a:r>
              <a:rPr lang="en-US" altLang="en-US"/>
              <a:t> of time, x(t)</a:t>
            </a:r>
          </a:p>
          <a:p>
            <a:pPr lvl="1"/>
            <a:r>
              <a:rPr lang="en-US" altLang="en-US"/>
              <a:t>in the mathematical sense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241F9-48B2-4AA5-8AA2-0DD2BD84C19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TUNING FORK 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CD-ROM demo</a:t>
            </a:r>
          </a:p>
          <a:p>
            <a:r>
              <a:rPr lang="en-US" altLang="en-US" dirty="0"/>
              <a:t>“A” is at 440 Hertz (Hz)</a:t>
            </a:r>
          </a:p>
          <a:p>
            <a:r>
              <a:rPr lang="en-US" altLang="en-US" dirty="0"/>
              <a:t>Waveform is a SINUSOIDAL SIGNAL</a:t>
            </a:r>
          </a:p>
          <a:p>
            <a:r>
              <a:rPr lang="en-US" altLang="en-US" dirty="0"/>
              <a:t>Computer plot looks like a sine wave</a:t>
            </a:r>
          </a:p>
          <a:p>
            <a:r>
              <a:rPr lang="en-US" altLang="en-US" dirty="0"/>
              <a:t>This should be the mathematical formula: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B1DDB-ED7E-499A-9B35-36556C208809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6" name="Object 1024"/>
              <p:cNvSpPr txBox="1"/>
              <p:nvPr/>
            </p:nvSpPr>
            <p:spPr bwMode="auto">
              <a:xfrm>
                <a:off x="1447800" y="4953000"/>
                <a:ext cx="5638800" cy="89376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(440)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</a:endParaRPr>
              </a:p>
              <a:p>
                <a:pPr/>
                <a:endParaRPr lang="zh-TW" altLang="en-US" dirty="0"/>
              </a:p>
            </p:txBody>
          </p:sp>
        </mc:Choice>
        <mc:Fallback>
          <p:sp>
            <p:nvSpPr>
              <p:cNvPr id="1026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4953000"/>
                <a:ext cx="5638800" cy="893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AutoShape 6">
            <a:hlinkClick r:id="" action="ppaction://noaction" highlightClick="1">
              <a:snd r:embed="rId3" name="tf440.wav"/>
            </a:hlinkClick>
          </p:cNvPr>
          <p:cNvSpPr>
            <a:spLocks noChangeArrowheads="1"/>
          </p:cNvSpPr>
          <p:nvPr/>
        </p:nvSpPr>
        <p:spPr bwMode="auto">
          <a:xfrm>
            <a:off x="6096000" y="1981200"/>
            <a:ext cx="533400" cy="533400"/>
          </a:xfrm>
          <a:prstGeom prst="actionButtonSou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4373</TotalTime>
  <Words>1127</Words>
  <Application>Microsoft Office PowerPoint</Application>
  <PresentationFormat>如螢幕大小 (4:3)</PresentationFormat>
  <Paragraphs>234</Paragraphs>
  <Slides>27</Slides>
  <Notes>0</Notes>
  <HiddenSlides>2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Tahoma</vt:lpstr>
      <vt:lpstr>Verdana</vt:lpstr>
      <vt:lpstr>回顧</vt:lpstr>
      <vt:lpstr>Equation</vt:lpstr>
      <vt:lpstr>MathType Equation</vt:lpstr>
      <vt:lpstr>MathType Equation 3.6+</vt:lpstr>
      <vt:lpstr>DSP First, 2/e  </vt:lpstr>
      <vt:lpstr>License Info for DSPFirst Slides</vt:lpstr>
      <vt:lpstr>READING ASSIGNMENTS</vt:lpstr>
      <vt:lpstr>CONVERGING FIELDS</vt:lpstr>
      <vt:lpstr>COURSE OBJECTIVE</vt:lpstr>
      <vt:lpstr>WHY USE DSP ?</vt:lpstr>
      <vt:lpstr>Fourier Everywhere</vt:lpstr>
      <vt:lpstr>LECTURE OBJECTIVES</vt:lpstr>
      <vt:lpstr>TUNING FORK EXAMPLE</vt:lpstr>
      <vt:lpstr>TUNING FORK A-440 Waveform</vt:lpstr>
      <vt:lpstr>SPEECH EXAMPLE</vt:lpstr>
      <vt:lpstr>Speech Signal: BAT</vt:lpstr>
      <vt:lpstr>DIGITIZE the WAVEFORM</vt:lpstr>
      <vt:lpstr>STORING DIGITAL SOUND</vt:lpstr>
      <vt:lpstr>SINES and COSINES</vt:lpstr>
      <vt:lpstr>SINUSOIDAL SIGNAL</vt:lpstr>
      <vt:lpstr>EXAMPLE of SINUSOID</vt:lpstr>
      <vt:lpstr>PLOT COSINE SIGNAL</vt:lpstr>
      <vt:lpstr>PLOTTING COSINE SIGNAL from the FORMULA</vt:lpstr>
      <vt:lpstr>PLOT the SINUSOID</vt:lpstr>
      <vt:lpstr>TRIG FUNCTIONS</vt:lpstr>
      <vt:lpstr>Radian </vt:lpstr>
      <vt:lpstr>Problems:</vt:lpstr>
      <vt:lpstr>PowerPoint 簡報</vt:lpstr>
      <vt:lpstr>PowerPoint 簡報</vt:lpstr>
      <vt:lpstr>PowerPoint 簡報</vt:lpstr>
      <vt:lpstr>PowerPoint 簡報</vt:lpstr>
    </vt:vector>
  </TitlesOfParts>
  <Company>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EE-2200            Fall-98</dc:title>
  <dc:creator>asdf</dc:creator>
  <cp:lastModifiedBy>Renyuan Lyu</cp:lastModifiedBy>
  <cp:revision>7</cp:revision>
  <cp:lastPrinted>1999-04-02T02:49:37Z</cp:lastPrinted>
  <dcterms:created xsi:type="dcterms:W3CDTF">1999-01-08T05:11:44Z</dcterms:created>
  <dcterms:modified xsi:type="dcterms:W3CDTF">2019-03-08T02:54:45Z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