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4"/>
  </p:notesMasterIdLst>
  <p:handoutMasterIdLst>
    <p:handoutMasterId r:id="rId45"/>
  </p:handoutMasterIdLst>
  <p:sldIdLst>
    <p:sldId id="257" r:id="rId2"/>
    <p:sldId id="296" r:id="rId3"/>
    <p:sldId id="346" r:id="rId4"/>
    <p:sldId id="319" r:id="rId5"/>
    <p:sldId id="309" r:id="rId6"/>
    <p:sldId id="301" r:id="rId7"/>
    <p:sldId id="276" r:id="rId8"/>
    <p:sldId id="307" r:id="rId9"/>
    <p:sldId id="279" r:id="rId10"/>
    <p:sldId id="280" r:id="rId11"/>
    <p:sldId id="285" r:id="rId12"/>
    <p:sldId id="299" r:id="rId13"/>
    <p:sldId id="300" r:id="rId14"/>
    <p:sldId id="308" r:id="rId15"/>
    <p:sldId id="282" r:id="rId16"/>
    <p:sldId id="311" r:id="rId17"/>
    <p:sldId id="312" r:id="rId18"/>
    <p:sldId id="313" r:id="rId19"/>
    <p:sldId id="314" r:id="rId20"/>
    <p:sldId id="320" r:id="rId21"/>
    <p:sldId id="321" r:id="rId22"/>
    <p:sldId id="322" r:id="rId23"/>
    <p:sldId id="310" r:id="rId24"/>
    <p:sldId id="323" r:id="rId25"/>
    <p:sldId id="324" r:id="rId26"/>
    <p:sldId id="327" r:id="rId27"/>
    <p:sldId id="329" r:id="rId28"/>
    <p:sldId id="330" r:id="rId29"/>
    <p:sldId id="331" r:id="rId30"/>
    <p:sldId id="332" r:id="rId31"/>
    <p:sldId id="333" r:id="rId32"/>
    <p:sldId id="336" r:id="rId33"/>
    <p:sldId id="337" r:id="rId34"/>
    <p:sldId id="334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</p:sldIdLst>
  <p:sldSz cx="9144000" cy="6858000" type="screen4x3"/>
  <p:notesSz cx="69215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3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880" y="-120"/>
      </p:cViewPr>
      <p:guideLst>
        <p:guide orient="horz" pos="2956"/>
        <p:guide pos="21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15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fld id="{9352A0EB-E1B0-4492-BB13-A657BCDDD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2713" y="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57700"/>
            <a:ext cx="5076825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2713" y="891540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fld id="{C3E4A677-5161-432D-8B41-0204DBD63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9D6907-AE10-4E60-ACDE-74927C6D23D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5F2E85-B2CF-46DD-991C-F3E4B9F786A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1" descr="A:\paint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435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8435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A714CC28-15BC-4D29-AA61-DD0896FC0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7A9AD-BC42-447F-B3CC-5AE02050A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87856-1F24-471C-B154-6316A4DC5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28600"/>
            <a:ext cx="8504238" cy="923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13200" cy="472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2800" y="1419225"/>
            <a:ext cx="4013200" cy="2287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2800" y="3859213"/>
            <a:ext cx="40132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9DC13-8E9C-4FCD-8001-6ADB97A4CF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8ED0F-FFA5-431B-8D33-647DDA704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A33F2-1F6A-4A8E-BCAE-263377CF53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D8250-4073-4139-9530-1774ADD8A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32549-A415-432F-881A-69CD1B7175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F6C4B-CC31-43D0-9CEE-D8245F015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A2CAA-580C-4F6E-BC6C-6497722E1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3FA36-DB1D-48E3-A686-08BA8BB6A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3B49A-D6CA-4A50-9ABB-7EF3CA9D4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3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483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483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CB723E78-BC3C-4C47-B248-BB0C041E61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9703" name="Picture 7" descr="A:\paint.GIF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kumimoji="1"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12.png"/><Relationship Id="rId9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legalcode" TargetMode="External"/><Relationship Id="rId2" Type="http://schemas.openxmlformats.org/officeDocument/2006/relationships/hyperlink" Target="http://creativecommons.org/licenses/by-nc-sa/1.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4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56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61.bin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63.bin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file:///D:\Books\DSPFirst_CDRom\Contents\Demos\PHASORS\GRAPHICS\PHASORS1.MOV" TargetMode="Externa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7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7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png"/><Relationship Id="rId9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DSP-First, 2/e 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276600"/>
            <a:ext cx="6553200" cy="177165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dirty="0" smtClean="0">
                <a:latin typeface="Arial Black" charset="0"/>
              </a:rPr>
              <a:t>LECTURE #3</a:t>
            </a:r>
          </a:p>
          <a:p>
            <a:pPr>
              <a:buFont typeface="Wingdings" charset="2"/>
              <a:buNone/>
            </a:pPr>
            <a:r>
              <a:rPr lang="en-US" dirty="0" smtClean="0">
                <a:latin typeface="Arial Black" charset="0"/>
              </a:rPr>
              <a:t>Complex Exponentials</a:t>
            </a:r>
          </a:p>
          <a:p>
            <a:pPr>
              <a:buFont typeface="Wingdings" charset="2"/>
              <a:buNone/>
            </a:pPr>
            <a:r>
              <a:rPr lang="en-US" dirty="0" smtClean="0">
                <a:latin typeface="Arial Black" charset="0"/>
              </a:rPr>
              <a:t>&amp; Complex Numbers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4CC28-15BC-4D29-AA61-DD0896FC031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*** POLAR FORM ***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00250"/>
            <a:ext cx="81788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u="sng" smtClean="0"/>
              <a:t>Vector</a:t>
            </a:r>
            <a:r>
              <a:rPr lang="en-US" smtClean="0"/>
              <a:t> Form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solidFill>
                  <a:schemeClr val="accent1"/>
                </a:solidFill>
              </a:rPr>
              <a:t>Length</a:t>
            </a:r>
            <a:r>
              <a:rPr lang="en-US" smtClean="0"/>
              <a:t> =1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solidFill>
                  <a:schemeClr val="accent1"/>
                </a:solidFill>
              </a:rPr>
              <a:t>Angle</a:t>
            </a:r>
            <a:r>
              <a:rPr lang="en-US" smtClean="0"/>
              <a:t> = </a:t>
            </a:r>
            <a:r>
              <a:rPr lang="en-US" smtClean="0">
                <a:latin typeface="Symbol" charset="2"/>
              </a:rPr>
              <a:t>q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Common Values</a:t>
            </a:r>
          </a:p>
          <a:p>
            <a:pPr lvl="2">
              <a:lnSpc>
                <a:spcPct val="90000"/>
              </a:lnSpc>
            </a:pPr>
            <a:r>
              <a:rPr lang="en-US" b="1" smtClean="0">
                <a:solidFill>
                  <a:schemeClr val="accent1"/>
                </a:solidFill>
              </a:rPr>
              <a:t>j</a:t>
            </a:r>
            <a:r>
              <a:rPr lang="en-US" smtClean="0"/>
              <a:t> has angle of 0.5</a:t>
            </a:r>
            <a:r>
              <a:rPr lang="en-US" smtClean="0">
                <a:latin typeface="Symbol" charset="2"/>
              </a:rPr>
              <a:t>p</a:t>
            </a:r>
            <a:endParaRPr lang="en-US" smtClean="0"/>
          </a:p>
          <a:p>
            <a:pPr lvl="2">
              <a:lnSpc>
                <a:spcPct val="90000"/>
              </a:lnSpc>
            </a:pPr>
            <a:r>
              <a:rPr lang="en-US" smtClean="0">
                <a:latin typeface="Symbol" charset="2"/>
              </a:rPr>
              <a:t>-</a:t>
            </a:r>
            <a:r>
              <a:rPr lang="en-US" smtClean="0"/>
              <a:t>1 has angle of </a:t>
            </a:r>
            <a:r>
              <a:rPr lang="en-US" smtClean="0">
                <a:latin typeface="Symbol" charset="2"/>
              </a:rPr>
              <a:t>p</a:t>
            </a:r>
            <a:endParaRPr lang="en-US" smtClean="0"/>
          </a:p>
          <a:p>
            <a:pPr lvl="2">
              <a:lnSpc>
                <a:spcPct val="90000"/>
              </a:lnSpc>
            </a:pPr>
            <a:r>
              <a:rPr lang="en-US" b="1" smtClean="0">
                <a:solidFill>
                  <a:schemeClr val="tx2"/>
                </a:solidFill>
                <a:latin typeface="Symbol" charset="2"/>
              </a:rPr>
              <a:t>- </a:t>
            </a:r>
            <a:r>
              <a:rPr lang="en-US" b="1" smtClean="0">
                <a:solidFill>
                  <a:schemeClr val="tx2"/>
                </a:solidFill>
              </a:rPr>
              <a:t>j</a:t>
            </a:r>
            <a:r>
              <a:rPr lang="en-US" smtClean="0"/>
              <a:t> has angle of 1.5</a:t>
            </a:r>
            <a:r>
              <a:rPr lang="en-US" smtClean="0">
                <a:latin typeface="Symbol" charset="2"/>
              </a:rPr>
              <a:t>p 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also, angle of </a:t>
            </a:r>
            <a:r>
              <a:rPr lang="en-US" b="1" smtClean="0">
                <a:solidFill>
                  <a:schemeClr val="tx2"/>
                </a:solidFill>
                <a:latin typeface="Symbol" charset="2"/>
              </a:rPr>
              <a:t>-</a:t>
            </a:r>
            <a:r>
              <a:rPr lang="en-US" b="1" smtClean="0">
                <a:solidFill>
                  <a:schemeClr val="tx2"/>
                </a:solidFill>
              </a:rPr>
              <a:t>j </a:t>
            </a:r>
            <a:r>
              <a:rPr lang="en-US" b="1" smtClean="0"/>
              <a:t>could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/>
              <a:t>be </a:t>
            </a:r>
            <a:r>
              <a:rPr lang="en-US" smtClean="0">
                <a:latin typeface="Symbol" charset="2"/>
              </a:rPr>
              <a:t>-</a:t>
            </a:r>
            <a:r>
              <a:rPr lang="en-US" smtClean="0"/>
              <a:t>0.5</a:t>
            </a:r>
            <a:r>
              <a:rPr lang="en-US" smtClean="0">
                <a:latin typeface="Symbol" charset="2"/>
              </a:rPr>
              <a:t>p = </a:t>
            </a:r>
            <a:r>
              <a:rPr lang="en-US" smtClean="0"/>
              <a:t>1.5</a:t>
            </a:r>
            <a:r>
              <a:rPr lang="en-US" smtClean="0">
                <a:latin typeface="Symbol" charset="2"/>
              </a:rPr>
              <a:t>p -</a:t>
            </a:r>
            <a:r>
              <a:rPr lang="en-US" smtClean="0"/>
              <a:t>2</a:t>
            </a:r>
            <a:r>
              <a:rPr lang="en-US" smtClean="0">
                <a:latin typeface="Symbol" charset="2"/>
              </a:rPr>
              <a:t>p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because the PHASE is </a:t>
            </a:r>
            <a:r>
              <a:rPr lang="en-US" b="1" smtClean="0"/>
              <a:t>AMBIGUOUS</a:t>
            </a:r>
          </a:p>
        </p:txBody>
      </p:sp>
      <p:pic>
        <p:nvPicPr>
          <p:cNvPr id="36871" name="Picture 4" descr="F:\EE2200-PPT\trig-fcn.ti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8675" y="1981200"/>
            <a:ext cx="35147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2" name="Line 5"/>
          <p:cNvSpPr>
            <a:spLocks noChangeShapeType="1"/>
          </p:cNvSpPr>
          <p:nvPr/>
        </p:nvSpPr>
        <p:spPr bwMode="auto">
          <a:xfrm flipV="1">
            <a:off x="6400800" y="2209800"/>
            <a:ext cx="0" cy="12192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Freeform 6"/>
          <p:cNvSpPr>
            <a:spLocks/>
          </p:cNvSpPr>
          <p:nvPr/>
        </p:nvSpPr>
        <p:spPr bwMode="auto">
          <a:xfrm>
            <a:off x="1295400" y="2286000"/>
            <a:ext cx="5029200" cy="1828800"/>
          </a:xfrm>
          <a:custGeom>
            <a:avLst/>
            <a:gdLst>
              <a:gd name="T0" fmla="*/ 2147483647 w 3376"/>
              <a:gd name="T1" fmla="*/ 2147483647 h 1248"/>
              <a:gd name="T2" fmla="*/ 2147483647 w 3376"/>
              <a:gd name="T3" fmla="*/ 2147483647 h 1248"/>
              <a:gd name="T4" fmla="*/ 2147483647 w 3376"/>
              <a:gd name="T5" fmla="*/ 2147483647 h 1248"/>
              <a:gd name="T6" fmla="*/ 2147483647 w 3376"/>
              <a:gd name="T7" fmla="*/ 2147483647 h 1248"/>
              <a:gd name="T8" fmla="*/ 2147483647 w 3376"/>
              <a:gd name="T9" fmla="*/ 0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76"/>
              <a:gd name="T16" fmla="*/ 0 h 1248"/>
              <a:gd name="T17" fmla="*/ 3376 w 3376"/>
              <a:gd name="T18" fmla="*/ 1248 h 12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76" h="1248">
                <a:moveTo>
                  <a:pt x="208" y="1248"/>
                </a:moveTo>
                <a:cubicBezTo>
                  <a:pt x="104" y="1184"/>
                  <a:pt x="0" y="1120"/>
                  <a:pt x="160" y="1104"/>
                </a:cubicBezTo>
                <a:cubicBezTo>
                  <a:pt x="320" y="1088"/>
                  <a:pt x="832" y="1160"/>
                  <a:pt x="1168" y="1152"/>
                </a:cubicBezTo>
                <a:cubicBezTo>
                  <a:pt x="1504" y="1144"/>
                  <a:pt x="1808" y="1248"/>
                  <a:pt x="2176" y="1056"/>
                </a:cubicBezTo>
                <a:cubicBezTo>
                  <a:pt x="2544" y="864"/>
                  <a:pt x="3176" y="175"/>
                  <a:pt x="3376" y="0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7"/>
          <p:cNvSpPr>
            <a:spLocks noChangeShapeType="1"/>
          </p:cNvSpPr>
          <p:nvPr/>
        </p:nvSpPr>
        <p:spPr bwMode="auto">
          <a:xfrm>
            <a:off x="6400800" y="3429000"/>
            <a:ext cx="0" cy="12192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POLAR &lt;--&gt; RECTANGULAR</a:t>
            </a:r>
          </a:p>
        </p:txBody>
      </p:sp>
      <p:sp>
        <p:nvSpPr>
          <p:cNvPr id="5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78800" cy="781050"/>
          </a:xfrm>
        </p:spPr>
        <p:txBody>
          <a:bodyPr/>
          <a:lstStyle/>
          <a:p>
            <a:r>
              <a:rPr lang="en-US" smtClean="0"/>
              <a:t>Relate (x,y) to (r,</a:t>
            </a:r>
            <a:r>
              <a:rPr lang="en-US" smtClean="0">
                <a:latin typeface="Symbol" charset="2"/>
              </a:rPr>
              <a:t>q</a:t>
            </a:r>
            <a:r>
              <a:rPr lang="en-US" smtClean="0"/>
              <a:t>)</a:t>
            </a:r>
          </a:p>
        </p:txBody>
      </p:sp>
      <p:grpSp>
        <p:nvGrpSpPr>
          <p:cNvPr id="5133" name="Group 18"/>
          <p:cNvGrpSpPr>
            <a:grpSpLocks/>
          </p:cNvGrpSpPr>
          <p:nvPr/>
        </p:nvGrpSpPr>
        <p:grpSpPr bwMode="auto">
          <a:xfrm>
            <a:off x="5343525" y="1828800"/>
            <a:ext cx="2595563" cy="2098675"/>
            <a:chOff x="3366" y="1152"/>
            <a:chExt cx="1635" cy="1322"/>
          </a:xfrm>
        </p:grpSpPr>
        <p:sp>
          <p:nvSpPr>
            <p:cNvPr id="5137" name="Line 5"/>
            <p:cNvSpPr>
              <a:spLocks noChangeShapeType="1"/>
            </p:cNvSpPr>
            <p:nvPr/>
          </p:nvSpPr>
          <p:spPr bwMode="auto">
            <a:xfrm flipH="1" flipV="1">
              <a:off x="4662" y="1152"/>
              <a:ext cx="0" cy="96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6"/>
            <p:cNvSpPr>
              <a:spLocks noChangeShapeType="1"/>
            </p:cNvSpPr>
            <p:nvPr/>
          </p:nvSpPr>
          <p:spPr bwMode="auto">
            <a:xfrm flipV="1">
              <a:off x="3414" y="2112"/>
              <a:ext cx="1248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7"/>
            <p:cNvSpPr>
              <a:spLocks noChangeShapeType="1"/>
            </p:cNvSpPr>
            <p:nvPr/>
          </p:nvSpPr>
          <p:spPr bwMode="auto">
            <a:xfrm flipV="1">
              <a:off x="3366" y="1152"/>
              <a:ext cx="1344" cy="96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4" name="Object 8"/>
            <p:cNvGraphicFramePr>
              <a:graphicFrameLocks noChangeAspect="1"/>
            </p:cNvGraphicFramePr>
            <p:nvPr/>
          </p:nvGraphicFramePr>
          <p:xfrm>
            <a:off x="3783" y="1265"/>
            <a:ext cx="282" cy="314"/>
          </p:xfrm>
          <a:graphic>
            <a:graphicData uri="http://schemas.openxmlformats.org/presentationml/2006/ole">
              <p:oleObj spid="_x0000_s5124" name="Equation" r:id="rId3" imgW="114120" imgH="126720" progId="Equation.3">
                <p:embed/>
              </p:oleObj>
            </a:graphicData>
          </a:graphic>
        </p:graphicFrame>
        <p:graphicFrame>
          <p:nvGraphicFramePr>
            <p:cNvPr id="5125" name="Object 9"/>
            <p:cNvGraphicFramePr>
              <a:graphicFrameLocks noChangeAspect="1"/>
            </p:cNvGraphicFramePr>
            <p:nvPr/>
          </p:nvGraphicFramePr>
          <p:xfrm>
            <a:off x="3729" y="1824"/>
            <a:ext cx="234" cy="298"/>
          </p:xfrm>
          <a:graphic>
            <a:graphicData uri="http://schemas.openxmlformats.org/presentationml/2006/ole">
              <p:oleObj spid="_x0000_s5125" name="Equation" r:id="rId4" imgW="139680" imgH="177480" progId="Equation.3">
                <p:embed/>
              </p:oleObj>
            </a:graphicData>
          </a:graphic>
        </p:graphicFrame>
        <p:graphicFrame>
          <p:nvGraphicFramePr>
            <p:cNvPr id="5126" name="Object 10"/>
            <p:cNvGraphicFramePr>
              <a:graphicFrameLocks noChangeAspect="1"/>
            </p:cNvGraphicFramePr>
            <p:nvPr/>
          </p:nvGraphicFramePr>
          <p:xfrm>
            <a:off x="3974" y="2129"/>
            <a:ext cx="314" cy="345"/>
          </p:xfrm>
          <a:graphic>
            <a:graphicData uri="http://schemas.openxmlformats.org/presentationml/2006/ole">
              <p:oleObj spid="_x0000_s5126" name="Equation" r:id="rId5" imgW="126720" imgH="139680" progId="Equation.3">
                <p:embed/>
              </p:oleObj>
            </a:graphicData>
          </a:graphic>
        </p:graphicFrame>
        <p:graphicFrame>
          <p:nvGraphicFramePr>
            <p:cNvPr id="5127" name="Object 11"/>
            <p:cNvGraphicFramePr>
              <a:graphicFrameLocks noChangeAspect="1"/>
            </p:cNvGraphicFramePr>
            <p:nvPr/>
          </p:nvGraphicFramePr>
          <p:xfrm>
            <a:off x="4656" y="1506"/>
            <a:ext cx="345" cy="408"/>
          </p:xfrm>
          <a:graphic>
            <a:graphicData uri="http://schemas.openxmlformats.org/presentationml/2006/ole">
              <p:oleObj spid="_x0000_s5127" name="Equation" r:id="rId6" imgW="139680" imgH="164880" progId="Equation.3">
                <p:embed/>
              </p:oleObj>
            </a:graphicData>
          </a:graphic>
        </p:graphicFrame>
      </p:grpSp>
      <p:sp>
        <p:nvSpPr>
          <p:cNvPr id="465933" name="Text Box 13"/>
          <p:cNvSpPr txBox="1">
            <a:spLocks noChangeArrowheads="1"/>
          </p:cNvSpPr>
          <p:nvPr/>
        </p:nvSpPr>
        <p:spPr bwMode="auto">
          <a:xfrm>
            <a:off x="685800" y="5722938"/>
            <a:ext cx="6911975" cy="65563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i="1">
                <a:latin typeface="Arial" charset="0"/>
              </a:rPr>
              <a:t>Need a notation for POLAR FORM </a:t>
            </a:r>
          </a:p>
        </p:txBody>
      </p:sp>
      <p:grpSp>
        <p:nvGrpSpPr>
          <p:cNvPr id="5135" name="Group 17"/>
          <p:cNvGrpSpPr>
            <a:grpSpLocks/>
          </p:cNvGrpSpPr>
          <p:nvPr/>
        </p:nvGrpSpPr>
        <p:grpSpPr bwMode="auto">
          <a:xfrm>
            <a:off x="990600" y="2686051"/>
            <a:ext cx="6159500" cy="2800350"/>
            <a:chOff x="624" y="1692"/>
            <a:chExt cx="3880" cy="1764"/>
          </a:xfrm>
        </p:grpSpPr>
        <p:graphicFrame>
          <p:nvGraphicFramePr>
            <p:cNvPr id="5122" name="Object 4"/>
            <p:cNvGraphicFramePr>
              <a:graphicFrameLocks noChangeAspect="1"/>
            </p:cNvGraphicFramePr>
            <p:nvPr/>
          </p:nvGraphicFramePr>
          <p:xfrm>
            <a:off x="624" y="1692"/>
            <a:ext cx="1920" cy="1158"/>
          </p:xfrm>
          <a:graphic>
            <a:graphicData uri="http://schemas.openxmlformats.org/presentationml/2006/ole">
              <p:oleObj spid="_x0000_s5122" name="Equation" r:id="rId7" imgW="799920" imgH="482400" progId="Equation.3">
                <p:embed/>
              </p:oleObj>
            </a:graphicData>
          </a:graphic>
        </p:graphicFrame>
        <p:graphicFrame>
          <p:nvGraphicFramePr>
            <p:cNvPr id="5123" name="Object 12"/>
            <p:cNvGraphicFramePr>
              <a:graphicFrameLocks noChangeAspect="1"/>
            </p:cNvGraphicFramePr>
            <p:nvPr/>
          </p:nvGraphicFramePr>
          <p:xfrm>
            <a:off x="3120" y="2618"/>
            <a:ext cx="1384" cy="836"/>
          </p:xfrm>
          <a:graphic>
            <a:graphicData uri="http://schemas.openxmlformats.org/presentationml/2006/ole">
              <p:oleObj spid="_x0000_s5123" name="Equation" r:id="rId8" imgW="672840" imgH="406080" progId="Equation.3">
                <p:embed/>
              </p:oleObj>
            </a:graphicData>
          </a:graphic>
        </p:graphicFrame>
        <p:sp>
          <p:nvSpPr>
            <p:cNvPr id="5136" name="Text Box 15"/>
            <p:cNvSpPr txBox="1">
              <a:spLocks noChangeArrowheads="1"/>
            </p:cNvSpPr>
            <p:nvPr/>
          </p:nvSpPr>
          <p:spPr bwMode="auto">
            <a:xfrm>
              <a:off x="1320" y="2932"/>
              <a:ext cx="1777" cy="5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Most calculators do</a:t>
              </a:r>
            </a:p>
            <a:p>
              <a:r>
                <a:rPr lang="en-US">
                  <a:latin typeface="Arial" charset="0"/>
                </a:rPr>
                <a:t>Polar-Rectangular</a:t>
              </a:r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3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Euler’s FORMULA</a:t>
            </a:r>
          </a:p>
        </p:txBody>
      </p:sp>
      <p:sp>
        <p:nvSpPr>
          <p:cNvPr id="61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smtClean="0"/>
              <a:t>Complex Exponential</a:t>
            </a:r>
          </a:p>
          <a:p>
            <a:pPr lvl="1"/>
            <a:r>
              <a:rPr lang="en-US" b="1" u="sng" smtClean="0">
                <a:solidFill>
                  <a:schemeClr val="accent1"/>
                </a:solidFill>
              </a:rPr>
              <a:t>Real part is cosine</a:t>
            </a:r>
          </a:p>
          <a:p>
            <a:pPr lvl="1"/>
            <a:r>
              <a:rPr lang="en-US" smtClean="0"/>
              <a:t>Imaginary part is sine</a:t>
            </a:r>
          </a:p>
          <a:p>
            <a:pPr lvl="1"/>
            <a:r>
              <a:rPr lang="en-US" smtClean="0"/>
              <a:t>Magnitude is one</a:t>
            </a:r>
          </a:p>
        </p:txBody>
      </p:sp>
      <p:pic>
        <p:nvPicPr>
          <p:cNvPr id="6153" name="Picture 4" descr="F:\EE2200-PPT\trig-fcn.tif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905000"/>
            <a:ext cx="2600325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500188" y="5334000"/>
          <a:ext cx="6083300" cy="798513"/>
        </p:xfrm>
        <a:graphic>
          <a:graphicData uri="http://schemas.openxmlformats.org/presentationml/2006/ole">
            <p:oleObj spid="_x0000_s6146" name="Equation" r:id="rId4" imgW="1549400" imgH="203200" progId="Equation.3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604963" y="4057650"/>
          <a:ext cx="5584825" cy="996950"/>
        </p:xfrm>
        <a:graphic>
          <a:graphicData uri="http://schemas.openxmlformats.org/presentationml/2006/ole">
            <p:oleObj spid="_x0000_s6147" name="Equation" r:id="rId5" imgW="1422360" imgH="253800" progId="Equation.3">
              <p:embed/>
            </p:oleObj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Cosine = Real Part</a:t>
            </a:r>
          </a:p>
        </p:txBody>
      </p:sp>
      <p:sp>
        <p:nvSpPr>
          <p:cNvPr id="71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Complex Exponential</a:t>
            </a:r>
          </a:p>
          <a:p>
            <a:pPr lvl="1"/>
            <a:r>
              <a:rPr lang="en-US" b="1" u="sng" smtClean="0">
                <a:solidFill>
                  <a:schemeClr val="accent1"/>
                </a:solidFill>
              </a:rPr>
              <a:t>Real part is cosine</a:t>
            </a:r>
          </a:p>
          <a:p>
            <a:pPr lvl="1"/>
            <a:r>
              <a:rPr lang="en-US" smtClean="0">
                <a:solidFill>
                  <a:srgbClr val="FFB8AA"/>
                </a:solidFill>
              </a:rPr>
              <a:t>Imaginary part is sine</a:t>
            </a:r>
          </a:p>
        </p:txBody>
      </p:sp>
      <p:pic>
        <p:nvPicPr>
          <p:cNvPr id="7177" name="Picture 4" descr="F:\EE2200-PPT\trig-fcn.tif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905000"/>
            <a:ext cx="2600325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1255713" y="4038600"/>
          <a:ext cx="6283325" cy="898525"/>
        </p:xfrm>
        <a:graphic>
          <a:graphicData uri="http://schemas.openxmlformats.org/presentationml/2006/ole">
            <p:oleObj spid="_x0000_s7170" name="Equation" r:id="rId4" imgW="1600200" imgH="228600" progId="Equation.3">
              <p:embed/>
            </p:oleObj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1981200" y="5257800"/>
          <a:ext cx="4538663" cy="898525"/>
        </p:xfrm>
        <a:graphic>
          <a:graphicData uri="http://schemas.openxmlformats.org/presentationml/2006/ole">
            <p:oleObj spid="_x0000_s7171" name="Equation" r:id="rId5" imgW="1155600" imgH="228600" progId="Equation.3">
              <p:embed/>
            </p:oleObj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Common Values of exp(</a:t>
            </a:r>
            <a:r>
              <a:rPr lang="en-US" dirty="0" err="1" smtClean="0">
                <a:latin typeface="+mn-lt"/>
              </a:rPr>
              <a:t>j</a:t>
            </a:r>
            <a:r>
              <a:rPr lang="en-US" dirty="0" err="1" smtClean="0">
                <a:latin typeface="Symbol" pitchFamily="18" charset="2"/>
              </a:rPr>
              <a:t>q</a:t>
            </a:r>
            <a:r>
              <a:rPr lang="en-US" dirty="0" smtClean="0"/>
              <a:t>)</a:t>
            </a:r>
          </a:p>
        </p:txBody>
      </p:sp>
      <p:sp>
        <p:nvSpPr>
          <p:cNvPr id="82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4013200" cy="4729163"/>
          </a:xfrm>
        </p:spPr>
        <p:txBody>
          <a:bodyPr/>
          <a:lstStyle/>
          <a:p>
            <a:r>
              <a:rPr lang="en-US" sz="2800" smtClean="0"/>
              <a:t>Changing the angle</a:t>
            </a:r>
          </a:p>
          <a:p>
            <a:pPr lvl="1"/>
            <a:endParaRPr lang="en-US" sz="2400" b="1" smtClean="0"/>
          </a:p>
        </p:txBody>
      </p:sp>
      <p:grpSp>
        <p:nvGrpSpPr>
          <p:cNvPr id="8205" name="Group 16"/>
          <p:cNvGrpSpPr>
            <a:grpSpLocks/>
          </p:cNvGrpSpPr>
          <p:nvPr/>
        </p:nvGrpSpPr>
        <p:grpSpPr bwMode="auto">
          <a:xfrm>
            <a:off x="5243513" y="1398588"/>
            <a:ext cx="3514725" cy="2809875"/>
            <a:chOff x="3220" y="978"/>
            <a:chExt cx="2214" cy="1770"/>
          </a:xfrm>
        </p:grpSpPr>
        <p:pic>
          <p:nvPicPr>
            <p:cNvPr id="8206" name="Picture 4" descr="trig-fc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20" y="978"/>
              <a:ext cx="2214" cy="1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07" name="Line 5"/>
            <p:cNvSpPr>
              <a:spLocks noChangeShapeType="1"/>
            </p:cNvSpPr>
            <p:nvPr/>
          </p:nvSpPr>
          <p:spPr bwMode="auto">
            <a:xfrm flipV="1">
              <a:off x="4330" y="1122"/>
              <a:ext cx="0" cy="76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7"/>
            <p:cNvSpPr>
              <a:spLocks noChangeShapeType="1"/>
            </p:cNvSpPr>
            <p:nvPr/>
          </p:nvSpPr>
          <p:spPr bwMode="auto">
            <a:xfrm>
              <a:off x="4330" y="1890"/>
              <a:ext cx="0" cy="76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Oval 8"/>
            <p:cNvSpPr>
              <a:spLocks noChangeArrowheads="1"/>
            </p:cNvSpPr>
            <p:nvPr/>
          </p:nvSpPr>
          <p:spPr bwMode="auto">
            <a:xfrm>
              <a:off x="4811" y="1291"/>
              <a:ext cx="100" cy="8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52400" y="2133600"/>
          <a:ext cx="4278313" cy="511175"/>
        </p:xfrm>
        <a:graphic>
          <a:graphicData uri="http://schemas.openxmlformats.org/presentationml/2006/ole">
            <p:oleObj spid="_x0000_s8194" name="Equation" r:id="rId5" imgW="1904760" imgH="228600" progId="Equation.3">
              <p:embed/>
            </p:oleObj>
          </a:graphicData>
        </a:graphic>
      </p:graphicFrame>
      <p:graphicFrame>
        <p:nvGraphicFramePr>
          <p:cNvPr id="460809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1228725" y="5372100"/>
          <a:ext cx="2624138" cy="647700"/>
        </p:xfrm>
        <a:graphic>
          <a:graphicData uri="http://schemas.openxmlformats.org/presentationml/2006/ole">
            <p:oleObj spid="_x0000_s8195" name="Equation" r:id="rId6" imgW="977760" imgH="241200" progId="Equation.3">
              <p:embed/>
            </p:oleObj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52400" y="3810000"/>
          <a:ext cx="4441825" cy="512763"/>
        </p:xfrm>
        <a:graphic>
          <a:graphicData uri="http://schemas.openxmlformats.org/presentationml/2006/ole">
            <p:oleObj spid="_x0000_s8196" name="Equation" r:id="rId7" imgW="1981080" imgH="228600" progId="Equation.3">
              <p:embed/>
            </p:oleObj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01600" y="2971800"/>
          <a:ext cx="5156200" cy="512763"/>
        </p:xfrm>
        <a:graphic>
          <a:graphicData uri="http://schemas.openxmlformats.org/presentationml/2006/ole">
            <p:oleObj spid="_x0000_s8197" name="Equation" r:id="rId8" imgW="2311200" imgH="228600" progId="Equation.3">
              <p:embed/>
            </p:oleObj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39700" y="4572000"/>
          <a:ext cx="6032500" cy="511175"/>
        </p:xfrm>
        <a:graphic>
          <a:graphicData uri="http://schemas.openxmlformats.org/presentationml/2006/ole">
            <p:oleObj spid="_x0000_s8198" name="Equation" r:id="rId9" imgW="2692080" imgH="228600" progId="Equation.3">
              <p:embed/>
            </p:oleObj>
          </a:graphicData>
        </a:graphic>
      </p:graphicFrame>
      <p:graphicFrame>
        <p:nvGraphicFramePr>
          <p:cNvPr id="460819" name="Object 7"/>
          <p:cNvGraphicFramePr>
            <a:graphicFrameLocks noChangeAspect="1"/>
          </p:cNvGraphicFramePr>
          <p:nvPr/>
        </p:nvGraphicFramePr>
        <p:xfrm>
          <a:off x="4857750" y="5419725"/>
          <a:ext cx="1876425" cy="600075"/>
        </p:xfrm>
        <a:graphic>
          <a:graphicData uri="http://schemas.openxmlformats.org/presentationml/2006/ole">
            <p:oleObj spid="_x0000_s8199" name="Equation" r:id="rId10" imgW="634680" imgH="203040" progId="Equation.3">
              <p:embed/>
            </p:oleObj>
          </a:graphicData>
        </a:graphic>
      </p:graphicFrame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69DC13-8E9C-4FCD-8001-6ADB97A4CF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EXPONENTIAL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178800" cy="3238500"/>
          </a:xfrm>
        </p:spPr>
        <p:txBody>
          <a:bodyPr/>
          <a:lstStyle/>
          <a:p>
            <a:r>
              <a:rPr lang="en-US" smtClean="0"/>
              <a:t>Interpret this as a</a:t>
            </a:r>
            <a:r>
              <a:rPr lang="en-US" b="1" smtClean="0">
                <a:solidFill>
                  <a:schemeClr val="accent1"/>
                </a:solidFill>
              </a:rPr>
              <a:t> Rotating Vector</a:t>
            </a:r>
            <a:endParaRPr lang="en-US" smtClean="0"/>
          </a:p>
          <a:p>
            <a:pPr lvl="1"/>
            <a:r>
              <a:rPr lang="en-US" b="1" smtClean="0">
                <a:latin typeface="Symbol" charset="2"/>
              </a:rPr>
              <a:t>q = w</a:t>
            </a:r>
            <a:r>
              <a:rPr lang="en-US" b="1" i="1" smtClean="0"/>
              <a:t>t</a:t>
            </a:r>
          </a:p>
          <a:p>
            <a:pPr lvl="1"/>
            <a:r>
              <a:rPr lang="en-US" smtClean="0"/>
              <a:t>Angle changes vs. time</a:t>
            </a:r>
            <a:endParaRPr lang="en-US" b="1" i="1" smtClean="0"/>
          </a:p>
          <a:p>
            <a:pPr lvl="1"/>
            <a:r>
              <a:rPr lang="en-US" smtClean="0"/>
              <a:t>ex: </a:t>
            </a:r>
            <a:r>
              <a:rPr lang="en-US" smtClean="0">
                <a:latin typeface="Symbol" charset="2"/>
              </a:rPr>
              <a:t>w=20p </a:t>
            </a:r>
            <a:r>
              <a:rPr lang="en-US" smtClean="0"/>
              <a:t>rad/s</a:t>
            </a:r>
            <a:endParaRPr lang="en-US" smtClean="0">
              <a:latin typeface="Symbol" charset="2"/>
            </a:endParaRPr>
          </a:p>
          <a:p>
            <a:pPr lvl="1"/>
            <a:r>
              <a:rPr lang="en-US" smtClean="0"/>
              <a:t>Rotates </a:t>
            </a:r>
            <a:r>
              <a:rPr lang="en-US" smtClean="0">
                <a:latin typeface="Symbol" charset="2"/>
              </a:rPr>
              <a:t>0.2p</a:t>
            </a:r>
            <a:r>
              <a:rPr lang="en-US" smtClean="0"/>
              <a:t> in 0.01 secs</a:t>
            </a:r>
          </a:p>
          <a:p>
            <a:pPr lvl="1"/>
            <a:endParaRPr lang="en-US" smtClean="0"/>
          </a:p>
        </p:txBody>
      </p:sp>
      <p:pic>
        <p:nvPicPr>
          <p:cNvPr id="9225" name="Picture 5" descr="F:\EE2200-PPT\trig-fcn.tif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1675" y="3482975"/>
            <a:ext cx="2600325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218" name="Object 7"/>
          <p:cNvGraphicFramePr>
            <a:graphicFrameLocks noChangeAspect="1"/>
          </p:cNvGraphicFramePr>
          <p:nvPr/>
        </p:nvGraphicFramePr>
        <p:xfrm>
          <a:off x="1455738" y="1770063"/>
          <a:ext cx="6134100" cy="896937"/>
        </p:xfrm>
        <a:graphic>
          <a:graphicData uri="http://schemas.openxmlformats.org/presentationml/2006/ole">
            <p:oleObj spid="_x0000_s9218" name="Equation" r:id="rId4" imgW="1562040" imgH="228600" progId="Equation.3">
              <p:embed/>
            </p:oleObj>
          </a:graphicData>
        </a:graphic>
      </p:graphicFrame>
      <p:graphicFrame>
        <p:nvGraphicFramePr>
          <p:cNvPr id="9219" name="Object 8"/>
          <p:cNvGraphicFramePr>
            <a:graphicFrameLocks noChangeAspect="1"/>
          </p:cNvGraphicFramePr>
          <p:nvPr/>
        </p:nvGraphicFramePr>
        <p:xfrm>
          <a:off x="4625975" y="5495925"/>
          <a:ext cx="4213225" cy="752475"/>
        </p:xfrm>
        <a:graphic>
          <a:graphicData uri="http://schemas.openxmlformats.org/presentationml/2006/ole">
            <p:oleObj spid="_x0000_s9219" name="Equation" r:id="rId5" imgW="1422360" imgH="253800" progId="Equation.3">
              <p:embed/>
            </p:oleObj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Cos = REAL PART</a:t>
            </a:r>
          </a:p>
        </p:txBody>
      </p:sp>
      <p:grpSp>
        <p:nvGrpSpPr>
          <p:cNvPr id="10249" name="Group 20"/>
          <p:cNvGrpSpPr>
            <a:grpSpLocks/>
          </p:cNvGrpSpPr>
          <p:nvPr/>
        </p:nvGrpSpPr>
        <p:grpSpPr bwMode="auto">
          <a:xfrm>
            <a:off x="431800" y="4191000"/>
            <a:ext cx="8178800" cy="2438400"/>
            <a:chOff x="431800" y="4191000"/>
            <a:chExt cx="8178800" cy="2438400"/>
          </a:xfrm>
        </p:grpSpPr>
        <p:graphicFrame>
          <p:nvGraphicFramePr>
            <p:cNvPr id="10244" name="Object 17"/>
            <p:cNvGraphicFramePr>
              <a:graphicFrameLocks noChangeAspect="1"/>
            </p:cNvGraphicFramePr>
            <p:nvPr/>
          </p:nvGraphicFramePr>
          <p:xfrm>
            <a:off x="1600200" y="4495800"/>
            <a:ext cx="6232525" cy="1692275"/>
          </p:xfrm>
          <a:graphic>
            <a:graphicData uri="http://schemas.openxmlformats.org/presentationml/2006/ole">
              <p:oleObj spid="_x0000_s10244" name="Equation" r:id="rId3" imgW="1777680" imgH="482400" progId="Equation.3">
                <p:embed/>
              </p:oleObj>
            </a:graphicData>
          </a:graphic>
        </p:graphicFrame>
        <p:sp>
          <p:nvSpPr>
            <p:cNvPr id="10254" name="Rectangle 2056"/>
            <p:cNvSpPr>
              <a:spLocks noChangeArrowheads="1"/>
            </p:cNvSpPr>
            <p:nvPr/>
          </p:nvSpPr>
          <p:spPr bwMode="auto">
            <a:xfrm>
              <a:off x="431800" y="4191000"/>
              <a:ext cx="81788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>
                  <a:latin typeface="Tahoma" charset="0"/>
                </a:rPr>
                <a:t>So,</a:t>
              </a:r>
            </a:p>
          </p:txBody>
        </p:sp>
        <p:sp>
          <p:nvSpPr>
            <p:cNvPr id="10255" name="AutoShape 2060"/>
            <p:cNvSpPr>
              <a:spLocks noChangeArrowheads="1"/>
            </p:cNvSpPr>
            <p:nvPr/>
          </p:nvSpPr>
          <p:spPr bwMode="auto">
            <a:xfrm>
              <a:off x="5638800" y="6019800"/>
              <a:ext cx="762000" cy="60960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50" name="Group 18"/>
          <p:cNvGrpSpPr>
            <a:grpSpLocks/>
          </p:cNvGrpSpPr>
          <p:nvPr/>
        </p:nvGrpSpPr>
        <p:grpSpPr bwMode="auto">
          <a:xfrm>
            <a:off x="381000" y="1676400"/>
            <a:ext cx="8178800" cy="1182688"/>
            <a:chOff x="381000" y="1676400"/>
            <a:chExt cx="8178800" cy="1182384"/>
          </a:xfrm>
        </p:grpSpPr>
        <p:sp>
          <p:nvSpPr>
            <p:cNvPr id="10253" name="Rectangle 2053"/>
            <p:cNvSpPr>
              <a:spLocks noChangeArrowheads="1"/>
            </p:cNvSpPr>
            <p:nvPr/>
          </p:nvSpPr>
          <p:spPr bwMode="auto">
            <a:xfrm>
              <a:off x="381000" y="1676400"/>
              <a:ext cx="81788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>
                  <a:latin typeface="Tahoma" charset="0"/>
                </a:rPr>
                <a:t>Real Part of Euler’s</a:t>
              </a:r>
            </a:p>
          </p:txBody>
        </p:sp>
        <p:graphicFrame>
          <p:nvGraphicFramePr>
            <p:cNvPr id="10243" name="Object 16"/>
            <p:cNvGraphicFramePr>
              <a:graphicFrameLocks noChangeAspect="1"/>
            </p:cNvGraphicFramePr>
            <p:nvPr/>
          </p:nvGraphicFramePr>
          <p:xfrm>
            <a:off x="3429000" y="2057400"/>
            <a:ext cx="3962400" cy="801384"/>
          </p:xfrm>
          <a:graphic>
            <a:graphicData uri="http://schemas.openxmlformats.org/presentationml/2006/ole">
              <p:oleObj spid="_x0000_s10243" name="Equation" r:id="rId4" imgW="1130040" imgH="228600" progId="Equation.3">
                <p:embed/>
              </p:oleObj>
            </a:graphicData>
          </a:graphic>
        </p:graphicFrame>
      </p:grpSp>
      <p:grpSp>
        <p:nvGrpSpPr>
          <p:cNvPr id="10251" name="Group 19"/>
          <p:cNvGrpSpPr>
            <a:grpSpLocks/>
          </p:cNvGrpSpPr>
          <p:nvPr/>
        </p:nvGrpSpPr>
        <p:grpSpPr bwMode="auto">
          <a:xfrm>
            <a:off x="381000" y="2971800"/>
            <a:ext cx="8178800" cy="1169988"/>
            <a:chOff x="381000" y="2971800"/>
            <a:chExt cx="8178800" cy="1169988"/>
          </a:xfrm>
        </p:grpSpPr>
        <p:sp>
          <p:nvSpPr>
            <p:cNvPr id="10252" name="Rectangle 2059"/>
            <p:cNvSpPr>
              <a:spLocks noChangeArrowheads="1"/>
            </p:cNvSpPr>
            <p:nvPr/>
          </p:nvSpPr>
          <p:spPr bwMode="auto">
            <a:xfrm>
              <a:off x="381000" y="2971800"/>
              <a:ext cx="81788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>
                  <a:latin typeface="Tahoma" charset="0"/>
                </a:rPr>
                <a:t>General Sinusoid</a:t>
              </a:r>
            </a:p>
          </p:txBody>
        </p:sp>
        <p:graphicFrame>
          <p:nvGraphicFramePr>
            <p:cNvPr id="10242" name="Object 18"/>
            <p:cNvGraphicFramePr>
              <a:graphicFrameLocks noChangeAspect="1"/>
            </p:cNvGraphicFramePr>
            <p:nvPr/>
          </p:nvGraphicFramePr>
          <p:xfrm>
            <a:off x="2571750" y="3429000"/>
            <a:ext cx="4362450" cy="712788"/>
          </p:xfrm>
          <a:graphic>
            <a:graphicData uri="http://schemas.openxmlformats.org/presentationml/2006/ole">
              <p:oleObj spid="_x0000_s10242" name="Equation" r:id="rId5" imgW="1244520" imgH="203040" progId="Equation.3">
                <p:embed/>
              </p:oleObj>
            </a:graphicData>
          </a:graphic>
        </p:graphicFrame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 AMPLITUDE</a:t>
            </a:r>
          </a:p>
        </p:txBody>
      </p:sp>
      <p:grpSp>
        <p:nvGrpSpPr>
          <p:cNvPr id="11273" name="Group 18"/>
          <p:cNvGrpSpPr>
            <a:grpSpLocks/>
          </p:cNvGrpSpPr>
          <p:nvPr/>
        </p:nvGrpSpPr>
        <p:grpSpPr bwMode="auto">
          <a:xfrm>
            <a:off x="457200" y="1524000"/>
            <a:ext cx="8534400" cy="1371600"/>
            <a:chOff x="457200" y="1524000"/>
            <a:chExt cx="8534400" cy="1371600"/>
          </a:xfrm>
        </p:grpSpPr>
        <p:graphicFrame>
          <p:nvGraphicFramePr>
            <p:cNvPr id="11268" name="Object 3"/>
            <p:cNvGraphicFramePr>
              <a:graphicFrameLocks noChangeAspect="1"/>
            </p:cNvGraphicFramePr>
            <p:nvPr/>
          </p:nvGraphicFramePr>
          <p:xfrm>
            <a:off x="1524000" y="2100542"/>
            <a:ext cx="7467600" cy="795058"/>
          </p:xfrm>
          <a:graphic>
            <a:graphicData uri="http://schemas.openxmlformats.org/presentationml/2006/ole">
              <p:oleObj spid="_x0000_s11268" name="Equation" r:id="rId3" imgW="2145960" imgH="228600" progId="Equation.3">
                <p:embed/>
              </p:oleObj>
            </a:graphicData>
          </a:graphic>
        </p:graphicFrame>
        <p:sp>
          <p:nvSpPr>
            <p:cNvPr id="431109" name="Rectangle 5"/>
            <p:cNvSpPr>
              <a:spLocks noChangeArrowheads="1"/>
            </p:cNvSpPr>
            <p:nvPr/>
          </p:nvSpPr>
          <p:spPr bwMode="auto">
            <a:xfrm>
              <a:off x="457200" y="1524000"/>
              <a:ext cx="81788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en-US" dirty="0">
                  <a:latin typeface="Tahoma" pitchFamily="34" charset="0"/>
                </a:rPr>
                <a:t>General Sinusoid</a:t>
              </a:r>
              <a:endParaRPr lang="en-US" altLang="en-US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endParaRPr>
            </a:p>
          </p:txBody>
        </p:sp>
      </p:grpSp>
      <p:grpSp>
        <p:nvGrpSpPr>
          <p:cNvPr id="11274" name="Group 22"/>
          <p:cNvGrpSpPr>
            <a:grpSpLocks/>
          </p:cNvGrpSpPr>
          <p:nvPr/>
        </p:nvGrpSpPr>
        <p:grpSpPr bwMode="auto">
          <a:xfrm>
            <a:off x="457200" y="3124200"/>
            <a:ext cx="8178800" cy="1404938"/>
            <a:chOff x="457200" y="3124200"/>
            <a:chExt cx="8178800" cy="1404937"/>
          </a:xfrm>
        </p:grpSpPr>
        <p:graphicFrame>
          <p:nvGraphicFramePr>
            <p:cNvPr id="11267" name="Object 19"/>
            <p:cNvGraphicFramePr>
              <a:graphicFrameLocks noChangeAspect="1"/>
            </p:cNvGraphicFramePr>
            <p:nvPr/>
          </p:nvGraphicFramePr>
          <p:xfrm>
            <a:off x="2160587" y="3733800"/>
            <a:ext cx="5611813" cy="795337"/>
          </p:xfrm>
          <a:graphic>
            <a:graphicData uri="http://schemas.openxmlformats.org/presentationml/2006/ole">
              <p:oleObj spid="_x0000_s11267" name="Equation" r:id="rId4" imgW="1612800" imgH="228600" progId="Equation.3">
                <p:embed/>
              </p:oleObj>
            </a:graphicData>
          </a:graphic>
        </p:graphicFrame>
        <p:sp>
          <p:nvSpPr>
            <p:cNvPr id="11280" name="Rectangle 11"/>
            <p:cNvSpPr>
              <a:spLocks noChangeArrowheads="1"/>
            </p:cNvSpPr>
            <p:nvPr/>
          </p:nvSpPr>
          <p:spPr bwMode="auto">
            <a:xfrm>
              <a:off x="457200" y="3124200"/>
              <a:ext cx="81788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</a:pPr>
              <a:r>
                <a:rPr lang="en-US" altLang="en-US">
                  <a:latin typeface="Tahoma" charset="0"/>
                </a:rPr>
                <a:t>Sinusoid = REAL PART of  complex exp: z(t)=(Ae</a:t>
              </a:r>
              <a:r>
                <a:rPr lang="en-US" altLang="en-US" baseline="30000">
                  <a:latin typeface="Tahoma" charset="0"/>
                </a:rPr>
                <a:t>j</a:t>
              </a:r>
              <a:r>
                <a:rPr lang="en-US" altLang="en-US" baseline="30000">
                  <a:latin typeface="Symbol" charset="2"/>
                </a:rPr>
                <a:t>f</a:t>
              </a:r>
              <a:r>
                <a:rPr lang="en-US" altLang="en-US">
                  <a:latin typeface="Tahoma" charset="0"/>
                </a:rPr>
                <a:t>)e</a:t>
              </a:r>
              <a:r>
                <a:rPr lang="en-US" altLang="en-US" baseline="30000">
                  <a:latin typeface="Tahoma" charset="0"/>
                </a:rPr>
                <a:t>j</a:t>
              </a:r>
              <a:r>
                <a:rPr lang="en-US" altLang="en-US" baseline="30000">
                  <a:latin typeface="Symbol" charset="2"/>
                </a:rPr>
                <a:t>w</a:t>
              </a:r>
              <a:r>
                <a:rPr lang="en-US" altLang="en-US" baseline="30000">
                  <a:latin typeface="Tahoma" charset="0"/>
                </a:rPr>
                <a:t>t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572000" y="2057400"/>
            <a:ext cx="3429000" cy="1905000"/>
            <a:chOff x="2832" y="1344"/>
            <a:chExt cx="2160" cy="1200"/>
          </a:xfrm>
        </p:grpSpPr>
        <p:sp>
          <p:nvSpPr>
            <p:cNvPr id="11278" name="Line 12"/>
            <p:cNvSpPr>
              <a:spLocks noChangeShapeType="1"/>
            </p:cNvSpPr>
            <p:nvPr/>
          </p:nvSpPr>
          <p:spPr bwMode="auto">
            <a:xfrm flipH="1">
              <a:off x="2832" y="1776"/>
              <a:ext cx="1680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Oval 13"/>
            <p:cNvSpPr>
              <a:spLocks noChangeArrowheads="1"/>
            </p:cNvSpPr>
            <p:nvPr/>
          </p:nvSpPr>
          <p:spPr bwMode="auto">
            <a:xfrm>
              <a:off x="4320" y="1344"/>
              <a:ext cx="672" cy="5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6" name="Group 23"/>
          <p:cNvGrpSpPr>
            <a:grpSpLocks/>
          </p:cNvGrpSpPr>
          <p:nvPr/>
        </p:nvGrpSpPr>
        <p:grpSpPr bwMode="auto">
          <a:xfrm>
            <a:off x="457200" y="4743450"/>
            <a:ext cx="8178800" cy="1428750"/>
            <a:chOff x="457200" y="4743450"/>
            <a:chExt cx="8178800" cy="1428750"/>
          </a:xfrm>
        </p:grpSpPr>
        <p:sp>
          <p:nvSpPr>
            <p:cNvPr id="431112" name="Rectangle 8"/>
            <p:cNvSpPr>
              <a:spLocks noChangeArrowheads="1"/>
            </p:cNvSpPr>
            <p:nvPr/>
          </p:nvSpPr>
          <p:spPr bwMode="auto">
            <a:xfrm>
              <a:off x="457200" y="4743450"/>
              <a:ext cx="8178800" cy="819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en-US" b="1" u="sng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Complex AMPLITUDE = X, which is a constant</a:t>
              </a:r>
            </a:p>
          </p:txBody>
        </p:sp>
        <p:graphicFrame>
          <p:nvGraphicFramePr>
            <p:cNvPr id="11266" name="Object 20"/>
            <p:cNvGraphicFramePr>
              <a:graphicFrameLocks noChangeAspect="1"/>
            </p:cNvGraphicFramePr>
            <p:nvPr/>
          </p:nvGraphicFramePr>
          <p:xfrm>
            <a:off x="1371600" y="5376863"/>
            <a:ext cx="7202487" cy="795337"/>
          </p:xfrm>
          <a:graphic>
            <a:graphicData uri="http://schemas.openxmlformats.org/presentationml/2006/ole">
              <p:oleObj spid="_x0000_s11266" name="Equation" r:id="rId5" imgW="2070000" imgH="228600" progId="Equation.3">
                <p:embed/>
              </p:oleObj>
            </a:graphicData>
          </a:graphic>
        </p:graphicFrame>
      </p:grp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POP QUIZ: Complex Amp</a:t>
            </a:r>
          </a:p>
        </p:txBody>
      </p:sp>
      <p:sp>
        <p:nvSpPr>
          <p:cNvPr id="12297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381500"/>
          </a:xfrm>
        </p:spPr>
        <p:txBody>
          <a:bodyPr/>
          <a:lstStyle/>
          <a:p>
            <a:r>
              <a:rPr lang="en-US" altLang="en-US" smtClean="0"/>
              <a:t>Find the COMPLEX AMPLITUDE for:</a:t>
            </a:r>
          </a:p>
          <a:p>
            <a:endParaRPr lang="en-US" altLang="en-US" smtClean="0"/>
          </a:p>
          <a:p>
            <a:pPr>
              <a:lnSpc>
                <a:spcPct val="140000"/>
              </a:lnSpc>
            </a:pPr>
            <a:r>
              <a:rPr lang="en-US" altLang="en-US" smtClean="0"/>
              <a:t>Use EULER’s FORMULA:</a:t>
            </a:r>
          </a:p>
        </p:txBody>
      </p:sp>
      <p:graphicFrame>
        <p:nvGraphicFramePr>
          <p:cNvPr id="457728" name="Object 3072"/>
          <p:cNvGraphicFramePr>
            <a:graphicFrameLocks noChangeAspect="1"/>
          </p:cNvGraphicFramePr>
          <p:nvPr/>
        </p:nvGraphicFramePr>
        <p:xfrm>
          <a:off x="2590800" y="5867400"/>
          <a:ext cx="3276600" cy="935038"/>
        </p:xfrm>
        <a:graphic>
          <a:graphicData uri="http://schemas.openxmlformats.org/presentationml/2006/ole">
            <p:oleObj spid="_x0000_s12290" name="Equation" r:id="rId3" imgW="799920" imgH="228600" progId="Equation.3">
              <p:embed/>
            </p:oleObj>
          </a:graphicData>
        </a:graphic>
      </p:graphicFrame>
      <p:graphicFrame>
        <p:nvGraphicFramePr>
          <p:cNvPr id="12291" name="Object 3073"/>
          <p:cNvGraphicFramePr>
            <a:graphicFrameLocks noChangeAspect="1"/>
          </p:cNvGraphicFramePr>
          <p:nvPr/>
        </p:nvGraphicFramePr>
        <p:xfrm>
          <a:off x="2362200" y="2176463"/>
          <a:ext cx="4876800" cy="706437"/>
        </p:xfrm>
        <a:graphic>
          <a:graphicData uri="http://schemas.openxmlformats.org/presentationml/2006/ole">
            <p:oleObj spid="_x0000_s12291" name="Equation" r:id="rId4" imgW="1663560" imgH="241200" progId="Equation.3">
              <p:embed/>
            </p:oleObj>
          </a:graphicData>
        </a:graphic>
      </p:graphicFrame>
      <p:graphicFrame>
        <p:nvGraphicFramePr>
          <p:cNvPr id="457730" name="Object 3074"/>
          <p:cNvGraphicFramePr>
            <a:graphicFrameLocks noChangeAspect="1"/>
          </p:cNvGraphicFramePr>
          <p:nvPr/>
        </p:nvGraphicFramePr>
        <p:xfrm>
          <a:off x="1625600" y="3616325"/>
          <a:ext cx="5816600" cy="2022475"/>
        </p:xfrm>
        <a:graphic>
          <a:graphicData uri="http://schemas.openxmlformats.org/presentationml/2006/ole">
            <p:oleObj spid="_x0000_s12292" name="Equation" r:id="rId5" imgW="1460160" imgH="507960" progId="Equation.3">
              <p:embed/>
            </p:oleObj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POP QUIZ-2: Complex Amp</a:t>
            </a:r>
          </a:p>
        </p:txBody>
      </p:sp>
      <p:sp>
        <p:nvSpPr>
          <p:cNvPr id="6153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381500"/>
          </a:xfrm>
        </p:spPr>
        <p:txBody>
          <a:bodyPr/>
          <a:lstStyle/>
          <a:p>
            <a:r>
              <a:rPr lang="en-US" altLang="en-US" sz="2800" smtClean="0"/>
              <a:t>Determine the 60-Hz sinusoid whose COMPLEX AMPLITUDE is:</a:t>
            </a:r>
          </a:p>
          <a:p>
            <a:pPr lvl="2"/>
            <a:endParaRPr lang="en-US" altLang="en-US" sz="2000" smtClean="0"/>
          </a:p>
          <a:p>
            <a:pPr>
              <a:lnSpc>
                <a:spcPct val="140000"/>
              </a:lnSpc>
            </a:pPr>
            <a:r>
              <a:rPr lang="en-US" altLang="en-US" sz="2800" smtClean="0"/>
              <a:t>Convert </a:t>
            </a:r>
            <a:r>
              <a:rPr lang="en-US" altLang="en-US" sz="2800" b="1" i="1" smtClean="0"/>
              <a:t>X</a:t>
            </a:r>
            <a:r>
              <a:rPr lang="en-US" altLang="en-US" sz="2800" smtClean="0"/>
              <a:t>  to </a:t>
            </a:r>
            <a:r>
              <a:rPr lang="en-US" altLang="en-US" sz="2800" b="1" u="sng" smtClean="0"/>
              <a:t>POLAR</a:t>
            </a:r>
            <a:r>
              <a:rPr lang="en-US" altLang="en-US" sz="2800" smtClean="0"/>
              <a:t>:</a:t>
            </a:r>
          </a:p>
        </p:txBody>
      </p:sp>
      <p:graphicFrame>
        <p:nvGraphicFramePr>
          <p:cNvPr id="457728" name="Object 3072"/>
          <p:cNvGraphicFramePr>
            <a:graphicFrameLocks noChangeAspect="1"/>
          </p:cNvGraphicFramePr>
          <p:nvPr/>
        </p:nvGraphicFramePr>
        <p:xfrm>
          <a:off x="5373688" y="2274888"/>
          <a:ext cx="2312987" cy="696912"/>
        </p:xfrm>
        <a:graphic>
          <a:graphicData uri="http://schemas.openxmlformats.org/presentationml/2006/ole">
            <p:oleObj spid="_x0000_s13314" name="Equation" r:id="rId3" imgW="799920" imgH="241200" progId="Equation.3">
              <p:embed/>
            </p:oleObj>
          </a:graphicData>
        </a:graphic>
      </p:graphicFrame>
      <p:graphicFrame>
        <p:nvGraphicFramePr>
          <p:cNvPr id="6147" name="Object 3073"/>
          <p:cNvGraphicFramePr>
            <a:graphicFrameLocks noChangeAspect="1"/>
          </p:cNvGraphicFramePr>
          <p:nvPr/>
        </p:nvGraphicFramePr>
        <p:xfrm>
          <a:off x="1166813" y="5867400"/>
          <a:ext cx="6757987" cy="838200"/>
        </p:xfrm>
        <a:graphic>
          <a:graphicData uri="http://schemas.openxmlformats.org/presentationml/2006/ole">
            <p:oleObj spid="_x0000_s13315" name="Equation" r:id="rId4" imgW="1942920" imgH="241200" progId="Equation.3">
              <p:embed/>
            </p:oleObj>
          </a:graphicData>
        </a:graphic>
      </p:graphicFrame>
      <p:graphicFrame>
        <p:nvGraphicFramePr>
          <p:cNvPr id="457730" name="Object 3074"/>
          <p:cNvGraphicFramePr>
            <a:graphicFrameLocks noChangeAspect="1"/>
          </p:cNvGraphicFramePr>
          <p:nvPr/>
        </p:nvGraphicFramePr>
        <p:xfrm>
          <a:off x="1676400" y="3581400"/>
          <a:ext cx="6196013" cy="1878013"/>
        </p:xfrm>
        <a:graphic>
          <a:graphicData uri="http://schemas.openxmlformats.org/presentationml/2006/ole">
            <p:oleObj spid="_x0000_s13316" name="Equation" r:id="rId5" imgW="1676160" imgH="507960" progId="Equation.3">
              <p:embed/>
            </p:oleObj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 smtClean="0"/>
              <a:t>License Info for SPFirst Slides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This work released under a </a:t>
            </a:r>
            <a:r>
              <a:rPr lang="en-US" sz="2400" smtClean="0">
                <a:hlinkClick r:id="rId2"/>
              </a:rPr>
              <a:t>Creative Commons License</a:t>
            </a:r>
            <a:r>
              <a:rPr lang="en-US" sz="2400" smtClean="0"/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copy, distribute, display, and perform the work. In return, licensees must give the original authors credit.</a:t>
            </a:r>
            <a:r>
              <a:rPr lang="en-US" sz="1800" smtClean="0">
                <a:latin typeface="Verdana" charset="0"/>
              </a:rPr>
              <a:t> </a:t>
            </a: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2400" smtClean="0"/>
              <a:t>Non-Commerical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2400" smtClean="0"/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latin typeface="Verdana" charset="0"/>
                <a:hlinkClick r:id="rId3"/>
              </a:rPr>
              <a:t>Full Text of the License</a:t>
            </a:r>
            <a:endParaRPr lang="en-US" sz="1800" smtClean="0">
              <a:latin typeface="Verdana" charset="0"/>
            </a:endParaRPr>
          </a:p>
          <a:p>
            <a:pPr>
              <a:lnSpc>
                <a:spcPct val="90000"/>
              </a:lnSpc>
            </a:pPr>
            <a:r>
              <a:rPr lang="en-US" sz="1800" i="1" smtClean="0">
                <a:solidFill>
                  <a:schemeClr val="accent1"/>
                </a:solidFill>
                <a:latin typeface="Verdana" charset="0"/>
              </a:rPr>
              <a:t>This (hidden) page should be kept with the presentation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051800" cy="1143000"/>
          </a:xfrm>
        </p:spPr>
        <p:txBody>
          <a:bodyPr/>
          <a:lstStyle/>
          <a:p>
            <a:r>
              <a:rPr lang="en-US" smtClean="0"/>
              <a:t>COMPLEX CONJUGATE (z*)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mtClean="0"/>
              <a:t>Useful concept: change the sign of </a:t>
            </a:r>
            <a:r>
              <a:rPr lang="en-US" b="1" smtClean="0">
                <a:solidFill>
                  <a:schemeClr val="accent1"/>
                </a:solidFill>
              </a:rPr>
              <a:t>all j’s</a:t>
            </a:r>
          </a:p>
          <a:p>
            <a:pPr lvl="3"/>
            <a:endParaRPr lang="en-US" smtClean="0"/>
          </a:p>
          <a:p>
            <a:r>
              <a:rPr lang="en-US" b="1" u="sng" smtClean="0"/>
              <a:t>RECTANGULAR</a:t>
            </a:r>
            <a:r>
              <a:rPr lang="en-US" smtClean="0"/>
              <a:t>:  If z = x + </a:t>
            </a:r>
            <a:r>
              <a:rPr lang="en-US" b="1" i="1" smtClean="0">
                <a:solidFill>
                  <a:schemeClr val="accent1"/>
                </a:solidFill>
              </a:rPr>
              <a:t>j</a:t>
            </a:r>
            <a:r>
              <a:rPr lang="en-US" b="1" i="1" smtClean="0"/>
              <a:t> </a:t>
            </a:r>
            <a:r>
              <a:rPr lang="en-US" smtClean="0"/>
              <a:t>y, then the complex conjugate is z* = x – </a:t>
            </a:r>
            <a:r>
              <a:rPr lang="en-US" b="1" i="1" smtClean="0">
                <a:solidFill>
                  <a:schemeClr val="accent1"/>
                </a:solidFill>
              </a:rPr>
              <a:t>j</a:t>
            </a:r>
            <a:r>
              <a:rPr lang="en-US" b="1" i="1" smtClean="0"/>
              <a:t> </a:t>
            </a:r>
            <a:r>
              <a:rPr lang="en-US" smtClean="0"/>
              <a:t>y</a:t>
            </a:r>
          </a:p>
          <a:p>
            <a:pPr lvl="3"/>
            <a:endParaRPr lang="en-US" smtClean="0"/>
          </a:p>
          <a:p>
            <a:r>
              <a:rPr lang="en-US" b="1" u="sng" smtClean="0"/>
              <a:t>POLAR</a:t>
            </a:r>
            <a:r>
              <a:rPr lang="en-US" smtClean="0"/>
              <a:t>:  Magnitude is the same but angle has sign change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973263" y="5322888"/>
          <a:ext cx="5135562" cy="696912"/>
        </p:xfrm>
        <a:graphic>
          <a:graphicData uri="http://schemas.openxmlformats.org/presentationml/2006/ole">
            <p:oleObj spid="_x0000_s14338" name="Equation" r:id="rId3" imgW="1308100" imgH="177800" progId="Equation.3">
              <p:embed/>
            </p:oleObj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CONJUGATION</a:t>
            </a:r>
          </a:p>
        </p:txBody>
      </p:sp>
      <p:pic>
        <p:nvPicPr>
          <p:cNvPr id="37894" name="Content Placeholder 8" descr="conjugate_graphic.pd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46" r="-896"/>
          <a:stretch>
            <a:fillRect/>
          </a:stretch>
        </p:blipFill>
        <p:spPr>
          <a:xfrm>
            <a:off x="457200" y="1452563"/>
            <a:ext cx="5181600" cy="5253037"/>
          </a:xfrm>
        </p:spPr>
      </p:pic>
      <p:sp>
        <p:nvSpPr>
          <p:cNvPr id="37895" name="Rectangle 3"/>
          <p:cNvSpPr txBox="1">
            <a:spLocks noChangeArrowheads="1"/>
          </p:cNvSpPr>
          <p:nvPr/>
        </p:nvSpPr>
        <p:spPr bwMode="auto">
          <a:xfrm>
            <a:off x="5562600" y="1676400"/>
            <a:ext cx="3073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</a:pPr>
            <a:r>
              <a:rPr kumimoji="1" lang="en-US" sz="3200">
                <a:latin typeface="Arial" charset="0"/>
              </a:rPr>
              <a:t>Flips vector about the real axis!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USES OF CONJUGATION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mtClean="0"/>
              <a:t>Conjugates useful for many calculations</a:t>
            </a:r>
          </a:p>
          <a:p>
            <a:r>
              <a:rPr lang="en-US" smtClean="0"/>
              <a:t>Real part:</a:t>
            </a:r>
          </a:p>
          <a:p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r>
              <a:rPr lang="en-US" smtClean="0"/>
              <a:t>Imaginary part:</a:t>
            </a:r>
          </a:p>
        </p:txBody>
      </p:sp>
      <p:graphicFrame>
        <p:nvGraphicFramePr>
          <p:cNvPr id="404491" name="Object 2"/>
          <p:cNvGraphicFramePr>
            <a:graphicFrameLocks noChangeAspect="1"/>
          </p:cNvGraphicFramePr>
          <p:nvPr/>
        </p:nvGraphicFramePr>
        <p:xfrm>
          <a:off x="1828800" y="2895600"/>
          <a:ext cx="6705600" cy="1117600"/>
        </p:xfrm>
        <a:graphic>
          <a:graphicData uri="http://schemas.openxmlformats.org/presentationml/2006/ole">
            <p:oleObj spid="_x0000_s15362" name="Equation" r:id="rId3" imgW="2361960" imgH="393480" progId="Equation.3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525963" y="5160963"/>
          <a:ext cx="320675" cy="603250"/>
        </p:xfrm>
        <a:graphic>
          <a:graphicData uri="http://schemas.openxmlformats.org/presentationml/2006/ole">
            <p:oleObj spid="_x0000_s15363" name="Equation" r:id="rId4" imgW="114120" imgH="215640" progId="Equation.3">
              <p:embed/>
            </p:oleObj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2743200" y="4953000"/>
          <a:ext cx="4362450" cy="1190625"/>
        </p:xfrm>
        <a:graphic>
          <a:graphicData uri="http://schemas.openxmlformats.org/presentationml/2006/ole">
            <p:oleObj spid="_x0000_s15364" name="Equation" r:id="rId5" imgW="1536480" imgH="419040" progId="Equation.3">
              <p:embed/>
            </p:oleObj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"/>
            <a:ext cx="7772400" cy="914400"/>
          </a:xfrm>
        </p:spPr>
        <p:txBody>
          <a:bodyPr/>
          <a:lstStyle/>
          <a:p>
            <a:r>
              <a:rPr lang="en-US" altLang="en-US" smtClean="0"/>
              <a:t>Z DRILL (Complex Arith)</a:t>
            </a:r>
          </a:p>
        </p:txBody>
      </p:sp>
      <p:pic>
        <p:nvPicPr>
          <p:cNvPr id="38918" name="Picture 4" descr="D:\Courses\2025-f01\Lectures\zdri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888" y="987425"/>
            <a:ext cx="7132637" cy="579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F6C4B-CC31-43D0-9CEE-D8245F015BA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Inverse Euler Relations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171950"/>
          </a:xfrm>
        </p:spPr>
        <p:txBody>
          <a:bodyPr/>
          <a:lstStyle/>
          <a:p>
            <a:r>
              <a:rPr lang="en-US" sz="2800" smtClean="0"/>
              <a:t>Cosine is real part of exp, sine is imaginary part</a:t>
            </a:r>
          </a:p>
          <a:p>
            <a:r>
              <a:rPr lang="en-US" sz="2800" smtClean="0"/>
              <a:t>Real part: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000" smtClean="0"/>
          </a:p>
          <a:p>
            <a:r>
              <a:rPr lang="en-US" sz="2800" smtClean="0"/>
              <a:t>Imaginary part:</a:t>
            </a:r>
          </a:p>
          <a:p>
            <a:pPr lvl="2"/>
            <a:endParaRPr lang="en-US" sz="2000" smtClean="0"/>
          </a:p>
        </p:txBody>
      </p:sp>
      <p:graphicFrame>
        <p:nvGraphicFramePr>
          <p:cNvPr id="404491" name="Object 2"/>
          <p:cNvGraphicFramePr>
            <a:graphicFrameLocks noChangeAspect="1"/>
          </p:cNvGraphicFramePr>
          <p:nvPr/>
        </p:nvGraphicFramePr>
        <p:xfrm>
          <a:off x="2743200" y="2325688"/>
          <a:ext cx="5638800" cy="1868487"/>
        </p:xfrm>
        <a:graphic>
          <a:graphicData uri="http://schemas.openxmlformats.org/presentationml/2006/ole">
            <p:oleObj spid="_x0000_s16386" name="Equation" r:id="rId3" imgW="2450880" imgH="812520" progId="Equation.3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724150" y="4543425"/>
          <a:ext cx="5505450" cy="2038350"/>
        </p:xfrm>
        <a:graphic>
          <a:graphicData uri="http://schemas.openxmlformats.org/presentationml/2006/ole">
            <p:oleObj spid="_x0000_s16387" name="Equation" r:id="rId4" imgW="2400120" imgH="888840" progId="Equation.3">
              <p:embed/>
            </p:oleObj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Mag &amp; Magnitude Squared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mtClean="0"/>
              <a:t>Magnitude Squared (polar form):</a:t>
            </a:r>
          </a:p>
          <a:p>
            <a:endParaRPr lang="en-US" smtClean="0"/>
          </a:p>
          <a:p>
            <a:pPr lvl="3"/>
            <a:endParaRPr lang="en-US" smtClean="0"/>
          </a:p>
          <a:p>
            <a:r>
              <a:rPr lang="en-US" smtClean="0"/>
              <a:t>Magnitude Squared (Cartesian form):</a:t>
            </a:r>
          </a:p>
          <a:p>
            <a:endParaRPr lang="en-US" smtClean="0"/>
          </a:p>
          <a:p>
            <a:pPr lvl="2"/>
            <a:endParaRPr lang="en-US" smtClean="0"/>
          </a:p>
          <a:p>
            <a:r>
              <a:rPr lang="en-US" smtClean="0"/>
              <a:t>Magnitude of complex exponential is one:</a:t>
            </a:r>
          </a:p>
        </p:txBody>
      </p:sp>
      <p:graphicFrame>
        <p:nvGraphicFramePr>
          <p:cNvPr id="404491" name="Object 2"/>
          <p:cNvGraphicFramePr>
            <a:graphicFrameLocks noChangeAspect="1"/>
          </p:cNvGraphicFramePr>
          <p:nvPr/>
        </p:nvGraphicFramePr>
        <p:xfrm>
          <a:off x="2286000" y="2362200"/>
          <a:ext cx="5156200" cy="649288"/>
        </p:xfrm>
        <a:graphic>
          <a:graphicData uri="http://schemas.openxmlformats.org/presentationml/2006/ole">
            <p:oleObj spid="_x0000_s17410" name="Equation" r:id="rId3" imgW="1815840" imgH="228600" progId="Equation.3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549525" y="5503863"/>
          <a:ext cx="4787900" cy="604837"/>
        </p:xfrm>
        <a:graphic>
          <a:graphicData uri="http://schemas.openxmlformats.org/presentationml/2006/ole">
            <p:oleObj spid="_x0000_s17411" name="Equation" r:id="rId4" imgW="1714500" imgH="21590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108075" y="3997325"/>
          <a:ext cx="7747000" cy="571500"/>
        </p:xfrm>
        <a:graphic>
          <a:graphicData uri="http://schemas.openxmlformats.org/presentationml/2006/ole">
            <p:oleObj spid="_x0000_s17412" name="Equation" r:id="rId5" imgW="2755900" imgH="203200" progId="Equation.3">
              <p:embed/>
            </p:oleObj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MULTIPLY = VECTOR ROTATION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mtClean="0"/>
              <a:t>Multiplication/division scales and rotates vectors</a:t>
            </a:r>
          </a:p>
        </p:txBody>
      </p:sp>
      <p:pic>
        <p:nvPicPr>
          <p:cNvPr id="39943" name="Picture 8" descr="complex_mult_graphic.pdf"/>
          <p:cNvPicPr>
            <a:picLocks noChangeAspect="1"/>
          </p:cNvPicPr>
          <p:nvPr/>
        </p:nvPicPr>
        <p:blipFill>
          <a:blip r:embed="rId2" cstate="print"/>
          <a:srcRect l="7298" b="36993"/>
          <a:stretch>
            <a:fillRect/>
          </a:stretch>
        </p:blipFill>
        <p:spPr bwMode="auto">
          <a:xfrm>
            <a:off x="1905000" y="2667000"/>
            <a:ext cx="5410200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POWERS</a:t>
            </a:r>
          </a:p>
        </p:txBody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mtClean="0"/>
              <a:t>Raising to a power N rotates vector by Nθ and scales vector length by r</a:t>
            </a:r>
            <a:r>
              <a:rPr lang="en-US" baseline="30000" smtClean="0"/>
              <a:t>N</a:t>
            </a:r>
            <a:r>
              <a:rPr lang="en-US" smtClean="0"/>
              <a:t> </a:t>
            </a:r>
          </a:p>
        </p:txBody>
      </p:sp>
      <p:graphicFrame>
        <p:nvGraphicFramePr>
          <p:cNvPr id="404491" name="Object 2"/>
          <p:cNvGraphicFramePr>
            <a:graphicFrameLocks noChangeAspect="1"/>
          </p:cNvGraphicFramePr>
          <p:nvPr/>
        </p:nvGraphicFramePr>
        <p:xfrm>
          <a:off x="2438400" y="2814638"/>
          <a:ext cx="3986213" cy="842962"/>
        </p:xfrm>
        <a:graphic>
          <a:graphicData uri="http://schemas.openxmlformats.org/presentationml/2006/ole">
            <p:oleObj spid="_x0000_s18434" name="Equation" r:id="rId3" imgW="1320800" imgH="279400" progId="Equation.3">
              <p:embed/>
            </p:oleObj>
          </a:graphicData>
        </a:graphic>
      </p:graphicFrame>
      <p:pic>
        <p:nvPicPr>
          <p:cNvPr id="18440" name="Picture 8" descr="complex_power_graphic.pdf"/>
          <p:cNvPicPr>
            <a:picLocks noChangeAspect="1"/>
          </p:cNvPicPr>
          <p:nvPr/>
        </p:nvPicPr>
        <p:blipFill>
          <a:blip r:embed="rId4" cstate="print"/>
          <a:srcRect b="29070"/>
          <a:stretch>
            <a:fillRect/>
          </a:stretch>
        </p:blipFill>
        <p:spPr bwMode="auto">
          <a:xfrm>
            <a:off x="1676400" y="2743200"/>
            <a:ext cx="6070600" cy="370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POWERS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pic>
        <p:nvPicPr>
          <p:cNvPr id="40967" name="Picture 10" descr="complex_powerShrink_graphic.pdf"/>
          <p:cNvPicPr>
            <a:picLocks noChangeAspect="1"/>
          </p:cNvPicPr>
          <p:nvPr/>
        </p:nvPicPr>
        <p:blipFill>
          <a:blip r:embed="rId2" cstate="print"/>
          <a:srcRect b="31647"/>
          <a:stretch>
            <a:fillRect/>
          </a:stretch>
        </p:blipFill>
        <p:spPr bwMode="auto">
          <a:xfrm>
            <a:off x="381000" y="2133600"/>
            <a:ext cx="4025900" cy="373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11" descr="complex_powerGrow_graphic.pdf"/>
          <p:cNvPicPr>
            <a:picLocks noChangeAspect="1"/>
          </p:cNvPicPr>
          <p:nvPr/>
        </p:nvPicPr>
        <p:blipFill>
          <a:blip r:embed="rId3" cstate="print"/>
          <a:srcRect b="31628"/>
          <a:stretch>
            <a:fillRect/>
          </a:stretch>
        </p:blipFill>
        <p:spPr bwMode="auto">
          <a:xfrm>
            <a:off x="5029200" y="2133600"/>
            <a:ext cx="36957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ROOTS OF UNITY</a:t>
            </a:r>
          </a:p>
        </p:txBody>
      </p:sp>
      <p:sp>
        <p:nvSpPr>
          <p:cNvPr id="194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mtClean="0"/>
              <a:t>We often have to solve z</a:t>
            </a:r>
            <a:r>
              <a:rPr lang="en-US" baseline="30000" smtClean="0"/>
              <a:t>N</a:t>
            </a:r>
            <a:r>
              <a:rPr lang="en-US" smtClean="0"/>
              <a:t>=1</a:t>
            </a:r>
          </a:p>
          <a:p>
            <a:r>
              <a:rPr lang="en-US" smtClean="0"/>
              <a:t>How many solutions?</a:t>
            </a:r>
          </a:p>
        </p:txBody>
      </p:sp>
      <p:graphicFrame>
        <p:nvGraphicFramePr>
          <p:cNvPr id="404491" name="Object 2"/>
          <p:cNvGraphicFramePr>
            <a:graphicFrameLocks noChangeAspect="1"/>
          </p:cNvGraphicFramePr>
          <p:nvPr/>
        </p:nvGraphicFramePr>
        <p:xfrm>
          <a:off x="2076450" y="3003550"/>
          <a:ext cx="4991100" cy="706438"/>
        </p:xfrm>
        <a:graphic>
          <a:graphicData uri="http://schemas.openxmlformats.org/presentationml/2006/ole">
            <p:oleObj spid="_x0000_s19458" name="Equation" r:id="rId3" imgW="1434960" imgH="203040" progId="Equation.3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23925" y="3848100"/>
          <a:ext cx="6069013" cy="1181100"/>
        </p:xfrm>
        <a:graphic>
          <a:graphicData uri="http://schemas.openxmlformats.org/presentationml/2006/ole">
            <p:oleObj spid="_x0000_s19459" name="Equation" r:id="rId4" imgW="2019240" imgH="39348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466850" y="5257800"/>
          <a:ext cx="5532438" cy="685800"/>
        </p:xfrm>
        <a:graphic>
          <a:graphicData uri="http://schemas.openxmlformats.org/presentationml/2006/ole">
            <p:oleObj spid="_x0000_s19460" name="Equation" r:id="rId5" imgW="1841400" imgH="228600" progId="Equation.3">
              <p:embed/>
            </p:oleObj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  <a:endParaRPr lang="en-US" smtClean="0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073D3E-28D6-4BDA-A257-20C713F9948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277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ASSIGNMENTS</a:t>
            </a:r>
          </a:p>
        </p:txBody>
      </p:sp>
      <p:sp>
        <p:nvSpPr>
          <p:cNvPr id="3277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Lecture:</a:t>
            </a:r>
          </a:p>
          <a:p>
            <a:pPr lvl="1"/>
            <a:r>
              <a:rPr lang="en-US" dirty="0" smtClean="0"/>
              <a:t>Chapter 2, Sects. 2-3 to 2-5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Appendix A: Complex Numbers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Appendix B: MATLAB</a:t>
            </a:r>
          </a:p>
          <a:p>
            <a:pPr lvl="1"/>
            <a:r>
              <a:rPr lang="en-US" dirty="0" smtClean="0"/>
              <a:t>Next Lecture: Complex Exponentials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ROOTS OF UNITY for N=6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800600" y="1885950"/>
            <a:ext cx="3835400" cy="4171950"/>
          </a:xfrm>
        </p:spPr>
        <p:txBody>
          <a:bodyPr/>
          <a:lstStyle/>
          <a:p>
            <a:r>
              <a:rPr lang="en-US" smtClean="0"/>
              <a:t>Solutions to z</a:t>
            </a:r>
            <a:r>
              <a:rPr lang="en-US" baseline="30000" smtClean="0"/>
              <a:t>N</a:t>
            </a:r>
            <a:r>
              <a:rPr lang="en-US" smtClean="0"/>
              <a:t>=1 are N equally spaced vectors on the unit circle!</a:t>
            </a:r>
          </a:p>
          <a:p>
            <a:r>
              <a:rPr lang="en-US" smtClean="0"/>
              <a:t>What happens if we take the sum of all of them?</a:t>
            </a:r>
          </a:p>
        </p:txBody>
      </p:sp>
      <p:pic>
        <p:nvPicPr>
          <p:cNvPr id="41991" name="Picture 6" descr="complex_rootUnity_graphic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17700"/>
            <a:ext cx="4279900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the Roots of Unity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mtClean="0"/>
              <a:t>Looks like the answer is zero (for N=6)</a:t>
            </a:r>
          </a:p>
          <a:p>
            <a:endParaRPr lang="en-US" smtClean="0"/>
          </a:p>
          <a:p>
            <a:pPr>
              <a:buFont typeface="Wingdings" charset="2"/>
              <a:buNone/>
            </a:pPr>
            <a:endParaRPr lang="en-US" smtClean="0"/>
          </a:p>
          <a:p>
            <a:r>
              <a:rPr lang="en-US" smtClean="0"/>
              <a:t>Write as geometric sum</a:t>
            </a:r>
          </a:p>
        </p:txBody>
      </p:sp>
      <p:graphicFrame>
        <p:nvGraphicFramePr>
          <p:cNvPr id="404491" name="Object 2"/>
          <p:cNvGraphicFramePr>
            <a:graphicFrameLocks noChangeAspect="1"/>
          </p:cNvGraphicFramePr>
          <p:nvPr/>
        </p:nvGraphicFramePr>
        <p:xfrm>
          <a:off x="2860675" y="2209800"/>
          <a:ext cx="2946400" cy="1371600"/>
        </p:xfrm>
        <a:graphic>
          <a:graphicData uri="http://schemas.openxmlformats.org/presentationml/2006/ole">
            <p:oleObj spid="_x0000_s20482" name="Equation" r:id="rId3" imgW="927100" imgH="431800" progId="Equation.3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541463" y="4267200"/>
          <a:ext cx="5661025" cy="1168400"/>
        </p:xfrm>
        <a:graphic>
          <a:graphicData uri="http://schemas.openxmlformats.org/presentationml/2006/ole">
            <p:oleObj spid="_x0000_s20483" name="Equation" r:id="rId4" imgW="2095500" imgH="431800" progId="Equation.3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47663" y="5562600"/>
          <a:ext cx="7891462" cy="619125"/>
        </p:xfrm>
        <a:graphic>
          <a:graphicData uri="http://schemas.openxmlformats.org/presentationml/2006/ole">
            <p:oleObj spid="_x0000_s20484" name="Equation" r:id="rId5" imgW="2920680" imgH="228600" progId="Equation.3">
              <p:embed/>
            </p:oleObj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mtClean="0"/>
              <a:t>Needed later to describe periodic signals in terms of sinusoids (Fourier Series)</a:t>
            </a:r>
          </a:p>
          <a:p>
            <a:pPr lvl="2"/>
            <a:r>
              <a:rPr lang="en-US" smtClean="0"/>
              <a:t>Especially over one period</a:t>
            </a:r>
          </a:p>
        </p:txBody>
      </p:sp>
      <p:graphicFrame>
        <p:nvGraphicFramePr>
          <p:cNvPr id="404491" name="Object 2"/>
          <p:cNvGraphicFramePr>
            <a:graphicFrameLocks noChangeAspect="1"/>
          </p:cNvGraphicFramePr>
          <p:nvPr/>
        </p:nvGraphicFramePr>
        <p:xfrm>
          <a:off x="1828800" y="3132138"/>
          <a:ext cx="5094288" cy="1592262"/>
        </p:xfrm>
        <a:graphic>
          <a:graphicData uri="http://schemas.openxmlformats.org/presentationml/2006/ole">
            <p:oleObj spid="_x0000_s21506" name="Equation" r:id="rId3" imgW="1625400" imgH="507960" progId="Equation.3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54088" y="4889500"/>
          <a:ext cx="6843712" cy="1511300"/>
        </p:xfrm>
        <a:graphic>
          <a:graphicData uri="http://schemas.openxmlformats.org/presentationml/2006/ole">
            <p:oleObj spid="_x0000_s21507" name="Equation" r:id="rId4" imgW="2184120" imgH="482400" progId="Equation.3">
              <p:embed/>
            </p:oleObj>
          </a:graphicData>
        </a:graphic>
      </p:graphicFrame>
      <p:sp>
        <p:nvSpPr>
          <p:cNvPr id="215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Integrate Complex Exp</a:t>
            </a:r>
          </a:p>
        </p:txBody>
      </p:sp>
      <p:sp>
        <p:nvSpPr>
          <p:cNvPr id="13321" name="Oval 10"/>
          <p:cNvSpPr>
            <a:spLocks noChangeArrowheads="1"/>
          </p:cNvSpPr>
          <p:nvPr/>
        </p:nvSpPr>
        <p:spPr bwMode="auto">
          <a:xfrm>
            <a:off x="4114800" y="4953000"/>
            <a:ext cx="609600" cy="4572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BOTTOM LINE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78800" cy="4171950"/>
          </a:xfrm>
        </p:spPr>
        <p:txBody>
          <a:bodyPr/>
          <a:lstStyle/>
          <a:p>
            <a:r>
              <a:rPr lang="en-US" b="1" u="sng" smtClean="0"/>
              <a:t>CARTESIAN</a:t>
            </a:r>
            <a:r>
              <a:rPr lang="en-US" smtClean="0"/>
              <a:t>: Addition/subtraction is most efficient in Cartesian form</a:t>
            </a:r>
          </a:p>
          <a:p>
            <a:r>
              <a:rPr lang="en-US" b="1" u="sng" smtClean="0"/>
              <a:t>POLAR</a:t>
            </a:r>
            <a:r>
              <a:rPr lang="en-US" smtClean="0"/>
              <a:t>:  good for multiplication/division</a:t>
            </a:r>
          </a:p>
          <a:p>
            <a:r>
              <a:rPr lang="en-US" smtClean="0"/>
              <a:t>STEPS:</a:t>
            </a:r>
          </a:p>
          <a:p>
            <a:pPr lvl="1"/>
            <a:r>
              <a:rPr lang="en-US" smtClean="0"/>
              <a:t>Identify arithmetic operation</a:t>
            </a:r>
          </a:p>
          <a:p>
            <a:pPr lvl="1"/>
            <a:r>
              <a:rPr lang="en-US" smtClean="0"/>
              <a:t>Convert to easy form</a:t>
            </a:r>
          </a:p>
          <a:p>
            <a:pPr lvl="1"/>
            <a:r>
              <a:rPr lang="en-US" smtClean="0"/>
              <a:t>Calculate</a:t>
            </a:r>
          </a:p>
          <a:p>
            <a:pPr lvl="1"/>
            <a:r>
              <a:rPr lang="en-US" smtClean="0"/>
              <a:t>Convert back to original form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Harder N-th Roots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mtClean="0"/>
              <a:t>Want to solve z</a:t>
            </a:r>
            <a:r>
              <a:rPr lang="en-US" baseline="30000" smtClean="0"/>
              <a:t>N </a:t>
            </a:r>
            <a:r>
              <a:rPr lang="en-US" smtClean="0"/>
              <a:t>= c</a:t>
            </a:r>
          </a:p>
          <a:p>
            <a:pPr lvl="2"/>
            <a:r>
              <a:rPr lang="en-US" smtClean="0"/>
              <a:t>where c is a complex number</a:t>
            </a:r>
          </a:p>
        </p:txBody>
      </p:sp>
      <p:graphicFrame>
        <p:nvGraphicFramePr>
          <p:cNvPr id="404491" name="Object 2"/>
          <p:cNvGraphicFramePr>
            <a:graphicFrameLocks noChangeAspect="1"/>
          </p:cNvGraphicFramePr>
          <p:nvPr/>
        </p:nvGraphicFramePr>
        <p:xfrm>
          <a:off x="906463" y="2927350"/>
          <a:ext cx="6534150" cy="795338"/>
        </p:xfrm>
        <a:graphic>
          <a:graphicData uri="http://schemas.openxmlformats.org/presentationml/2006/ole">
            <p:oleObj spid="_x0000_s22530" name="Equation" r:id="rId3" imgW="1879560" imgH="228600" progId="Equation.3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52413" y="3848100"/>
          <a:ext cx="7977187" cy="1181100"/>
        </p:xfrm>
        <a:graphic>
          <a:graphicData uri="http://schemas.openxmlformats.org/presentationml/2006/ole">
            <p:oleObj spid="_x0000_s22531" name="Equation" r:id="rId4" imgW="2654280" imgH="39348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71500" y="5219700"/>
          <a:ext cx="7324725" cy="762000"/>
        </p:xfrm>
        <a:graphic>
          <a:graphicData uri="http://schemas.openxmlformats.org/presentationml/2006/ole">
            <p:oleObj spid="_x0000_s22532" name="Equation" r:id="rId5" imgW="2438280" imgH="253800" progId="Equation.3">
              <p:embed/>
            </p:oleObj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Euler’s FORMULA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accent1"/>
                </a:solidFill>
              </a:rPr>
              <a:t>Complex Exponential</a:t>
            </a:r>
            <a:endParaRPr lang="en-US" altLang="en-US" smtClean="0"/>
          </a:p>
          <a:p>
            <a:pPr lvl="1"/>
            <a:r>
              <a:rPr lang="en-US" altLang="en-US" b="1" u="sng" smtClean="0"/>
              <a:t>Real part is cosine</a:t>
            </a:r>
          </a:p>
          <a:p>
            <a:pPr lvl="1"/>
            <a:r>
              <a:rPr lang="en-US" altLang="en-US" smtClean="0"/>
              <a:t>Imaginary part is sine</a:t>
            </a:r>
          </a:p>
          <a:p>
            <a:pPr lvl="1"/>
            <a:r>
              <a:rPr lang="en-US" altLang="en-US" smtClean="0"/>
              <a:t>Magnitude is one</a:t>
            </a:r>
          </a:p>
        </p:txBody>
      </p:sp>
      <p:graphicFrame>
        <p:nvGraphicFramePr>
          <p:cNvPr id="405513" name="Object 9"/>
          <p:cNvGraphicFramePr>
            <a:graphicFrameLocks noChangeAspect="1"/>
          </p:cNvGraphicFramePr>
          <p:nvPr/>
        </p:nvGraphicFramePr>
        <p:xfrm>
          <a:off x="884238" y="4953000"/>
          <a:ext cx="7718425" cy="1128713"/>
        </p:xfrm>
        <a:graphic>
          <a:graphicData uri="http://schemas.openxmlformats.org/presentationml/2006/ole">
            <p:oleObj spid="_x0000_s23554" name="Equation" r:id="rId3" imgW="1562040" imgH="228600" progId="Equation.3">
              <p:embed/>
            </p:oleObj>
          </a:graphicData>
        </a:graphic>
      </p:graphicFrame>
      <p:grpSp>
        <p:nvGrpSpPr>
          <p:cNvPr id="23561" name="Group 11"/>
          <p:cNvGrpSpPr>
            <a:grpSpLocks/>
          </p:cNvGrpSpPr>
          <p:nvPr/>
        </p:nvGrpSpPr>
        <p:grpSpPr bwMode="auto">
          <a:xfrm>
            <a:off x="4400550" y="1905000"/>
            <a:ext cx="4362450" cy="2860675"/>
            <a:chOff x="2772" y="1200"/>
            <a:chExt cx="2748" cy="1802"/>
          </a:xfrm>
        </p:grpSpPr>
        <p:pic>
          <p:nvPicPr>
            <p:cNvPr id="23562" name="Picture 5" descr="trig-fc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08" y="1200"/>
              <a:ext cx="1638" cy="1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3555" name="Object 10"/>
            <p:cNvGraphicFramePr>
              <a:graphicFrameLocks noChangeAspect="1"/>
            </p:cNvGraphicFramePr>
            <p:nvPr/>
          </p:nvGraphicFramePr>
          <p:xfrm>
            <a:off x="2772" y="2544"/>
            <a:ext cx="2748" cy="458"/>
          </p:xfrm>
          <a:graphic>
            <a:graphicData uri="http://schemas.openxmlformats.org/presentationml/2006/ole">
              <p:oleObj spid="_x0000_s23555" name="Equation" r:id="rId5" imgW="1371600" imgH="228600" progId="Equation.3">
                <p:embed/>
              </p:oleObj>
            </a:graphicData>
          </a:graphic>
        </p:graphicFrame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8356600" cy="1143000"/>
          </a:xfrm>
        </p:spPr>
        <p:txBody>
          <a:bodyPr/>
          <a:lstStyle/>
          <a:p>
            <a:r>
              <a:rPr lang="en-US" altLang="en-US" smtClean="0"/>
              <a:t>Real &amp; Imaginary Part Plots</a:t>
            </a:r>
          </a:p>
        </p:txBody>
      </p:sp>
      <p:pic>
        <p:nvPicPr>
          <p:cNvPr id="44038" name="Picture 3" descr="reim-rj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696200" cy="53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9" name="Text Box 4"/>
          <p:cNvSpPr txBox="1">
            <a:spLocks noChangeArrowheads="1"/>
          </p:cNvSpPr>
          <p:nvPr/>
        </p:nvSpPr>
        <p:spPr bwMode="auto">
          <a:xfrm>
            <a:off x="288925" y="36417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en-US" i="1">
              <a:latin typeface="Tahoma" charset="0"/>
            </a:endParaRPr>
          </a:p>
        </p:txBody>
      </p:sp>
      <p:sp>
        <p:nvSpPr>
          <p:cNvPr id="44040" name="Text Box 5"/>
          <p:cNvSpPr txBox="1">
            <a:spLocks noChangeArrowheads="1"/>
          </p:cNvSpPr>
          <p:nvPr/>
        </p:nvSpPr>
        <p:spPr bwMode="auto">
          <a:xfrm>
            <a:off x="76200" y="3657600"/>
            <a:ext cx="30638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FF0000"/>
                </a:solidFill>
                <a:latin typeface="Tahoma" charset="0"/>
              </a:rPr>
              <a:t>PHASE DIFFERENCE</a:t>
            </a:r>
            <a:r>
              <a:rPr lang="en-US" altLang="en-US" sz="2000" b="1">
                <a:solidFill>
                  <a:srgbClr val="FF0000"/>
                </a:solidFill>
                <a:latin typeface="Tahoma" charset="0"/>
              </a:rPr>
              <a:t> = </a:t>
            </a:r>
            <a:r>
              <a:rPr lang="en-US" altLang="en-US" b="1">
                <a:solidFill>
                  <a:srgbClr val="FF0000"/>
                </a:solidFill>
                <a:latin typeface="Symbol" charset="2"/>
              </a:rPr>
              <a:t>p</a:t>
            </a:r>
            <a:r>
              <a:rPr lang="en-US" altLang="en-US" sz="2000" b="1">
                <a:solidFill>
                  <a:srgbClr val="FF0000"/>
                </a:solidFill>
                <a:latin typeface="Tahoma" charset="0"/>
              </a:rPr>
              <a:t>/2</a:t>
            </a:r>
            <a:endParaRPr lang="en-US" altLang="en-US" i="1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44041" name="Line 7"/>
          <p:cNvSpPr>
            <a:spLocks noChangeShapeType="1"/>
          </p:cNvSpPr>
          <p:nvPr/>
        </p:nvSpPr>
        <p:spPr bwMode="auto">
          <a:xfrm flipH="1" flipV="1">
            <a:off x="4770438" y="1676400"/>
            <a:ext cx="0" cy="441960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2" name="Line 8"/>
          <p:cNvSpPr>
            <a:spLocks noChangeShapeType="1"/>
          </p:cNvSpPr>
          <p:nvPr/>
        </p:nvSpPr>
        <p:spPr bwMode="auto">
          <a:xfrm flipV="1">
            <a:off x="5334000" y="43434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F6C4B-CC31-43D0-9CEE-D8245F015BA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 EXPONENTIAL</a:t>
            </a:r>
          </a:p>
        </p:txBody>
      </p:sp>
      <p:sp>
        <p:nvSpPr>
          <p:cNvPr id="24584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178800" cy="3238500"/>
          </a:xfrm>
        </p:spPr>
        <p:txBody>
          <a:bodyPr/>
          <a:lstStyle/>
          <a:p>
            <a:r>
              <a:rPr lang="en-US" altLang="en-US" smtClean="0"/>
              <a:t>Interpret this as a</a:t>
            </a:r>
            <a:r>
              <a:rPr lang="en-US" altLang="en-US" b="1" smtClean="0">
                <a:solidFill>
                  <a:schemeClr val="accent1"/>
                </a:solidFill>
              </a:rPr>
              <a:t> Rotating Vector</a:t>
            </a:r>
            <a:endParaRPr lang="en-US" altLang="en-US" smtClean="0"/>
          </a:p>
          <a:p>
            <a:pPr lvl="1"/>
            <a:r>
              <a:rPr lang="en-US" altLang="en-US" b="1" smtClean="0">
                <a:latin typeface="Symbol" charset="2"/>
              </a:rPr>
              <a:t>q = w</a:t>
            </a:r>
            <a:r>
              <a:rPr lang="en-US" altLang="en-US" b="1" i="1" smtClean="0"/>
              <a:t>t</a:t>
            </a:r>
          </a:p>
          <a:p>
            <a:pPr lvl="1"/>
            <a:r>
              <a:rPr lang="en-US" altLang="en-US" smtClean="0"/>
              <a:t>Angle changes vs. time</a:t>
            </a:r>
            <a:endParaRPr lang="en-US" altLang="en-US" b="1" i="1" smtClean="0"/>
          </a:p>
          <a:p>
            <a:pPr lvl="1"/>
            <a:r>
              <a:rPr lang="en-US" altLang="en-US" smtClean="0"/>
              <a:t>ex: </a:t>
            </a:r>
            <a:r>
              <a:rPr lang="en-US" altLang="en-US" smtClean="0">
                <a:latin typeface="Symbol" charset="2"/>
              </a:rPr>
              <a:t>w=20p </a:t>
            </a:r>
            <a:r>
              <a:rPr lang="en-US" altLang="en-US" smtClean="0"/>
              <a:t>rad/s</a:t>
            </a:r>
            <a:endParaRPr lang="en-US" altLang="en-US" smtClean="0">
              <a:latin typeface="Symbol" charset="2"/>
            </a:endParaRPr>
          </a:p>
          <a:p>
            <a:pPr lvl="1"/>
            <a:r>
              <a:rPr lang="en-US" altLang="en-US" smtClean="0"/>
              <a:t>Rotates </a:t>
            </a:r>
            <a:r>
              <a:rPr lang="en-US" altLang="en-US" smtClean="0">
                <a:latin typeface="Symbol" charset="2"/>
              </a:rPr>
              <a:t>0.2p</a:t>
            </a:r>
            <a:r>
              <a:rPr lang="en-US" altLang="en-US" smtClean="0"/>
              <a:t> in 0.01 secs</a:t>
            </a:r>
          </a:p>
          <a:p>
            <a:pPr lvl="1"/>
            <a:endParaRPr lang="en-US" altLang="en-US" smtClean="0"/>
          </a:p>
        </p:txBody>
      </p:sp>
      <p:graphicFrame>
        <p:nvGraphicFramePr>
          <p:cNvPr id="24578" name="Object 3072"/>
          <p:cNvGraphicFramePr>
            <a:graphicFrameLocks noChangeAspect="1"/>
          </p:cNvGraphicFramePr>
          <p:nvPr/>
        </p:nvGraphicFramePr>
        <p:xfrm>
          <a:off x="4800600" y="5584825"/>
          <a:ext cx="3886200" cy="587375"/>
        </p:xfrm>
        <a:graphic>
          <a:graphicData uri="http://schemas.openxmlformats.org/presentationml/2006/ole">
            <p:oleObj spid="_x0000_s24578" name="MathType Equation" r:id="rId3" imgW="1333440" imgH="203040" progId="Equation">
              <p:embed/>
            </p:oleObj>
          </a:graphicData>
        </a:graphic>
      </p:graphicFrame>
      <p:pic>
        <p:nvPicPr>
          <p:cNvPr id="24585" name="Picture 3077" descr="trig-fc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1675" y="3482975"/>
            <a:ext cx="2600325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4579" name="Object 3073"/>
          <p:cNvGraphicFramePr>
            <a:graphicFrameLocks noChangeAspect="1"/>
          </p:cNvGraphicFramePr>
          <p:nvPr/>
        </p:nvGraphicFramePr>
        <p:xfrm>
          <a:off x="1430338" y="1770063"/>
          <a:ext cx="6184900" cy="896937"/>
        </p:xfrm>
        <a:graphic>
          <a:graphicData uri="http://schemas.openxmlformats.org/presentationml/2006/ole">
            <p:oleObj spid="_x0000_s24579" name="Microsoft Equation 3.0" r:id="rId5" imgW="1574640" imgH="228600" progId="Equation.3">
              <p:embed/>
            </p:oleObj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Rotating Phasor</a:t>
            </a:r>
          </a:p>
        </p:txBody>
      </p:sp>
      <p:pic>
        <p:nvPicPr>
          <p:cNvPr id="45062" name="Picture 3" descr="rotphas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52400"/>
            <a:ext cx="336232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746125" y="1938338"/>
            <a:ext cx="32226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Tahoma" charset="0"/>
              </a:rPr>
              <a:t>See Demo on CD-ROM</a:t>
            </a:r>
          </a:p>
          <a:p>
            <a:r>
              <a:rPr lang="en-US" altLang="en-US">
                <a:latin typeface="Tahoma" charset="0"/>
              </a:rPr>
              <a:t>Chapter 2</a:t>
            </a:r>
          </a:p>
        </p:txBody>
      </p:sp>
      <p:pic>
        <p:nvPicPr>
          <p:cNvPr id="45064" name="Picture 5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2766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F6C4B-CC31-43D0-9CEE-D8245F015BA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AVOID Trigonometry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mtClean="0"/>
              <a:t>Algebra, even complex, is </a:t>
            </a:r>
            <a:r>
              <a:rPr lang="en-US" smtClean="0">
                <a:solidFill>
                  <a:schemeClr val="accent1"/>
                </a:solidFill>
              </a:rPr>
              <a:t>EASIER</a:t>
            </a:r>
            <a:r>
              <a:rPr lang="en-US" smtClean="0"/>
              <a:t> !!!</a:t>
            </a:r>
          </a:p>
          <a:p>
            <a:r>
              <a:rPr lang="en-US" smtClean="0"/>
              <a:t>Can you recall cos(</a:t>
            </a:r>
            <a:r>
              <a:rPr lang="en-US" smtClean="0">
                <a:latin typeface="Symbol" charset="2"/>
              </a:rPr>
              <a:t>q</a:t>
            </a:r>
            <a:r>
              <a:rPr lang="en-US" baseline="-25000" smtClean="0"/>
              <a:t>1</a:t>
            </a:r>
            <a:r>
              <a:rPr lang="en-US" smtClean="0"/>
              <a:t>+</a:t>
            </a:r>
            <a:r>
              <a:rPr lang="en-US" smtClean="0">
                <a:latin typeface="Symbol" charset="2"/>
              </a:rPr>
              <a:t>q</a:t>
            </a:r>
            <a:r>
              <a:rPr lang="en-US" baseline="-25000" smtClean="0"/>
              <a:t>2</a:t>
            </a:r>
            <a:r>
              <a:rPr lang="en-US" smtClean="0"/>
              <a:t>) ?</a:t>
            </a:r>
          </a:p>
          <a:p>
            <a:r>
              <a:rPr lang="en-US" smtClean="0"/>
              <a:t>Use: real part of </a:t>
            </a:r>
            <a:r>
              <a:rPr lang="en-US" sz="4000" smtClean="0"/>
              <a:t>e</a:t>
            </a:r>
            <a:r>
              <a:rPr lang="en-US" sz="4000" baseline="30000" smtClean="0"/>
              <a:t>j</a:t>
            </a:r>
            <a:r>
              <a:rPr lang="en-US" sz="4800" baseline="30000" smtClean="0">
                <a:latin typeface="Symbol" charset="2"/>
              </a:rPr>
              <a:t>(q</a:t>
            </a:r>
            <a:r>
              <a:rPr lang="en-US" baseline="20000" smtClean="0"/>
              <a:t>1</a:t>
            </a:r>
            <a:r>
              <a:rPr lang="en-US" sz="4800" baseline="30000" smtClean="0">
                <a:latin typeface="Symbol" charset="2"/>
              </a:rPr>
              <a:t>+q</a:t>
            </a:r>
            <a:r>
              <a:rPr lang="en-US" baseline="20000" smtClean="0"/>
              <a:t>2</a:t>
            </a:r>
            <a:r>
              <a:rPr lang="en-US" sz="4800" baseline="30000" smtClean="0">
                <a:latin typeface="Symbol" charset="2"/>
              </a:rPr>
              <a:t>) </a:t>
            </a:r>
            <a:r>
              <a:rPr lang="en-US" smtClean="0"/>
              <a:t>= cos(</a:t>
            </a:r>
            <a:r>
              <a:rPr lang="en-US" smtClean="0">
                <a:latin typeface="Symbol" charset="2"/>
              </a:rPr>
              <a:t>q</a:t>
            </a:r>
            <a:r>
              <a:rPr lang="en-US" baseline="-25000" smtClean="0"/>
              <a:t>1</a:t>
            </a:r>
            <a:r>
              <a:rPr lang="en-US" smtClean="0"/>
              <a:t>+</a:t>
            </a:r>
            <a:r>
              <a:rPr lang="en-US" smtClean="0">
                <a:latin typeface="Symbol" charset="2"/>
              </a:rPr>
              <a:t>q</a:t>
            </a:r>
            <a:r>
              <a:rPr lang="en-US" baseline="-25000" smtClean="0"/>
              <a:t>2</a:t>
            </a:r>
            <a:r>
              <a:rPr lang="en-US" smtClean="0"/>
              <a:t>) </a:t>
            </a:r>
          </a:p>
        </p:txBody>
      </p:sp>
      <p:graphicFrame>
        <p:nvGraphicFramePr>
          <p:cNvPr id="404491" name="Object 2"/>
          <p:cNvGraphicFramePr>
            <a:graphicFrameLocks noChangeAspect="1"/>
          </p:cNvGraphicFramePr>
          <p:nvPr/>
        </p:nvGraphicFramePr>
        <p:xfrm>
          <a:off x="906463" y="3778250"/>
          <a:ext cx="7502525" cy="685800"/>
        </p:xfrm>
        <a:graphic>
          <a:graphicData uri="http://schemas.openxmlformats.org/presentationml/2006/ole">
            <p:oleObj spid="_x0000_s25602" name="Equation" r:id="rId3" imgW="2501640" imgH="228600" progId="Equation.3">
              <p:embed/>
            </p:oleObj>
          </a:graphicData>
        </a:graphic>
      </p:graphicFrame>
      <p:graphicFrame>
        <p:nvGraphicFramePr>
          <p:cNvPr id="404492" name="Object 3"/>
          <p:cNvGraphicFramePr>
            <a:graphicFrameLocks noChangeAspect="1"/>
          </p:cNvGraphicFramePr>
          <p:nvPr/>
        </p:nvGraphicFramePr>
        <p:xfrm>
          <a:off x="863600" y="4625975"/>
          <a:ext cx="7537450" cy="650875"/>
        </p:xfrm>
        <a:graphic>
          <a:graphicData uri="http://schemas.openxmlformats.org/presentationml/2006/ole">
            <p:oleObj spid="_x0000_s25603" name="Equation" r:id="rId4" imgW="2501640" imgH="215640" progId="Equation.3">
              <p:embed/>
            </p:oleObj>
          </a:graphicData>
        </a:graphic>
      </p:graphicFrame>
      <p:graphicFrame>
        <p:nvGraphicFramePr>
          <p:cNvPr id="404493" name="Object 4"/>
          <p:cNvGraphicFramePr>
            <a:graphicFrameLocks noChangeAspect="1"/>
          </p:cNvGraphicFramePr>
          <p:nvPr/>
        </p:nvGraphicFramePr>
        <p:xfrm>
          <a:off x="990600" y="5470525"/>
          <a:ext cx="7908925" cy="777875"/>
        </p:xfrm>
        <a:graphic>
          <a:graphicData uri="http://schemas.openxmlformats.org/presentationml/2006/ole">
            <p:oleObj spid="_x0000_s25604" name="Equation" r:id="rId5" imgW="2197080" imgH="215640" progId="Equation.3">
              <p:embed/>
            </p:oleObj>
          </a:graphicData>
        </a:graphic>
      </p:graphicFrame>
      <p:sp>
        <p:nvSpPr>
          <p:cNvPr id="404494" name="Rectangle 14"/>
          <p:cNvSpPr>
            <a:spLocks noChangeArrowheads="1"/>
          </p:cNvSpPr>
          <p:nvPr/>
        </p:nvSpPr>
        <p:spPr bwMode="auto">
          <a:xfrm>
            <a:off x="1447800" y="5486400"/>
            <a:ext cx="5867400" cy="838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 autoUpdateAnimBg="0"/>
      <p:bldP spid="4044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OBJECTIVES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2895600"/>
          </a:xfrm>
        </p:spPr>
        <p:txBody>
          <a:bodyPr/>
          <a:lstStyle/>
          <a:p>
            <a:r>
              <a:rPr lang="en-US" smtClean="0"/>
              <a:t>Introduce more tools for manipulating complex numbers</a:t>
            </a:r>
          </a:p>
          <a:p>
            <a:pPr lvl="1"/>
            <a:r>
              <a:rPr lang="en-US" smtClean="0"/>
              <a:t>Conjugate</a:t>
            </a:r>
          </a:p>
          <a:p>
            <a:pPr lvl="1"/>
            <a:r>
              <a:rPr lang="en-US" smtClean="0"/>
              <a:t>Multiplication &amp; Division</a:t>
            </a:r>
          </a:p>
          <a:p>
            <a:pPr lvl="1"/>
            <a:r>
              <a:rPr lang="en-US" smtClean="0"/>
              <a:t>Powers</a:t>
            </a:r>
          </a:p>
          <a:p>
            <a:pPr lvl="1"/>
            <a:r>
              <a:rPr lang="en-US" smtClean="0"/>
              <a:t>N-th Roots of unity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828800" y="5110163"/>
          <a:ext cx="6415088" cy="985837"/>
        </p:xfrm>
        <a:graphic>
          <a:graphicData uri="http://schemas.openxmlformats.org/presentationml/2006/ole">
            <p:oleObj spid="_x0000_s1026" name="Equation" r:id="rId3" imgW="1485720" imgH="228600" progId="Equation.3">
              <p:embed/>
            </p:oleObj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MULTIPLICATION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z="2800" b="1" u="sng" smtClean="0"/>
              <a:t>CARTESIAN</a:t>
            </a:r>
            <a:r>
              <a:rPr lang="en-US" sz="2800" smtClean="0"/>
              <a:t>: use polynomial algebra</a:t>
            </a:r>
          </a:p>
          <a:p>
            <a:endParaRPr lang="en-US" sz="2800" smtClean="0"/>
          </a:p>
          <a:p>
            <a:pPr lvl="2">
              <a:buFont typeface="Wingdings" charset="2"/>
              <a:buNone/>
            </a:pPr>
            <a:endParaRPr lang="en-US" sz="2800" smtClean="0"/>
          </a:p>
          <a:p>
            <a:pPr lvl="2">
              <a:buFont typeface="Wingdings" charset="2"/>
              <a:buNone/>
            </a:pPr>
            <a:r>
              <a:rPr lang="en-US" sz="2800" smtClean="0"/>
              <a:t>	</a:t>
            </a:r>
            <a:endParaRPr lang="en-US" sz="2000" smtClean="0"/>
          </a:p>
          <a:p>
            <a:r>
              <a:rPr lang="en-US" sz="2800" b="1" u="sng" smtClean="0"/>
              <a:t>POLAR</a:t>
            </a:r>
            <a:r>
              <a:rPr lang="en-US" sz="2800" smtClean="0"/>
              <a:t>:  easier because you can leverage the properties of exponentials</a:t>
            </a:r>
          </a:p>
          <a:p>
            <a:endParaRPr lang="en-US" sz="2800" smtClean="0"/>
          </a:p>
          <a:p>
            <a:pPr lvl="1"/>
            <a:endParaRPr lang="en-US" sz="2400" smtClean="0"/>
          </a:p>
          <a:p>
            <a:r>
              <a:rPr lang="en-US" sz="2800" smtClean="0"/>
              <a:t>Multiply the magnitudes and add the angles</a:t>
            </a:r>
          </a:p>
        </p:txBody>
      </p:sp>
      <p:graphicFrame>
        <p:nvGraphicFramePr>
          <p:cNvPr id="404491" name="Object 2"/>
          <p:cNvGraphicFramePr>
            <a:graphicFrameLocks noChangeAspect="1"/>
          </p:cNvGraphicFramePr>
          <p:nvPr/>
        </p:nvGraphicFramePr>
        <p:xfrm>
          <a:off x="1501775" y="4724400"/>
          <a:ext cx="6270625" cy="690563"/>
        </p:xfrm>
        <a:graphic>
          <a:graphicData uri="http://schemas.openxmlformats.org/presentationml/2006/ole">
            <p:oleObj spid="_x0000_s26626" name="Equation" r:id="rId3" imgW="2070000" imgH="228600" progId="Equation.3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447800" y="2286000"/>
          <a:ext cx="5392738" cy="527050"/>
        </p:xfrm>
        <a:graphic>
          <a:graphicData uri="http://schemas.openxmlformats.org/presentationml/2006/ole">
            <p:oleObj spid="_x0000_s26627" name="Equation" r:id="rId4" imgW="1816100" imgH="17780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670175" y="2971800"/>
          <a:ext cx="5548313" cy="528638"/>
        </p:xfrm>
        <a:graphic>
          <a:graphicData uri="http://schemas.openxmlformats.org/presentationml/2006/ole">
            <p:oleObj spid="_x0000_s26628" name="Equation" r:id="rId5" imgW="1866900" imgH="177800" progId="Equation.3">
              <p:embed/>
            </p:oleObj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DIVISION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b="1" u="sng" smtClean="0"/>
              <a:t>CARTESIAN</a:t>
            </a:r>
            <a:r>
              <a:rPr lang="en-US" smtClean="0"/>
              <a:t>: use complex conjugate to convert to multiplication:</a:t>
            </a:r>
          </a:p>
          <a:p>
            <a:endParaRPr lang="en-US" smtClean="0"/>
          </a:p>
          <a:p>
            <a:pPr>
              <a:buFont typeface="Wingdings" charset="2"/>
              <a:buNone/>
            </a:pPr>
            <a:endParaRPr lang="en-US" smtClean="0"/>
          </a:p>
          <a:p>
            <a:pPr lvl="1"/>
            <a:endParaRPr lang="en-US" smtClean="0"/>
          </a:p>
          <a:p>
            <a:r>
              <a:rPr lang="en-US" b="1" u="sng" smtClean="0"/>
              <a:t>POLAR</a:t>
            </a:r>
            <a:r>
              <a:rPr lang="en-US" smtClean="0"/>
              <a:t>: simpler to subtract exponents</a:t>
            </a:r>
          </a:p>
        </p:txBody>
      </p:sp>
      <p:graphicFrame>
        <p:nvGraphicFramePr>
          <p:cNvPr id="404491" name="Object 2"/>
          <p:cNvGraphicFramePr>
            <a:graphicFrameLocks noChangeAspect="1"/>
          </p:cNvGraphicFramePr>
          <p:nvPr/>
        </p:nvGraphicFramePr>
        <p:xfrm>
          <a:off x="2517775" y="4876800"/>
          <a:ext cx="4268788" cy="1304925"/>
        </p:xfrm>
        <a:graphic>
          <a:graphicData uri="http://schemas.openxmlformats.org/presentationml/2006/ole">
            <p:oleObj spid="_x0000_s27650" name="Equation" r:id="rId3" imgW="1409700" imgH="431800" progId="Equation.3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846263" y="2760663"/>
          <a:ext cx="5583237" cy="1357312"/>
        </p:xfrm>
        <a:graphic>
          <a:graphicData uri="http://schemas.openxmlformats.org/presentationml/2006/ole">
            <p:oleObj spid="_x0000_s27651" name="Equation" r:id="rId4" imgW="1879560" imgH="457200" progId="Equation.3">
              <p:embed/>
            </p:oleObj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Numbers</a:t>
            </a:r>
          </a:p>
        </p:txBody>
      </p:sp>
      <p:sp>
        <p:nvSpPr>
          <p:cNvPr id="28680" name="Content Placeholder 9"/>
          <p:cNvSpPr>
            <a:spLocks noGrp="1"/>
          </p:cNvSpPr>
          <p:nvPr>
            <p:ph idx="1"/>
          </p:nvPr>
        </p:nvSpPr>
        <p:spPr>
          <a:xfrm>
            <a:off x="685800" y="1828800"/>
            <a:ext cx="8178800" cy="4171950"/>
          </a:xfrm>
        </p:spPr>
        <p:txBody>
          <a:bodyPr/>
          <a:lstStyle/>
          <a:p>
            <a:r>
              <a:rPr lang="en-US" smtClean="0"/>
              <a:t>WHY? need to ADD sinusoids</a:t>
            </a:r>
          </a:p>
          <a:p>
            <a:pPr lvl="3">
              <a:buFontTx/>
              <a:buNone/>
            </a:pPr>
            <a:endParaRPr lang="en-US" smtClean="0"/>
          </a:p>
          <a:p>
            <a:pPr lvl="3">
              <a:buFontTx/>
              <a:buNone/>
            </a:pPr>
            <a:endParaRPr lang="en-US" smtClean="0"/>
          </a:p>
          <a:p>
            <a:pPr lvl="3">
              <a:buFontTx/>
              <a:buNone/>
            </a:pPr>
            <a:endParaRPr lang="en-US" smtClean="0"/>
          </a:p>
          <a:p>
            <a:r>
              <a:rPr lang="en-US" smtClean="0"/>
              <a:t>Use an ABSTRACTION</a:t>
            </a:r>
          </a:p>
          <a:p>
            <a:pPr lvl="1"/>
            <a:r>
              <a:rPr lang="en-US" smtClean="0"/>
              <a:t>Complex Amplitude, </a:t>
            </a:r>
            <a:r>
              <a:rPr lang="en-US" b="1" i="1" smtClean="0"/>
              <a:t>X</a:t>
            </a:r>
            <a:r>
              <a:rPr lang="en-US" smtClean="0"/>
              <a:t>, has mag &amp; phase</a:t>
            </a:r>
          </a:p>
          <a:p>
            <a:pPr lvl="1"/>
            <a:r>
              <a:rPr lang="en-US" smtClean="0"/>
              <a:t>Complex Exponential</a:t>
            </a:r>
          </a:p>
          <a:p>
            <a:pPr lvl="1"/>
            <a:r>
              <a:rPr lang="en-US" b="1" smtClean="0"/>
              <a:t>Euler’s Formula</a:t>
            </a:r>
          </a:p>
        </p:txBody>
      </p:sp>
      <p:graphicFrame>
        <p:nvGraphicFramePr>
          <p:cNvPr id="28674" name="Object 3"/>
          <p:cNvGraphicFramePr>
            <a:graphicFrameLocks noChangeAspect="1"/>
          </p:cNvGraphicFramePr>
          <p:nvPr/>
        </p:nvGraphicFramePr>
        <p:xfrm>
          <a:off x="5029200" y="5340350"/>
          <a:ext cx="3233738" cy="822325"/>
        </p:xfrm>
        <a:graphic>
          <a:graphicData uri="http://schemas.openxmlformats.org/presentationml/2006/ole">
            <p:oleObj spid="_x0000_s28674" name="Equation" r:id="rId3" imgW="749300" imgH="190500" progId="Equation.3">
              <p:embed/>
            </p:oleObj>
          </a:graphicData>
        </a:graphic>
      </p:graphicFrame>
      <p:graphicFrame>
        <p:nvGraphicFramePr>
          <p:cNvPr id="28675" name="Object 5"/>
          <p:cNvGraphicFramePr>
            <a:graphicFrameLocks noChangeAspect="1"/>
          </p:cNvGraphicFramePr>
          <p:nvPr/>
        </p:nvGraphicFramePr>
        <p:xfrm>
          <a:off x="1752600" y="2328863"/>
          <a:ext cx="5607050" cy="1176337"/>
        </p:xfrm>
        <a:graphic>
          <a:graphicData uri="http://schemas.openxmlformats.org/presentationml/2006/ole">
            <p:oleObj spid="_x0000_s28675" name="Equation" r:id="rId4" imgW="2120900" imgH="444500" progId="Equation.3">
              <p:embed/>
            </p:oleObj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LECTURE OBJECTIVES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1295400"/>
          </a:xfrm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 altLang="en-US" smtClean="0"/>
              <a:t>Phasors  = Complex Amplitude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altLang="en-US" smtClean="0"/>
              <a:t>Complex Numbers </a:t>
            </a:r>
            <a:r>
              <a:rPr lang="en-US" altLang="en-US" b="1" smtClean="0">
                <a:solidFill>
                  <a:schemeClr val="accent1"/>
                </a:solidFill>
              </a:rPr>
              <a:t>represent</a:t>
            </a:r>
            <a:r>
              <a:rPr lang="en-US" altLang="en-US" smtClean="0"/>
              <a:t> Sinusoids</a:t>
            </a:r>
            <a:endParaRPr lang="en-US" altLang="en-US" b="1" u="sng" smtClean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508000" y="4343400"/>
            <a:ext cx="8407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altLang="en-US" sz="3200" dirty="0">
                <a:latin typeface="Arial" charset="0"/>
              </a:rPr>
              <a:t>Next Lecture: Develop the ABSTRACTION: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altLang="en-US" sz="2800" dirty="0">
                <a:latin typeface="Arial" charset="0"/>
              </a:rPr>
              <a:t>Adding Sinusoids = Complex Addition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altLang="en-US" sz="32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PHASOR ADDITION THEOREM</a:t>
            </a:r>
            <a:endParaRPr kumimoji="1" lang="en-US" altLang="en-US" sz="28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685800" y="3048000"/>
          <a:ext cx="8261350" cy="990600"/>
        </p:xfrm>
        <a:graphic>
          <a:graphicData uri="http://schemas.openxmlformats.org/presentationml/2006/ole">
            <p:oleObj spid="_x0000_s2050" name="Equation" r:id="rId3" imgW="1904760" imgH="228600" progId="Equation.3">
              <p:embed/>
            </p:oleObj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3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3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3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WHY?   What do we gain?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Sinusoids are the basis of DSP, </a:t>
            </a:r>
          </a:p>
          <a:p>
            <a:pPr lvl="1"/>
            <a:r>
              <a:rPr lang="en-US" smtClean="0"/>
              <a:t>but trig identities are very tedious</a:t>
            </a:r>
          </a:p>
          <a:p>
            <a:pPr lvl="2"/>
            <a:endParaRPr lang="en-US" smtClean="0"/>
          </a:p>
          <a:p>
            <a:r>
              <a:rPr lang="en-US" smtClean="0"/>
              <a:t>Abstraction of complex numbers </a:t>
            </a:r>
          </a:p>
          <a:p>
            <a:pPr lvl="1"/>
            <a:r>
              <a:rPr lang="en-US" smtClean="0"/>
              <a:t>Represent cosine functions</a:t>
            </a:r>
          </a:p>
          <a:p>
            <a:pPr lvl="1"/>
            <a:r>
              <a:rPr lang="en-US" smtClean="0"/>
              <a:t>Can replace most trigonometry with </a:t>
            </a:r>
            <a:r>
              <a:rPr lang="en-US" b="1" u="sng" smtClean="0"/>
              <a:t>algebra</a:t>
            </a:r>
          </a:p>
          <a:p>
            <a:pPr lvl="2"/>
            <a:endParaRPr lang="en-US" b="1" u="sng" smtClean="0"/>
          </a:p>
          <a:p>
            <a:r>
              <a:rPr lang="en-US" b="1" u="sng" smtClean="0"/>
              <a:t>Avoid all Trigonometric manipulations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NUMBERS</a:t>
            </a:r>
          </a:p>
        </p:txBody>
      </p:sp>
      <p:sp>
        <p:nvSpPr>
          <p:cNvPr id="3584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 solve: z</a:t>
            </a:r>
            <a:r>
              <a:rPr lang="en-US" baseline="30000" smtClean="0"/>
              <a:t>2</a:t>
            </a:r>
            <a:r>
              <a:rPr lang="en-US" smtClean="0"/>
              <a:t> = -1</a:t>
            </a:r>
          </a:p>
          <a:p>
            <a:pPr lvl="1"/>
            <a:r>
              <a:rPr lang="en-US" smtClean="0"/>
              <a:t>z = </a:t>
            </a:r>
            <a:r>
              <a:rPr lang="en-US" b="1" i="1" smtClean="0"/>
              <a:t>j</a:t>
            </a:r>
          </a:p>
          <a:p>
            <a:pPr lvl="1"/>
            <a:r>
              <a:rPr lang="en-US" smtClean="0"/>
              <a:t>Math and Physics use z = </a:t>
            </a:r>
            <a:r>
              <a:rPr lang="en-US" b="1" i="1" smtClean="0"/>
              <a:t>i</a:t>
            </a:r>
            <a:r>
              <a:rPr lang="en-US" i="1" smtClean="0"/>
              <a:t> </a:t>
            </a:r>
          </a:p>
          <a:p>
            <a:r>
              <a:rPr lang="en-US" smtClean="0"/>
              <a:t>Complex number: z = x + </a:t>
            </a:r>
            <a:r>
              <a:rPr lang="en-US" b="1" i="1" smtClean="0"/>
              <a:t>j </a:t>
            </a:r>
            <a:r>
              <a:rPr lang="en-US" smtClean="0"/>
              <a:t>y</a:t>
            </a:r>
          </a:p>
        </p:txBody>
      </p:sp>
      <p:sp>
        <p:nvSpPr>
          <p:cNvPr id="35847" name="Line 1028"/>
          <p:cNvSpPr>
            <a:spLocks noChangeShapeType="1"/>
          </p:cNvSpPr>
          <p:nvPr/>
        </p:nvSpPr>
        <p:spPr bwMode="auto">
          <a:xfrm flipV="1">
            <a:off x="2667000" y="4419600"/>
            <a:ext cx="990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1029"/>
          <p:cNvSpPr>
            <a:spLocks noChangeShapeType="1"/>
          </p:cNvSpPr>
          <p:nvPr/>
        </p:nvSpPr>
        <p:spPr bwMode="auto">
          <a:xfrm>
            <a:off x="2667000" y="5257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1030"/>
          <p:cNvSpPr>
            <a:spLocks noChangeShapeType="1"/>
          </p:cNvSpPr>
          <p:nvPr/>
        </p:nvSpPr>
        <p:spPr bwMode="auto">
          <a:xfrm>
            <a:off x="2667000" y="4267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1031"/>
          <p:cNvSpPr>
            <a:spLocks noChangeShapeType="1"/>
          </p:cNvSpPr>
          <p:nvPr/>
        </p:nvSpPr>
        <p:spPr bwMode="auto">
          <a:xfrm>
            <a:off x="3657600" y="5257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Line 1032"/>
          <p:cNvSpPr>
            <a:spLocks noChangeShapeType="1"/>
          </p:cNvSpPr>
          <p:nvPr/>
        </p:nvSpPr>
        <p:spPr bwMode="auto">
          <a:xfrm>
            <a:off x="2667000" y="4419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Text Box 1033"/>
          <p:cNvSpPr txBox="1">
            <a:spLocks noChangeArrowheads="1"/>
          </p:cNvSpPr>
          <p:nvPr/>
        </p:nvSpPr>
        <p:spPr bwMode="auto">
          <a:xfrm>
            <a:off x="3489325" y="5264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x</a:t>
            </a:r>
          </a:p>
        </p:txBody>
      </p:sp>
      <p:sp>
        <p:nvSpPr>
          <p:cNvPr id="35853" name="Text Box 1034"/>
          <p:cNvSpPr txBox="1">
            <a:spLocks noChangeArrowheads="1"/>
          </p:cNvSpPr>
          <p:nvPr/>
        </p:nvSpPr>
        <p:spPr bwMode="auto">
          <a:xfrm>
            <a:off x="2330450" y="4197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y</a:t>
            </a:r>
          </a:p>
        </p:txBody>
      </p:sp>
      <p:sp>
        <p:nvSpPr>
          <p:cNvPr id="35854" name="Text Box 1035"/>
          <p:cNvSpPr txBox="1">
            <a:spLocks noChangeArrowheads="1"/>
          </p:cNvSpPr>
          <p:nvPr/>
        </p:nvSpPr>
        <p:spPr bwMode="auto">
          <a:xfrm>
            <a:off x="3643313" y="4197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z</a:t>
            </a:r>
          </a:p>
        </p:txBody>
      </p:sp>
      <p:sp>
        <p:nvSpPr>
          <p:cNvPr id="35855" name="Rectangle 1036"/>
          <p:cNvSpPr>
            <a:spLocks noChangeArrowheads="1"/>
          </p:cNvSpPr>
          <p:nvPr/>
        </p:nvSpPr>
        <p:spPr bwMode="auto">
          <a:xfrm>
            <a:off x="5410200" y="4419600"/>
            <a:ext cx="18288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Text Box 1037"/>
          <p:cNvSpPr txBox="1">
            <a:spLocks noChangeArrowheads="1"/>
          </p:cNvSpPr>
          <p:nvPr/>
        </p:nvSpPr>
        <p:spPr bwMode="auto">
          <a:xfrm>
            <a:off x="5562600" y="4572000"/>
            <a:ext cx="16097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Cartesian</a:t>
            </a:r>
          </a:p>
          <a:p>
            <a:r>
              <a:rPr lang="en-US">
                <a:latin typeface="Arial" charset="0"/>
              </a:rPr>
              <a:t>coordinate</a:t>
            </a:r>
          </a:p>
          <a:p>
            <a:r>
              <a:rPr lang="en-US">
                <a:latin typeface="Arial" charset="0"/>
              </a:rPr>
              <a:t>system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8ED0F-FFA5-431B-8D33-647DDA70420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PLOT COMPLEX NUMBERS</a:t>
            </a:r>
          </a:p>
        </p:txBody>
      </p:sp>
      <p:pic>
        <p:nvPicPr>
          <p:cNvPr id="3080" name="Picture 3" descr="z-num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7576" y="1322388"/>
            <a:ext cx="5364162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Line 4"/>
          <p:cNvSpPr>
            <a:spLocks noChangeShapeType="1"/>
          </p:cNvSpPr>
          <p:nvPr/>
        </p:nvSpPr>
        <p:spPr bwMode="auto">
          <a:xfrm>
            <a:off x="3724276" y="4605338"/>
            <a:ext cx="757237" cy="1587"/>
          </a:xfrm>
          <a:prstGeom prst="line">
            <a:avLst/>
          </a:prstGeom>
          <a:noFill/>
          <a:ln w="57150">
            <a:solidFill>
              <a:schemeClr val="accent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Line 5"/>
          <p:cNvSpPr>
            <a:spLocks noChangeShapeType="1"/>
          </p:cNvSpPr>
          <p:nvPr/>
        </p:nvSpPr>
        <p:spPr bwMode="auto">
          <a:xfrm flipV="1">
            <a:off x="4400551" y="2832100"/>
            <a:ext cx="1587" cy="1789113"/>
          </a:xfrm>
          <a:prstGeom prst="line">
            <a:avLst/>
          </a:prstGeom>
          <a:noFill/>
          <a:ln w="57150">
            <a:solidFill>
              <a:schemeClr val="accent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6767513" y="3262312"/>
          <a:ext cx="1971675" cy="685800"/>
        </p:xfrm>
        <a:graphic>
          <a:graphicData uri="http://schemas.openxmlformats.org/presentationml/2006/ole">
            <p:oleObj spid="_x0000_s3074" name="Equation" r:id="rId5" imgW="583920" imgH="20304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6767513" y="4560887"/>
          <a:ext cx="1971675" cy="685800"/>
        </p:xfrm>
        <a:graphic>
          <a:graphicData uri="http://schemas.openxmlformats.org/presentationml/2006/ole">
            <p:oleObj spid="_x0000_s3075" name="Equation" r:id="rId6" imgW="583920" imgH="203040" progId="Equation.3">
              <p:embed/>
            </p:oleObj>
          </a:graphicData>
        </a:graphic>
      </p:graphicFrame>
      <p:sp>
        <p:nvSpPr>
          <p:cNvPr id="3083" name="Text Box 10"/>
          <p:cNvSpPr txBox="1">
            <a:spLocks noChangeArrowheads="1"/>
          </p:cNvSpPr>
          <p:nvPr/>
        </p:nvSpPr>
        <p:spPr bwMode="auto">
          <a:xfrm>
            <a:off x="6427788" y="2667000"/>
            <a:ext cx="18430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Real part:</a:t>
            </a:r>
          </a:p>
        </p:txBody>
      </p:sp>
      <p:sp>
        <p:nvSpPr>
          <p:cNvPr id="3084" name="Text Box 11"/>
          <p:cNvSpPr txBox="1">
            <a:spLocks noChangeArrowheads="1"/>
          </p:cNvSpPr>
          <p:nvPr/>
        </p:nvSpPr>
        <p:spPr bwMode="auto">
          <a:xfrm>
            <a:off x="6427788" y="3963987"/>
            <a:ext cx="27924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Imaginary part: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87312" y="3657600"/>
          <a:ext cx="2351088" cy="447675"/>
        </p:xfrm>
        <a:graphic>
          <a:graphicData uri="http://schemas.openxmlformats.org/presentationml/2006/ole">
            <p:oleObj spid="_x0000_s3077" name="Equation" r:id="rId7" imgW="1066680" imgH="203040" progId="Equation.3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4243388" y="1676400"/>
          <a:ext cx="1874838" cy="447675"/>
        </p:xfrm>
        <a:graphic>
          <a:graphicData uri="http://schemas.openxmlformats.org/presentationml/2006/ole">
            <p:oleObj spid="_x0000_s3080" name="Equation" r:id="rId8" imgW="850680" imgH="203040" progId="Equation.3">
              <p:embed/>
            </p:oleObj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4243388" y="2133600"/>
          <a:ext cx="1928812" cy="447675"/>
        </p:xfrm>
        <a:graphic>
          <a:graphicData uri="http://schemas.openxmlformats.org/presentationml/2006/ole">
            <p:oleObj spid="_x0000_s3081" name="Equation" r:id="rId9" imgW="876240" imgH="203040" progId="Equation.3">
              <p:embed/>
            </p:oleObj>
          </a:graphicData>
        </a:graphic>
      </p:graphicFrame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DD8250-4073-4139-9530-1774ADD8A60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778" name="Picture 2" descr=" z-add.gif                                                      0000CBB7JIM-2                          B29E03F8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370013"/>
            <a:ext cx="7759700" cy="541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3048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COMPLEX ADDITION = </a:t>
            </a:r>
            <a:r>
              <a:rPr lang="en-US" b="1" smtClean="0">
                <a:solidFill>
                  <a:schemeClr val="accent1"/>
                </a:solidFill>
              </a:rPr>
              <a:t>VECTOR</a:t>
            </a:r>
            <a:r>
              <a:rPr lang="en-US" smtClean="0"/>
              <a:t> Addition 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5070475" y="4332288"/>
          <a:ext cx="3957638" cy="2260600"/>
        </p:xfrm>
        <a:graphic>
          <a:graphicData uri="http://schemas.openxmlformats.org/presentationml/2006/ole">
            <p:oleObj spid="_x0000_s4098" name="Equation" r:id="rId4" imgW="1422360" imgH="812520" progId="Equation.3">
              <p:embed/>
            </p:oleObj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F6C4B-CC31-43D0-9CEE-D8245F015BA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1376</TotalTime>
  <Words>1361</Words>
  <Application>Microsoft Office PowerPoint</Application>
  <PresentationFormat>On-screen Show (4:3)</PresentationFormat>
  <Paragraphs>340</Paragraphs>
  <Slides>42</Slides>
  <Notes>2</Notes>
  <HiddenSlides>10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2025-aLectures</vt:lpstr>
      <vt:lpstr>Equation</vt:lpstr>
      <vt:lpstr>MathType Equation</vt:lpstr>
      <vt:lpstr>Microsoft Equation 3.0</vt:lpstr>
      <vt:lpstr>DSP-First, 2/e </vt:lpstr>
      <vt:lpstr>License Info for SPFirst Slides</vt:lpstr>
      <vt:lpstr>READING ASSIGNMENTS</vt:lpstr>
      <vt:lpstr>LECTURE OBJECTIVES</vt:lpstr>
      <vt:lpstr>LECTURE OBJECTIVES</vt:lpstr>
      <vt:lpstr>WHY?   What do we gain?</vt:lpstr>
      <vt:lpstr>COMPLEX NUMBERS</vt:lpstr>
      <vt:lpstr>PLOT COMPLEX NUMBERS</vt:lpstr>
      <vt:lpstr>COMPLEX ADDITION = VECTOR Addition </vt:lpstr>
      <vt:lpstr>*** POLAR FORM ***</vt:lpstr>
      <vt:lpstr>POLAR &lt;--&gt; RECTANGULAR</vt:lpstr>
      <vt:lpstr>Euler’s FORMULA</vt:lpstr>
      <vt:lpstr>Cosine = Real Part</vt:lpstr>
      <vt:lpstr>Common Values of exp(jq)</vt:lpstr>
      <vt:lpstr>COMPLEX EXPONENTIAL</vt:lpstr>
      <vt:lpstr>Cos = REAL PART</vt:lpstr>
      <vt:lpstr>COMPLEX AMPLITUDE</vt:lpstr>
      <vt:lpstr>POP QUIZ: Complex Amp</vt:lpstr>
      <vt:lpstr>POP QUIZ-2: Complex Amp</vt:lpstr>
      <vt:lpstr>COMPLEX CONJUGATE (z*)</vt:lpstr>
      <vt:lpstr>COMPLEX CONJUGATION</vt:lpstr>
      <vt:lpstr>USES OF CONJUGATION</vt:lpstr>
      <vt:lpstr>Z DRILL (Complex Arith)</vt:lpstr>
      <vt:lpstr>Inverse Euler Relations</vt:lpstr>
      <vt:lpstr>Mag &amp; Magnitude Squared</vt:lpstr>
      <vt:lpstr>COMPLEX MULTIPLY = VECTOR ROTATION</vt:lpstr>
      <vt:lpstr>POWERS</vt:lpstr>
      <vt:lpstr>MORE POWERS</vt:lpstr>
      <vt:lpstr>ROOTS OF UNITY</vt:lpstr>
      <vt:lpstr>ROOTS OF UNITY for N=6</vt:lpstr>
      <vt:lpstr>Sum the Roots of Unity</vt:lpstr>
      <vt:lpstr>Integrate Complex Exp</vt:lpstr>
      <vt:lpstr>BOTTOM LINE</vt:lpstr>
      <vt:lpstr>Harder N-th Roots</vt:lpstr>
      <vt:lpstr>Euler’s FORMULA</vt:lpstr>
      <vt:lpstr>Real &amp; Imaginary Part Plots</vt:lpstr>
      <vt:lpstr>COMPLEX EXPONENTIAL</vt:lpstr>
      <vt:lpstr>Rotating Phasor</vt:lpstr>
      <vt:lpstr>AVOID Trigonometry</vt:lpstr>
      <vt:lpstr>MULTIPLICATION</vt:lpstr>
      <vt:lpstr>DIVISION</vt:lpstr>
      <vt:lpstr>Complex Numbers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#2</dc:title>
  <dc:creator>Jim McClellan</dc:creator>
  <cp:lastModifiedBy>mcclella</cp:lastModifiedBy>
  <cp:revision>137</cp:revision>
  <cp:lastPrinted>1999-01-15T03:10:15Z</cp:lastPrinted>
  <dcterms:created xsi:type="dcterms:W3CDTF">2011-08-23T15:52:05Z</dcterms:created>
  <dcterms:modified xsi:type="dcterms:W3CDTF">2016-08-13T19:42:50Z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