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35"/>
  </p:notesMasterIdLst>
  <p:handoutMasterIdLst>
    <p:handoutMasterId r:id="rId36"/>
  </p:handoutMasterIdLst>
  <p:sldIdLst>
    <p:sldId id="256" r:id="rId2"/>
    <p:sldId id="630" r:id="rId3"/>
    <p:sldId id="654" r:id="rId4"/>
    <p:sldId id="655" r:id="rId5"/>
    <p:sldId id="656" r:id="rId6"/>
    <p:sldId id="657" r:id="rId7"/>
    <p:sldId id="659" r:id="rId8"/>
    <p:sldId id="661" r:id="rId9"/>
    <p:sldId id="662" r:id="rId10"/>
    <p:sldId id="663" r:id="rId11"/>
    <p:sldId id="665" r:id="rId12"/>
    <p:sldId id="666" r:id="rId13"/>
    <p:sldId id="667" r:id="rId14"/>
    <p:sldId id="668" r:id="rId15"/>
    <p:sldId id="669" r:id="rId16"/>
    <p:sldId id="670" r:id="rId17"/>
    <p:sldId id="671" r:id="rId18"/>
    <p:sldId id="672" r:id="rId19"/>
    <p:sldId id="673" r:id="rId20"/>
    <p:sldId id="651" r:id="rId21"/>
    <p:sldId id="652" r:id="rId22"/>
    <p:sldId id="653" r:id="rId23"/>
    <p:sldId id="674" r:id="rId24"/>
    <p:sldId id="675" r:id="rId25"/>
    <p:sldId id="676" r:id="rId26"/>
    <p:sldId id="677" r:id="rId27"/>
    <p:sldId id="678" r:id="rId28"/>
    <p:sldId id="679" r:id="rId29"/>
    <p:sldId id="680" r:id="rId30"/>
    <p:sldId id="681" r:id="rId31"/>
    <p:sldId id="664" r:id="rId32"/>
    <p:sldId id="658" r:id="rId33"/>
    <p:sldId id="660" r:id="rId3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7FCFA-F306-47B9-B9A6-EB76D872D3F6}" v="1" dt="2019-03-14T17:37:11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4" y="6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8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uan Lyu" userId="eadeb139afb46539" providerId="LiveId" clId="{5FC7FCFA-F306-47B9-B9A6-EB76D872D3F6}"/>
    <pc:docChg chg="modSld">
      <pc:chgData name="Renyuan Lyu" userId="eadeb139afb46539" providerId="LiveId" clId="{5FC7FCFA-F306-47B9-B9A6-EB76D872D3F6}" dt="2019-03-14T17:37:11.517" v="0" actId="164"/>
      <pc:docMkLst>
        <pc:docMk/>
      </pc:docMkLst>
      <pc:sldChg chg="addSp modSp modAnim">
        <pc:chgData name="Renyuan Lyu" userId="eadeb139afb46539" providerId="LiveId" clId="{5FC7FCFA-F306-47B9-B9A6-EB76D872D3F6}" dt="2019-03-14T17:37:11.517" v="0" actId="164"/>
        <pc:sldMkLst>
          <pc:docMk/>
          <pc:sldMk cId="0" sldId="665"/>
        </pc:sldMkLst>
        <pc:spChg chg="mod">
          <ac:chgData name="Renyuan Lyu" userId="eadeb139afb46539" providerId="LiveId" clId="{5FC7FCFA-F306-47B9-B9A6-EB76D872D3F6}" dt="2019-03-14T17:37:11.517" v="0" actId="164"/>
          <ac:spMkLst>
            <pc:docMk/>
            <pc:sldMk cId="0" sldId="665"/>
            <ac:spMk id="412676" creationId="{00000000-0000-0000-0000-000000000000}"/>
          </ac:spMkLst>
        </pc:spChg>
        <pc:spChg chg="mod">
          <ac:chgData name="Renyuan Lyu" userId="eadeb139afb46539" providerId="LiveId" clId="{5FC7FCFA-F306-47B9-B9A6-EB76D872D3F6}" dt="2019-03-14T17:37:11.517" v="0" actId="164"/>
          <ac:spMkLst>
            <pc:docMk/>
            <pc:sldMk cId="0" sldId="665"/>
            <ac:spMk id="412677" creationId="{00000000-0000-0000-0000-000000000000}"/>
          </ac:spMkLst>
        </pc:spChg>
        <pc:grpChg chg="add mod">
          <ac:chgData name="Renyuan Lyu" userId="eadeb139afb46539" providerId="LiveId" clId="{5FC7FCFA-F306-47B9-B9A6-EB76D872D3F6}" dt="2019-03-14T17:37:11.517" v="0" actId="164"/>
          <ac:grpSpMkLst>
            <pc:docMk/>
            <pc:sldMk cId="0" sldId="665"/>
            <ac:grpSpMk id="2" creationId="{97B2A457-F9E7-49A0-9F45-F52806FA93FA}"/>
          </ac:grpSpMkLst>
        </pc:grpChg>
        <pc:grpChg chg="mod">
          <ac:chgData name="Renyuan Lyu" userId="eadeb139afb46539" providerId="LiveId" clId="{5FC7FCFA-F306-47B9-B9A6-EB76D872D3F6}" dt="2019-03-14T17:37:11.517" v="0" actId="164"/>
          <ac:grpSpMkLst>
            <pc:docMk/>
            <pc:sldMk cId="0" sldId="665"/>
            <ac:grpSpMk id="16" creationId="{00000000-0000-0000-0000-000000000000}"/>
          </ac:grpSpMkLst>
        </pc:grpChg>
        <pc:graphicFrameChg chg="mod">
          <ac:chgData name="Renyuan Lyu" userId="eadeb139afb46539" providerId="LiveId" clId="{5FC7FCFA-F306-47B9-B9A6-EB76D872D3F6}" dt="2019-03-14T17:37:11.517" v="0" actId="164"/>
          <ac:graphicFrameMkLst>
            <pc:docMk/>
            <pc:sldMk cId="0" sldId="665"/>
            <ac:graphicFrameMk id="13" creationId="{00000000-0000-0000-0000-000000000000}"/>
          </ac:graphicFrameMkLst>
        </pc:graphicFrameChg>
        <pc:graphicFrameChg chg="mod">
          <ac:chgData name="Renyuan Lyu" userId="eadeb139afb46539" providerId="LiveId" clId="{5FC7FCFA-F306-47B9-B9A6-EB76D872D3F6}" dt="2019-03-14T17:37:11.517" v="0" actId="164"/>
          <ac:graphicFrameMkLst>
            <pc:docMk/>
            <pc:sldMk cId="0" sldId="665"/>
            <ac:graphicFrameMk id="24578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400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06863" y="0"/>
            <a:ext cx="3221037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400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06863" y="9120188"/>
            <a:ext cx="322103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F412CE58-3161-45C1-A1B3-379B05024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04ADF7A1-F512-4A21-B870-B31315952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:\paint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3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2B325D2E-4636-498F-A52A-A9756C8213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DC2BF-28CF-48EE-9470-561B15D182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701FE-A12D-4DB2-90CE-67791AC4C1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A880C-FC25-49A0-8220-A654A8C61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CDBBE-7DA4-4150-85EC-AF5873C1E3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C8FAC-701B-4134-B89F-73FCD13446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47FA5-216E-4CE4-8BEA-DF21926AE8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23F69-479B-4FCB-B1AD-C74EDA55B0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0FB6E-01FA-4847-9821-A85B452A9B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9B939-EE26-4CCE-A518-2CDD88CB3A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07309-68C1-4A10-A9AA-6E3D5FB9AB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2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452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452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711849D3-19BE-48B5-AFF0-C3C939479C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1511" name="Picture 7" descr="A:\paint.GIF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0.png"/><Relationship Id="rId4" Type="http://schemas.openxmlformats.org/officeDocument/2006/relationships/image" Target="../media/image48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0.png"/><Relationship Id="rId4" Type="http://schemas.openxmlformats.org/officeDocument/2006/relationships/image" Target="../media/image5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D:\Books\DSPFirst_CDRom\Contents\Demos\PHASORS\GRAPHICS\PHASORS1.MOV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59.png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DSP-First, 2/e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429000"/>
            <a:ext cx="6553200" cy="177165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>
                <a:latin typeface="Arial Black" charset="0"/>
              </a:rPr>
              <a:t>LECTURE #4</a:t>
            </a:r>
          </a:p>
          <a:p>
            <a:pPr>
              <a:buFont typeface="Wingdings" charset="2"/>
              <a:buNone/>
            </a:pPr>
            <a:r>
              <a:rPr lang="en-US" altLang="en-US" dirty="0" err="1">
                <a:latin typeface="Arial Black" charset="0"/>
              </a:rPr>
              <a:t>Phasor</a:t>
            </a:r>
            <a:r>
              <a:rPr lang="en-US" altLang="en-US" dirty="0">
                <a:latin typeface="Arial Black" charset="0"/>
              </a:rPr>
              <a:t> Addition Theorem </a:t>
            </a:r>
          </a:p>
          <a:p>
            <a:pPr>
              <a:buFont typeface="Wingdings" charset="2"/>
              <a:buNone/>
            </a:pPr>
            <a:endParaRPr lang="en-US" altLang="en-US" dirty="0">
              <a:latin typeface="Arial Black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25D2E-4636-498F-A52A-A9756C8213D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9CCD4-5044-4384-B95D-A14948C11DB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WANT to ADD SINUSOIDS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pPr>
              <a:defRPr/>
            </a:pPr>
            <a:r>
              <a:rPr lang="en-US" b="1" u="sng">
                <a:solidFill>
                  <a:srgbClr val="FF6600"/>
                </a:solidFill>
              </a:rPr>
              <a:t>Main point to remember</a:t>
            </a:r>
            <a:r>
              <a:rPr lang="en-US"/>
              <a:t>: Adding sinusoids of common frequency results in sinusoid with </a:t>
            </a:r>
            <a:r>
              <a:rPr lang="en-US" b="1" u="sng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</a:t>
            </a:r>
            <a:r>
              <a:rPr lang="en-US"/>
              <a:t> frequency</a:t>
            </a:r>
          </a:p>
        </p:txBody>
      </p:sp>
      <p:pic>
        <p:nvPicPr>
          <p:cNvPr id="27655" name="Picture 4" descr="F:\Lect-3\add2co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136900"/>
            <a:ext cx="77724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287A5-D7EF-41D0-BA2F-C4AA198FDD6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 ADDITION RULE</a:t>
            </a:r>
          </a:p>
        </p:txBody>
      </p:sp>
      <p:sp>
        <p:nvSpPr>
          <p:cNvPr id="412678" name="Freeform 6"/>
          <p:cNvSpPr>
            <a:spLocks/>
          </p:cNvSpPr>
          <p:nvPr/>
        </p:nvSpPr>
        <p:spPr bwMode="auto">
          <a:xfrm>
            <a:off x="4876800" y="2743200"/>
            <a:ext cx="4278313" cy="3732213"/>
          </a:xfrm>
          <a:custGeom>
            <a:avLst/>
            <a:gdLst>
              <a:gd name="T0" fmla="*/ 0 w 2695"/>
              <a:gd name="T1" fmla="*/ 2147483647 h 2351"/>
              <a:gd name="T2" fmla="*/ 2147483647 w 2695"/>
              <a:gd name="T3" fmla="*/ 2147483647 h 2351"/>
              <a:gd name="T4" fmla="*/ 2147483647 w 2695"/>
              <a:gd name="T5" fmla="*/ 2147483647 h 2351"/>
              <a:gd name="T6" fmla="*/ 2147483647 w 2695"/>
              <a:gd name="T7" fmla="*/ 2147483647 h 2351"/>
              <a:gd name="T8" fmla="*/ 2147483647 w 2695"/>
              <a:gd name="T9" fmla="*/ 2147483647 h 2351"/>
              <a:gd name="T10" fmla="*/ 2147483647 w 2695"/>
              <a:gd name="T11" fmla="*/ 2147483647 h 2351"/>
              <a:gd name="T12" fmla="*/ 2147483647 w 2695"/>
              <a:gd name="T13" fmla="*/ 0 h 23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95"/>
              <a:gd name="T22" fmla="*/ 0 h 2351"/>
              <a:gd name="T23" fmla="*/ 2695 w 2695"/>
              <a:gd name="T24" fmla="*/ 2351 h 235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95" h="2351">
                <a:moveTo>
                  <a:pt x="0" y="1824"/>
                </a:moveTo>
                <a:cubicBezTo>
                  <a:pt x="16" y="1956"/>
                  <a:pt x="32" y="2088"/>
                  <a:pt x="144" y="2160"/>
                </a:cubicBezTo>
                <a:cubicBezTo>
                  <a:pt x="255" y="2231"/>
                  <a:pt x="456" y="2232"/>
                  <a:pt x="672" y="2256"/>
                </a:cubicBezTo>
                <a:cubicBezTo>
                  <a:pt x="888" y="2280"/>
                  <a:pt x="1184" y="2351"/>
                  <a:pt x="1440" y="2304"/>
                </a:cubicBezTo>
                <a:cubicBezTo>
                  <a:pt x="1695" y="2256"/>
                  <a:pt x="2024" y="2191"/>
                  <a:pt x="2208" y="1968"/>
                </a:cubicBezTo>
                <a:cubicBezTo>
                  <a:pt x="2391" y="1744"/>
                  <a:pt x="2695" y="1287"/>
                  <a:pt x="2544" y="960"/>
                </a:cubicBezTo>
                <a:cubicBezTo>
                  <a:pt x="2392" y="632"/>
                  <a:pt x="1844" y="316"/>
                  <a:pt x="1296" y="0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7B2A457-F9E7-49A0-9F45-F52806FA93FA}"/>
              </a:ext>
            </a:extLst>
          </p:cNvPr>
          <p:cNvGrpSpPr/>
          <p:nvPr/>
        </p:nvGrpSpPr>
        <p:grpSpPr>
          <a:xfrm>
            <a:off x="190500" y="1676400"/>
            <a:ext cx="8455025" cy="4913313"/>
            <a:chOff x="190500" y="1676400"/>
            <a:chExt cx="8455025" cy="4913313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3546300"/>
                </p:ext>
              </p:extLst>
            </p:nvPr>
          </p:nvGraphicFramePr>
          <p:xfrm>
            <a:off x="1709738" y="1676400"/>
            <a:ext cx="5834062" cy="2389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3" imgW="1612800" imgH="660240" progId="Equation.3">
                    <p:embed/>
                  </p:oleObj>
                </mc:Choice>
                <mc:Fallback>
                  <p:oleObj name="Equation" r:id="rId3" imgW="1612800" imgH="660240" progId="Equation.3">
                    <p:embed/>
                    <p:pic>
                      <p:nvPicPr>
                        <p:cNvPr id="1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738" y="1676400"/>
                          <a:ext cx="5834062" cy="238918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2303374"/>
                </p:ext>
              </p:extLst>
            </p:nvPr>
          </p:nvGraphicFramePr>
          <p:xfrm>
            <a:off x="3251856" y="4800600"/>
            <a:ext cx="3542894" cy="152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5" imgW="1002960" imgH="431640" progId="Equation.3">
                    <p:embed/>
                  </p:oleObj>
                </mc:Choice>
                <mc:Fallback>
                  <p:oleObj name="Equation" r:id="rId5" imgW="1002960" imgH="431640" progId="Equation.3">
                    <p:embed/>
                    <p:pic>
                      <p:nvPicPr>
                        <p:cNvPr id="2457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856" y="4800600"/>
                          <a:ext cx="3542894" cy="152400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676" name="Text Box 4"/>
            <p:cNvSpPr txBox="1">
              <a:spLocks noChangeArrowheads="1"/>
            </p:cNvSpPr>
            <p:nvPr/>
          </p:nvSpPr>
          <p:spPr bwMode="auto">
            <a:xfrm>
              <a:off x="381000" y="4191000"/>
              <a:ext cx="8264525" cy="4730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latin typeface="Tahoma" charset="0"/>
                </a:rPr>
                <a:t>Get the new complex amplitude by complex addition</a:t>
              </a:r>
              <a:endParaRPr lang="en-US">
                <a:latin typeface="Tahoma" charset="0"/>
              </a:endParaRPr>
            </a:p>
          </p:txBody>
        </p:sp>
        <p:sp>
          <p:nvSpPr>
            <p:cNvPr id="412677" name="Freeform 5"/>
            <p:cNvSpPr>
              <a:spLocks/>
            </p:cNvSpPr>
            <p:nvPr/>
          </p:nvSpPr>
          <p:spPr bwMode="auto">
            <a:xfrm>
              <a:off x="190500" y="2743200"/>
              <a:ext cx="4062413" cy="3846513"/>
            </a:xfrm>
            <a:custGeom>
              <a:avLst/>
              <a:gdLst>
                <a:gd name="T0" fmla="*/ 2147483647 w 2559"/>
                <a:gd name="T1" fmla="*/ 2147483647 h 2423"/>
                <a:gd name="T2" fmla="*/ 2147483647 w 2559"/>
                <a:gd name="T3" fmla="*/ 2147483647 h 2423"/>
                <a:gd name="T4" fmla="*/ 2147483647 w 2559"/>
                <a:gd name="T5" fmla="*/ 2147483647 h 2423"/>
                <a:gd name="T6" fmla="*/ 2147483647 w 2559"/>
                <a:gd name="T7" fmla="*/ 2147483647 h 2423"/>
                <a:gd name="T8" fmla="*/ 2147483647 w 2559"/>
                <a:gd name="T9" fmla="*/ 2147483647 h 2423"/>
                <a:gd name="T10" fmla="*/ 2147483647 w 2559"/>
                <a:gd name="T11" fmla="*/ 2147483647 h 2423"/>
                <a:gd name="T12" fmla="*/ 2147483647 w 2559"/>
                <a:gd name="T13" fmla="*/ 2147483647 h 2423"/>
                <a:gd name="T14" fmla="*/ 2147483647 w 2559"/>
                <a:gd name="T15" fmla="*/ 2147483647 h 2423"/>
                <a:gd name="T16" fmla="*/ 2147483647 w 2559"/>
                <a:gd name="T17" fmla="*/ 2147483647 h 2423"/>
                <a:gd name="T18" fmla="*/ 2147483647 w 2559"/>
                <a:gd name="T19" fmla="*/ 0 h 24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59"/>
                <a:gd name="T31" fmla="*/ 0 h 2423"/>
                <a:gd name="T32" fmla="*/ 2559 w 2559"/>
                <a:gd name="T33" fmla="*/ 2423 h 24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59" h="2423">
                  <a:moveTo>
                    <a:pt x="2520" y="1920"/>
                  </a:moveTo>
                  <a:cubicBezTo>
                    <a:pt x="2516" y="1979"/>
                    <a:pt x="2512" y="2039"/>
                    <a:pt x="2472" y="2112"/>
                  </a:cubicBezTo>
                  <a:cubicBezTo>
                    <a:pt x="2431" y="2184"/>
                    <a:pt x="2416" y="2303"/>
                    <a:pt x="2280" y="2352"/>
                  </a:cubicBezTo>
                  <a:cubicBezTo>
                    <a:pt x="2143" y="2400"/>
                    <a:pt x="1911" y="2423"/>
                    <a:pt x="1656" y="2400"/>
                  </a:cubicBezTo>
                  <a:cubicBezTo>
                    <a:pt x="1400" y="2376"/>
                    <a:pt x="1016" y="2392"/>
                    <a:pt x="744" y="2208"/>
                  </a:cubicBezTo>
                  <a:cubicBezTo>
                    <a:pt x="472" y="2024"/>
                    <a:pt x="47" y="1607"/>
                    <a:pt x="24" y="1296"/>
                  </a:cubicBezTo>
                  <a:cubicBezTo>
                    <a:pt x="0" y="984"/>
                    <a:pt x="320" y="488"/>
                    <a:pt x="600" y="336"/>
                  </a:cubicBezTo>
                  <a:cubicBezTo>
                    <a:pt x="880" y="184"/>
                    <a:pt x="1400" y="400"/>
                    <a:pt x="1704" y="384"/>
                  </a:cubicBezTo>
                  <a:cubicBezTo>
                    <a:pt x="2008" y="368"/>
                    <a:pt x="2288" y="303"/>
                    <a:pt x="2424" y="240"/>
                  </a:cubicBezTo>
                  <a:cubicBezTo>
                    <a:pt x="2559" y="176"/>
                    <a:pt x="2539" y="88"/>
                    <a:pt x="2520" y="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505200" y="3886200"/>
              <a:ext cx="3048000" cy="1447800"/>
              <a:chOff x="3505200" y="3886200"/>
              <a:chExt cx="3048000" cy="1447800"/>
            </a:xfrm>
          </p:grpSpPr>
          <p:sp>
            <p:nvSpPr>
              <p:cNvPr id="28683" name="Line 8"/>
              <p:cNvSpPr>
                <a:spLocks noChangeShapeType="1"/>
              </p:cNvSpPr>
              <p:nvPr/>
            </p:nvSpPr>
            <p:spPr bwMode="auto">
              <a:xfrm>
                <a:off x="3505200" y="3886200"/>
                <a:ext cx="2394857" cy="144780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4" name="Line 9"/>
              <p:cNvSpPr>
                <a:spLocks noChangeShapeType="1"/>
              </p:cNvSpPr>
              <p:nvPr/>
            </p:nvSpPr>
            <p:spPr bwMode="auto">
              <a:xfrm>
                <a:off x="6019800" y="3962400"/>
                <a:ext cx="533400" cy="129540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228600" y="1752600"/>
          <a:ext cx="8788400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3263760" imgH="1650960" progId="Equation.3">
                  <p:embed/>
                </p:oleObj>
              </mc:Choice>
              <mc:Fallback>
                <p:oleObj name="Equation" r:id="rId3" imgW="3263760" imgH="1650960" progId="Equation.3">
                  <p:embed/>
                  <p:pic>
                    <p:nvPicPr>
                      <p:cNvPr id="2355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8788400" cy="4445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A4F44-D0ED-4241-BA92-8EF81940B9D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Phasor Addition Proof</a:t>
            </a:r>
          </a:p>
        </p:txBody>
      </p:sp>
      <p:sp>
        <p:nvSpPr>
          <p:cNvPr id="413700" name="Line 4"/>
          <p:cNvSpPr>
            <a:spLocks noChangeShapeType="1"/>
          </p:cNvSpPr>
          <p:nvPr/>
        </p:nvSpPr>
        <p:spPr bwMode="auto">
          <a:xfrm flipH="1">
            <a:off x="3962400" y="2438400"/>
            <a:ext cx="5334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701" name="Line 5"/>
          <p:cNvSpPr>
            <a:spLocks noChangeShapeType="1"/>
          </p:cNvSpPr>
          <p:nvPr/>
        </p:nvSpPr>
        <p:spPr bwMode="auto">
          <a:xfrm>
            <a:off x="6248400" y="3581400"/>
            <a:ext cx="381000" cy="1066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702" name="Line 6"/>
          <p:cNvSpPr>
            <a:spLocks noChangeShapeType="1"/>
          </p:cNvSpPr>
          <p:nvPr/>
        </p:nvSpPr>
        <p:spPr bwMode="auto">
          <a:xfrm flipH="1">
            <a:off x="4800600" y="5257800"/>
            <a:ext cx="3048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 animBg="1"/>
      <p:bldP spid="413701" grpId="0" animBg="1"/>
      <p:bldP spid="41370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E6FD8-C8DD-4737-B6E1-CEA3F38997C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 QUIZ: Add Sinusoids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/>
              <a:t>ADD THESE 2 SINUSOIDS:</a:t>
            </a:r>
          </a:p>
          <a:p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40000"/>
              </a:lnSpc>
            </a:pPr>
            <a:r>
              <a:rPr lang="en-US"/>
              <a:t>COMPLEX (PHASOR) ADDITION:</a:t>
            </a:r>
          </a:p>
        </p:txBody>
      </p:sp>
      <p:graphicFrame>
        <p:nvGraphicFramePr>
          <p:cNvPr id="423963" name="Object 2"/>
          <p:cNvGraphicFramePr>
            <a:graphicFrameLocks noChangeAspect="1"/>
          </p:cNvGraphicFramePr>
          <p:nvPr/>
        </p:nvGraphicFramePr>
        <p:xfrm>
          <a:off x="2190750" y="5105400"/>
          <a:ext cx="43068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952200" imgH="228600" progId="Equation.3">
                  <p:embed/>
                </p:oleObj>
              </mc:Choice>
              <mc:Fallback>
                <p:oleObj name="Equation" r:id="rId3" imgW="952200" imgH="228600" progId="Equation.3">
                  <p:embed/>
                  <p:pic>
                    <p:nvPicPr>
                      <p:cNvPr id="42396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5105400"/>
                        <a:ext cx="4306888" cy="10318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810000" y="3962400"/>
            <a:ext cx="3352800" cy="1219200"/>
            <a:chOff x="2400" y="2496"/>
            <a:chExt cx="2112" cy="768"/>
          </a:xfrm>
        </p:grpSpPr>
        <p:sp>
          <p:nvSpPr>
            <p:cNvPr id="6154" name="Freeform 24"/>
            <p:cNvSpPr>
              <a:spLocks/>
            </p:cNvSpPr>
            <p:nvPr/>
          </p:nvSpPr>
          <p:spPr bwMode="auto">
            <a:xfrm>
              <a:off x="2400" y="2496"/>
              <a:ext cx="880" cy="768"/>
            </a:xfrm>
            <a:custGeom>
              <a:avLst/>
              <a:gdLst>
                <a:gd name="T0" fmla="*/ 0 w 880"/>
                <a:gd name="T1" fmla="*/ 0 h 768"/>
                <a:gd name="T2" fmla="*/ 480 w 880"/>
                <a:gd name="T3" fmla="*/ 192 h 768"/>
                <a:gd name="T4" fmla="*/ 864 w 880"/>
                <a:gd name="T5" fmla="*/ 384 h 768"/>
                <a:gd name="T6" fmla="*/ 576 w 880"/>
                <a:gd name="T7" fmla="*/ 768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0"/>
                <a:gd name="T13" fmla="*/ 0 h 768"/>
                <a:gd name="T14" fmla="*/ 880 w 880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0" h="768">
                  <a:moveTo>
                    <a:pt x="0" y="0"/>
                  </a:moveTo>
                  <a:cubicBezTo>
                    <a:pt x="168" y="64"/>
                    <a:pt x="336" y="128"/>
                    <a:pt x="480" y="192"/>
                  </a:cubicBezTo>
                  <a:cubicBezTo>
                    <a:pt x="623" y="255"/>
                    <a:pt x="848" y="288"/>
                    <a:pt x="864" y="384"/>
                  </a:cubicBezTo>
                  <a:cubicBezTo>
                    <a:pt x="880" y="480"/>
                    <a:pt x="728" y="624"/>
                    <a:pt x="576" y="76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Line 25"/>
            <p:cNvSpPr>
              <a:spLocks noChangeShapeType="1"/>
            </p:cNvSpPr>
            <p:nvPr/>
          </p:nvSpPr>
          <p:spPr bwMode="auto">
            <a:xfrm flipH="1">
              <a:off x="3648" y="2496"/>
              <a:ext cx="864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423988" y="2347913"/>
          <a:ext cx="6600825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726920" imgH="482400" progId="Equation.3">
                  <p:embed/>
                </p:oleObj>
              </mc:Choice>
              <mc:Fallback>
                <p:oleObj name="Equation" r:id="rId5" imgW="1726920" imgH="482400" progId="Equation.3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347913"/>
                        <a:ext cx="6600825" cy="184308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317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17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298EA1-8EBA-489D-AAD6-F77CAABBE94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 QUIZ (answer)</a:t>
            </a:r>
          </a:p>
        </p:txBody>
      </p:sp>
      <p:sp>
        <p:nvSpPr>
          <p:cNvPr id="8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COMPLEX ADDITION: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 lvl="2">
              <a:lnSpc>
                <a:spcPct val="110000"/>
              </a:lnSpc>
            </a:pPr>
            <a:endParaRPr lang="en-US"/>
          </a:p>
          <a:p>
            <a:pPr lvl="4">
              <a:lnSpc>
                <a:spcPct val="11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CONVERT back to cosine form:</a:t>
            </a:r>
          </a:p>
        </p:txBody>
      </p:sp>
      <p:grpSp>
        <p:nvGrpSpPr>
          <p:cNvPr id="7180" name="Group 23"/>
          <p:cNvGrpSpPr>
            <a:grpSpLocks/>
          </p:cNvGrpSpPr>
          <p:nvPr/>
        </p:nvGrpSpPr>
        <p:grpSpPr bwMode="auto">
          <a:xfrm>
            <a:off x="2514600" y="2667000"/>
            <a:ext cx="990600" cy="1371600"/>
            <a:chOff x="2057400" y="2667000"/>
            <a:chExt cx="990600" cy="1371600"/>
          </a:xfrm>
        </p:grpSpPr>
        <p:sp>
          <p:nvSpPr>
            <p:cNvPr id="7186" name="Line 5"/>
            <p:cNvSpPr>
              <a:spLocks noChangeShapeType="1"/>
            </p:cNvSpPr>
            <p:nvPr/>
          </p:nvSpPr>
          <p:spPr bwMode="auto">
            <a:xfrm flipH="1">
              <a:off x="2057400" y="4038600"/>
              <a:ext cx="99060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6"/>
            <p:cNvSpPr>
              <a:spLocks noChangeShapeType="1"/>
            </p:cNvSpPr>
            <p:nvPr/>
          </p:nvSpPr>
          <p:spPr bwMode="auto">
            <a:xfrm flipV="1">
              <a:off x="2133600" y="2667000"/>
              <a:ext cx="0" cy="137160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7"/>
            <p:cNvSpPr>
              <a:spLocks noChangeShapeType="1"/>
            </p:cNvSpPr>
            <p:nvPr/>
          </p:nvSpPr>
          <p:spPr bwMode="auto">
            <a:xfrm flipH="1" flipV="1">
              <a:off x="2133600" y="2667000"/>
              <a:ext cx="914400" cy="1371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24981" name="Object 4"/>
          <p:cNvGraphicFramePr>
            <a:graphicFrameLocks noChangeAspect="1"/>
          </p:cNvGraphicFramePr>
          <p:nvPr/>
        </p:nvGraphicFramePr>
        <p:xfrm>
          <a:off x="1536700" y="5327650"/>
          <a:ext cx="637381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460160" imgH="228600" progId="Equation.3">
                  <p:embed/>
                </p:oleObj>
              </mc:Choice>
              <mc:Fallback>
                <p:oleObj name="Equation" r:id="rId3" imgW="1460160" imgH="228600" progId="Equation.3">
                  <p:embed/>
                  <p:pic>
                    <p:nvPicPr>
                      <p:cNvPr id="42498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5327650"/>
                        <a:ext cx="6373813" cy="9969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3"/>
          <p:cNvGraphicFramePr>
            <a:graphicFrameLocks noChangeAspect="1"/>
          </p:cNvGraphicFramePr>
          <p:nvPr/>
        </p:nvGraphicFramePr>
        <p:xfrm>
          <a:off x="2406650" y="4170363"/>
          <a:ext cx="14033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596880" imgH="203040" progId="Equation.3">
                  <p:embed/>
                </p:oleObj>
              </mc:Choice>
              <mc:Fallback>
                <p:oleObj name="Equation" r:id="rId5" imgW="596880" imgH="203040" progId="Equation.3">
                  <p:embed/>
                  <p:pic>
                    <p:nvPicPr>
                      <p:cNvPr id="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4170363"/>
                        <a:ext cx="1403350" cy="4778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200400" y="3027363"/>
            <a:ext cx="5553075" cy="858837"/>
            <a:chOff x="2688090" y="2286000"/>
            <a:chExt cx="6065386" cy="858838"/>
          </a:xfrm>
        </p:grpSpPr>
        <p:graphicFrame>
          <p:nvGraphicFramePr>
            <p:cNvPr id="7174" name="Object 6"/>
            <p:cNvGraphicFramePr>
              <a:graphicFrameLocks noChangeAspect="1"/>
            </p:cNvGraphicFramePr>
            <p:nvPr/>
          </p:nvGraphicFramePr>
          <p:xfrm>
            <a:off x="4633913" y="2286000"/>
            <a:ext cx="4119563" cy="858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Equation" r:id="rId7" imgW="1155600" imgH="241200" progId="Equation.3">
                    <p:embed/>
                  </p:oleObj>
                </mc:Choice>
                <mc:Fallback>
                  <p:oleObj name="Equation" r:id="rId7" imgW="1155600" imgH="241200" progId="Equation.3">
                    <p:embed/>
                    <p:pic>
                      <p:nvPicPr>
                        <p:cNvPr id="717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3913" y="2286000"/>
                          <a:ext cx="4119563" cy="85883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5715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85" name="Elbow Connector 27"/>
            <p:cNvCxnSpPr>
              <a:cxnSpLocks noChangeShapeType="1"/>
            </p:cNvCxnSpPr>
            <p:nvPr/>
          </p:nvCxnSpPr>
          <p:spPr bwMode="auto">
            <a:xfrm rot="10800000" flipV="1">
              <a:off x="2688090" y="2611437"/>
              <a:ext cx="1960110" cy="236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810000" y="3505200"/>
            <a:ext cx="4419600" cy="1981200"/>
            <a:chOff x="2400" y="2101"/>
            <a:chExt cx="2928" cy="1219"/>
          </a:xfrm>
        </p:grpSpPr>
        <p:sp>
          <p:nvSpPr>
            <p:cNvPr id="7183" name="Freeform 12"/>
            <p:cNvSpPr>
              <a:spLocks/>
            </p:cNvSpPr>
            <p:nvPr/>
          </p:nvSpPr>
          <p:spPr bwMode="auto">
            <a:xfrm>
              <a:off x="4520" y="2101"/>
              <a:ext cx="808" cy="1219"/>
            </a:xfrm>
            <a:custGeom>
              <a:avLst/>
              <a:gdLst>
                <a:gd name="T0" fmla="*/ 88 w 808"/>
                <a:gd name="T1" fmla="*/ 124 h 1688"/>
                <a:gd name="T2" fmla="*/ 88 w 808"/>
                <a:gd name="T3" fmla="*/ 121 h 1688"/>
                <a:gd name="T4" fmla="*/ 88 w 808"/>
                <a:gd name="T5" fmla="*/ 100 h 1688"/>
                <a:gd name="T6" fmla="*/ 616 w 808"/>
                <a:gd name="T7" fmla="*/ 85 h 1688"/>
                <a:gd name="T8" fmla="*/ 808 w 808"/>
                <a:gd name="T9" fmla="*/ 0 h 16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8"/>
                <a:gd name="T16" fmla="*/ 0 h 1688"/>
                <a:gd name="T17" fmla="*/ 808 w 808"/>
                <a:gd name="T18" fmla="*/ 1688 h 16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8" h="1688">
                  <a:moveTo>
                    <a:pt x="88" y="1680"/>
                  </a:moveTo>
                  <a:cubicBezTo>
                    <a:pt x="88" y="1684"/>
                    <a:pt x="88" y="1688"/>
                    <a:pt x="88" y="1632"/>
                  </a:cubicBezTo>
                  <a:cubicBezTo>
                    <a:pt x="88" y="1576"/>
                    <a:pt x="0" y="1424"/>
                    <a:pt x="88" y="1344"/>
                  </a:cubicBezTo>
                  <a:cubicBezTo>
                    <a:pt x="176" y="1264"/>
                    <a:pt x="496" y="1375"/>
                    <a:pt x="616" y="1152"/>
                  </a:cubicBezTo>
                  <a:cubicBezTo>
                    <a:pt x="735" y="928"/>
                    <a:pt x="771" y="464"/>
                    <a:pt x="808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Freeform 15"/>
            <p:cNvSpPr>
              <a:spLocks/>
            </p:cNvSpPr>
            <p:nvPr/>
          </p:nvSpPr>
          <p:spPr bwMode="auto">
            <a:xfrm>
              <a:off x="2400" y="2195"/>
              <a:ext cx="2576" cy="1117"/>
            </a:xfrm>
            <a:custGeom>
              <a:avLst/>
              <a:gdLst>
                <a:gd name="T0" fmla="*/ 2400 w 2576"/>
                <a:gd name="T1" fmla="*/ 0 h 1584"/>
                <a:gd name="T2" fmla="*/ 2496 w 2576"/>
                <a:gd name="T3" fmla="*/ 26 h 1584"/>
                <a:gd name="T4" fmla="*/ 1920 w 2576"/>
                <a:gd name="T5" fmla="*/ 85 h 1584"/>
                <a:gd name="T6" fmla="*/ 432 w 2576"/>
                <a:gd name="T7" fmla="*/ 85 h 1584"/>
                <a:gd name="T8" fmla="*/ 0 w 2576"/>
                <a:gd name="T9" fmla="*/ 97 h 1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76"/>
                <a:gd name="T16" fmla="*/ 0 h 1584"/>
                <a:gd name="T17" fmla="*/ 2576 w 2576"/>
                <a:gd name="T18" fmla="*/ 1584 h 15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76" h="1584">
                  <a:moveTo>
                    <a:pt x="2400" y="0"/>
                  </a:moveTo>
                  <a:cubicBezTo>
                    <a:pt x="2488" y="100"/>
                    <a:pt x="2576" y="200"/>
                    <a:pt x="2496" y="432"/>
                  </a:cubicBezTo>
                  <a:cubicBezTo>
                    <a:pt x="2416" y="664"/>
                    <a:pt x="2263" y="1232"/>
                    <a:pt x="1920" y="1392"/>
                  </a:cubicBezTo>
                  <a:cubicBezTo>
                    <a:pt x="1576" y="1551"/>
                    <a:pt x="751" y="1360"/>
                    <a:pt x="432" y="1392"/>
                  </a:cubicBezTo>
                  <a:cubicBezTo>
                    <a:pt x="112" y="1423"/>
                    <a:pt x="56" y="1503"/>
                    <a:pt x="0" y="15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23963" name="Object 2"/>
          <p:cNvGraphicFramePr>
            <a:graphicFrameLocks noChangeAspect="1"/>
          </p:cNvGraphicFramePr>
          <p:nvPr/>
        </p:nvGraphicFramePr>
        <p:xfrm>
          <a:off x="5257800" y="1752600"/>
          <a:ext cx="3352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952200" imgH="228600" progId="Equation.3">
                  <p:embed/>
                </p:oleObj>
              </mc:Choice>
              <mc:Fallback>
                <p:oleObj name="Equation" r:id="rId9" imgW="952200" imgH="228600" progId="Equation.3">
                  <p:embed/>
                  <p:pic>
                    <p:nvPicPr>
                      <p:cNvPr id="42396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752600"/>
                        <a:ext cx="3352800" cy="8032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44463" y="3079750"/>
          <a:ext cx="21796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927000" imgH="241200" progId="Equation.3">
                  <p:embed/>
                </p:oleObj>
              </mc:Choice>
              <mc:Fallback>
                <p:oleObj name="Equation" r:id="rId11" imgW="927000" imgH="241200" progId="Equation.3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3079750"/>
                        <a:ext cx="2179637" cy="5683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CC3F6-6939-42AE-B60D-616D3B607B9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SINUSOIDS EXAMPLE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534400" cy="4171950"/>
          </a:xfrm>
        </p:spPr>
        <p:txBody>
          <a:bodyPr/>
          <a:lstStyle/>
          <a:p>
            <a:r>
              <a:rPr lang="en-US"/>
              <a:t>ALL SINUSOIDS have </a:t>
            </a:r>
            <a:r>
              <a:rPr lang="en-US">
                <a:solidFill>
                  <a:schemeClr val="accent1"/>
                </a:solidFill>
              </a:rPr>
              <a:t>SAME</a:t>
            </a:r>
            <a:r>
              <a:rPr lang="en-US"/>
              <a:t> FREQUENCY</a:t>
            </a:r>
          </a:p>
          <a:p>
            <a:pPr lvl="4"/>
            <a:endParaRPr lang="en-US"/>
          </a:p>
          <a:p>
            <a:r>
              <a:rPr lang="en-US"/>
              <a:t>HOW to GET </a:t>
            </a:r>
            <a:r>
              <a:rPr lang="en-US">
                <a:solidFill>
                  <a:schemeClr val="accent1"/>
                </a:solidFill>
              </a:rPr>
              <a:t>{Amp,Phase}</a:t>
            </a:r>
            <a:r>
              <a:rPr lang="en-US"/>
              <a:t> of RESULT ?</a:t>
            </a:r>
          </a:p>
        </p:txBody>
      </p:sp>
      <p:pic>
        <p:nvPicPr>
          <p:cNvPr id="8200" name="Picture 12" descr="add-cos-ex12.gif                                               0000CBCDJIM-2                          B29E03F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938" y="3657600"/>
            <a:ext cx="7916862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827088" y="5105400"/>
          <a:ext cx="7631112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2158920" imgH="457200" progId="Equation.3">
                  <p:embed/>
                </p:oleObj>
              </mc:Choice>
              <mc:Fallback>
                <p:oleObj name="Equation" r:id="rId4" imgW="2158920" imgH="457200" progId="Equation.3">
                  <p:embed/>
                  <p:pic>
                    <p:nvPicPr>
                      <p:cNvPr id="81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105400"/>
                        <a:ext cx="7631112" cy="16160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737600" cy="1143000"/>
          </a:xfrm>
        </p:spPr>
        <p:txBody>
          <a:bodyPr/>
          <a:lstStyle/>
          <a:p>
            <a:r>
              <a:rPr lang="en-US"/>
              <a:t>Convert Sinusoids to Phasors</a:t>
            </a:r>
          </a:p>
        </p:txBody>
      </p:sp>
      <p:sp>
        <p:nvSpPr>
          <p:cNvPr id="92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sinusoid </a:t>
            </a:r>
            <a:r>
              <a:rPr lang="en-US">
                <a:sym typeface="Wingdings" charset="2"/>
              </a:rPr>
              <a:t> Complex Amp</a:t>
            </a:r>
            <a:endParaRPr lang="en-US"/>
          </a:p>
        </p:txBody>
      </p:sp>
      <p:sp>
        <p:nvSpPr>
          <p:cNvPr id="3379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337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38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AB8F1-E710-4A72-B3F9-B9372E629E5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685925" y="2790825"/>
          <a:ext cx="62547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2501640" imgH="482400" progId="Equation.3">
                  <p:embed/>
                </p:oleObj>
              </mc:Choice>
              <mc:Fallback>
                <p:oleObj name="Equation" r:id="rId3" imgW="2501640" imgH="482400" progId="Equation.3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2790825"/>
                        <a:ext cx="625475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593850" y="4241800"/>
          <a:ext cx="6350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539800" imgH="711000" progId="Equation.3">
                  <p:embed/>
                </p:oleObj>
              </mc:Choice>
              <mc:Fallback>
                <p:oleObj name="Equation" r:id="rId5" imgW="2539800" imgH="711000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4241800"/>
                        <a:ext cx="63500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6B087-9910-4D05-95CC-F6EDF6CF7CF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Phasor Add: Numerical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Convert Polar to Cartesian</a:t>
            </a:r>
          </a:p>
          <a:p>
            <a:pPr lvl="1"/>
            <a:r>
              <a:rPr lang="en-US"/>
              <a:t>X</a:t>
            </a:r>
            <a:r>
              <a:rPr lang="en-US" baseline="-25000"/>
              <a:t>1</a:t>
            </a:r>
            <a:r>
              <a:rPr lang="en-US"/>
              <a:t> = 0.5814 + </a:t>
            </a:r>
            <a:r>
              <a:rPr lang="en-US">
                <a:solidFill>
                  <a:schemeClr val="accent1"/>
                </a:solidFill>
              </a:rPr>
              <a:t>j</a:t>
            </a:r>
            <a:r>
              <a:rPr lang="en-US"/>
              <a:t>1.597</a:t>
            </a:r>
          </a:p>
          <a:p>
            <a:pPr lvl="1"/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= -1.785 - </a:t>
            </a:r>
            <a:r>
              <a:rPr lang="en-US">
                <a:solidFill>
                  <a:schemeClr val="accent1"/>
                </a:solidFill>
              </a:rPr>
              <a:t>j</a:t>
            </a:r>
            <a:r>
              <a:rPr lang="en-US"/>
              <a:t>0.6498</a:t>
            </a:r>
          </a:p>
          <a:p>
            <a:pPr lvl="1"/>
            <a:r>
              <a:rPr lang="en-US"/>
              <a:t>sum =</a:t>
            </a:r>
          </a:p>
          <a:p>
            <a:pPr lvl="1"/>
            <a:r>
              <a:rPr lang="en-US"/>
              <a:t>    X</a:t>
            </a:r>
            <a:r>
              <a:rPr lang="en-US" baseline="-25000"/>
              <a:t>3</a:t>
            </a:r>
            <a:r>
              <a:rPr lang="en-US"/>
              <a:t> = -1.204 + </a:t>
            </a:r>
            <a:r>
              <a:rPr lang="en-US">
                <a:solidFill>
                  <a:schemeClr val="accent1"/>
                </a:solidFill>
              </a:rPr>
              <a:t>j</a:t>
            </a:r>
            <a:r>
              <a:rPr lang="en-US"/>
              <a:t>0.9476</a:t>
            </a:r>
          </a:p>
          <a:p>
            <a:pPr lvl="4">
              <a:buFontTx/>
              <a:buNone/>
            </a:pPr>
            <a:endParaRPr lang="en-US"/>
          </a:p>
          <a:p>
            <a:r>
              <a:rPr lang="en-US"/>
              <a:t>Convert back to Polar</a:t>
            </a:r>
          </a:p>
          <a:p>
            <a:pPr lvl="1">
              <a:lnSpc>
                <a:spcPct val="80000"/>
              </a:lnSpc>
            </a:pPr>
            <a:r>
              <a:rPr lang="en-US"/>
              <a:t>X</a:t>
            </a:r>
            <a:r>
              <a:rPr lang="en-US" baseline="-25000"/>
              <a:t>3 </a:t>
            </a:r>
            <a:r>
              <a:rPr lang="en-US"/>
              <a:t>= 1.532 at angle 141.79</a:t>
            </a:r>
            <a:r>
              <a:rPr lang="en-US">
                <a:latin typeface="Symbol" charset="2"/>
              </a:rPr>
              <a:t>p</a:t>
            </a:r>
            <a:r>
              <a:rPr lang="en-US"/>
              <a:t>/180</a:t>
            </a:r>
          </a:p>
          <a:p>
            <a:pPr lvl="1">
              <a:lnSpc>
                <a:spcPct val="80000"/>
              </a:lnSpc>
            </a:pPr>
            <a:r>
              <a:rPr lang="en-US"/>
              <a:t>This is the sum </a:t>
            </a:r>
          </a:p>
        </p:txBody>
      </p:sp>
      <p:pic>
        <p:nvPicPr>
          <p:cNvPr id="30727" name="Picture 4" descr="F:\Lect-3\add2zz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5950" y="2438400"/>
            <a:ext cx="344805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6773" name="Freeform 5"/>
          <p:cNvSpPr>
            <a:spLocks/>
          </p:cNvSpPr>
          <p:nvPr/>
        </p:nvSpPr>
        <p:spPr bwMode="auto">
          <a:xfrm>
            <a:off x="4648200" y="2233613"/>
            <a:ext cx="3581400" cy="509587"/>
          </a:xfrm>
          <a:custGeom>
            <a:avLst/>
            <a:gdLst>
              <a:gd name="T0" fmla="*/ 0 w 2256"/>
              <a:gd name="T1" fmla="*/ 2147483647 h 321"/>
              <a:gd name="T2" fmla="*/ 2147483647 w 2256"/>
              <a:gd name="T3" fmla="*/ 2147483647 h 321"/>
              <a:gd name="T4" fmla="*/ 2147483647 w 2256"/>
              <a:gd name="T5" fmla="*/ 2147483647 h 321"/>
              <a:gd name="T6" fmla="*/ 2147483647 w 2256"/>
              <a:gd name="T7" fmla="*/ 2147483647 h 321"/>
              <a:gd name="T8" fmla="*/ 2147483647 w 2256"/>
              <a:gd name="T9" fmla="*/ 2147483647 h 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56"/>
              <a:gd name="T16" fmla="*/ 0 h 321"/>
              <a:gd name="T17" fmla="*/ 2256 w 2256"/>
              <a:gd name="T18" fmla="*/ 321 h 3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56" h="321">
                <a:moveTo>
                  <a:pt x="0" y="321"/>
                </a:moveTo>
                <a:cubicBezTo>
                  <a:pt x="28" y="292"/>
                  <a:pt x="56" y="264"/>
                  <a:pt x="240" y="225"/>
                </a:cubicBezTo>
                <a:cubicBezTo>
                  <a:pt x="423" y="185"/>
                  <a:pt x="807" y="113"/>
                  <a:pt x="1104" y="81"/>
                </a:cubicBezTo>
                <a:cubicBezTo>
                  <a:pt x="1400" y="48"/>
                  <a:pt x="1823" y="0"/>
                  <a:pt x="2016" y="33"/>
                </a:cubicBezTo>
                <a:cubicBezTo>
                  <a:pt x="2208" y="65"/>
                  <a:pt x="2232" y="169"/>
                  <a:pt x="2256" y="273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774" name="Freeform 6"/>
          <p:cNvSpPr>
            <a:spLocks/>
          </p:cNvSpPr>
          <p:nvPr/>
        </p:nvSpPr>
        <p:spPr bwMode="auto">
          <a:xfrm>
            <a:off x="4724400" y="3124200"/>
            <a:ext cx="1600200" cy="1371600"/>
          </a:xfrm>
          <a:custGeom>
            <a:avLst/>
            <a:gdLst>
              <a:gd name="T0" fmla="*/ 0 w 960"/>
              <a:gd name="T1" fmla="*/ 2147483647 h 824"/>
              <a:gd name="T2" fmla="*/ 2147483647 w 960"/>
              <a:gd name="T3" fmla="*/ 2147483647 h 824"/>
              <a:gd name="T4" fmla="*/ 2147483647 w 960"/>
              <a:gd name="T5" fmla="*/ 2147483647 h 824"/>
              <a:gd name="T6" fmla="*/ 2147483647 w 960"/>
              <a:gd name="T7" fmla="*/ 2147483647 h 824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824"/>
              <a:gd name="T14" fmla="*/ 960 w 960"/>
              <a:gd name="T15" fmla="*/ 824 h 8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824">
                <a:moveTo>
                  <a:pt x="0" y="104"/>
                </a:moveTo>
                <a:cubicBezTo>
                  <a:pt x="52" y="52"/>
                  <a:pt x="104" y="0"/>
                  <a:pt x="240" y="8"/>
                </a:cubicBezTo>
                <a:cubicBezTo>
                  <a:pt x="375" y="15"/>
                  <a:pt x="695" y="15"/>
                  <a:pt x="816" y="152"/>
                </a:cubicBezTo>
                <a:cubicBezTo>
                  <a:pt x="936" y="288"/>
                  <a:pt x="948" y="556"/>
                  <a:pt x="960" y="824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775" name="Freeform 7"/>
          <p:cNvSpPr>
            <a:spLocks/>
          </p:cNvSpPr>
          <p:nvPr/>
        </p:nvSpPr>
        <p:spPr bwMode="auto">
          <a:xfrm rot="885626">
            <a:off x="6516688" y="3433763"/>
            <a:ext cx="576262" cy="2781300"/>
          </a:xfrm>
          <a:custGeom>
            <a:avLst/>
            <a:gdLst>
              <a:gd name="T0" fmla="*/ 0 w 464"/>
              <a:gd name="T1" fmla="*/ 2147483647 h 1639"/>
              <a:gd name="T2" fmla="*/ 2147483647 w 464"/>
              <a:gd name="T3" fmla="*/ 2147483647 h 1639"/>
              <a:gd name="T4" fmla="*/ 2147483647 w 464"/>
              <a:gd name="T5" fmla="*/ 2147483647 h 1639"/>
              <a:gd name="T6" fmla="*/ 2147483647 w 464"/>
              <a:gd name="T7" fmla="*/ 0 h 1639"/>
              <a:gd name="T8" fmla="*/ 0 60000 65536"/>
              <a:gd name="T9" fmla="*/ 0 60000 65536"/>
              <a:gd name="T10" fmla="*/ 0 60000 65536"/>
              <a:gd name="T11" fmla="*/ 0 60000 65536"/>
              <a:gd name="T12" fmla="*/ 0 w 464"/>
              <a:gd name="T13" fmla="*/ 0 h 1639"/>
              <a:gd name="T14" fmla="*/ 464 w 464"/>
              <a:gd name="T15" fmla="*/ 1639 h 16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4" h="1639">
                <a:moveTo>
                  <a:pt x="0" y="1440"/>
                </a:moveTo>
                <a:cubicBezTo>
                  <a:pt x="84" y="1539"/>
                  <a:pt x="168" y="1639"/>
                  <a:pt x="240" y="1536"/>
                </a:cubicBezTo>
                <a:cubicBezTo>
                  <a:pt x="311" y="1432"/>
                  <a:pt x="464" y="1072"/>
                  <a:pt x="432" y="816"/>
                </a:cubicBezTo>
                <a:cubicBezTo>
                  <a:pt x="400" y="560"/>
                  <a:pt x="224" y="280"/>
                  <a:pt x="48" y="0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3" grpId="0" animBg="1"/>
      <p:bldP spid="416774" grpId="0" animBg="1"/>
      <p:bldP spid="4167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EFCD1-F7DA-4F50-AC07-ADD1846A83E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SINUSOIDS IS COMPLEX ADDITION</a:t>
            </a:r>
          </a:p>
        </p:txBody>
      </p:sp>
      <p:pic>
        <p:nvPicPr>
          <p:cNvPr id="31750" name="Picture 3" descr="F:\Lect-3\add-cos-ex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1676400"/>
            <a:ext cx="69913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4" descr="F:\Lect-3\add2zzz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005263"/>
            <a:ext cx="6705600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76200" y="4648200"/>
            <a:ext cx="1590675" cy="124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ahoma" charset="0"/>
              </a:rPr>
              <a:t>VECTOR</a:t>
            </a:r>
          </a:p>
          <a:p>
            <a:r>
              <a:rPr lang="en-US" i="1">
                <a:latin typeface="Tahoma" charset="0"/>
              </a:rPr>
              <a:t>(PHASOR)</a:t>
            </a:r>
          </a:p>
          <a:p>
            <a:r>
              <a:rPr lang="en-US" i="1">
                <a:latin typeface="Tahoma" charset="0"/>
              </a:rPr>
              <a:t>ADD</a:t>
            </a:r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4419600" y="3962400"/>
            <a:ext cx="487363" cy="473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ahoma" charset="0"/>
              </a:rPr>
              <a:t>X</a:t>
            </a:r>
            <a:r>
              <a:rPr lang="en-US" b="1" baseline="-25000">
                <a:solidFill>
                  <a:schemeClr val="tx2"/>
                </a:solidFill>
                <a:latin typeface="Tahoma" charset="0"/>
              </a:rPr>
              <a:t>1</a:t>
            </a:r>
            <a:endParaRPr lang="en-US" baseline="-25000">
              <a:solidFill>
                <a:schemeClr val="accent1"/>
              </a:solidFill>
              <a:latin typeface="Tahoma" charset="0"/>
            </a:endParaRPr>
          </a:p>
        </p:txBody>
      </p:sp>
      <p:sp>
        <p:nvSpPr>
          <p:cNvPr id="31754" name="Text Box 8"/>
          <p:cNvSpPr txBox="1">
            <a:spLocks noChangeArrowheads="1"/>
          </p:cNvSpPr>
          <p:nvPr/>
        </p:nvSpPr>
        <p:spPr bwMode="auto">
          <a:xfrm>
            <a:off x="2209800" y="6248400"/>
            <a:ext cx="487363" cy="473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ahoma" charset="0"/>
              </a:rPr>
              <a:t>X</a:t>
            </a:r>
            <a:r>
              <a:rPr lang="en-US" b="1" baseline="-25000">
                <a:solidFill>
                  <a:schemeClr val="tx2"/>
                </a:solidFill>
                <a:latin typeface="Tahoma" charset="0"/>
              </a:rPr>
              <a:t>2</a:t>
            </a:r>
            <a:endParaRPr lang="en-US" baseline="-25000">
              <a:solidFill>
                <a:schemeClr val="accent1"/>
              </a:solidFill>
              <a:latin typeface="Tahoma" charset="0"/>
            </a:endParaRPr>
          </a:p>
        </p:txBody>
      </p:sp>
      <p:sp>
        <p:nvSpPr>
          <p:cNvPr id="31755" name="Text Box 9"/>
          <p:cNvSpPr txBox="1">
            <a:spLocks noChangeArrowheads="1"/>
          </p:cNvSpPr>
          <p:nvPr/>
        </p:nvSpPr>
        <p:spPr bwMode="auto">
          <a:xfrm>
            <a:off x="5562600" y="4860925"/>
            <a:ext cx="487363" cy="473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ahoma" charset="0"/>
              </a:rPr>
              <a:t>X</a:t>
            </a:r>
            <a:r>
              <a:rPr lang="en-US" b="1" baseline="-25000">
                <a:solidFill>
                  <a:schemeClr val="tx2"/>
                </a:solidFill>
                <a:latin typeface="Tahoma" charset="0"/>
              </a:rPr>
              <a:t>3</a:t>
            </a:r>
            <a:endParaRPr lang="en-US" baseline="-25000">
              <a:solidFill>
                <a:schemeClr val="accent1"/>
              </a:solidFill>
              <a:latin typeface="Tahoma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737600" cy="1143000"/>
          </a:xfrm>
        </p:spPr>
        <p:txBody>
          <a:bodyPr/>
          <a:lstStyle/>
          <a:p>
            <a:r>
              <a:rPr lang="en-US"/>
              <a:t>Add 20 Sinusoids (MATLAB)</a:t>
            </a:r>
          </a:p>
        </p:txBody>
      </p:sp>
      <p:sp>
        <p:nvSpPr>
          <p:cNvPr id="13317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178800" cy="609600"/>
          </a:xfrm>
        </p:spPr>
        <p:txBody>
          <a:bodyPr/>
          <a:lstStyle/>
          <a:p>
            <a:r>
              <a:rPr lang="en-US"/>
              <a:t>Each sinusoid </a:t>
            </a:r>
            <a:r>
              <a:rPr lang="en-US">
                <a:sym typeface="Wingdings" charset="2"/>
              </a:rPr>
              <a:t> Complex Amp</a:t>
            </a:r>
          </a:p>
        </p:txBody>
      </p:sp>
      <p:sp>
        <p:nvSpPr>
          <p:cNvPr id="3687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368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68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07F67-7A84-4917-B709-71738D34C75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1768475" y="1600200"/>
          <a:ext cx="55721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108200" imgH="431800" progId="Equation.3">
                  <p:embed/>
                </p:oleObj>
              </mc:Choice>
              <mc:Fallback>
                <p:oleObj name="Equation" r:id="rId3" imgW="2108200" imgH="431800" progId="Equation.3">
                  <p:embed/>
                  <p:pic>
                    <p:nvPicPr>
                      <p:cNvPr id="1024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1600200"/>
                        <a:ext cx="557212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43000" y="4953000"/>
            <a:ext cx="7724775" cy="101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kk=1:20;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SS = sum( sqrt(kk) .* exp(120i*pi*(-0.002)*kk) 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zprint( SS )</a:t>
            </a:r>
          </a:p>
        </p:txBody>
      </p:sp>
      <p:graphicFrame>
        <p:nvGraphicFramePr>
          <p:cNvPr id="457728" name="Object 3072"/>
          <p:cNvGraphicFramePr>
            <a:graphicFrameLocks noChangeAspect="1"/>
          </p:cNvGraphicFramePr>
          <p:nvPr/>
        </p:nvGraphicFramePr>
        <p:xfrm>
          <a:off x="3505200" y="6119813"/>
          <a:ext cx="411321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1422360" imgH="203040" progId="Equation.3">
                  <p:embed/>
                </p:oleObj>
              </mc:Choice>
              <mc:Fallback>
                <p:oleObj name="Equation" r:id="rId5" imgW="1422360" imgH="203040" progId="Equation.3">
                  <p:embed/>
                  <p:pic>
                    <p:nvPicPr>
                      <p:cNvPr id="457728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6119813"/>
                        <a:ext cx="4113213" cy="5857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063750" y="3352800"/>
          <a:ext cx="47339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1790700" imgH="431800" progId="Equation.3">
                  <p:embed/>
                </p:oleObj>
              </mc:Choice>
              <mc:Fallback>
                <p:oleObj name="Equation" r:id="rId7" imgW="1790700" imgH="431800" progId="Equation.3">
                  <p:embed/>
                  <p:pic>
                    <p:nvPicPr>
                      <p:cNvPr id="53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352800"/>
                        <a:ext cx="473392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4343400"/>
            <a:ext cx="817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</a:pPr>
            <a:r>
              <a:rPr kumimoji="1" lang="en-US" sz="3200">
                <a:latin typeface="Arial" charset="0"/>
                <a:sym typeface="Wingdings" charset="2"/>
              </a:rPr>
              <a:t>MATLAB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  <p:bldP spid="10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6029B-3FE8-41DA-AE3D-393802CE244A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/>
              <a:t>License Info for SPFirst Slides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This work released under a </a:t>
            </a:r>
            <a:r>
              <a:rPr lang="en-US" sz="2400">
                <a:hlinkClick r:id="rId2"/>
              </a:rPr>
              <a:t>Creative Commons License</a:t>
            </a:r>
            <a:r>
              <a:rPr lang="en-US" sz="2400"/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/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>
                <a:latin typeface="Verdana" charset="0"/>
              </a:rPr>
              <a:t>The licensor permits others to copy, distribute, display, and perform the work. In return, licensees must give the original authors credit.</a:t>
            </a:r>
            <a:r>
              <a:rPr lang="en-US" sz="1800">
                <a:latin typeface="Verdana" charset="0"/>
              </a:rPr>
              <a:t> 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>
                <a:latin typeface="Verdana" charset="0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2400"/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>
                <a:latin typeface="Verdana" charset="0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Verdana" charset="0"/>
                <a:hlinkClick r:id="rId3"/>
              </a:rPr>
              <a:t>Full Text of the License</a:t>
            </a:r>
            <a:endParaRPr lang="en-US" sz="1800"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en-US" sz="1800" i="1">
                <a:solidFill>
                  <a:schemeClr val="accent1"/>
                </a:solidFill>
                <a:latin typeface="Verdana" charset="0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737600" cy="1143000"/>
          </a:xfrm>
        </p:spPr>
        <p:txBody>
          <a:bodyPr/>
          <a:lstStyle/>
          <a:p>
            <a:r>
              <a:rPr lang="en-US"/>
              <a:t>Simultaneous Equations-1</a:t>
            </a:r>
          </a:p>
        </p:txBody>
      </p:sp>
      <p:sp>
        <p:nvSpPr>
          <p:cNvPr id="1331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609600"/>
          </a:xfrm>
        </p:spPr>
        <p:txBody>
          <a:bodyPr/>
          <a:lstStyle/>
          <a:p>
            <a:r>
              <a:rPr lang="en-US"/>
              <a:t>Sum of 3 sinusoids is zero</a:t>
            </a:r>
          </a:p>
          <a:p>
            <a:r>
              <a:rPr lang="en-US"/>
              <a:t>Difference of first two is a cosine</a:t>
            </a:r>
          </a:p>
          <a:p>
            <a:r>
              <a:rPr lang="en-US"/>
              <a:t>Sum of first and third is a sine</a:t>
            </a:r>
          </a:p>
          <a:p>
            <a:r>
              <a:rPr lang="en-US">
                <a:sym typeface="Wingdings" charset="2"/>
              </a:rPr>
              <a:t>All three have the same frequency</a:t>
            </a:r>
          </a:p>
        </p:txBody>
      </p:sp>
      <p:sp>
        <p:nvSpPr>
          <p:cNvPr id="1229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22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122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DA707-C303-47DA-B4A5-5B3DB49215B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322263" y="4276725"/>
          <a:ext cx="860742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3708360" imgH="685800" progId="Equation.3">
                  <p:embed/>
                </p:oleObj>
              </mc:Choice>
              <mc:Fallback>
                <p:oleObj name="Equation" r:id="rId3" imgW="3708360" imgH="685800" progId="Equation.3">
                  <p:embed/>
                  <p:pic>
                    <p:nvPicPr>
                      <p:cNvPr id="112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4276725"/>
                        <a:ext cx="8607425" cy="159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737600" cy="1143000"/>
          </a:xfrm>
        </p:spPr>
        <p:txBody>
          <a:bodyPr/>
          <a:lstStyle/>
          <a:p>
            <a:r>
              <a:rPr lang="en-US"/>
              <a:t>Simultaneous Equations-2</a:t>
            </a:r>
          </a:p>
        </p:txBody>
      </p:sp>
      <p:sp>
        <p:nvSpPr>
          <p:cNvPr id="1229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609600"/>
          </a:xfrm>
        </p:spPr>
        <p:txBody>
          <a:bodyPr/>
          <a:lstStyle/>
          <a:p>
            <a:r>
              <a:rPr lang="en-US"/>
              <a:t>Each sinusoid </a:t>
            </a:r>
            <a:r>
              <a:rPr lang="en-US">
                <a:sym typeface="Wingdings" charset="2"/>
              </a:rPr>
              <a:t> Complex Amp</a:t>
            </a:r>
          </a:p>
        </p:txBody>
      </p:sp>
      <p:sp>
        <p:nvSpPr>
          <p:cNvPr id="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122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5076E-1103-429D-B5EE-D43F0CC17B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800100" y="2286000"/>
          <a:ext cx="59848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577960" imgH="228600" progId="Equation.3">
                  <p:embed/>
                </p:oleObj>
              </mc:Choice>
              <mc:Fallback>
                <p:oleObj name="Equation" r:id="rId3" imgW="2577960" imgH="228600" progId="Equation.3">
                  <p:embed/>
                  <p:pic>
                    <p:nvPicPr>
                      <p:cNvPr id="1229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286000"/>
                        <a:ext cx="59848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/>
        </p:nvGraphicFramePr>
        <p:xfrm>
          <a:off x="1371600" y="2971800"/>
          <a:ext cx="45402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1955520" imgH="736560" progId="Equation.3">
                  <p:embed/>
                </p:oleObj>
              </mc:Choice>
              <mc:Fallback>
                <p:oleObj name="Equation" r:id="rId5" imgW="1955520" imgH="736560" progId="Equation.3">
                  <p:embed/>
                  <p:pic>
                    <p:nvPicPr>
                      <p:cNvPr id="122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4540250" cy="1708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7"/>
          <p:cNvGraphicFramePr>
            <a:graphicFrameLocks noChangeAspect="1"/>
          </p:cNvGraphicFramePr>
          <p:nvPr/>
        </p:nvGraphicFramePr>
        <p:xfrm>
          <a:off x="609600" y="4876800"/>
          <a:ext cx="2128838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1015920" imgH="685800" progId="Equation.3">
                  <p:embed/>
                </p:oleObj>
              </mc:Choice>
              <mc:Fallback>
                <p:oleObj name="Equation" r:id="rId7" imgW="1015920" imgH="685800" progId="Equation.3">
                  <p:embed/>
                  <p:pic>
                    <p:nvPicPr>
                      <p:cNvPr id="1229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2128838" cy="14366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9"/>
          <p:cNvGraphicFramePr>
            <a:graphicFrameLocks noChangeAspect="1"/>
          </p:cNvGraphicFramePr>
          <p:nvPr/>
        </p:nvGraphicFramePr>
        <p:xfrm>
          <a:off x="5356225" y="4773613"/>
          <a:ext cx="340677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1625400" imgH="761760" progId="Equation.3">
                  <p:embed/>
                </p:oleObj>
              </mc:Choice>
              <mc:Fallback>
                <p:oleObj name="Equation" r:id="rId9" imgW="1625400" imgH="761760" progId="Equation.3">
                  <p:embed/>
                  <p:pic>
                    <p:nvPicPr>
                      <p:cNvPr id="122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225" y="4773613"/>
                        <a:ext cx="3406775" cy="15970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95601" y="5036403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Solve 3 equations in 3 unknowns </a:t>
            </a:r>
            <a:r>
              <a:rPr lang="en-US" sz="2000" dirty="0">
                <a:latin typeface="+mn-lt"/>
                <a:sym typeface="Wingdings" pitchFamily="2" charset="2"/>
              </a:rPr>
              <a:t>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737600" cy="914400"/>
          </a:xfrm>
        </p:spPr>
        <p:txBody>
          <a:bodyPr/>
          <a:lstStyle/>
          <a:p>
            <a:r>
              <a:rPr lang="en-US" sz="3600"/>
              <a:t>Simultaneous Complex Equations</a:t>
            </a:r>
          </a:p>
        </p:txBody>
      </p:sp>
      <p:sp>
        <p:nvSpPr>
          <p:cNvPr id="1331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609600"/>
          </a:xfrm>
        </p:spPr>
        <p:txBody>
          <a:bodyPr/>
          <a:lstStyle/>
          <a:p>
            <a:r>
              <a:rPr lang="en-US"/>
              <a:t>Write as a matrix:</a:t>
            </a:r>
            <a:endParaRPr lang="en-US">
              <a:sym typeface="Wingdings" charset="2"/>
            </a:endParaRPr>
          </a:p>
        </p:txBody>
      </p:sp>
      <p:sp>
        <p:nvSpPr>
          <p:cNvPr id="1229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22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122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90147-EAB7-4A33-A98C-D0797A09B23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43000" y="5467350"/>
            <a:ext cx="6032500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Zans = [1,1,1;1,-1,0;1,0,1] \ [0;1;-j]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4572000"/>
            <a:ext cx="817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kumimoji="1" lang="en-US" sz="3200" kern="0" dirty="0">
                <a:latin typeface="+mn-lt"/>
                <a:sym typeface="Wingdings" charset="2"/>
              </a:rPr>
              <a:t>MATLAB with backslash operator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4962525" y="2286000"/>
          <a:ext cx="3478213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498320" imgH="711000" progId="Equation.3">
                  <p:embed/>
                </p:oleObj>
              </mc:Choice>
              <mc:Fallback>
                <p:oleObj name="Equation" r:id="rId3" imgW="1498320" imgH="711000" progId="Equation.3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2286000"/>
                        <a:ext cx="3478213" cy="1647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7"/>
          <p:cNvGraphicFramePr>
            <a:graphicFrameLocks noChangeAspect="1"/>
          </p:cNvGraphicFramePr>
          <p:nvPr/>
        </p:nvGraphicFramePr>
        <p:xfrm>
          <a:off x="1524000" y="2265363"/>
          <a:ext cx="2514600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1015920" imgH="685800" progId="Equation.3">
                  <p:embed/>
                </p:oleObj>
              </mc:Choice>
              <mc:Fallback>
                <p:oleObj name="Equation" r:id="rId5" imgW="1015920" imgH="685800" progId="Equation.3">
                  <p:embed/>
                  <p:pic>
                    <p:nvPicPr>
                      <p:cNvPr id="133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65363"/>
                        <a:ext cx="2514600" cy="16970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7202-7A26-48CB-B159-B7E17FB9B87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 QUIZ: Add Sinusoids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/>
              <a:t>ADD THESE 2 SINUSOIDS:</a:t>
            </a:r>
          </a:p>
          <a:p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40000"/>
              </a:lnSpc>
            </a:pPr>
            <a:r>
              <a:rPr lang="en-US"/>
              <a:t>COMPLEX ADDITION:</a:t>
            </a:r>
          </a:p>
        </p:txBody>
      </p:sp>
      <p:graphicFrame>
        <p:nvGraphicFramePr>
          <p:cNvPr id="458752" name="Object 1024"/>
          <p:cNvGraphicFramePr>
            <a:graphicFrameLocks noChangeAspect="1"/>
          </p:cNvGraphicFramePr>
          <p:nvPr/>
        </p:nvGraphicFramePr>
        <p:xfrm>
          <a:off x="2362200" y="5105400"/>
          <a:ext cx="39624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876240" imgH="228600" progId="Equation.3">
                  <p:embed/>
                </p:oleObj>
              </mc:Choice>
              <mc:Fallback>
                <p:oleObj name="Equation" r:id="rId3" imgW="876240" imgH="228600" progId="Equation.3">
                  <p:embed/>
                  <p:pic>
                    <p:nvPicPr>
                      <p:cNvPr id="45875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05400"/>
                        <a:ext cx="3962400" cy="10318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810000" y="3962400"/>
            <a:ext cx="3352800" cy="1219200"/>
            <a:chOff x="2400" y="2496"/>
            <a:chExt cx="2112" cy="768"/>
          </a:xfrm>
        </p:grpSpPr>
        <p:sp>
          <p:nvSpPr>
            <p:cNvPr id="14346" name="Freeform 24"/>
            <p:cNvSpPr>
              <a:spLocks/>
            </p:cNvSpPr>
            <p:nvPr/>
          </p:nvSpPr>
          <p:spPr bwMode="auto">
            <a:xfrm>
              <a:off x="2400" y="2496"/>
              <a:ext cx="880" cy="768"/>
            </a:xfrm>
            <a:custGeom>
              <a:avLst/>
              <a:gdLst>
                <a:gd name="T0" fmla="*/ 0 w 880"/>
                <a:gd name="T1" fmla="*/ 0 h 768"/>
                <a:gd name="T2" fmla="*/ 480 w 880"/>
                <a:gd name="T3" fmla="*/ 192 h 768"/>
                <a:gd name="T4" fmla="*/ 864 w 880"/>
                <a:gd name="T5" fmla="*/ 384 h 768"/>
                <a:gd name="T6" fmla="*/ 576 w 880"/>
                <a:gd name="T7" fmla="*/ 768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0"/>
                <a:gd name="T13" fmla="*/ 0 h 768"/>
                <a:gd name="T14" fmla="*/ 880 w 880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0" h="768">
                  <a:moveTo>
                    <a:pt x="0" y="0"/>
                  </a:moveTo>
                  <a:cubicBezTo>
                    <a:pt x="168" y="64"/>
                    <a:pt x="336" y="128"/>
                    <a:pt x="480" y="192"/>
                  </a:cubicBezTo>
                  <a:cubicBezTo>
                    <a:pt x="623" y="255"/>
                    <a:pt x="848" y="288"/>
                    <a:pt x="864" y="384"/>
                  </a:cubicBezTo>
                  <a:cubicBezTo>
                    <a:pt x="880" y="480"/>
                    <a:pt x="728" y="624"/>
                    <a:pt x="576" y="76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Line 25"/>
            <p:cNvSpPr>
              <a:spLocks noChangeShapeType="1"/>
            </p:cNvSpPr>
            <p:nvPr/>
          </p:nvSpPr>
          <p:spPr bwMode="auto">
            <a:xfrm flipH="1">
              <a:off x="3648" y="2496"/>
              <a:ext cx="864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339" name="Object 1025"/>
          <p:cNvGraphicFramePr>
            <a:graphicFrameLocks noChangeAspect="1"/>
          </p:cNvGraphicFramePr>
          <p:nvPr/>
        </p:nvGraphicFramePr>
        <p:xfrm>
          <a:off x="1447800" y="2347913"/>
          <a:ext cx="6553200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1714320" imgH="482400" progId="Equation.3">
                  <p:embed/>
                </p:oleObj>
              </mc:Choice>
              <mc:Fallback>
                <p:oleObj name="Equation" r:id="rId5" imgW="1714320" imgH="482400" progId="Equation.3">
                  <p:embed/>
                  <p:pic>
                    <p:nvPicPr>
                      <p:cNvPr id="14339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47913"/>
                        <a:ext cx="6553200" cy="184308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389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89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FF904-DDDF-47F1-BF93-96F61478993C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5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 QUIZ (answer)</a:t>
            </a:r>
          </a:p>
        </p:txBody>
      </p:sp>
      <p:sp>
        <p:nvSpPr>
          <p:cNvPr id="15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COMPLEX ADDITION: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CONVERT back to cosine form: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905000" y="2667000"/>
            <a:ext cx="5137150" cy="1371600"/>
            <a:chOff x="1200" y="1680"/>
            <a:chExt cx="3236" cy="864"/>
          </a:xfrm>
        </p:grpSpPr>
        <p:sp>
          <p:nvSpPr>
            <p:cNvPr id="15378" name="Line 5"/>
            <p:cNvSpPr>
              <a:spLocks noChangeShapeType="1"/>
            </p:cNvSpPr>
            <p:nvPr/>
          </p:nvSpPr>
          <p:spPr bwMode="auto">
            <a:xfrm>
              <a:off x="1200" y="2544"/>
              <a:ext cx="576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6"/>
            <p:cNvSpPr>
              <a:spLocks noChangeShapeType="1"/>
            </p:cNvSpPr>
            <p:nvPr/>
          </p:nvSpPr>
          <p:spPr bwMode="auto">
            <a:xfrm flipV="1">
              <a:off x="1776" y="1680"/>
              <a:ext cx="0" cy="8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7"/>
            <p:cNvSpPr>
              <a:spLocks noChangeShapeType="1"/>
            </p:cNvSpPr>
            <p:nvPr/>
          </p:nvSpPr>
          <p:spPr bwMode="auto">
            <a:xfrm flipV="1">
              <a:off x="1200" y="1776"/>
              <a:ext cx="576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66" name="Object 4"/>
            <p:cNvGraphicFramePr>
              <a:graphicFrameLocks noChangeAspect="1"/>
            </p:cNvGraphicFramePr>
            <p:nvPr/>
          </p:nvGraphicFramePr>
          <p:xfrm>
            <a:off x="2544" y="2064"/>
            <a:ext cx="1892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0" name="Equation" r:id="rId3" imgW="914400" imgH="203200" progId="Equation.DSMT36">
                    <p:embed/>
                  </p:oleObj>
                </mc:Choice>
                <mc:Fallback>
                  <p:oleObj name="Equation" r:id="rId3" imgW="914400" imgH="203200" progId="Equation.DSMT36">
                    <p:embed/>
                    <p:pic>
                      <p:nvPicPr>
                        <p:cNvPr id="1536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064"/>
                          <a:ext cx="1892" cy="42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1" name="Line 10"/>
            <p:cNvSpPr>
              <a:spLocks noChangeShapeType="1"/>
            </p:cNvSpPr>
            <p:nvPr/>
          </p:nvSpPr>
          <p:spPr bwMode="auto">
            <a:xfrm flipH="1" flipV="1">
              <a:off x="1824" y="2064"/>
              <a:ext cx="72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59776" name="Object 0"/>
          <p:cNvGraphicFramePr>
            <a:graphicFrameLocks noChangeAspect="1"/>
          </p:cNvGraphicFramePr>
          <p:nvPr/>
        </p:nvGraphicFramePr>
        <p:xfrm>
          <a:off x="2195513" y="4114800"/>
          <a:ext cx="2428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88900" imgH="139700" progId="Equation.DSMT36">
                  <p:embed/>
                </p:oleObj>
              </mc:Choice>
              <mc:Fallback>
                <p:oleObj name="Equation" r:id="rId5" imgW="88900" imgH="139700" progId="Equation.DSMT36">
                  <p:embed/>
                  <p:pic>
                    <p:nvPicPr>
                      <p:cNvPr id="45977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114800"/>
                        <a:ext cx="242887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"/>
          <p:cNvGraphicFramePr>
            <a:graphicFrameLocks noChangeAspect="1"/>
          </p:cNvGraphicFramePr>
          <p:nvPr/>
        </p:nvGraphicFramePr>
        <p:xfrm>
          <a:off x="5345113" y="1981200"/>
          <a:ext cx="17668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495000" imgH="241200" progId="Equation.3">
                  <p:embed/>
                </p:oleObj>
              </mc:Choice>
              <mc:Fallback>
                <p:oleObj name="Equation" r:id="rId7" imgW="495000" imgH="241200" progId="Equation.3">
                  <p:embed/>
                  <p:pic>
                    <p:nvPicPr>
                      <p:cNvPr id="1536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113" y="1981200"/>
                        <a:ext cx="1766887" cy="8604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511300" y="1981200"/>
            <a:ext cx="7315200" cy="1447800"/>
            <a:chOff x="952" y="1248"/>
            <a:chExt cx="4608" cy="912"/>
          </a:xfrm>
        </p:grpSpPr>
        <p:sp>
          <p:nvSpPr>
            <p:cNvPr id="15377" name="Freeform 13"/>
            <p:cNvSpPr>
              <a:spLocks/>
            </p:cNvSpPr>
            <p:nvPr/>
          </p:nvSpPr>
          <p:spPr bwMode="auto">
            <a:xfrm>
              <a:off x="952" y="1488"/>
              <a:ext cx="2216" cy="672"/>
            </a:xfrm>
            <a:custGeom>
              <a:avLst/>
              <a:gdLst>
                <a:gd name="T0" fmla="*/ 488 w 2216"/>
                <a:gd name="T1" fmla="*/ 672 h 672"/>
                <a:gd name="T2" fmla="*/ 248 w 2216"/>
                <a:gd name="T3" fmla="*/ 528 h 672"/>
                <a:gd name="T4" fmla="*/ 104 w 2216"/>
                <a:gd name="T5" fmla="*/ 144 h 672"/>
                <a:gd name="T6" fmla="*/ 872 w 2216"/>
                <a:gd name="T7" fmla="*/ 48 h 672"/>
                <a:gd name="T8" fmla="*/ 2216 w 2216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672"/>
                <a:gd name="T17" fmla="*/ 2216 w 2216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672">
                  <a:moveTo>
                    <a:pt x="488" y="672"/>
                  </a:moveTo>
                  <a:cubicBezTo>
                    <a:pt x="399" y="643"/>
                    <a:pt x="311" y="615"/>
                    <a:pt x="248" y="528"/>
                  </a:cubicBezTo>
                  <a:cubicBezTo>
                    <a:pt x="184" y="440"/>
                    <a:pt x="0" y="224"/>
                    <a:pt x="104" y="144"/>
                  </a:cubicBezTo>
                  <a:cubicBezTo>
                    <a:pt x="208" y="64"/>
                    <a:pt x="520" y="71"/>
                    <a:pt x="872" y="48"/>
                  </a:cubicBezTo>
                  <a:cubicBezTo>
                    <a:pt x="1223" y="24"/>
                    <a:pt x="1719" y="12"/>
                    <a:pt x="2216" y="0"/>
                  </a:cubicBezTo>
                </a:path>
              </a:pathLst>
            </a:custGeom>
            <a:noFill/>
            <a:ln w="19050" cap="rnd">
              <a:solidFill>
                <a:schemeClr val="tx2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65" name="Object 3"/>
            <p:cNvGraphicFramePr>
              <a:graphicFrameLocks noChangeAspect="1"/>
            </p:cNvGraphicFramePr>
            <p:nvPr/>
          </p:nvGraphicFramePr>
          <p:xfrm>
            <a:off x="3336" y="1248"/>
            <a:ext cx="2224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3" name="Equation" r:id="rId9" imgW="990360" imgH="241200" progId="Equation.3">
                    <p:embed/>
                  </p:oleObj>
                </mc:Choice>
                <mc:Fallback>
                  <p:oleObj name="Equation" r:id="rId9" imgW="990360" imgH="241200" progId="Equation.3">
                    <p:embed/>
                    <p:pic>
                      <p:nvPicPr>
                        <p:cNvPr id="1536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1248"/>
                          <a:ext cx="2224" cy="541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5715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9778" name="Object 2"/>
          <p:cNvGraphicFramePr>
            <a:graphicFrameLocks noChangeAspect="1"/>
          </p:cNvGraphicFramePr>
          <p:nvPr/>
        </p:nvGraphicFramePr>
        <p:xfrm>
          <a:off x="1565275" y="5218113"/>
          <a:ext cx="6318250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1447560" imgH="279360" progId="Equation.3">
                  <p:embed/>
                </p:oleObj>
              </mc:Choice>
              <mc:Fallback>
                <p:oleObj name="Equation" r:id="rId11" imgW="1447560" imgH="279360" progId="Equation.3">
                  <p:embed/>
                  <p:pic>
                    <p:nvPicPr>
                      <p:cNvPr id="4597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5218113"/>
                        <a:ext cx="6318250" cy="12176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810000" y="2514600"/>
            <a:ext cx="4648200" cy="2971800"/>
            <a:chOff x="2400" y="1632"/>
            <a:chExt cx="2928" cy="1688"/>
          </a:xfrm>
        </p:grpSpPr>
        <p:sp>
          <p:nvSpPr>
            <p:cNvPr id="15375" name="Freeform 12"/>
            <p:cNvSpPr>
              <a:spLocks/>
            </p:cNvSpPr>
            <p:nvPr/>
          </p:nvSpPr>
          <p:spPr bwMode="auto">
            <a:xfrm>
              <a:off x="4520" y="1632"/>
              <a:ext cx="808" cy="1688"/>
            </a:xfrm>
            <a:custGeom>
              <a:avLst/>
              <a:gdLst>
                <a:gd name="T0" fmla="*/ 88 w 808"/>
                <a:gd name="T1" fmla="*/ 1680 h 1688"/>
                <a:gd name="T2" fmla="*/ 88 w 808"/>
                <a:gd name="T3" fmla="*/ 1632 h 1688"/>
                <a:gd name="T4" fmla="*/ 88 w 808"/>
                <a:gd name="T5" fmla="*/ 1344 h 1688"/>
                <a:gd name="T6" fmla="*/ 616 w 808"/>
                <a:gd name="T7" fmla="*/ 1152 h 1688"/>
                <a:gd name="T8" fmla="*/ 808 w 808"/>
                <a:gd name="T9" fmla="*/ 0 h 16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8"/>
                <a:gd name="T16" fmla="*/ 0 h 1688"/>
                <a:gd name="T17" fmla="*/ 808 w 808"/>
                <a:gd name="T18" fmla="*/ 1688 h 16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8" h="1688">
                  <a:moveTo>
                    <a:pt x="88" y="1680"/>
                  </a:moveTo>
                  <a:cubicBezTo>
                    <a:pt x="88" y="1684"/>
                    <a:pt x="88" y="1688"/>
                    <a:pt x="88" y="1632"/>
                  </a:cubicBezTo>
                  <a:cubicBezTo>
                    <a:pt x="88" y="1576"/>
                    <a:pt x="0" y="1424"/>
                    <a:pt x="88" y="1344"/>
                  </a:cubicBezTo>
                  <a:cubicBezTo>
                    <a:pt x="176" y="1264"/>
                    <a:pt x="496" y="1375"/>
                    <a:pt x="616" y="1152"/>
                  </a:cubicBezTo>
                  <a:cubicBezTo>
                    <a:pt x="735" y="928"/>
                    <a:pt x="771" y="464"/>
                    <a:pt x="808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Freeform 15"/>
            <p:cNvSpPr>
              <a:spLocks/>
            </p:cNvSpPr>
            <p:nvPr/>
          </p:nvSpPr>
          <p:spPr bwMode="auto">
            <a:xfrm>
              <a:off x="2400" y="1728"/>
              <a:ext cx="2576" cy="1584"/>
            </a:xfrm>
            <a:custGeom>
              <a:avLst/>
              <a:gdLst>
                <a:gd name="T0" fmla="*/ 2400 w 2576"/>
                <a:gd name="T1" fmla="*/ 0 h 1584"/>
                <a:gd name="T2" fmla="*/ 2496 w 2576"/>
                <a:gd name="T3" fmla="*/ 432 h 1584"/>
                <a:gd name="T4" fmla="*/ 1920 w 2576"/>
                <a:gd name="T5" fmla="*/ 1392 h 1584"/>
                <a:gd name="T6" fmla="*/ 432 w 2576"/>
                <a:gd name="T7" fmla="*/ 1392 h 1584"/>
                <a:gd name="T8" fmla="*/ 0 w 2576"/>
                <a:gd name="T9" fmla="*/ 1584 h 1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76"/>
                <a:gd name="T16" fmla="*/ 0 h 1584"/>
                <a:gd name="T17" fmla="*/ 2576 w 2576"/>
                <a:gd name="T18" fmla="*/ 1584 h 15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76" h="1584">
                  <a:moveTo>
                    <a:pt x="2400" y="0"/>
                  </a:moveTo>
                  <a:cubicBezTo>
                    <a:pt x="2488" y="100"/>
                    <a:pt x="2576" y="200"/>
                    <a:pt x="2496" y="432"/>
                  </a:cubicBezTo>
                  <a:cubicBezTo>
                    <a:pt x="2416" y="664"/>
                    <a:pt x="2263" y="1232"/>
                    <a:pt x="1920" y="1392"/>
                  </a:cubicBezTo>
                  <a:cubicBezTo>
                    <a:pt x="1576" y="1551"/>
                    <a:pt x="751" y="1360"/>
                    <a:pt x="432" y="1392"/>
                  </a:cubicBezTo>
                  <a:cubicBezTo>
                    <a:pt x="112" y="1423"/>
                    <a:pt x="56" y="1503"/>
                    <a:pt x="0" y="15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AF7E2-EEB5-4C31-B95B-88F75C05CF1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Euler’s FORMULA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Complex Exponential</a:t>
            </a:r>
            <a:endParaRPr lang="en-US"/>
          </a:p>
          <a:p>
            <a:pPr lvl="1"/>
            <a:r>
              <a:rPr lang="en-US" b="1" u="sng"/>
              <a:t>Real part is cosine</a:t>
            </a:r>
          </a:p>
          <a:p>
            <a:pPr lvl="1"/>
            <a:r>
              <a:rPr lang="en-US"/>
              <a:t>Imaginary part is sine</a:t>
            </a:r>
          </a:p>
          <a:p>
            <a:pPr lvl="1"/>
            <a:r>
              <a:rPr lang="en-US"/>
              <a:t>Magnitude is one</a:t>
            </a:r>
          </a:p>
        </p:txBody>
      </p:sp>
      <p:graphicFrame>
        <p:nvGraphicFramePr>
          <p:cNvPr id="405513" name="Object 9"/>
          <p:cNvGraphicFramePr>
            <a:graphicFrameLocks noChangeAspect="1"/>
          </p:cNvGraphicFramePr>
          <p:nvPr/>
        </p:nvGraphicFramePr>
        <p:xfrm>
          <a:off x="884238" y="4953000"/>
          <a:ext cx="7718425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1562040" imgH="228600" progId="Equation.3">
                  <p:embed/>
                </p:oleObj>
              </mc:Choice>
              <mc:Fallback>
                <p:oleObj name="Equation" r:id="rId3" imgW="1562040" imgH="228600" progId="Equation.3">
                  <p:embed/>
                  <p:pic>
                    <p:nvPicPr>
                      <p:cNvPr id="405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4953000"/>
                        <a:ext cx="7718425" cy="11287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3" name="Group 11"/>
          <p:cNvGrpSpPr>
            <a:grpSpLocks/>
          </p:cNvGrpSpPr>
          <p:nvPr/>
        </p:nvGrpSpPr>
        <p:grpSpPr bwMode="auto">
          <a:xfrm>
            <a:off x="4400550" y="1905000"/>
            <a:ext cx="4362450" cy="2860675"/>
            <a:chOff x="2772" y="1200"/>
            <a:chExt cx="2748" cy="1802"/>
          </a:xfrm>
        </p:grpSpPr>
        <p:pic>
          <p:nvPicPr>
            <p:cNvPr id="16394" name="Picture 5" descr="trig-fc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08" y="1200"/>
              <a:ext cx="1638" cy="1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6387" name="Object 10"/>
            <p:cNvGraphicFramePr>
              <a:graphicFrameLocks noChangeAspect="1"/>
            </p:cNvGraphicFramePr>
            <p:nvPr/>
          </p:nvGraphicFramePr>
          <p:xfrm>
            <a:off x="2772" y="2544"/>
            <a:ext cx="2748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" name="Equation" r:id="rId6" imgW="1371600" imgH="228600" progId="Equation.3">
                    <p:embed/>
                  </p:oleObj>
                </mc:Choice>
                <mc:Fallback>
                  <p:oleObj name="Equation" r:id="rId6" imgW="1371600" imgH="228600" progId="Equation.3">
                    <p:embed/>
                    <p:pic>
                      <p:nvPicPr>
                        <p:cNvPr id="1638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2" y="2544"/>
                          <a:ext cx="2748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58821-66C3-4A7F-A2A3-FEB6AB8AD598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356600" cy="1143000"/>
          </a:xfrm>
        </p:spPr>
        <p:txBody>
          <a:bodyPr/>
          <a:lstStyle/>
          <a:p>
            <a:r>
              <a:rPr lang="en-US"/>
              <a:t>Real &amp; Imaginary Part Plots</a:t>
            </a:r>
          </a:p>
        </p:txBody>
      </p:sp>
      <p:pic>
        <p:nvPicPr>
          <p:cNvPr id="32774" name="Picture 3" descr="reim-r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696200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288925" y="36417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i="1">
              <a:latin typeface="Tahoma" charset="0"/>
            </a:endParaRP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76200" y="3657600"/>
            <a:ext cx="30638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Tahoma" charset="0"/>
              </a:rPr>
              <a:t>PHASE DIFFERENCE</a:t>
            </a:r>
            <a:r>
              <a:rPr lang="en-US" sz="2000" b="1">
                <a:solidFill>
                  <a:srgbClr val="FF0000"/>
                </a:solidFill>
                <a:latin typeface="Tahoma" charset="0"/>
              </a:rPr>
              <a:t> = </a:t>
            </a:r>
            <a:r>
              <a:rPr lang="en-US" b="1">
                <a:solidFill>
                  <a:srgbClr val="FF0000"/>
                </a:solidFill>
                <a:latin typeface="Symbol" charset="2"/>
              </a:rPr>
              <a:t>p</a:t>
            </a:r>
            <a:r>
              <a:rPr lang="en-US" sz="2000" b="1">
                <a:solidFill>
                  <a:srgbClr val="FF0000"/>
                </a:solidFill>
                <a:latin typeface="Tahoma" charset="0"/>
              </a:rPr>
              <a:t>/2</a:t>
            </a:r>
            <a:endParaRPr lang="en-US" i="1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 flipH="1" flipV="1">
            <a:off x="4770438" y="1676400"/>
            <a:ext cx="0" cy="44196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 flipV="1">
            <a:off x="5334000" y="43434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A7375-8D16-41CD-B4D8-1F7D37FA400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7415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EXPONENTIAL</a:t>
            </a:r>
          </a:p>
        </p:txBody>
      </p:sp>
      <p:sp>
        <p:nvSpPr>
          <p:cNvPr id="17416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178800" cy="3238500"/>
          </a:xfrm>
        </p:spPr>
        <p:txBody>
          <a:bodyPr/>
          <a:lstStyle/>
          <a:p>
            <a:r>
              <a:rPr lang="en-US"/>
              <a:t>Interpret this as a</a:t>
            </a:r>
            <a:r>
              <a:rPr lang="en-US" b="1">
                <a:solidFill>
                  <a:schemeClr val="accent1"/>
                </a:solidFill>
              </a:rPr>
              <a:t> Rotating Vector</a:t>
            </a:r>
            <a:endParaRPr lang="en-US"/>
          </a:p>
          <a:p>
            <a:pPr lvl="1"/>
            <a:r>
              <a:rPr lang="en-US" b="1">
                <a:latin typeface="Symbol" charset="2"/>
              </a:rPr>
              <a:t>q = w</a:t>
            </a:r>
            <a:r>
              <a:rPr lang="en-US" b="1" i="1"/>
              <a:t>t</a:t>
            </a:r>
          </a:p>
          <a:p>
            <a:pPr lvl="1"/>
            <a:r>
              <a:rPr lang="en-US"/>
              <a:t>Angle changes vs. time</a:t>
            </a:r>
            <a:endParaRPr lang="en-US" b="1" i="1"/>
          </a:p>
          <a:p>
            <a:pPr lvl="1"/>
            <a:r>
              <a:rPr lang="en-US"/>
              <a:t>ex: </a:t>
            </a:r>
            <a:r>
              <a:rPr lang="en-US">
                <a:latin typeface="Symbol" charset="2"/>
              </a:rPr>
              <a:t>w=20p </a:t>
            </a:r>
            <a:r>
              <a:rPr lang="en-US"/>
              <a:t>rad/s</a:t>
            </a:r>
            <a:endParaRPr lang="en-US">
              <a:latin typeface="Symbol" charset="2"/>
            </a:endParaRPr>
          </a:p>
          <a:p>
            <a:pPr lvl="1"/>
            <a:r>
              <a:rPr lang="en-US"/>
              <a:t>Rotates </a:t>
            </a:r>
            <a:r>
              <a:rPr lang="en-US">
                <a:latin typeface="Symbol" charset="2"/>
              </a:rPr>
              <a:t>0.2p</a:t>
            </a:r>
            <a:r>
              <a:rPr lang="en-US"/>
              <a:t> in 0.01 secs</a:t>
            </a:r>
          </a:p>
          <a:p>
            <a:pPr lvl="1"/>
            <a:endParaRPr lang="en-US"/>
          </a:p>
        </p:txBody>
      </p:sp>
      <p:graphicFrame>
        <p:nvGraphicFramePr>
          <p:cNvPr id="17410" name="Object 3072"/>
          <p:cNvGraphicFramePr>
            <a:graphicFrameLocks noChangeAspect="1"/>
          </p:cNvGraphicFramePr>
          <p:nvPr/>
        </p:nvGraphicFramePr>
        <p:xfrm>
          <a:off x="4800600" y="5584825"/>
          <a:ext cx="3886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MathType Equation" r:id="rId3" imgW="1333440" imgH="203040" progId="Equation">
                  <p:embed/>
                </p:oleObj>
              </mc:Choice>
              <mc:Fallback>
                <p:oleObj name="MathType Equation" r:id="rId3" imgW="1333440" imgH="203040" progId="Equation">
                  <p:embed/>
                  <p:pic>
                    <p:nvPicPr>
                      <p:cNvPr id="17410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584825"/>
                        <a:ext cx="38862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7" name="Picture 3077" descr="trig-fc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1675" y="3482975"/>
            <a:ext cx="2600325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11" name="Object 3073"/>
          <p:cNvGraphicFramePr>
            <a:graphicFrameLocks noChangeAspect="1"/>
          </p:cNvGraphicFramePr>
          <p:nvPr/>
        </p:nvGraphicFramePr>
        <p:xfrm>
          <a:off x="1430338" y="1770063"/>
          <a:ext cx="61849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Microsoft Equation 3.0" r:id="rId6" imgW="1574640" imgH="228600" progId="Equation.3">
                  <p:embed/>
                </p:oleObj>
              </mc:Choice>
              <mc:Fallback>
                <p:oleObj name="Microsoft Equation 3.0" r:id="rId6" imgW="1574640" imgH="228600" progId="Equation.3">
                  <p:embed/>
                  <p:pic>
                    <p:nvPicPr>
                      <p:cNvPr id="17411" name="Object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1770063"/>
                        <a:ext cx="6184900" cy="8969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EDC68-281F-4A5A-98F7-351ECD5090BF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Rotating Phasor</a:t>
            </a:r>
          </a:p>
        </p:txBody>
      </p:sp>
      <p:pic>
        <p:nvPicPr>
          <p:cNvPr id="33798" name="Picture 3" descr="rotphas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52400"/>
            <a:ext cx="33623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746125" y="1938338"/>
            <a:ext cx="3222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charset="0"/>
              </a:rPr>
              <a:t>See Demo on CD-ROM</a:t>
            </a:r>
          </a:p>
          <a:p>
            <a:r>
              <a:rPr lang="en-US">
                <a:latin typeface="Tahoma" charset="0"/>
              </a:rPr>
              <a:t>Chapter 2</a:t>
            </a:r>
          </a:p>
        </p:txBody>
      </p:sp>
      <p:pic>
        <p:nvPicPr>
          <p:cNvPr id="33800" name="Picture 5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2766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440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40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407FE-095F-4668-89E2-791B0782C290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84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SINUSOIDS EXAMPLE</a:t>
            </a:r>
            <a:br>
              <a:rPr lang="en-US"/>
            </a:br>
            <a:endParaRPr lang="en-US"/>
          </a:p>
        </p:txBody>
      </p:sp>
      <p:pic>
        <p:nvPicPr>
          <p:cNvPr id="414723" name="Picture 3" descr="F:\Lect-3\add-co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887413"/>
            <a:ext cx="7010400" cy="574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728" name="Text Box 8"/>
          <p:cNvSpPr txBox="1">
            <a:spLocks noChangeArrowheads="1"/>
          </p:cNvSpPr>
          <p:nvPr/>
        </p:nvSpPr>
        <p:spPr bwMode="auto">
          <a:xfrm>
            <a:off x="3581400" y="1878013"/>
            <a:ext cx="635000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ahoma" charset="0"/>
              </a:rPr>
              <a:t>t</a:t>
            </a:r>
            <a:r>
              <a:rPr lang="en-US" b="1" baseline="-25000">
                <a:solidFill>
                  <a:schemeClr val="tx2"/>
                </a:solidFill>
                <a:latin typeface="Tahoma" charset="0"/>
              </a:rPr>
              <a:t>m1</a:t>
            </a:r>
            <a:endParaRPr lang="en-US" baseline="-25000">
              <a:solidFill>
                <a:schemeClr val="accent1"/>
              </a:solidFill>
              <a:latin typeface="Tahoma" charset="0"/>
            </a:endParaRPr>
          </a:p>
        </p:txBody>
      </p:sp>
      <p:sp>
        <p:nvSpPr>
          <p:cNvPr id="414729" name="Text Box 9"/>
          <p:cNvSpPr txBox="1">
            <a:spLocks noChangeArrowheads="1"/>
          </p:cNvSpPr>
          <p:nvPr/>
        </p:nvSpPr>
        <p:spPr bwMode="auto">
          <a:xfrm>
            <a:off x="2895600" y="3706813"/>
            <a:ext cx="635000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ahoma" charset="0"/>
              </a:rPr>
              <a:t>t</a:t>
            </a:r>
            <a:r>
              <a:rPr lang="en-US" b="1" baseline="-25000">
                <a:solidFill>
                  <a:schemeClr val="tx2"/>
                </a:solidFill>
                <a:latin typeface="Tahoma" charset="0"/>
              </a:rPr>
              <a:t>m2</a:t>
            </a:r>
            <a:endParaRPr lang="en-US" baseline="-25000">
              <a:solidFill>
                <a:schemeClr val="accent1"/>
              </a:solidFill>
              <a:latin typeface="Tahoma" charset="0"/>
            </a:endParaRPr>
          </a:p>
        </p:txBody>
      </p:sp>
      <p:sp>
        <p:nvSpPr>
          <p:cNvPr id="414730" name="Text Box 10"/>
          <p:cNvSpPr txBox="1">
            <a:spLocks noChangeArrowheads="1"/>
          </p:cNvSpPr>
          <p:nvPr/>
        </p:nvSpPr>
        <p:spPr bwMode="auto">
          <a:xfrm>
            <a:off x="3200400" y="5459413"/>
            <a:ext cx="635000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ahoma" charset="0"/>
              </a:rPr>
              <a:t>t</a:t>
            </a:r>
            <a:r>
              <a:rPr lang="en-US" b="1" baseline="-25000">
                <a:solidFill>
                  <a:schemeClr val="tx2"/>
                </a:solidFill>
                <a:latin typeface="Tahoma" charset="0"/>
              </a:rPr>
              <a:t>m3</a:t>
            </a:r>
            <a:endParaRPr lang="en-US" baseline="-25000">
              <a:solidFill>
                <a:schemeClr val="accent1"/>
              </a:solidFill>
              <a:latin typeface="Tahoma" charset="0"/>
            </a:endParaRPr>
          </a:p>
        </p:txBody>
      </p:sp>
      <p:graphicFrame>
        <p:nvGraphicFramePr>
          <p:cNvPr id="414731" name="Object 11"/>
          <p:cNvGraphicFramePr>
            <a:graphicFrameLocks noChangeAspect="1"/>
          </p:cNvGraphicFramePr>
          <p:nvPr/>
        </p:nvGraphicFramePr>
        <p:xfrm>
          <a:off x="76200" y="4967288"/>
          <a:ext cx="19050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4" imgW="1218960" imgH="228600" progId="Equation.3">
                  <p:embed/>
                </p:oleObj>
              </mc:Choice>
              <mc:Fallback>
                <p:oleObj name="Equation" r:id="rId4" imgW="1218960" imgH="228600" progId="Equation.3">
                  <p:embed/>
                  <p:pic>
                    <p:nvPicPr>
                      <p:cNvPr id="4147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967288"/>
                        <a:ext cx="1905000" cy="3571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3" name="Object 13"/>
          <p:cNvGraphicFramePr>
            <a:graphicFrameLocks noChangeAspect="1"/>
          </p:cNvGraphicFramePr>
          <p:nvPr/>
        </p:nvGraphicFramePr>
        <p:xfrm>
          <a:off x="914400" y="1295400"/>
          <a:ext cx="914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6" imgW="330120" imgH="215640" progId="Equation.3">
                  <p:embed/>
                </p:oleObj>
              </mc:Choice>
              <mc:Fallback>
                <p:oleObj name="Equation" r:id="rId6" imgW="330120" imgH="215640" progId="Equation.3">
                  <p:embed/>
                  <p:pic>
                    <p:nvPicPr>
                      <p:cNvPr id="4147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914400" cy="5969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4" name="Object 14"/>
          <p:cNvGraphicFramePr>
            <a:graphicFrameLocks noChangeAspect="1"/>
          </p:cNvGraphicFramePr>
          <p:nvPr/>
        </p:nvGraphicFramePr>
        <p:xfrm>
          <a:off x="896938" y="3060700"/>
          <a:ext cx="9493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8" imgW="342720" imgH="215640" progId="Equation.3">
                  <p:embed/>
                </p:oleObj>
              </mc:Choice>
              <mc:Fallback>
                <p:oleObj name="Equation" r:id="rId8" imgW="342720" imgH="215640" progId="Equation.3">
                  <p:embed/>
                  <p:pic>
                    <p:nvPicPr>
                      <p:cNvPr id="4147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3060700"/>
                        <a:ext cx="949325" cy="5969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8" grpId="0" animBg="1" autoUpdateAnimBg="0"/>
      <p:bldP spid="414729" grpId="0" animBg="1" autoUpdateAnimBg="0"/>
      <p:bldP spid="41473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2B8103-3598-43EB-8A55-18F01076581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ASSIGNMENTS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Lecture:</a:t>
            </a:r>
          </a:p>
          <a:p>
            <a:pPr lvl="1"/>
            <a:r>
              <a:rPr lang="en-US" dirty="0"/>
              <a:t>Chapter 2, Section 2-6</a:t>
            </a:r>
          </a:p>
          <a:p>
            <a:pPr lvl="1"/>
            <a:endParaRPr lang="en-US" dirty="0"/>
          </a:p>
          <a:p>
            <a:r>
              <a:rPr lang="en-US" dirty="0"/>
              <a:t>Other Reading:</a:t>
            </a:r>
          </a:p>
          <a:p>
            <a:pPr lvl="1"/>
            <a:r>
              <a:rPr lang="en-US" dirty="0"/>
              <a:t>Appendix A: Complex Numbers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Appendix B: MATLAB</a:t>
            </a:r>
          </a:p>
          <a:p>
            <a:pPr lvl="2"/>
            <a:r>
              <a:rPr lang="en-US" dirty="0"/>
              <a:t>Next Lecture: start Chapter 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72741-E0AA-42AD-9837-202BB2AC4DE2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n-US"/>
              <a:t>Convert Time-Shift to Phase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Measure </a:t>
            </a:r>
            <a:r>
              <a:rPr lang="en-US">
                <a:solidFill>
                  <a:schemeClr val="accent1"/>
                </a:solidFill>
              </a:rPr>
              <a:t>peak times</a:t>
            </a:r>
            <a:r>
              <a:rPr lang="en-US"/>
              <a:t>: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 baseline="-25000">
                <a:solidFill>
                  <a:schemeClr val="accent1"/>
                </a:solidFill>
              </a:rPr>
              <a:t>m1</a:t>
            </a:r>
            <a:r>
              <a:rPr lang="en-US"/>
              <a:t>=-0.0194, 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 baseline="-25000">
                <a:solidFill>
                  <a:schemeClr val="accent1"/>
                </a:solidFill>
              </a:rPr>
              <a:t>m2</a:t>
            </a:r>
            <a:r>
              <a:rPr lang="en-US"/>
              <a:t>=-0.0556, 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 baseline="-25000">
                <a:solidFill>
                  <a:schemeClr val="accent1"/>
                </a:solidFill>
              </a:rPr>
              <a:t>m3</a:t>
            </a:r>
            <a:r>
              <a:rPr lang="en-US"/>
              <a:t>=-0.0394</a:t>
            </a:r>
          </a:p>
          <a:p>
            <a:r>
              <a:rPr lang="en-US"/>
              <a:t>Convert to </a:t>
            </a:r>
            <a:r>
              <a:rPr lang="en-US">
                <a:solidFill>
                  <a:schemeClr val="accent1"/>
                </a:solidFill>
              </a:rPr>
              <a:t>phase</a:t>
            </a:r>
            <a:r>
              <a:rPr lang="en-US"/>
              <a:t> (T=0.1)</a:t>
            </a:r>
          </a:p>
          <a:p>
            <a:pPr lvl="1"/>
            <a:r>
              <a:rPr lang="en-US">
                <a:solidFill>
                  <a:schemeClr val="accent1"/>
                </a:solidFill>
                <a:latin typeface="Symbol" charset="2"/>
              </a:rPr>
              <a:t>f</a:t>
            </a:r>
            <a:r>
              <a:rPr lang="en-US" baseline="-25000">
                <a:solidFill>
                  <a:schemeClr val="accent1"/>
                </a:solidFill>
              </a:rPr>
              <a:t>1</a:t>
            </a:r>
            <a:r>
              <a:rPr lang="en-US"/>
              <a:t>=-</a:t>
            </a:r>
            <a:r>
              <a:rPr lang="en-US" b="1">
                <a:latin typeface="Symbol" charset="2"/>
              </a:rPr>
              <a:t>w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 baseline="-25000">
                <a:solidFill>
                  <a:schemeClr val="accent1"/>
                </a:solidFill>
              </a:rPr>
              <a:t>m1</a:t>
            </a:r>
            <a:r>
              <a:rPr lang="en-US"/>
              <a:t> = -2</a:t>
            </a:r>
            <a:r>
              <a:rPr lang="en-US" b="1">
                <a:latin typeface="Symbol" charset="2"/>
              </a:rPr>
              <a:t>p</a:t>
            </a:r>
            <a:r>
              <a:rPr lang="en-US"/>
              <a:t>(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 baseline="-25000">
                <a:solidFill>
                  <a:schemeClr val="accent1"/>
                </a:solidFill>
              </a:rPr>
              <a:t>m1</a:t>
            </a:r>
            <a:r>
              <a:rPr lang="en-US" baseline="-25000"/>
              <a:t> </a:t>
            </a:r>
            <a:r>
              <a:rPr lang="en-US"/>
              <a:t>/T) = 70</a:t>
            </a:r>
            <a:r>
              <a:rPr lang="en-US">
                <a:latin typeface="Symbol" charset="2"/>
              </a:rPr>
              <a:t>p</a:t>
            </a:r>
            <a:r>
              <a:rPr lang="en-US"/>
              <a:t>/180, </a:t>
            </a:r>
          </a:p>
          <a:p>
            <a:pPr lvl="1"/>
            <a:r>
              <a:rPr lang="en-US">
                <a:solidFill>
                  <a:schemeClr val="accent1"/>
                </a:solidFill>
                <a:latin typeface="Symbol" charset="2"/>
              </a:rPr>
              <a:t>f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r>
              <a:rPr lang="en-US"/>
              <a:t>= 200</a:t>
            </a:r>
            <a:r>
              <a:rPr lang="en-US">
                <a:latin typeface="Symbol" charset="2"/>
              </a:rPr>
              <a:t>p</a:t>
            </a:r>
            <a:r>
              <a:rPr lang="en-US"/>
              <a:t>/180</a:t>
            </a:r>
          </a:p>
          <a:p>
            <a:r>
              <a:rPr lang="en-US"/>
              <a:t>Amplitudes</a:t>
            </a:r>
          </a:p>
          <a:p>
            <a:pPr lvl="1"/>
            <a:r>
              <a:rPr lang="en-US"/>
              <a:t>A</a:t>
            </a:r>
            <a:r>
              <a:rPr lang="en-US" baseline="-25000"/>
              <a:t>1</a:t>
            </a:r>
            <a:r>
              <a:rPr lang="en-US"/>
              <a:t>=1.7, A</a:t>
            </a:r>
            <a:r>
              <a:rPr lang="en-US" baseline="-25000"/>
              <a:t>2</a:t>
            </a:r>
            <a:r>
              <a:rPr lang="en-US"/>
              <a:t>=1.9, A</a:t>
            </a:r>
            <a:r>
              <a:rPr lang="en-US" baseline="-25000"/>
              <a:t>3</a:t>
            </a:r>
            <a:r>
              <a:rPr lang="en-US"/>
              <a:t>=1.532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FC2BF-25FC-4A03-BAE5-050C64090899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1143000"/>
          </a:xfrm>
        </p:spPr>
        <p:txBody>
          <a:bodyPr/>
          <a:lstStyle/>
          <a:p>
            <a:r>
              <a:rPr lang="en-US"/>
              <a:t>ADD SINUSOIDS: Amp/Phase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534400" cy="4171950"/>
          </a:xfrm>
        </p:spPr>
        <p:txBody>
          <a:bodyPr/>
          <a:lstStyle/>
          <a:p>
            <a:r>
              <a:rPr lang="en-US"/>
              <a:t>ALL SINUSOIDS have </a:t>
            </a:r>
            <a:r>
              <a:rPr lang="en-US">
                <a:solidFill>
                  <a:schemeClr val="accent1"/>
                </a:solidFill>
              </a:rPr>
              <a:t>SAME</a:t>
            </a:r>
            <a:r>
              <a:rPr lang="en-US"/>
              <a:t> FREQUENCY</a:t>
            </a:r>
          </a:p>
          <a:p>
            <a:r>
              <a:rPr lang="en-US"/>
              <a:t>HOW to GET </a:t>
            </a:r>
            <a:r>
              <a:rPr lang="en-US">
                <a:solidFill>
                  <a:schemeClr val="accent1"/>
                </a:solidFill>
              </a:rPr>
              <a:t>{Amp,Phase}</a:t>
            </a:r>
            <a:r>
              <a:rPr lang="en-US"/>
              <a:t> of RESULT ?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590800" y="5867400"/>
            <a:ext cx="4800600" cy="762000"/>
            <a:chOff x="1632" y="3696"/>
            <a:chExt cx="3024" cy="480"/>
          </a:xfrm>
        </p:grpSpPr>
        <p:sp>
          <p:nvSpPr>
            <p:cNvPr id="35851" name="AutoShape 5"/>
            <p:cNvSpPr>
              <a:spLocks noChangeArrowheads="1"/>
            </p:cNvSpPr>
            <p:nvPr/>
          </p:nvSpPr>
          <p:spPr bwMode="auto">
            <a:xfrm>
              <a:off x="1632" y="3696"/>
              <a:ext cx="288" cy="432"/>
            </a:xfrm>
            <a:prstGeom prst="up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AutoShape 6"/>
            <p:cNvSpPr>
              <a:spLocks noChangeArrowheads="1"/>
            </p:cNvSpPr>
            <p:nvPr/>
          </p:nvSpPr>
          <p:spPr bwMode="auto">
            <a:xfrm>
              <a:off x="4128" y="3696"/>
              <a:ext cx="528" cy="48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22924" name="Picture 12" descr="add-cos-ex12.gif                                               0000CBCDJIM-2                          B29E03F8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938" y="3200400"/>
            <a:ext cx="7916862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2925" name="Picture 13" descr="add-cos-ex3.gif                                                0000CBCDJIM-2                          B29E03F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584700"/>
            <a:ext cx="7907338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2926" name="Line 14"/>
          <p:cNvSpPr>
            <a:spLocks noChangeShapeType="1"/>
          </p:cNvSpPr>
          <p:nvPr/>
        </p:nvSpPr>
        <p:spPr bwMode="auto">
          <a:xfrm>
            <a:off x="4876800" y="4343400"/>
            <a:ext cx="228600" cy="10668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215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215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397C9-7D6E-44B3-81E3-719F36C5707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946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number relations for SCALARS</a:t>
            </a:r>
          </a:p>
        </p:txBody>
      </p:sp>
      <p:sp>
        <p:nvSpPr>
          <p:cNvPr id="19466" name="Rectangle 2053"/>
          <p:cNvSpPr>
            <a:spLocks noChangeArrowheads="1"/>
          </p:cNvSpPr>
          <p:nvPr/>
        </p:nvSpPr>
        <p:spPr bwMode="auto">
          <a:xfrm>
            <a:off x="381000" y="1676400"/>
            <a:ext cx="817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Tahoma" charset="0"/>
              </a:rPr>
              <a:t>Cartesian and polar forms</a:t>
            </a:r>
          </a:p>
        </p:txBody>
      </p:sp>
      <p:graphicFrame>
        <p:nvGraphicFramePr>
          <p:cNvPr id="19458" name="Object 16"/>
          <p:cNvGraphicFramePr>
            <a:graphicFrameLocks noChangeAspect="1"/>
          </p:cNvGraphicFramePr>
          <p:nvPr/>
        </p:nvGraphicFramePr>
        <p:xfrm>
          <a:off x="2743200" y="5715000"/>
          <a:ext cx="35179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1003300" imgH="203200" progId="Equation.3">
                  <p:embed/>
                </p:oleObj>
              </mc:Choice>
              <mc:Fallback>
                <p:oleObj name="Equation" r:id="rId3" imgW="1003300" imgH="203200" progId="Equation.3">
                  <p:embed/>
                  <p:pic>
                    <p:nvPicPr>
                      <p:cNvPr id="1945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715000"/>
                        <a:ext cx="3517900" cy="7127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7" name="Group 17"/>
          <p:cNvGrpSpPr>
            <a:grpSpLocks/>
          </p:cNvGrpSpPr>
          <p:nvPr/>
        </p:nvGrpSpPr>
        <p:grpSpPr bwMode="auto">
          <a:xfrm>
            <a:off x="2057400" y="2209800"/>
            <a:ext cx="5321300" cy="1524000"/>
            <a:chOff x="624" y="2112"/>
            <a:chExt cx="3352" cy="960"/>
          </a:xfrm>
        </p:grpSpPr>
        <p:graphicFrame>
          <p:nvGraphicFramePr>
            <p:cNvPr id="19460" name="Object 4"/>
            <p:cNvGraphicFramePr>
              <a:graphicFrameLocks noChangeAspect="1"/>
            </p:cNvGraphicFramePr>
            <p:nvPr/>
          </p:nvGraphicFramePr>
          <p:xfrm>
            <a:off x="624" y="2112"/>
            <a:ext cx="1466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" name="Equation" r:id="rId5" imgW="774700" imgH="508000" progId="Equation.3">
                    <p:embed/>
                  </p:oleObj>
                </mc:Choice>
                <mc:Fallback>
                  <p:oleObj name="Equation" r:id="rId5" imgW="774700" imgH="508000" progId="Equation.3">
                    <p:embed/>
                    <p:pic>
                      <p:nvPicPr>
                        <p:cNvPr id="1946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112"/>
                          <a:ext cx="1466" cy="96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12"/>
            <p:cNvGraphicFramePr>
              <a:graphicFrameLocks noChangeAspect="1"/>
            </p:cNvGraphicFramePr>
            <p:nvPr/>
          </p:nvGraphicFramePr>
          <p:xfrm>
            <a:off x="2592" y="2140"/>
            <a:ext cx="1384" cy="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8" name="Equation" r:id="rId7" imgW="672840" imgH="406080" progId="Equation.3">
                    <p:embed/>
                  </p:oleObj>
                </mc:Choice>
                <mc:Fallback>
                  <p:oleObj name="Equation" r:id="rId7" imgW="672840" imgH="406080" progId="Equation.3">
                    <p:embed/>
                    <p:pic>
                      <p:nvPicPr>
                        <p:cNvPr id="1946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140"/>
                          <a:ext cx="1384" cy="836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752600" y="4267200"/>
          <a:ext cx="60833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9" imgW="1549400" imgH="203200" progId="Equation.3">
                  <p:embed/>
                </p:oleObj>
              </mc:Choice>
              <mc:Fallback>
                <p:oleObj name="Equation" r:id="rId9" imgW="1549400" imgH="203200" progId="Equation.3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67200"/>
                        <a:ext cx="6083300" cy="7969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2053"/>
          <p:cNvSpPr>
            <a:spLocks noChangeArrowheads="1"/>
          </p:cNvSpPr>
          <p:nvPr/>
        </p:nvSpPr>
        <p:spPr bwMode="auto">
          <a:xfrm>
            <a:off x="381000" y="3733800"/>
            <a:ext cx="817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Tahoma" charset="0"/>
              </a:rPr>
              <a:t>Euler’s formula</a:t>
            </a:r>
          </a:p>
        </p:txBody>
      </p:sp>
      <p:sp>
        <p:nvSpPr>
          <p:cNvPr id="19469" name="Rectangle 2053"/>
          <p:cNvSpPr>
            <a:spLocks noChangeArrowheads="1"/>
          </p:cNvSpPr>
          <p:nvPr/>
        </p:nvSpPr>
        <p:spPr bwMode="auto">
          <a:xfrm>
            <a:off x="381000" y="5181600"/>
            <a:ext cx="817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Tahoma" charset="0"/>
              </a:rPr>
              <a:t>Real part of Euler’s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235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235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B4BA1-2A5E-4DE1-9AB6-B45F17254A3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204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AMPLITUDE</a:t>
            </a:r>
          </a:p>
        </p:txBody>
      </p:sp>
      <p:grpSp>
        <p:nvGrpSpPr>
          <p:cNvPr id="20489" name="Group 18"/>
          <p:cNvGrpSpPr>
            <a:grpSpLocks/>
          </p:cNvGrpSpPr>
          <p:nvPr/>
        </p:nvGrpSpPr>
        <p:grpSpPr bwMode="auto">
          <a:xfrm>
            <a:off x="457200" y="1524000"/>
            <a:ext cx="8534400" cy="1371600"/>
            <a:chOff x="457200" y="1524000"/>
            <a:chExt cx="8534400" cy="1371600"/>
          </a:xfrm>
        </p:grpSpPr>
        <p:graphicFrame>
          <p:nvGraphicFramePr>
            <p:cNvPr id="20484" name="Object 3"/>
            <p:cNvGraphicFramePr>
              <a:graphicFrameLocks noChangeAspect="1"/>
            </p:cNvGraphicFramePr>
            <p:nvPr/>
          </p:nvGraphicFramePr>
          <p:xfrm>
            <a:off x="1524000" y="2100542"/>
            <a:ext cx="7467600" cy="7950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0" name="Equation" r:id="rId3" imgW="2145960" imgH="228600" progId="Equation.3">
                    <p:embed/>
                  </p:oleObj>
                </mc:Choice>
                <mc:Fallback>
                  <p:oleObj name="Equation" r:id="rId3" imgW="2145960" imgH="228600" progId="Equation.3">
                    <p:embed/>
                    <p:pic>
                      <p:nvPicPr>
                        <p:cNvPr id="2048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2100542"/>
                          <a:ext cx="7467600" cy="79505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109" name="Rectangle 5"/>
            <p:cNvSpPr>
              <a:spLocks noChangeArrowheads="1"/>
            </p:cNvSpPr>
            <p:nvPr/>
          </p:nvSpPr>
          <p:spPr bwMode="auto">
            <a:xfrm>
              <a:off x="457200" y="1524000"/>
              <a:ext cx="81788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r>
                <a:rPr lang="en-US">
                  <a:latin typeface="Tahoma" charset="0"/>
                </a:rPr>
                <a:t>General Sinusoid</a:t>
              </a:r>
              <a:endParaRPr lang="en-US" b="1" u="sng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endParaRPr>
            </a:p>
          </p:txBody>
        </p:sp>
      </p:grpSp>
      <p:grpSp>
        <p:nvGrpSpPr>
          <p:cNvPr id="20490" name="Group 22"/>
          <p:cNvGrpSpPr>
            <a:grpSpLocks/>
          </p:cNvGrpSpPr>
          <p:nvPr/>
        </p:nvGrpSpPr>
        <p:grpSpPr bwMode="auto">
          <a:xfrm>
            <a:off x="457200" y="3124200"/>
            <a:ext cx="8178800" cy="1360488"/>
            <a:chOff x="457200" y="3124200"/>
            <a:chExt cx="8178800" cy="1360487"/>
          </a:xfrm>
        </p:grpSpPr>
        <p:graphicFrame>
          <p:nvGraphicFramePr>
            <p:cNvPr id="20483" name="Object 19"/>
            <p:cNvGraphicFramePr>
              <a:graphicFrameLocks noChangeAspect="1"/>
            </p:cNvGraphicFramePr>
            <p:nvPr/>
          </p:nvGraphicFramePr>
          <p:xfrm>
            <a:off x="2116138" y="3778250"/>
            <a:ext cx="5700712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1" name="Equation" r:id="rId5" imgW="1638300" imgH="203200" progId="Equation.3">
                    <p:embed/>
                  </p:oleObj>
                </mc:Choice>
                <mc:Fallback>
                  <p:oleObj name="Equation" r:id="rId5" imgW="1638300" imgH="203200" progId="Equation.3">
                    <p:embed/>
                    <p:pic>
                      <p:nvPicPr>
                        <p:cNvPr id="2048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6138" y="3778250"/>
                          <a:ext cx="5700712" cy="706437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6" name="Rectangle 11"/>
            <p:cNvSpPr>
              <a:spLocks noChangeArrowheads="1"/>
            </p:cNvSpPr>
            <p:nvPr/>
          </p:nvSpPr>
          <p:spPr bwMode="auto">
            <a:xfrm>
              <a:off x="457200" y="3124200"/>
              <a:ext cx="81788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</a:pPr>
              <a:r>
                <a:rPr lang="en-US">
                  <a:latin typeface="Tahoma" charset="0"/>
                </a:rPr>
                <a:t>Sinusoid = REAL PART of  complex exp: z(t)=(Ae</a:t>
              </a:r>
              <a:r>
                <a:rPr lang="en-US" baseline="30000">
                  <a:latin typeface="Tahoma" charset="0"/>
                </a:rPr>
                <a:t>j</a:t>
              </a:r>
              <a:r>
                <a:rPr lang="en-US" baseline="30000">
                  <a:latin typeface="Symbol" charset="2"/>
                </a:rPr>
                <a:t>f</a:t>
              </a:r>
              <a:r>
                <a:rPr lang="en-US">
                  <a:latin typeface="Tahoma" charset="0"/>
                </a:rPr>
                <a:t>)e</a:t>
              </a:r>
              <a:r>
                <a:rPr lang="en-US" baseline="30000">
                  <a:latin typeface="Tahoma" charset="0"/>
                </a:rPr>
                <a:t>j</a:t>
              </a:r>
              <a:r>
                <a:rPr lang="en-US" baseline="30000">
                  <a:latin typeface="Symbol" charset="2"/>
                </a:rPr>
                <a:t>w</a:t>
              </a:r>
              <a:r>
                <a:rPr lang="en-US" baseline="30000">
                  <a:latin typeface="Tahoma" charset="0"/>
                </a:rPr>
                <a:t>t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572000" y="2057400"/>
            <a:ext cx="3429000" cy="1905000"/>
            <a:chOff x="2832" y="1344"/>
            <a:chExt cx="2160" cy="1200"/>
          </a:xfrm>
        </p:grpSpPr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 flipH="1">
              <a:off x="2832" y="1776"/>
              <a:ext cx="1680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Oval 13"/>
            <p:cNvSpPr>
              <a:spLocks noChangeArrowheads="1"/>
            </p:cNvSpPr>
            <p:nvPr/>
          </p:nvSpPr>
          <p:spPr bwMode="auto">
            <a:xfrm>
              <a:off x="4320" y="1344"/>
              <a:ext cx="672" cy="5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92" name="Group 23"/>
          <p:cNvGrpSpPr>
            <a:grpSpLocks/>
          </p:cNvGrpSpPr>
          <p:nvPr/>
        </p:nvGrpSpPr>
        <p:grpSpPr bwMode="auto">
          <a:xfrm>
            <a:off x="457200" y="4419600"/>
            <a:ext cx="8178800" cy="1849438"/>
            <a:chOff x="457200" y="4743450"/>
            <a:chExt cx="8178800" cy="1849437"/>
          </a:xfrm>
        </p:grpSpPr>
        <p:sp>
          <p:nvSpPr>
            <p:cNvPr id="431112" name="Rectangle 8"/>
            <p:cNvSpPr>
              <a:spLocks noChangeArrowheads="1"/>
            </p:cNvSpPr>
            <p:nvPr/>
          </p:nvSpPr>
          <p:spPr bwMode="auto">
            <a:xfrm>
              <a:off x="457200" y="4743450"/>
              <a:ext cx="8178800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rPr>
                <a:t>X is a (complex) constant -&gt; amplitude and phase</a:t>
              </a:r>
            </a:p>
            <a:p>
              <a:pPr>
                <a:lnSpc>
                  <a:spcPct val="130000"/>
                </a:lnSpc>
                <a:defRPr/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rPr>
                <a:t>Called </a:t>
              </a:r>
              <a:r>
                <a:rPr lang="en-US" b="1" u="sng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rPr>
                <a:t>COMPLEX AMPLITUDE</a:t>
              </a: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rPr>
                <a:t> or </a:t>
              </a:r>
              <a:r>
                <a:rPr lang="en-US" b="1" u="sng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rPr>
                <a:t>PHASOR</a:t>
              </a:r>
            </a:p>
          </p:txBody>
        </p:sp>
        <p:graphicFrame>
          <p:nvGraphicFramePr>
            <p:cNvPr id="20482" name="Object 20"/>
            <p:cNvGraphicFramePr>
              <a:graphicFrameLocks noChangeAspect="1"/>
            </p:cNvGraphicFramePr>
            <p:nvPr/>
          </p:nvGraphicFramePr>
          <p:xfrm>
            <a:off x="1436688" y="5886450"/>
            <a:ext cx="7070725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2" name="Equation" r:id="rId7" imgW="2032000" imgH="203200" progId="Equation.3">
                    <p:embed/>
                  </p:oleObj>
                </mc:Choice>
                <mc:Fallback>
                  <p:oleObj name="Equation" r:id="rId7" imgW="2032000" imgH="203200" progId="Equation.3">
                    <p:embed/>
                    <p:pic>
                      <p:nvPicPr>
                        <p:cNvPr id="2048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688" y="5886450"/>
                          <a:ext cx="7070725" cy="706437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3813A-1194-4075-92D0-4E5DD8A4A48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OBJECTIVES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1295400"/>
          </a:xfrm>
        </p:spPr>
        <p:txBody>
          <a:bodyPr/>
          <a:lstStyle/>
          <a:p>
            <a:pPr>
              <a:defRPr/>
            </a:pPr>
            <a:r>
              <a:rPr lang="en-US"/>
              <a:t>Phasors  = Complex Amplitude</a:t>
            </a:r>
          </a:p>
          <a:p>
            <a:pPr lvl="1">
              <a:defRPr/>
            </a:pPr>
            <a:r>
              <a:rPr lang="en-US"/>
              <a:t>Complex Numbers </a:t>
            </a:r>
            <a:r>
              <a:rPr lang="en-US" b="1">
                <a:solidFill>
                  <a:schemeClr val="accent1"/>
                </a:solidFill>
              </a:rPr>
              <a:t>represent</a:t>
            </a:r>
            <a:r>
              <a:rPr lang="en-US"/>
              <a:t> Sinusoids</a:t>
            </a:r>
            <a:endParaRPr lang="en-US" b="1" u="sng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508000" y="4343400"/>
            <a:ext cx="817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kumimoji="1" lang="en-US" sz="3200">
                <a:latin typeface="Arial" charset="0"/>
              </a:rPr>
              <a:t>Develop the ABSTRACTION: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kumimoji="1" lang="en-US" sz="2800">
                <a:latin typeface="Arial" charset="0"/>
              </a:rPr>
              <a:t>Adding Sinusoids = Complex Addition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kumimoji="1" lang="en-US" sz="3200" b="1" u="sng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PHASOR ADDITION THEOREM</a:t>
            </a:r>
            <a:endParaRPr kumimoji="1" lang="en-US" sz="2800" b="1" u="sng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685800" y="3048000"/>
          <a:ext cx="8261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904760" imgH="228600" progId="Equation.3">
                  <p:embed/>
                </p:oleObj>
              </mc:Choice>
              <mc:Fallback>
                <p:oleObj name="Equation" r:id="rId3" imgW="1904760" imgH="228600" progId="Equation.3">
                  <p:embed/>
                  <p:pic>
                    <p:nvPicPr>
                      <p:cNvPr id="10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8261350" cy="9906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3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3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737600" cy="1143000"/>
          </a:xfrm>
        </p:spPr>
        <p:txBody>
          <a:bodyPr/>
          <a:lstStyle/>
          <a:p>
            <a:r>
              <a:rPr lang="en-US"/>
              <a:t>Adding Complex Numbers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Polar Form</a:t>
            </a:r>
          </a:p>
          <a:p>
            <a:pPr lvl="1"/>
            <a:r>
              <a:rPr lang="en-US"/>
              <a:t>Could convert to Cartesian and back out</a:t>
            </a:r>
          </a:p>
          <a:p>
            <a:pPr lvl="1"/>
            <a:r>
              <a:rPr lang="en-US" b="1" u="sng">
                <a:solidFill>
                  <a:schemeClr val="accent1"/>
                </a:solidFill>
              </a:rPr>
              <a:t>Use Calculator that does complex ops !</a:t>
            </a:r>
          </a:p>
          <a:p>
            <a:pPr lvl="1"/>
            <a:r>
              <a:rPr lang="en-US"/>
              <a:t>Use MATLAB</a:t>
            </a:r>
          </a:p>
          <a:p>
            <a:pPr lvl="1"/>
            <a:r>
              <a:rPr lang="en-US"/>
              <a:t>Visualize the vectors</a:t>
            </a:r>
          </a:p>
        </p:txBody>
      </p:sp>
      <p:sp>
        <p:nvSpPr>
          <p:cNvPr id="1946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94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194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2CE93-2E33-4053-A2A9-8A05A9CAF085}" type="slidenum">
              <a:rPr lang="en-US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143000" y="4724400"/>
          <a:ext cx="7440613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501640" imgH="482400" progId="Equation.3">
                  <p:embed/>
                </p:oleObj>
              </mc:Choice>
              <mc:Fallback>
                <p:oleObj name="Equation" r:id="rId3" imgW="2501640" imgH="482400" progId="Equation.3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7440613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8CEE0-3DC5-4806-A6B2-6DE555F1ED1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7772400" cy="914400"/>
          </a:xfrm>
        </p:spPr>
        <p:txBody>
          <a:bodyPr/>
          <a:lstStyle/>
          <a:p>
            <a:r>
              <a:rPr lang="en-US"/>
              <a:t>Z DRILL (Complex Arith)</a:t>
            </a:r>
          </a:p>
        </p:txBody>
      </p:sp>
      <p:pic>
        <p:nvPicPr>
          <p:cNvPr id="26630" name="Picture 4" descr="D:\Courses\2025-f01\Lectures\zdri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987425"/>
            <a:ext cx="7132637" cy="579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DA2EF-62A6-4F90-B5A3-88308EAD0E4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 = REAL PART</a:t>
            </a:r>
          </a:p>
        </p:txBody>
      </p:sp>
      <p:graphicFrame>
        <p:nvGraphicFramePr>
          <p:cNvPr id="3074" name="Object 17"/>
          <p:cNvGraphicFramePr>
            <a:graphicFrameLocks noChangeAspect="1"/>
          </p:cNvGraphicFramePr>
          <p:nvPr/>
        </p:nvGraphicFramePr>
        <p:xfrm>
          <a:off x="1600200" y="3886200"/>
          <a:ext cx="6232525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777680" imgH="482400" progId="Equation.3">
                  <p:embed/>
                </p:oleObj>
              </mc:Choice>
              <mc:Fallback>
                <p:oleObj name="Equation" r:id="rId3" imgW="1777680" imgH="482400" progId="Equation.3">
                  <p:embed/>
                  <p:pic>
                    <p:nvPicPr>
                      <p:cNvPr id="307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86200"/>
                        <a:ext cx="6232525" cy="16922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0" name="Group 18"/>
          <p:cNvGrpSpPr>
            <a:grpSpLocks/>
          </p:cNvGrpSpPr>
          <p:nvPr/>
        </p:nvGrpSpPr>
        <p:grpSpPr bwMode="auto">
          <a:xfrm>
            <a:off x="381000" y="1600200"/>
            <a:ext cx="8178800" cy="1600200"/>
            <a:chOff x="381000" y="1676400"/>
            <a:chExt cx="8178800" cy="1599787"/>
          </a:xfrm>
        </p:grpSpPr>
        <p:sp>
          <p:nvSpPr>
            <p:cNvPr id="3090" name="Rectangle 2053"/>
            <p:cNvSpPr>
              <a:spLocks noChangeArrowheads="1"/>
            </p:cNvSpPr>
            <p:nvPr/>
          </p:nvSpPr>
          <p:spPr bwMode="auto">
            <a:xfrm>
              <a:off x="381000" y="1676400"/>
              <a:ext cx="81788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>
                  <a:latin typeface="Tahoma" charset="0"/>
                </a:rPr>
                <a:t>What about sinusoidal signals over time?</a:t>
              </a:r>
            </a:p>
            <a:p>
              <a:r>
                <a:rPr lang="en-US">
                  <a:latin typeface="Tahoma" charset="0"/>
                </a:rPr>
                <a:t>Real part of Euler’s</a:t>
              </a:r>
            </a:p>
          </p:txBody>
        </p:sp>
        <p:graphicFrame>
          <p:nvGraphicFramePr>
            <p:cNvPr id="3075" name="Object 16"/>
            <p:cNvGraphicFramePr>
              <a:graphicFrameLocks noChangeAspect="1"/>
            </p:cNvGraphicFramePr>
            <p:nvPr/>
          </p:nvGraphicFramePr>
          <p:xfrm>
            <a:off x="2514600" y="2474804"/>
            <a:ext cx="3962400" cy="801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5" imgW="1130040" imgH="228600" progId="Equation.3">
                    <p:embed/>
                  </p:oleObj>
                </mc:Choice>
                <mc:Fallback>
                  <p:oleObj name="Equation" r:id="rId5" imgW="1130040" imgH="228600" progId="Equation.3">
                    <p:embed/>
                    <p:pic>
                      <p:nvPicPr>
                        <p:cNvPr id="3075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2474804"/>
                          <a:ext cx="3962400" cy="801383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1" name="Rectangle 2059"/>
          <p:cNvSpPr>
            <a:spLocks noChangeArrowheads="1"/>
          </p:cNvSpPr>
          <p:nvPr/>
        </p:nvSpPr>
        <p:spPr bwMode="auto">
          <a:xfrm>
            <a:off x="381000" y="3352800"/>
            <a:ext cx="817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Tahoma" charset="0"/>
              </a:rPr>
              <a:t>General Sinusoid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438400" y="4648200"/>
            <a:ext cx="4316413" cy="1833563"/>
            <a:chOff x="2438254" y="4648200"/>
            <a:chExt cx="4317164" cy="1833265"/>
          </a:xfrm>
        </p:grpSpPr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638800" y="4648200"/>
              <a:ext cx="1066800" cy="1066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TextBox 17"/>
            <p:cNvSpPr txBox="1">
              <a:spLocks noChangeArrowheads="1"/>
            </p:cNvSpPr>
            <p:nvPr/>
          </p:nvSpPr>
          <p:spPr bwMode="auto">
            <a:xfrm>
              <a:off x="2438254" y="6019577"/>
              <a:ext cx="4317164" cy="46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u="sng" dirty="0">
                  <a:solidFill>
                    <a:srgbClr val="FF0000"/>
                  </a:solidFill>
                  <a:latin typeface="+mn-lt"/>
                </a:rPr>
                <a:t>Complex Amplitude</a:t>
              </a:r>
              <a:r>
                <a:rPr lang="en-US" dirty="0">
                  <a:solidFill>
                    <a:srgbClr val="FF0000"/>
                  </a:solidFill>
                </a:rPr>
                <a:t>: Constant</a:t>
              </a:r>
            </a:p>
          </p:txBody>
        </p:sp>
        <p:cxnSp>
          <p:nvCxnSpPr>
            <p:cNvPr id="3089" name="Straight Arrow Connector 20"/>
            <p:cNvCxnSpPr>
              <a:cxnSpLocks noChangeShapeType="1"/>
            </p:cNvCxnSpPr>
            <p:nvPr/>
          </p:nvCxnSpPr>
          <p:spPr bwMode="auto">
            <a:xfrm rot="5400000" flipH="1" flipV="1">
              <a:off x="5334000" y="5715000"/>
              <a:ext cx="457200" cy="3048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669088" y="4648200"/>
            <a:ext cx="2398712" cy="1828800"/>
            <a:chOff x="6669660" y="4648200"/>
            <a:chExt cx="2398140" cy="1828800"/>
          </a:xfrm>
        </p:grpSpPr>
        <p:sp>
          <p:nvSpPr>
            <p:cNvPr id="3084" name="Oval 16"/>
            <p:cNvSpPr>
              <a:spLocks noChangeArrowheads="1"/>
            </p:cNvSpPr>
            <p:nvPr/>
          </p:nvSpPr>
          <p:spPr bwMode="auto">
            <a:xfrm>
              <a:off x="6669660" y="4648200"/>
              <a:ext cx="1066800" cy="106680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TextBox 18"/>
            <p:cNvSpPr txBox="1">
              <a:spLocks noChangeArrowheads="1"/>
            </p:cNvSpPr>
            <p:nvPr/>
          </p:nvSpPr>
          <p:spPr bwMode="auto">
            <a:xfrm>
              <a:off x="6865905" y="6015335"/>
              <a:ext cx="22018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Varies with time</a:t>
              </a:r>
            </a:p>
          </p:txBody>
        </p:sp>
        <p:cxnSp>
          <p:nvCxnSpPr>
            <p:cNvPr id="3086" name="Straight Arrow Connector 22"/>
            <p:cNvCxnSpPr>
              <a:cxnSpLocks noChangeShapeType="1"/>
            </p:cNvCxnSpPr>
            <p:nvPr/>
          </p:nvCxnSpPr>
          <p:spPr bwMode="auto">
            <a:xfrm rot="10800000">
              <a:off x="7543800" y="5715000"/>
              <a:ext cx="533400" cy="38100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245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245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F30D0-D327-423A-AFA5-0ABED0F886E8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104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 QUIZ: Complex Amp</a:t>
            </a:r>
          </a:p>
        </p:txBody>
      </p:sp>
      <p:sp>
        <p:nvSpPr>
          <p:cNvPr id="4105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381500"/>
          </a:xfrm>
        </p:spPr>
        <p:txBody>
          <a:bodyPr/>
          <a:lstStyle/>
          <a:p>
            <a:r>
              <a:rPr lang="en-US"/>
              <a:t>Find the COMPLEX AMPLITUDE for:</a:t>
            </a:r>
          </a:p>
          <a:p>
            <a:endParaRPr lang="en-US"/>
          </a:p>
          <a:p>
            <a:pPr>
              <a:lnSpc>
                <a:spcPct val="140000"/>
              </a:lnSpc>
            </a:pPr>
            <a:r>
              <a:rPr lang="en-US"/>
              <a:t>Use EULER’s FORMULA:</a:t>
            </a:r>
          </a:p>
        </p:txBody>
      </p:sp>
      <p:graphicFrame>
        <p:nvGraphicFramePr>
          <p:cNvPr id="457728" name="Object 3072"/>
          <p:cNvGraphicFramePr>
            <a:graphicFrameLocks noChangeAspect="1"/>
          </p:cNvGraphicFramePr>
          <p:nvPr/>
        </p:nvGraphicFramePr>
        <p:xfrm>
          <a:off x="2590800" y="5867400"/>
          <a:ext cx="32766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799920" imgH="228600" progId="Equation.3">
                  <p:embed/>
                </p:oleObj>
              </mc:Choice>
              <mc:Fallback>
                <p:oleObj name="Equation" r:id="rId3" imgW="799920" imgH="228600" progId="Equation.3">
                  <p:embed/>
                  <p:pic>
                    <p:nvPicPr>
                      <p:cNvPr id="457728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867400"/>
                        <a:ext cx="3276600" cy="9350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073"/>
          <p:cNvGraphicFramePr>
            <a:graphicFrameLocks noChangeAspect="1"/>
          </p:cNvGraphicFramePr>
          <p:nvPr/>
        </p:nvGraphicFramePr>
        <p:xfrm>
          <a:off x="2362200" y="2176463"/>
          <a:ext cx="48768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663560" imgH="241200" progId="Equation.3">
                  <p:embed/>
                </p:oleObj>
              </mc:Choice>
              <mc:Fallback>
                <p:oleObj name="Equation" r:id="rId5" imgW="1663560" imgH="241200" progId="Equation.3">
                  <p:embed/>
                  <p:pic>
                    <p:nvPicPr>
                      <p:cNvPr id="4099" name="Object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176463"/>
                        <a:ext cx="4876800" cy="70643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0" name="Object 3074"/>
          <p:cNvGraphicFramePr>
            <a:graphicFrameLocks noChangeAspect="1"/>
          </p:cNvGraphicFramePr>
          <p:nvPr/>
        </p:nvGraphicFramePr>
        <p:xfrm>
          <a:off x="1625600" y="3616325"/>
          <a:ext cx="581660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460160" imgH="507960" progId="Equation.3">
                  <p:embed/>
                </p:oleObj>
              </mc:Choice>
              <mc:Fallback>
                <p:oleObj name="Equation" r:id="rId7" imgW="1460160" imgH="507960" progId="Equation.3">
                  <p:embed/>
                  <p:pic>
                    <p:nvPicPr>
                      <p:cNvPr id="457730" name="Object 3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3616325"/>
                        <a:ext cx="5816600" cy="2022475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25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25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2474C-19CE-4C6B-8C39-5F0EC91D765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128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 QUIZ-2: Complex Amp</a:t>
            </a:r>
          </a:p>
        </p:txBody>
      </p:sp>
      <p:sp>
        <p:nvSpPr>
          <p:cNvPr id="6153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381500"/>
          </a:xfrm>
        </p:spPr>
        <p:txBody>
          <a:bodyPr/>
          <a:lstStyle/>
          <a:p>
            <a:r>
              <a:rPr lang="en-US" sz="2800"/>
              <a:t>Determine the 60-Hz sinusoid whose COMPLEX AMPLITUDE is:</a:t>
            </a:r>
          </a:p>
          <a:p>
            <a:pPr lvl="2"/>
            <a:endParaRPr lang="en-US" sz="2000"/>
          </a:p>
          <a:p>
            <a:pPr>
              <a:lnSpc>
                <a:spcPct val="140000"/>
              </a:lnSpc>
            </a:pPr>
            <a:r>
              <a:rPr lang="en-US" sz="2800"/>
              <a:t>Convert </a:t>
            </a:r>
            <a:r>
              <a:rPr lang="en-US" sz="2800" b="1" i="1"/>
              <a:t>X</a:t>
            </a:r>
            <a:r>
              <a:rPr lang="en-US" sz="2800"/>
              <a:t>  to </a:t>
            </a:r>
            <a:r>
              <a:rPr lang="en-US" sz="2800" b="1" u="sng"/>
              <a:t>POLAR</a:t>
            </a:r>
            <a:r>
              <a:rPr lang="en-US" sz="2800"/>
              <a:t>:</a:t>
            </a:r>
          </a:p>
        </p:txBody>
      </p:sp>
      <p:graphicFrame>
        <p:nvGraphicFramePr>
          <p:cNvPr id="457728" name="Object 3072"/>
          <p:cNvGraphicFramePr>
            <a:graphicFrameLocks noChangeAspect="1"/>
          </p:cNvGraphicFramePr>
          <p:nvPr/>
        </p:nvGraphicFramePr>
        <p:xfrm>
          <a:off x="5373688" y="2274888"/>
          <a:ext cx="2312987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799920" imgH="241200" progId="Equation.3">
                  <p:embed/>
                </p:oleObj>
              </mc:Choice>
              <mc:Fallback>
                <p:oleObj name="Equation" r:id="rId3" imgW="799920" imgH="241200" progId="Equation.3">
                  <p:embed/>
                  <p:pic>
                    <p:nvPicPr>
                      <p:cNvPr id="457728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2274888"/>
                        <a:ext cx="2312987" cy="6969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073"/>
          <p:cNvGraphicFramePr>
            <a:graphicFrameLocks noChangeAspect="1"/>
          </p:cNvGraphicFramePr>
          <p:nvPr/>
        </p:nvGraphicFramePr>
        <p:xfrm>
          <a:off x="1166813" y="5867400"/>
          <a:ext cx="67579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942920" imgH="241200" progId="Equation.3">
                  <p:embed/>
                </p:oleObj>
              </mc:Choice>
              <mc:Fallback>
                <p:oleObj name="Equation" r:id="rId5" imgW="1942920" imgH="241200" progId="Equation.3">
                  <p:embed/>
                  <p:pic>
                    <p:nvPicPr>
                      <p:cNvPr id="6147" name="Object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5867400"/>
                        <a:ext cx="6757987" cy="838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0" name="Object 3074"/>
          <p:cNvGraphicFramePr>
            <a:graphicFrameLocks noChangeAspect="1"/>
          </p:cNvGraphicFramePr>
          <p:nvPr/>
        </p:nvGraphicFramePr>
        <p:xfrm>
          <a:off x="1630363" y="3581400"/>
          <a:ext cx="6289675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701720" imgH="507960" progId="Equation.3">
                  <p:embed/>
                </p:oleObj>
              </mc:Choice>
              <mc:Fallback>
                <p:oleObj name="Equation" r:id="rId7" imgW="1701720" imgH="507960" progId="Equation.3">
                  <p:embed/>
                  <p:pic>
                    <p:nvPicPr>
                      <p:cNvPr id="457730" name="Object 3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3581400"/>
                        <a:ext cx="6289675" cy="18780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810000" y="3581400"/>
            <a:ext cx="2133600" cy="1828800"/>
            <a:chOff x="3810000" y="3581400"/>
            <a:chExt cx="2133600" cy="18288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810000" y="3581400"/>
              <a:ext cx="2133600" cy="91440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810000" y="4495800"/>
              <a:ext cx="1947672" cy="91440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2144</TotalTime>
  <Words>1114</Words>
  <Application>Microsoft Office PowerPoint</Application>
  <PresentationFormat>如螢幕大小 (4:3)</PresentationFormat>
  <Paragraphs>259</Paragraphs>
  <Slides>33</Slides>
  <Notes>0</Notes>
  <HiddenSlides>12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33</vt:i4>
      </vt:variant>
    </vt:vector>
  </HeadingPairs>
  <TitlesOfParts>
    <vt:vector size="45" baseType="lpstr">
      <vt:lpstr>Arial</vt:lpstr>
      <vt:lpstr>Arial Black</vt:lpstr>
      <vt:lpstr>Courier New</vt:lpstr>
      <vt:lpstr>Symbol</vt:lpstr>
      <vt:lpstr>Tahoma</vt:lpstr>
      <vt:lpstr>Times New Roman</vt:lpstr>
      <vt:lpstr>Verdana</vt:lpstr>
      <vt:lpstr>Wingdings</vt:lpstr>
      <vt:lpstr>2025-aLectures</vt:lpstr>
      <vt:lpstr>Equation</vt:lpstr>
      <vt:lpstr>MathType Equation</vt:lpstr>
      <vt:lpstr>Microsoft Equation 3.0</vt:lpstr>
      <vt:lpstr>DSP-First, 2/e</vt:lpstr>
      <vt:lpstr>License Info for SPFirst Slides</vt:lpstr>
      <vt:lpstr>READING ASSIGNMENTS</vt:lpstr>
      <vt:lpstr>LECTURE OBJECTIVES</vt:lpstr>
      <vt:lpstr>Adding Complex Numbers</vt:lpstr>
      <vt:lpstr>Z DRILL (Complex Arith)</vt:lpstr>
      <vt:lpstr>Cos = REAL PART</vt:lpstr>
      <vt:lpstr>POP QUIZ: Complex Amp</vt:lpstr>
      <vt:lpstr>POP QUIZ-2: Complex Amp</vt:lpstr>
      <vt:lpstr>WANT to ADD SINUSOIDS</vt:lpstr>
      <vt:lpstr>PHASOR ADDITION RULE</vt:lpstr>
      <vt:lpstr>Phasor Addition Proof</vt:lpstr>
      <vt:lpstr>POP QUIZ: Add Sinusoids</vt:lpstr>
      <vt:lpstr>POP QUIZ (answer)</vt:lpstr>
      <vt:lpstr>ADD SINUSOIDS EXAMPLE</vt:lpstr>
      <vt:lpstr>Convert Sinusoids to Phasors</vt:lpstr>
      <vt:lpstr>Phasor Add: Numerical</vt:lpstr>
      <vt:lpstr>ADDING SINUSOIDS IS COMPLEX ADDITION</vt:lpstr>
      <vt:lpstr>Add 20 Sinusoids (MATLAB)</vt:lpstr>
      <vt:lpstr>Simultaneous Equations-1</vt:lpstr>
      <vt:lpstr>Simultaneous Equations-2</vt:lpstr>
      <vt:lpstr>Simultaneous Complex Equations</vt:lpstr>
      <vt:lpstr>POP QUIZ: Add Sinusoids</vt:lpstr>
      <vt:lpstr>POP QUIZ (answer)</vt:lpstr>
      <vt:lpstr>Euler’s FORMULA</vt:lpstr>
      <vt:lpstr>Real &amp; Imaginary Part Plots</vt:lpstr>
      <vt:lpstr>COMPLEX EXPONENTIAL</vt:lpstr>
      <vt:lpstr>Rotating Phasor</vt:lpstr>
      <vt:lpstr>ADD SINUSOIDS EXAMPLE </vt:lpstr>
      <vt:lpstr>Convert Time-Shift to Phase</vt:lpstr>
      <vt:lpstr>ADD SINUSOIDS: Amp/Phase</vt:lpstr>
      <vt:lpstr>Complex number relations for SCALARS</vt:lpstr>
      <vt:lpstr>COMPLEX AMPLITUDE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#3</dc:title>
  <dc:creator>Jim McClellan</dc:creator>
  <cp:lastModifiedBy>Renyuan Lyu</cp:lastModifiedBy>
  <cp:revision>139</cp:revision>
  <cp:lastPrinted>1999-01-15T03:10:15Z</cp:lastPrinted>
  <dcterms:created xsi:type="dcterms:W3CDTF">1999-01-08T05:11:44Z</dcterms:created>
  <dcterms:modified xsi:type="dcterms:W3CDTF">2019-03-14T17:37:20Z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