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18"/>
  </p:notesMasterIdLst>
  <p:handoutMasterIdLst>
    <p:handoutMasterId r:id="rId19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FFFF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835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3" d="100"/>
          <a:sy n="43" d="100"/>
        </p:scale>
        <p:origin x="-1422" y="-9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400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06863" y="0"/>
            <a:ext cx="3221037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40075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06863" y="9120188"/>
            <a:ext cx="3221037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Arial" charset="0"/>
              </a:defRPr>
            </a:lvl1pPr>
          </a:lstStyle>
          <a:p>
            <a:pPr>
              <a:defRPr/>
            </a:pPr>
            <a:fld id="{2C71C333-6F51-4BBC-9787-EE333A3350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788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Arial" charset="0"/>
              </a:defRPr>
            </a:lvl1pPr>
          </a:lstStyle>
          <a:p>
            <a:pPr>
              <a:defRPr/>
            </a:pPr>
            <a:fld id="{8D2CAC99-50B6-42FB-B50A-A92DDED9B9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A:\paint.GIF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r>
              <a:rPr lang="en-US" smtClean="0"/>
              <a:t>May 2016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2393DC39-DA8A-4490-8541-9B95588C71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10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May 2016</a:t>
            </a:r>
            <a:endParaRPr lang="en-US"/>
          </a:p>
        </p:txBody>
      </p:sp>
      <p:sp>
        <p:nvSpPr>
          <p:cNvPr id="5" name="Rectangle 410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6" name="Rectangle 410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01FB8A-5FB2-4735-A50E-54E62FBC76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10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May 2016</a:t>
            </a:r>
            <a:endParaRPr lang="en-US"/>
          </a:p>
        </p:txBody>
      </p:sp>
      <p:sp>
        <p:nvSpPr>
          <p:cNvPr id="5" name="Rectangle 410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6" name="Rectangle 410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47A4D0-8D7F-4DFD-8D69-56563C3884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10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May 2016</a:t>
            </a:r>
            <a:endParaRPr lang="en-US"/>
          </a:p>
        </p:txBody>
      </p:sp>
      <p:sp>
        <p:nvSpPr>
          <p:cNvPr id="5" name="Rectangle 410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6" name="Rectangle 410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86FC61-D1CC-4D44-B6E3-FD4D04C578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10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May 2016</a:t>
            </a:r>
            <a:endParaRPr lang="en-US"/>
          </a:p>
        </p:txBody>
      </p:sp>
      <p:sp>
        <p:nvSpPr>
          <p:cNvPr id="5" name="Rectangle 410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6" name="Rectangle 410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27A1CF-6BC1-4FD9-B570-B2AC5C2F27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10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May 2016</a:t>
            </a:r>
            <a:endParaRPr lang="en-US"/>
          </a:p>
        </p:txBody>
      </p:sp>
      <p:sp>
        <p:nvSpPr>
          <p:cNvPr id="6" name="Rectangle 410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7" name="Rectangle 410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DF7625-E984-4921-893D-EBF775E716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10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May 2016</a:t>
            </a:r>
            <a:endParaRPr lang="en-US"/>
          </a:p>
        </p:txBody>
      </p:sp>
      <p:sp>
        <p:nvSpPr>
          <p:cNvPr id="8" name="Rectangle 410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9" name="Rectangle 410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59A865-CB6B-4600-B6D2-E5E671BC0E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10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May 2016</a:t>
            </a:r>
            <a:endParaRPr lang="en-US"/>
          </a:p>
        </p:txBody>
      </p:sp>
      <p:sp>
        <p:nvSpPr>
          <p:cNvPr id="4" name="Rectangle 410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5" name="Rectangle 410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44B4AB-6C87-4C08-BF28-C3C94FA1FE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10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May 2016</a:t>
            </a:r>
            <a:endParaRPr lang="en-US"/>
          </a:p>
        </p:txBody>
      </p:sp>
      <p:sp>
        <p:nvSpPr>
          <p:cNvPr id="3" name="Rectangle 410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4" name="Rectangle 410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0944B9-3CD5-4FE3-91CE-7507301135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10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May 2016</a:t>
            </a:r>
            <a:endParaRPr lang="en-US"/>
          </a:p>
        </p:txBody>
      </p:sp>
      <p:sp>
        <p:nvSpPr>
          <p:cNvPr id="6" name="Rectangle 410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7" name="Rectangle 410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F64DD-EFEE-493F-9FC1-4879237921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10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May 2016</a:t>
            </a:r>
            <a:endParaRPr lang="en-US"/>
          </a:p>
        </p:txBody>
      </p:sp>
      <p:sp>
        <p:nvSpPr>
          <p:cNvPr id="6" name="Rectangle 410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7" name="Rectangle 410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9E358D-343F-4539-AC59-C3DE375360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098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483" name="Rectangle 409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0356" name="Rectangle 410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2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May 2016</a:t>
            </a:r>
            <a:endParaRPr lang="en-US"/>
          </a:p>
        </p:txBody>
      </p:sp>
      <p:sp>
        <p:nvSpPr>
          <p:cNvPr id="100357" name="Rectangle 410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0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100358" name="Rectangle 410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058F7644-A155-4869-9E2A-A37B19505D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487" name="Picture 4103" descr="A:\paint.GIF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ＭＳ Ｐゴシック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§"/>
        <a:defRPr kumimoji="1" sz="3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§"/>
        <a:defRPr kumimoji="1"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§"/>
        <a:defRPr kumimoji="1"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2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2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25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1.0/legalcode" TargetMode="External"/><Relationship Id="rId2" Type="http://schemas.openxmlformats.org/officeDocument/2006/relationships/hyperlink" Target="http://creativecommons.org/licenses/by-nc-sa/1.0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DSP First 2/e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71650"/>
          </a:xfrm>
        </p:spPr>
        <p:txBody>
          <a:bodyPr/>
          <a:lstStyle/>
          <a:p>
            <a:pPr>
              <a:buFont typeface="Wingdings" charset="2"/>
              <a:buNone/>
            </a:pPr>
            <a:r>
              <a:rPr lang="en-US" dirty="0" smtClean="0">
                <a:latin typeface="Arial Black" charset="0"/>
              </a:rPr>
              <a:t>Lecture 5A:</a:t>
            </a:r>
          </a:p>
          <a:p>
            <a:pPr>
              <a:buFont typeface="Wingdings" charset="2"/>
              <a:buNone/>
            </a:pPr>
            <a:r>
              <a:rPr lang="en-US" dirty="0" smtClean="0">
                <a:latin typeface="Arial Black" charset="0"/>
              </a:rPr>
              <a:t>Operations on the Spectrum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5/26/2016</a:t>
            </a:r>
          </a:p>
        </p:txBody>
      </p:sp>
      <p:sp>
        <p:nvSpPr>
          <p:cNvPr id="614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2015-2016, JH McClellan &amp; RW Schafer</a:t>
            </a:r>
            <a:endParaRPr lang="en-US" smtClean="0"/>
          </a:p>
        </p:txBody>
      </p:sp>
      <p:sp>
        <p:nvSpPr>
          <p:cNvPr id="61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5246F3-BF95-4434-BFD6-125C0AA03358}" type="slidenum">
              <a:rPr lang="en-US" smtClean="0"/>
              <a:pPr>
                <a:defRPr/>
              </a:pPr>
              <a:t>10</a:t>
            </a:fld>
            <a:endParaRPr lang="en-US" smtClean="0"/>
          </a:p>
        </p:txBody>
      </p:sp>
      <p:sp>
        <p:nvSpPr>
          <p:cNvPr id="6150" name="Title 7"/>
          <p:cNvSpPr>
            <a:spLocks noGrp="1"/>
          </p:cNvSpPr>
          <p:nvPr>
            <p:ph type="title"/>
          </p:nvPr>
        </p:nvSpPr>
        <p:spPr>
          <a:xfrm>
            <a:off x="152400" y="381000"/>
            <a:ext cx="8839200" cy="685800"/>
          </a:xfrm>
        </p:spPr>
        <p:txBody>
          <a:bodyPr/>
          <a:lstStyle/>
          <a:p>
            <a:r>
              <a:rPr lang="en-US" smtClean="0"/>
              <a:t>Scaling and Adding a constant</a:t>
            </a:r>
          </a:p>
        </p:txBody>
      </p:sp>
      <p:pic>
        <p:nvPicPr>
          <p:cNvPr id="6151" name="Picture 4" descr="C:\Users\asdf\Documents\Ddrive\Downloads2015\SpectrumPropertiesLecture\Fig03-21_spectrumAddD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805113"/>
            <a:ext cx="4800600" cy="397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2640" name="Object 5"/>
          <p:cNvGraphicFramePr>
            <a:graphicFrameLocks noChangeAspect="1"/>
          </p:cNvGraphicFramePr>
          <p:nvPr/>
        </p:nvGraphicFramePr>
        <p:xfrm>
          <a:off x="2016125" y="1519238"/>
          <a:ext cx="5375275" cy="1300162"/>
        </p:xfrm>
        <a:graphic>
          <a:graphicData uri="http://schemas.openxmlformats.org/presentationml/2006/ole">
            <p:oleObj spid="_x0000_s78850" name="Equation" r:id="rId4" imgW="2044440" imgH="495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5/26/2016</a:t>
            </a:r>
          </a:p>
        </p:txBody>
      </p:sp>
      <p:sp>
        <p:nvSpPr>
          <p:cNvPr id="717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2015-2016, JH McClellan &amp; RW Schafer</a:t>
            </a:r>
            <a:endParaRPr lang="en-US" smtClean="0"/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8FEC1F-3815-4F78-96CF-AC58CFFCB562}" type="slidenum">
              <a:rPr lang="en-US" smtClean="0"/>
              <a:pPr>
                <a:defRPr/>
              </a:pPr>
              <a:t>11</a:t>
            </a:fld>
            <a:endParaRPr lang="en-US" smtClean="0"/>
          </a:p>
        </p:txBody>
      </p:sp>
      <p:sp>
        <p:nvSpPr>
          <p:cNvPr id="71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78800" cy="4171950"/>
          </a:xfrm>
        </p:spPr>
        <p:txBody>
          <a:bodyPr/>
          <a:lstStyle/>
          <a:p>
            <a:r>
              <a:rPr lang="en-US" smtClean="0"/>
              <a:t>Adding signals with same fundamental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7176" name="Title 7"/>
          <p:cNvSpPr>
            <a:spLocks noGrp="1"/>
          </p:cNvSpPr>
          <p:nvPr>
            <p:ph type="title"/>
          </p:nvPr>
        </p:nvSpPr>
        <p:spPr>
          <a:xfrm>
            <a:off x="381000" y="381000"/>
            <a:ext cx="8610600" cy="685800"/>
          </a:xfrm>
        </p:spPr>
        <p:txBody>
          <a:bodyPr/>
          <a:lstStyle/>
          <a:p>
            <a:r>
              <a:rPr lang="en-US" smtClean="0"/>
              <a:t>Adding Two Signals (1)</a:t>
            </a:r>
          </a:p>
        </p:txBody>
      </p:sp>
      <p:graphicFrame>
        <p:nvGraphicFramePr>
          <p:cNvPr id="112640" name="Object 3"/>
          <p:cNvGraphicFramePr>
            <a:graphicFrameLocks noChangeAspect="1"/>
          </p:cNvGraphicFramePr>
          <p:nvPr/>
        </p:nvGraphicFramePr>
        <p:xfrm>
          <a:off x="533400" y="2133600"/>
          <a:ext cx="8305800" cy="914400"/>
        </p:xfrm>
        <a:graphic>
          <a:graphicData uri="http://schemas.openxmlformats.org/presentationml/2006/ole">
            <p:oleObj spid="_x0000_s79874" name="Equation" r:id="rId3" imgW="3911400" imgH="431640" progId="Equation.3">
              <p:embed/>
            </p:oleObj>
          </a:graphicData>
        </a:graphic>
      </p:graphicFrame>
      <p:pic>
        <p:nvPicPr>
          <p:cNvPr id="7177" name="Picture 4" descr="C:\Users\asdf\Documents\Ddrive\Downloads2015\SpectrumPropertiesLecture\Fig03-22_spectrumAddSigs.png"/>
          <p:cNvPicPr>
            <a:picLocks noChangeAspect="1" noChangeArrowheads="1"/>
          </p:cNvPicPr>
          <p:nvPr/>
        </p:nvPicPr>
        <p:blipFill>
          <a:blip r:embed="rId4" cstate="print"/>
          <a:srcRect b="32346"/>
          <a:stretch>
            <a:fillRect/>
          </a:stretch>
        </p:blipFill>
        <p:spPr bwMode="auto">
          <a:xfrm>
            <a:off x="1600200" y="3328988"/>
            <a:ext cx="6172200" cy="330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8" name="TextBox 9"/>
          <p:cNvSpPr txBox="1">
            <a:spLocks noChangeArrowheads="1"/>
          </p:cNvSpPr>
          <p:nvPr/>
        </p:nvSpPr>
        <p:spPr bwMode="auto">
          <a:xfrm>
            <a:off x="8153400" y="4724400"/>
            <a:ext cx="525463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6000"/>
              <a:t>?</a:t>
            </a:r>
          </a:p>
        </p:txBody>
      </p:sp>
      <p:graphicFrame>
        <p:nvGraphicFramePr>
          <p:cNvPr id="7171" name="Object 5"/>
          <p:cNvGraphicFramePr>
            <a:graphicFrameLocks noChangeAspect="1"/>
          </p:cNvGraphicFramePr>
          <p:nvPr/>
        </p:nvGraphicFramePr>
        <p:xfrm>
          <a:off x="914400" y="3397250"/>
          <a:ext cx="727075" cy="2393950"/>
        </p:xfrm>
        <a:graphic>
          <a:graphicData uri="http://schemas.openxmlformats.org/presentationml/2006/ole">
            <p:oleObj spid="_x0000_s79875" name="Equation" r:id="rId5" imgW="342720" imgH="1130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5/26/2016</a:t>
            </a:r>
          </a:p>
        </p:txBody>
      </p:sp>
      <p:sp>
        <p:nvSpPr>
          <p:cNvPr id="819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2015-2016, JH McClellan &amp; RW Schafer</a:t>
            </a:r>
            <a:endParaRPr lang="en-US" smtClean="0"/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39555-E32F-4B93-A7EC-1FC52393D001}" type="slidenum">
              <a:rPr lang="en-US" smtClean="0"/>
              <a:pPr>
                <a:defRPr/>
              </a:pPr>
              <a:t>12</a:t>
            </a:fld>
            <a:endParaRPr lang="en-US" smtClean="0"/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78800" cy="4171950"/>
          </a:xfrm>
        </p:spPr>
        <p:txBody>
          <a:bodyPr/>
          <a:lstStyle/>
          <a:p>
            <a:r>
              <a:rPr lang="en-US" smtClean="0"/>
              <a:t>Adding signals with same fundamental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8199" name="Title 7"/>
          <p:cNvSpPr>
            <a:spLocks noGrp="1"/>
          </p:cNvSpPr>
          <p:nvPr>
            <p:ph type="title"/>
          </p:nvPr>
        </p:nvSpPr>
        <p:spPr>
          <a:xfrm>
            <a:off x="381000" y="381000"/>
            <a:ext cx="8610600" cy="685800"/>
          </a:xfrm>
        </p:spPr>
        <p:txBody>
          <a:bodyPr/>
          <a:lstStyle/>
          <a:p>
            <a:r>
              <a:rPr lang="en-US" smtClean="0"/>
              <a:t>Adding Two Signals (2)</a:t>
            </a:r>
          </a:p>
        </p:txBody>
      </p:sp>
      <p:pic>
        <p:nvPicPr>
          <p:cNvPr id="8200" name="Picture 4" descr="C:\Users\asdf\Documents\Ddrive\Downloads2015\SpectrumPropertiesLecture\Fig03-22_spectrumAddSig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2286000"/>
            <a:ext cx="5715000" cy="451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194" name="Object 3"/>
          <p:cNvGraphicFramePr>
            <a:graphicFrameLocks noChangeAspect="1"/>
          </p:cNvGraphicFramePr>
          <p:nvPr/>
        </p:nvGraphicFramePr>
        <p:xfrm>
          <a:off x="365125" y="2706688"/>
          <a:ext cx="1616075" cy="3389312"/>
        </p:xfrm>
        <a:graphic>
          <a:graphicData uri="http://schemas.openxmlformats.org/presentationml/2006/ole">
            <p:oleObj spid="_x0000_s80898" name="Equation" r:id="rId4" imgW="761760" imgH="1600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9"/>
          <p:cNvSpPr>
            <a:spLocks noChangeArrowheads="1"/>
          </p:cNvSpPr>
          <p:nvPr/>
        </p:nvSpPr>
        <p:spPr bwMode="auto">
          <a:xfrm>
            <a:off x="6400800" y="2514600"/>
            <a:ext cx="1295400" cy="609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5/26/2016</a:t>
            </a:r>
          </a:p>
        </p:txBody>
      </p:sp>
      <p:sp>
        <p:nvSpPr>
          <p:cNvPr id="92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2015-2016, JH McClellan &amp; RW Schafer</a:t>
            </a:r>
            <a:endParaRPr lang="en-US" smtClean="0"/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9AC0DE-A0AA-4321-BF36-BCB6B9478770}" type="slidenum">
              <a:rPr lang="en-US" smtClean="0"/>
              <a:pPr>
                <a:defRPr/>
              </a:pPr>
              <a:t>13</a:t>
            </a:fld>
            <a:endParaRPr lang="en-US" smtClean="0"/>
          </a:p>
        </p:txBody>
      </p:sp>
      <p:sp>
        <p:nvSpPr>
          <p:cNvPr id="92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178800" cy="4171950"/>
          </a:xfrm>
        </p:spPr>
        <p:txBody>
          <a:bodyPr/>
          <a:lstStyle/>
          <a:p>
            <a:r>
              <a:rPr lang="en-US" smtClean="0"/>
              <a:t>Time Shifting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 lvl="2"/>
            <a:endParaRPr lang="en-US" smtClean="0"/>
          </a:p>
          <a:p>
            <a:r>
              <a:rPr lang="en-US" smtClean="0"/>
              <a:t>Multiply Spectrum complex amplitudes by a complex exponential</a:t>
            </a:r>
          </a:p>
        </p:txBody>
      </p:sp>
      <p:sp>
        <p:nvSpPr>
          <p:cNvPr id="9224" name="Title 7"/>
          <p:cNvSpPr>
            <a:spLocks noGrp="1"/>
          </p:cNvSpPr>
          <p:nvPr>
            <p:ph type="title"/>
          </p:nvPr>
        </p:nvSpPr>
        <p:spPr>
          <a:xfrm>
            <a:off x="381000" y="381000"/>
            <a:ext cx="8610600" cy="685800"/>
          </a:xfrm>
        </p:spPr>
        <p:txBody>
          <a:bodyPr/>
          <a:lstStyle/>
          <a:p>
            <a:r>
              <a:rPr lang="en-US" smtClean="0"/>
              <a:t>Time Shifting x(t)</a:t>
            </a:r>
          </a:p>
        </p:txBody>
      </p:sp>
      <p:graphicFrame>
        <p:nvGraphicFramePr>
          <p:cNvPr id="112640" name="Object 4"/>
          <p:cNvGraphicFramePr>
            <a:graphicFrameLocks noChangeAspect="1"/>
          </p:cNvGraphicFramePr>
          <p:nvPr/>
        </p:nvGraphicFramePr>
        <p:xfrm>
          <a:off x="560388" y="2333625"/>
          <a:ext cx="8247062" cy="2466975"/>
        </p:xfrm>
        <a:graphic>
          <a:graphicData uri="http://schemas.openxmlformats.org/presentationml/2006/ole">
            <p:oleObj spid="_x0000_s81922" name="Equation" r:id="rId3" imgW="3136680" imgH="939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8"/>
          <p:cNvSpPr>
            <a:spLocks noChangeArrowheads="1"/>
          </p:cNvSpPr>
          <p:nvPr/>
        </p:nvSpPr>
        <p:spPr bwMode="auto">
          <a:xfrm>
            <a:off x="6096000" y="2819400"/>
            <a:ext cx="1295400" cy="3810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5/26/2016</a:t>
            </a:r>
          </a:p>
        </p:txBody>
      </p:sp>
      <p:sp>
        <p:nvSpPr>
          <p:cNvPr id="102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2015-2016, JH McClellan &amp; RW Schafer</a:t>
            </a:r>
            <a:endParaRPr lang="en-US" smtClean="0"/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A407BC-7130-406E-9333-FE4A12719F03}" type="slidenum">
              <a:rPr lang="en-US" smtClean="0"/>
              <a:pPr>
                <a:defRPr/>
              </a:pPr>
              <a:t>14</a:t>
            </a:fld>
            <a:endParaRPr lang="en-US" smtClean="0"/>
          </a:p>
        </p:txBody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178800" cy="4171950"/>
          </a:xfrm>
        </p:spPr>
        <p:txBody>
          <a:bodyPr/>
          <a:lstStyle/>
          <a:p>
            <a:r>
              <a:rPr lang="en-US" smtClean="0"/>
              <a:t>Take </a:t>
            </a:r>
            <a:r>
              <a:rPr lang="en-US" b="1" u="sng" smtClean="0"/>
              <a:t>derivative</a:t>
            </a:r>
            <a:r>
              <a:rPr lang="en-US" smtClean="0"/>
              <a:t> of the Signal x(t)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 lvl="1"/>
            <a:endParaRPr lang="en-US" smtClean="0"/>
          </a:p>
          <a:p>
            <a:r>
              <a:rPr lang="en-US" smtClean="0"/>
              <a:t>Multiply complex amplitudes by “j</a:t>
            </a:r>
            <a:r>
              <a:rPr lang="en-US" smtClean="0">
                <a:latin typeface="Symbol" charset="2"/>
              </a:rPr>
              <a:t>w</a:t>
            </a:r>
            <a:r>
              <a:rPr lang="en-US" smtClean="0"/>
              <a:t>”</a:t>
            </a:r>
            <a:r>
              <a:rPr lang="en-US" smtClean="0">
                <a:latin typeface="Symbol" charset="2"/>
              </a:rPr>
              <a:t>=</a:t>
            </a:r>
            <a:r>
              <a:rPr lang="en-US" smtClean="0"/>
              <a:t>“j</a:t>
            </a:r>
            <a:r>
              <a:rPr lang="en-US" smtClean="0">
                <a:latin typeface="Symbol" charset="2"/>
              </a:rPr>
              <a:t>2p</a:t>
            </a:r>
            <a:r>
              <a:rPr lang="en-US" smtClean="0"/>
              <a:t>f”</a:t>
            </a:r>
          </a:p>
        </p:txBody>
      </p:sp>
      <p:sp>
        <p:nvSpPr>
          <p:cNvPr id="10248" name="Title 7"/>
          <p:cNvSpPr>
            <a:spLocks noGrp="1"/>
          </p:cNvSpPr>
          <p:nvPr>
            <p:ph type="title"/>
          </p:nvPr>
        </p:nvSpPr>
        <p:spPr>
          <a:xfrm>
            <a:off x="381000" y="381000"/>
            <a:ext cx="8610600" cy="685800"/>
          </a:xfrm>
        </p:spPr>
        <p:txBody>
          <a:bodyPr/>
          <a:lstStyle/>
          <a:p>
            <a:r>
              <a:rPr lang="en-US" smtClean="0"/>
              <a:t>Differentiating x(t)</a:t>
            </a:r>
          </a:p>
        </p:txBody>
      </p:sp>
      <p:graphicFrame>
        <p:nvGraphicFramePr>
          <p:cNvPr id="112640" name="Object 2"/>
          <p:cNvGraphicFramePr>
            <a:graphicFrameLocks noChangeAspect="1"/>
          </p:cNvGraphicFramePr>
          <p:nvPr/>
        </p:nvGraphicFramePr>
        <p:xfrm>
          <a:off x="514350" y="2484438"/>
          <a:ext cx="8189913" cy="2392362"/>
        </p:xfrm>
        <a:graphic>
          <a:graphicData uri="http://schemas.openxmlformats.org/presentationml/2006/ole">
            <p:oleObj spid="_x0000_s82946" name="Equation" r:id="rId3" imgW="3213000" imgH="939600" progId="Equation.3">
              <p:embed/>
            </p:oleObj>
          </a:graphicData>
        </a:graphic>
      </p:graphicFrame>
      <p:cxnSp>
        <p:nvCxnSpPr>
          <p:cNvPr id="10249" name="Straight Arrow Connector 9"/>
          <p:cNvCxnSpPr>
            <a:cxnSpLocks noChangeShapeType="1"/>
          </p:cNvCxnSpPr>
          <p:nvPr/>
        </p:nvCxnSpPr>
        <p:spPr bwMode="auto">
          <a:xfrm>
            <a:off x="6477000" y="3352800"/>
            <a:ext cx="1295400" cy="1828800"/>
          </a:xfrm>
          <a:prstGeom prst="straightConnector1">
            <a:avLst/>
          </a:prstGeom>
          <a:noFill/>
          <a:ln w="25400" algn="ctr">
            <a:solidFill>
              <a:schemeClr val="accent1"/>
            </a:solidFill>
            <a:round/>
            <a:headEnd type="arrow" w="med" len="med"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5/26/2016</a:t>
            </a:r>
          </a:p>
        </p:txBody>
      </p:sp>
      <p:sp>
        <p:nvSpPr>
          <p:cNvPr id="1126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2015-2016, JH McClellan &amp; RW Schafer</a:t>
            </a:r>
            <a:endParaRPr lang="en-US" smtClean="0"/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0FBF2E-6707-4CDE-9197-BB67AEB9A4D1}" type="slidenum">
              <a:rPr lang="en-US" smtClean="0"/>
              <a:pPr>
                <a:defRPr/>
              </a:pPr>
              <a:t>15</a:t>
            </a:fld>
            <a:endParaRPr lang="en-US" smtClean="0"/>
          </a:p>
        </p:txBody>
      </p:sp>
      <p:sp>
        <p:nvSpPr>
          <p:cNvPr id="112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78800" cy="4171950"/>
          </a:xfrm>
        </p:spPr>
        <p:txBody>
          <a:bodyPr/>
          <a:lstStyle/>
          <a:p>
            <a:r>
              <a:rPr lang="en-US" sz="2800" smtClean="0"/>
              <a:t>Multiply x(t) by Complex Exponential </a:t>
            </a:r>
            <a:br>
              <a:rPr lang="en-US" sz="2800" smtClean="0"/>
            </a:br>
            <a:r>
              <a:rPr lang="en-US" sz="2800" smtClean="0">
                <a:sym typeface="Wingdings" charset="2"/>
              </a:rPr>
              <a:t></a:t>
            </a:r>
            <a:r>
              <a:rPr lang="en-US" sz="2800" smtClean="0"/>
              <a:t>Frequency Shifting</a:t>
            </a:r>
          </a:p>
          <a:p>
            <a:endParaRPr lang="en-US" sz="2800" smtClean="0"/>
          </a:p>
          <a:p>
            <a:endParaRPr lang="en-US" sz="2800" smtClean="0"/>
          </a:p>
          <a:p>
            <a:endParaRPr lang="en-US" sz="2800" smtClean="0"/>
          </a:p>
          <a:p>
            <a:endParaRPr lang="en-US" sz="2800" smtClean="0"/>
          </a:p>
          <a:p>
            <a:pPr lvl="2"/>
            <a:endParaRPr lang="en-US" sz="2800" smtClean="0"/>
          </a:p>
          <a:p>
            <a:endParaRPr lang="en-US" sz="2800" smtClean="0"/>
          </a:p>
          <a:p>
            <a:r>
              <a:rPr lang="en-US" sz="2800" smtClean="0"/>
              <a:t>Spectrum components shifted: </a:t>
            </a:r>
          </a:p>
        </p:txBody>
      </p:sp>
      <p:sp>
        <p:nvSpPr>
          <p:cNvPr id="11272" name="Title 7"/>
          <p:cNvSpPr>
            <a:spLocks noGrp="1"/>
          </p:cNvSpPr>
          <p:nvPr>
            <p:ph type="title"/>
          </p:nvPr>
        </p:nvSpPr>
        <p:spPr>
          <a:xfrm>
            <a:off x="381000" y="381000"/>
            <a:ext cx="8610600" cy="685800"/>
          </a:xfrm>
        </p:spPr>
        <p:txBody>
          <a:bodyPr/>
          <a:lstStyle/>
          <a:p>
            <a:r>
              <a:rPr lang="en-US" smtClean="0"/>
              <a:t>Frequency Shifting x(t)</a:t>
            </a:r>
          </a:p>
        </p:txBody>
      </p:sp>
      <p:graphicFrame>
        <p:nvGraphicFramePr>
          <p:cNvPr id="112640" name="Object 2"/>
          <p:cNvGraphicFramePr>
            <a:graphicFrameLocks noChangeAspect="1"/>
          </p:cNvGraphicFramePr>
          <p:nvPr/>
        </p:nvGraphicFramePr>
        <p:xfrm>
          <a:off x="1371600" y="2667000"/>
          <a:ext cx="4775200" cy="2967038"/>
        </p:xfrm>
        <a:graphic>
          <a:graphicData uri="http://schemas.openxmlformats.org/presentationml/2006/ole">
            <p:oleObj spid="_x0000_s83970" name="Equation" r:id="rId3" imgW="1815840" imgH="1130040" progId="Equation.3">
              <p:embed/>
            </p:oleObj>
          </a:graphicData>
        </a:graphic>
      </p:graphicFrame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6096000" y="5562600"/>
          <a:ext cx="2136775" cy="600075"/>
        </p:xfrm>
        <a:graphic>
          <a:graphicData uri="http://schemas.openxmlformats.org/presentationml/2006/ole">
            <p:oleObj spid="_x0000_s83971" name="Equation" r:id="rId4" imgW="81252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 descr="C:\Users\asdf\Documents\Ddrive\Downloads2015\DSP1st2eLectures\SpectrumPropertiesLecture\spectrumShifti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1676400"/>
            <a:ext cx="6478588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5/26/2016</a:t>
            </a:r>
          </a:p>
        </p:txBody>
      </p:sp>
      <p:sp>
        <p:nvSpPr>
          <p:cNvPr id="122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2015-2016, JH McClellan &amp; RW Schafer</a:t>
            </a:r>
            <a:endParaRPr lang="en-US" smtClean="0"/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E2720-7EAA-4568-9DE8-2A8781263D9F}" type="slidenum">
              <a:rPr lang="en-US" smtClean="0"/>
              <a:pPr>
                <a:defRPr/>
              </a:pPr>
              <a:t>16</a:t>
            </a:fld>
            <a:endParaRPr lang="en-US" smtClean="0"/>
          </a:p>
        </p:txBody>
      </p:sp>
      <p:sp>
        <p:nvSpPr>
          <p:cNvPr id="12295" name="Title 7"/>
          <p:cNvSpPr>
            <a:spLocks noGrp="1"/>
          </p:cNvSpPr>
          <p:nvPr>
            <p:ph type="title"/>
          </p:nvPr>
        </p:nvSpPr>
        <p:spPr>
          <a:xfrm>
            <a:off x="381000" y="304800"/>
            <a:ext cx="8610600" cy="685800"/>
          </a:xfrm>
        </p:spPr>
        <p:txBody>
          <a:bodyPr/>
          <a:lstStyle/>
          <a:p>
            <a:r>
              <a:rPr lang="en-US" smtClean="0"/>
              <a:t>Frequency Shifting x(t)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76200" y="1844675"/>
          <a:ext cx="2286000" cy="3565525"/>
        </p:xfrm>
        <a:graphic>
          <a:graphicData uri="http://schemas.openxmlformats.org/presentationml/2006/ole">
            <p:oleObj spid="_x0000_s84994" name="Equation" r:id="rId4" imgW="1015920" imgH="1587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5/26/2016</a:t>
            </a:r>
            <a:endParaRPr lang="en-US"/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2015-2016, JH McClellan &amp; RW Schafer</a:t>
            </a:r>
            <a:endParaRPr lang="en-US"/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9C82A2-F74E-40DB-97BF-1BEA5FFF88B3}" type="slidenum">
              <a:rPr lang="en-US" smtClean="0"/>
              <a:pPr>
                <a:defRPr/>
              </a:pPr>
              <a:t>2</a:t>
            </a:fld>
            <a:endParaRPr lang="en-US" smtClean="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91600" cy="990600"/>
          </a:xfrm>
        </p:spPr>
        <p:txBody>
          <a:bodyPr/>
          <a:lstStyle/>
          <a:p>
            <a:r>
              <a:rPr lang="en-US" smtClean="0"/>
              <a:t>License Info for DSPFirst Slides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820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This work released under a </a:t>
            </a:r>
            <a:r>
              <a:rPr lang="en-US" sz="2400" smtClean="0">
                <a:hlinkClick r:id="rId2"/>
              </a:rPr>
              <a:t>Creative Commons License</a:t>
            </a:r>
            <a:r>
              <a:rPr lang="en-US" sz="2400" smtClean="0"/>
              <a:t> with the following terms: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Attribution</a:t>
            </a:r>
          </a:p>
          <a:p>
            <a:pPr lvl="2">
              <a:lnSpc>
                <a:spcPct val="90000"/>
              </a:lnSpc>
            </a:pPr>
            <a:r>
              <a:rPr lang="en-US" sz="1600" smtClean="0">
                <a:latin typeface="Verdana" charset="0"/>
              </a:rPr>
              <a:t>The licensor permits others to copy, distribute, display, and perform the work. In return, licensees must give the original authors credit.</a:t>
            </a:r>
            <a:r>
              <a:rPr lang="en-US" sz="1800" smtClean="0">
                <a:latin typeface="Verdana" charset="0"/>
              </a:rPr>
              <a:t> </a:t>
            </a:r>
            <a:endParaRPr lang="en-US" sz="1800" smtClean="0"/>
          </a:p>
          <a:p>
            <a:pPr>
              <a:lnSpc>
                <a:spcPct val="90000"/>
              </a:lnSpc>
            </a:pPr>
            <a:r>
              <a:rPr lang="en-US" sz="2400" smtClean="0"/>
              <a:t>Non-Commercial</a:t>
            </a:r>
          </a:p>
          <a:p>
            <a:pPr lvl="2">
              <a:lnSpc>
                <a:spcPct val="90000"/>
              </a:lnSpc>
            </a:pPr>
            <a:r>
              <a:rPr lang="en-US" sz="1600" smtClean="0">
                <a:latin typeface="Verdana" charset="0"/>
              </a:rPr>
              <a:t>The licensor permits others to copy, distribute, display, and perform the work. In return, licensees may not use the work for commercial purposes—unless they get the licensor's permission.</a:t>
            </a:r>
            <a:endParaRPr lang="en-US" sz="1600" smtClean="0"/>
          </a:p>
          <a:p>
            <a:pPr>
              <a:lnSpc>
                <a:spcPct val="90000"/>
              </a:lnSpc>
            </a:pPr>
            <a:r>
              <a:rPr lang="en-US" sz="2400" smtClean="0"/>
              <a:t>Share Alike</a:t>
            </a:r>
          </a:p>
          <a:p>
            <a:pPr lvl="2">
              <a:lnSpc>
                <a:spcPct val="90000"/>
              </a:lnSpc>
            </a:pPr>
            <a:r>
              <a:rPr lang="en-US" sz="1600" smtClean="0">
                <a:latin typeface="Verdana" charset="0"/>
              </a:rPr>
              <a:t>The licensor permits others to distribute derivative works only under a license identical to the one that governs the licensor's work.</a:t>
            </a:r>
          </a:p>
          <a:p>
            <a:pPr>
              <a:lnSpc>
                <a:spcPct val="90000"/>
              </a:lnSpc>
            </a:pPr>
            <a:r>
              <a:rPr lang="en-US" sz="1800" smtClean="0">
                <a:latin typeface="Verdana" charset="0"/>
                <a:hlinkClick r:id="rId3"/>
              </a:rPr>
              <a:t>Full Text of the License</a:t>
            </a:r>
            <a:endParaRPr lang="en-US" sz="1800" smtClean="0">
              <a:latin typeface="Verdana" charset="0"/>
            </a:endParaRPr>
          </a:p>
          <a:p>
            <a:pPr>
              <a:lnSpc>
                <a:spcPct val="90000"/>
              </a:lnSpc>
            </a:pPr>
            <a:r>
              <a:rPr lang="en-US" sz="1800" i="1" smtClean="0">
                <a:solidFill>
                  <a:schemeClr val="accent1"/>
                </a:solidFill>
                <a:latin typeface="Verdana" charset="0"/>
              </a:rPr>
              <a:t>This (hidden) page should be kept with the presentation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5/26/2016</a:t>
            </a:r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2015-2016, JH McClellan &amp; RW Schafer</a:t>
            </a:r>
            <a:endParaRPr lang="en-US" smtClean="0"/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878C2A-4CFC-4CF2-A36C-7AE2840A701B}" type="slidenum">
              <a:rPr lang="en-US" smtClean="0"/>
              <a:pPr>
                <a:defRPr/>
              </a:pPr>
              <a:t>3</a:t>
            </a:fld>
            <a:endParaRPr lang="en-US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READING ASSIGNMENTS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Lecture:</a:t>
            </a:r>
          </a:p>
          <a:p>
            <a:pPr lvl="1"/>
            <a:r>
              <a:rPr lang="en-US" dirty="0" smtClean="0"/>
              <a:t>Chapter 3, Section 3-3 (DSP-First 2/e)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Other Reading:</a:t>
            </a:r>
          </a:p>
          <a:p>
            <a:pPr lvl="1"/>
            <a:r>
              <a:rPr lang="en-US" dirty="0" smtClean="0"/>
              <a:t>Appendix A: Complex </a:t>
            </a:r>
            <a:r>
              <a:rPr lang="en-US" dirty="0" smtClean="0"/>
              <a:t>Numbers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5/26/2016</a:t>
            </a:r>
          </a:p>
        </p:txBody>
      </p:sp>
      <p:sp>
        <p:nvSpPr>
          <p:cNvPr id="10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2015-2016, JH McClellan &amp; RW Schafer</a:t>
            </a:r>
            <a:endParaRPr lang="en-US" smtClean="0"/>
          </a:p>
        </p:txBody>
      </p:sp>
      <p:sp>
        <p:nvSpPr>
          <p:cNvPr id="10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57ABA1-8E72-46D4-9820-3421971243CF}" type="slidenum">
              <a:rPr lang="en-US" smtClean="0"/>
              <a:pPr>
                <a:defRPr/>
              </a:pPr>
              <a:t>4</a:t>
            </a:fld>
            <a:endParaRPr lang="en-US" smtClean="0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2400" cy="1066800"/>
          </a:xfrm>
        </p:spPr>
        <p:txBody>
          <a:bodyPr/>
          <a:lstStyle/>
          <a:p>
            <a:r>
              <a:rPr lang="en-US" smtClean="0"/>
              <a:t>LECTURE OBJECTIVES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178800" cy="4171950"/>
          </a:xfrm>
        </p:spPr>
        <p:txBody>
          <a:bodyPr/>
          <a:lstStyle/>
          <a:p>
            <a:pPr marL="342900" lvl="1" indent="-342900">
              <a:defRPr/>
            </a:pPr>
            <a:r>
              <a:rPr lang="en-US" b="1" u="sng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Operations</a:t>
            </a:r>
            <a:r>
              <a:rPr 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dirty="0" smtClean="0"/>
              <a:t>on a </a:t>
            </a:r>
            <a:r>
              <a:rPr lang="en-US" u="sng" dirty="0" smtClean="0"/>
              <a:t>time-domain</a:t>
            </a:r>
            <a:r>
              <a:rPr lang="en-US" dirty="0" smtClean="0"/>
              <a:t> signal x(t) have a </a:t>
            </a:r>
            <a:r>
              <a:rPr lang="en-US" b="1" u="sng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SIMPLE form</a:t>
            </a:r>
            <a:r>
              <a:rPr lang="en-US" dirty="0" smtClean="0"/>
              <a:t> in the </a:t>
            </a:r>
            <a:r>
              <a:rPr lang="en-US" u="sng" dirty="0" smtClean="0"/>
              <a:t>frequency-domain</a:t>
            </a:r>
          </a:p>
          <a:p>
            <a:pPr marL="1200150" lvl="3" indent="-342900">
              <a:defRPr/>
            </a:pPr>
            <a:endParaRPr lang="en-US" dirty="0" smtClean="0"/>
          </a:p>
          <a:p>
            <a:pPr marL="342900" lvl="1" indent="-342900">
              <a:defRPr/>
            </a:pPr>
            <a:r>
              <a:rPr lang="en-US" dirty="0" smtClean="0">
                <a:solidFill>
                  <a:schemeClr val="accent1"/>
                </a:solidFill>
              </a:rPr>
              <a:t>SPECTRUM</a:t>
            </a:r>
            <a:r>
              <a:rPr lang="en-US" dirty="0" smtClean="0"/>
              <a:t> Representation has lines at:</a:t>
            </a:r>
          </a:p>
          <a:p>
            <a:pPr marL="342900" lvl="1" indent="-342900">
              <a:defRPr/>
            </a:pPr>
            <a:endParaRPr lang="en-US" dirty="0" smtClean="0"/>
          </a:p>
          <a:p>
            <a:pPr marL="342900" lvl="1" indent="-342900">
              <a:defRPr/>
            </a:pPr>
            <a:r>
              <a:rPr lang="en-US" sz="2400" dirty="0" smtClean="0"/>
              <a:t>Represents Sinusoid with </a:t>
            </a:r>
            <a:r>
              <a:rPr lang="en-US" sz="2400" dirty="0" smtClean="0">
                <a:solidFill>
                  <a:schemeClr val="accent1"/>
                </a:solidFill>
              </a:rPr>
              <a:t>DIFFERENT</a:t>
            </a:r>
            <a:r>
              <a:rPr lang="en-US" sz="2400" dirty="0" smtClean="0"/>
              <a:t> Frequencies</a:t>
            </a:r>
          </a:p>
          <a:p>
            <a:pPr marL="342900" lvl="1" indent="-342900">
              <a:defRPr/>
            </a:pPr>
            <a:endParaRPr lang="en-US" dirty="0" smtClean="0"/>
          </a:p>
          <a:p>
            <a:pPr marL="342900" lvl="1" indent="-342900">
              <a:defRPr/>
            </a:pPr>
            <a:endParaRPr lang="en-US" dirty="0" smtClean="0"/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endParaRPr lang="en-US" sz="2800" dirty="0" smtClean="0"/>
          </a:p>
        </p:txBody>
      </p:sp>
      <p:sp>
        <p:nvSpPr>
          <p:cNvPr id="28678" name="AutoShape 6"/>
          <p:cNvSpPr>
            <a:spLocks noChangeArrowheads="1"/>
          </p:cNvSpPr>
          <p:nvPr/>
        </p:nvSpPr>
        <p:spPr bwMode="auto">
          <a:xfrm>
            <a:off x="5486400" y="5486400"/>
            <a:ext cx="381000" cy="685800"/>
          </a:xfrm>
          <a:prstGeom prst="up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26" name="Object 8"/>
          <p:cNvGraphicFramePr>
            <a:graphicFrameLocks noChangeAspect="1"/>
          </p:cNvGraphicFramePr>
          <p:nvPr/>
        </p:nvGraphicFramePr>
        <p:xfrm>
          <a:off x="1905000" y="4513263"/>
          <a:ext cx="5272088" cy="1430337"/>
        </p:xfrm>
        <a:graphic>
          <a:graphicData uri="http://schemas.openxmlformats.org/presentationml/2006/ole">
            <p:oleObj spid="_x0000_s73730" name="Equation" r:id="rId4" imgW="1777680" imgH="482400" progId="Equation.3">
              <p:embed/>
            </p:oleObj>
          </a:graphicData>
        </a:graphic>
      </p:graphicFrame>
      <p:graphicFrame>
        <p:nvGraphicFramePr>
          <p:cNvPr id="1027" name="Object 9"/>
          <p:cNvGraphicFramePr>
            <a:graphicFrameLocks noChangeAspect="1"/>
          </p:cNvGraphicFramePr>
          <p:nvPr/>
        </p:nvGraphicFramePr>
        <p:xfrm>
          <a:off x="1905000" y="3536950"/>
          <a:ext cx="2032000" cy="654050"/>
        </p:xfrm>
        <a:graphic>
          <a:graphicData uri="http://schemas.openxmlformats.org/presentationml/2006/ole">
            <p:oleObj spid="_x0000_s73731" name="Equation" r:id="rId5" imgW="7110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5/26/2016</a:t>
            </a:r>
          </a:p>
        </p:txBody>
      </p:sp>
      <p:sp>
        <p:nvSpPr>
          <p:cNvPr id="205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2015-2016, JH McClellan &amp; RW Schafer</a:t>
            </a:r>
            <a:endParaRPr lang="en-US" smtClean="0"/>
          </a:p>
        </p:txBody>
      </p:sp>
      <p:sp>
        <p:nvSpPr>
          <p:cNvPr id="20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FCA9AE-DD21-467B-B868-71227FA6A8F1}" type="slidenum">
              <a:rPr lang="en-US" smtClean="0"/>
              <a:pPr>
                <a:defRPr/>
              </a:pPr>
              <a:t>5</a:t>
            </a:fld>
            <a:endParaRPr lang="en-US" smtClean="0"/>
          </a:p>
        </p:txBody>
      </p:sp>
      <p:sp>
        <p:nvSpPr>
          <p:cNvPr id="2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52400"/>
            <a:ext cx="8509000" cy="1143000"/>
          </a:xfrm>
        </p:spPr>
        <p:txBody>
          <a:bodyPr/>
          <a:lstStyle/>
          <a:p>
            <a:r>
              <a:rPr lang="en-US" smtClean="0"/>
              <a:t>Recall FREQUENCY DIAGRAM</a:t>
            </a:r>
          </a:p>
        </p:txBody>
      </p:sp>
      <p:sp>
        <p:nvSpPr>
          <p:cNvPr id="2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171950"/>
          </a:xfrm>
        </p:spPr>
        <p:txBody>
          <a:bodyPr/>
          <a:lstStyle/>
          <a:p>
            <a:r>
              <a:rPr lang="en-US" sz="2800" smtClean="0"/>
              <a:t>Used to visualize relationship between frequencies, amplitudes and phases</a:t>
            </a:r>
          </a:p>
          <a:p>
            <a:r>
              <a:rPr lang="en-US" sz="2800" smtClean="0"/>
              <a:t>Plot Complex Amplitude vs. Freq</a:t>
            </a:r>
            <a:endParaRPr lang="en-US" sz="3600" baseline="14000" smtClean="0"/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457200" y="5508625"/>
            <a:ext cx="6780213" cy="396875"/>
            <a:chOff x="288" y="3171"/>
            <a:chExt cx="4271" cy="250"/>
          </a:xfrm>
        </p:grpSpPr>
        <p:sp>
          <p:nvSpPr>
            <p:cNvPr id="2078" name="Text Box 16"/>
            <p:cNvSpPr txBox="1">
              <a:spLocks noChangeArrowheads="1"/>
            </p:cNvSpPr>
            <p:nvPr/>
          </p:nvSpPr>
          <p:spPr bwMode="auto">
            <a:xfrm>
              <a:off x="2335" y="3171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Arial" charset="0"/>
                </a:rPr>
                <a:t>0</a:t>
              </a:r>
              <a:endParaRPr lang="en-US" b="1">
                <a:latin typeface="Arial" charset="0"/>
              </a:endParaRPr>
            </a:p>
          </p:txBody>
        </p:sp>
        <p:sp>
          <p:nvSpPr>
            <p:cNvPr id="2079" name="Text Box 17"/>
            <p:cNvSpPr txBox="1">
              <a:spLocks noChangeArrowheads="1"/>
            </p:cNvSpPr>
            <p:nvPr/>
          </p:nvSpPr>
          <p:spPr bwMode="auto">
            <a:xfrm>
              <a:off x="3024" y="3171"/>
              <a:ext cx="38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Arial" charset="0"/>
                </a:rPr>
                <a:t>100</a:t>
              </a:r>
              <a:endParaRPr lang="en-US" b="1">
                <a:latin typeface="Arial" charset="0"/>
              </a:endParaRPr>
            </a:p>
          </p:txBody>
        </p:sp>
        <p:sp>
          <p:nvSpPr>
            <p:cNvPr id="2080" name="Text Box 18"/>
            <p:cNvSpPr txBox="1">
              <a:spLocks noChangeArrowheads="1"/>
            </p:cNvSpPr>
            <p:nvPr/>
          </p:nvSpPr>
          <p:spPr bwMode="auto">
            <a:xfrm>
              <a:off x="4176" y="3171"/>
              <a:ext cx="38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Arial" charset="0"/>
                </a:rPr>
                <a:t>250</a:t>
              </a:r>
              <a:endParaRPr lang="en-US" b="1">
                <a:latin typeface="Arial" charset="0"/>
              </a:endParaRPr>
            </a:p>
          </p:txBody>
        </p:sp>
        <p:sp>
          <p:nvSpPr>
            <p:cNvPr id="2081" name="Text Box 19"/>
            <p:cNvSpPr txBox="1">
              <a:spLocks noChangeArrowheads="1"/>
            </p:cNvSpPr>
            <p:nvPr/>
          </p:nvSpPr>
          <p:spPr bwMode="auto">
            <a:xfrm>
              <a:off x="1488" y="3171"/>
              <a:ext cx="4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Arial" charset="0"/>
                </a:rPr>
                <a:t>–100</a:t>
              </a:r>
              <a:endParaRPr lang="en-US" b="1">
                <a:latin typeface="Arial" charset="0"/>
              </a:endParaRPr>
            </a:p>
          </p:txBody>
        </p:sp>
        <p:sp>
          <p:nvSpPr>
            <p:cNvPr id="2082" name="Text Box 20"/>
            <p:cNvSpPr txBox="1">
              <a:spLocks noChangeArrowheads="1"/>
            </p:cNvSpPr>
            <p:nvPr/>
          </p:nvSpPr>
          <p:spPr bwMode="auto">
            <a:xfrm>
              <a:off x="288" y="3171"/>
              <a:ext cx="4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Arial" charset="0"/>
                </a:rPr>
                <a:t>–250</a:t>
              </a:r>
              <a:endParaRPr lang="en-US" b="1">
                <a:latin typeface="Arial" charset="0"/>
              </a:endParaRPr>
            </a:p>
          </p:txBody>
        </p:sp>
      </p:grpSp>
      <p:sp>
        <p:nvSpPr>
          <p:cNvPr id="2061" name="Text Box 21"/>
          <p:cNvSpPr txBox="1">
            <a:spLocks noChangeArrowheads="1"/>
          </p:cNvSpPr>
          <p:nvPr/>
        </p:nvSpPr>
        <p:spPr bwMode="auto">
          <a:xfrm>
            <a:off x="7772400" y="5661025"/>
            <a:ext cx="1150938" cy="434975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Arial" charset="0"/>
              </a:rPr>
              <a:t>f (in Hz)</a:t>
            </a:r>
            <a:endParaRPr lang="en-US" b="1">
              <a:latin typeface="Arial" charset="0"/>
            </a:endParaRP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28600" y="3827463"/>
            <a:ext cx="8382000" cy="1676400"/>
            <a:chOff x="144" y="2016"/>
            <a:chExt cx="5280" cy="1056"/>
          </a:xfrm>
        </p:grpSpPr>
        <p:sp>
          <p:nvSpPr>
            <p:cNvPr id="2072" name="Line 9"/>
            <p:cNvSpPr>
              <a:spLocks noChangeShapeType="1"/>
            </p:cNvSpPr>
            <p:nvPr/>
          </p:nvSpPr>
          <p:spPr bwMode="auto">
            <a:xfrm flipV="1">
              <a:off x="2448" y="2016"/>
              <a:ext cx="0" cy="1056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Line 8"/>
            <p:cNvSpPr>
              <a:spLocks noChangeShapeType="1"/>
            </p:cNvSpPr>
            <p:nvPr/>
          </p:nvSpPr>
          <p:spPr bwMode="auto">
            <a:xfrm>
              <a:off x="144" y="3072"/>
              <a:ext cx="528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Line 10"/>
            <p:cNvSpPr>
              <a:spLocks noChangeShapeType="1"/>
            </p:cNvSpPr>
            <p:nvPr/>
          </p:nvSpPr>
          <p:spPr bwMode="auto">
            <a:xfrm flipV="1">
              <a:off x="3216" y="2352"/>
              <a:ext cx="0" cy="72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Line 11"/>
            <p:cNvSpPr>
              <a:spLocks noChangeShapeType="1"/>
            </p:cNvSpPr>
            <p:nvPr/>
          </p:nvSpPr>
          <p:spPr bwMode="auto">
            <a:xfrm flipV="1">
              <a:off x="1728" y="2352"/>
              <a:ext cx="0" cy="72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Line 12"/>
            <p:cNvSpPr>
              <a:spLocks noChangeShapeType="1"/>
            </p:cNvSpPr>
            <p:nvPr/>
          </p:nvSpPr>
          <p:spPr bwMode="auto">
            <a:xfrm flipV="1">
              <a:off x="4368" y="2640"/>
              <a:ext cx="0" cy="432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7" name="Line 13"/>
            <p:cNvSpPr>
              <a:spLocks noChangeShapeType="1"/>
            </p:cNvSpPr>
            <p:nvPr/>
          </p:nvSpPr>
          <p:spPr bwMode="auto">
            <a:xfrm flipV="1">
              <a:off x="528" y="2640"/>
              <a:ext cx="0" cy="432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2179638" y="3751263"/>
            <a:ext cx="3992562" cy="685800"/>
            <a:chOff x="1373" y="2064"/>
            <a:chExt cx="2515" cy="432"/>
          </a:xfrm>
        </p:grpSpPr>
        <p:graphicFrame>
          <p:nvGraphicFramePr>
            <p:cNvPr id="2053" name="Object 31"/>
            <p:cNvGraphicFramePr>
              <a:graphicFrameLocks noChangeAspect="1"/>
            </p:cNvGraphicFramePr>
            <p:nvPr/>
          </p:nvGraphicFramePr>
          <p:xfrm>
            <a:off x="1373" y="2067"/>
            <a:ext cx="835" cy="429"/>
          </p:xfrm>
          <a:graphic>
            <a:graphicData uri="http://schemas.openxmlformats.org/presentationml/2006/ole">
              <p:oleObj spid="_x0000_s74757" name="Equation" r:id="rId3" imgW="444240" imgH="228600" progId="Equation.3">
                <p:embed/>
              </p:oleObj>
            </a:graphicData>
          </a:graphic>
        </p:graphicFrame>
        <p:graphicFrame>
          <p:nvGraphicFramePr>
            <p:cNvPr id="2054" name="Object 32"/>
            <p:cNvGraphicFramePr>
              <a:graphicFrameLocks noChangeAspect="1"/>
            </p:cNvGraphicFramePr>
            <p:nvPr/>
          </p:nvGraphicFramePr>
          <p:xfrm>
            <a:off x="2910" y="2064"/>
            <a:ext cx="978" cy="429"/>
          </p:xfrm>
          <a:graphic>
            <a:graphicData uri="http://schemas.openxmlformats.org/presentationml/2006/ole">
              <p:oleObj spid="_x0000_s74758" name="Equation" r:id="rId4" imgW="520560" imgH="228600" progId="Equation.3">
                <p:embed/>
              </p:oleObj>
            </a:graphicData>
          </a:graphic>
        </p:graphicFrame>
      </p:grp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304800" y="4208463"/>
            <a:ext cx="7459663" cy="681037"/>
            <a:chOff x="192" y="2352"/>
            <a:chExt cx="4699" cy="429"/>
          </a:xfrm>
        </p:grpSpPr>
        <p:graphicFrame>
          <p:nvGraphicFramePr>
            <p:cNvPr id="2051" name="Object 33"/>
            <p:cNvGraphicFramePr>
              <a:graphicFrameLocks noChangeAspect="1"/>
            </p:cNvGraphicFramePr>
            <p:nvPr/>
          </p:nvGraphicFramePr>
          <p:xfrm>
            <a:off x="192" y="2352"/>
            <a:ext cx="978" cy="429"/>
          </p:xfrm>
          <a:graphic>
            <a:graphicData uri="http://schemas.openxmlformats.org/presentationml/2006/ole">
              <p:oleObj spid="_x0000_s74755" name="Equation" r:id="rId5" imgW="520560" imgH="228600" progId="Equation.3">
                <p:embed/>
              </p:oleObj>
            </a:graphicData>
          </a:graphic>
        </p:graphicFrame>
        <p:graphicFrame>
          <p:nvGraphicFramePr>
            <p:cNvPr id="2052" name="Object 34"/>
            <p:cNvGraphicFramePr>
              <a:graphicFrameLocks noChangeAspect="1"/>
            </p:cNvGraphicFramePr>
            <p:nvPr/>
          </p:nvGraphicFramePr>
          <p:xfrm>
            <a:off x="4032" y="2352"/>
            <a:ext cx="859" cy="429"/>
          </p:xfrm>
          <a:graphic>
            <a:graphicData uri="http://schemas.openxmlformats.org/presentationml/2006/ole">
              <p:oleObj spid="_x0000_s74756" name="Equation" r:id="rId6" imgW="457200" imgH="228600" progId="Equation.3">
                <p:embed/>
              </p:oleObj>
            </a:graphicData>
          </a:graphic>
        </p:graphicFrame>
      </p:grpSp>
      <p:graphicFrame>
        <p:nvGraphicFramePr>
          <p:cNvPr id="58403" name="Object 35"/>
          <p:cNvGraphicFramePr>
            <a:graphicFrameLocks noChangeAspect="1"/>
          </p:cNvGraphicFramePr>
          <p:nvPr/>
        </p:nvGraphicFramePr>
        <p:xfrm>
          <a:off x="3622675" y="3373438"/>
          <a:ext cx="568325" cy="530225"/>
        </p:xfrm>
        <a:graphic>
          <a:graphicData uri="http://schemas.openxmlformats.org/presentationml/2006/ole">
            <p:oleObj spid="_x0000_s74754" name="Equation" r:id="rId7" imgW="190440" imgH="177480" progId="Equation.3">
              <p:embed/>
            </p:oleObj>
          </a:graphicData>
        </a:graphic>
      </p:graphicFrame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4419600" y="3200400"/>
            <a:ext cx="4075113" cy="1219200"/>
            <a:chOff x="2784" y="1728"/>
            <a:chExt cx="2567" cy="768"/>
          </a:xfrm>
        </p:grpSpPr>
        <p:sp>
          <p:nvSpPr>
            <p:cNvPr id="2069" name="Oval 25"/>
            <p:cNvSpPr>
              <a:spLocks noChangeArrowheads="1"/>
            </p:cNvSpPr>
            <p:nvPr/>
          </p:nvSpPr>
          <p:spPr bwMode="auto">
            <a:xfrm>
              <a:off x="2784" y="2064"/>
              <a:ext cx="1248" cy="4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Text Box 26"/>
            <p:cNvSpPr txBox="1">
              <a:spLocks noChangeArrowheads="1"/>
            </p:cNvSpPr>
            <p:nvPr/>
          </p:nvSpPr>
          <p:spPr bwMode="auto">
            <a:xfrm>
              <a:off x="3696" y="1728"/>
              <a:ext cx="16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FF0000"/>
                  </a:solidFill>
                </a:rPr>
                <a:t>Complex amplitude</a:t>
              </a:r>
            </a:p>
          </p:txBody>
        </p:sp>
        <p:sp>
          <p:nvSpPr>
            <p:cNvPr id="2071" name="Freeform 27"/>
            <p:cNvSpPr>
              <a:spLocks/>
            </p:cNvSpPr>
            <p:nvPr/>
          </p:nvSpPr>
          <p:spPr bwMode="auto">
            <a:xfrm>
              <a:off x="3360" y="1912"/>
              <a:ext cx="336" cy="152"/>
            </a:xfrm>
            <a:custGeom>
              <a:avLst/>
              <a:gdLst>
                <a:gd name="T0" fmla="*/ 336 w 336"/>
                <a:gd name="T1" fmla="*/ 8 h 152"/>
                <a:gd name="T2" fmla="*/ 144 w 336"/>
                <a:gd name="T3" fmla="*/ 8 h 152"/>
                <a:gd name="T4" fmla="*/ 48 w 336"/>
                <a:gd name="T5" fmla="*/ 56 h 152"/>
                <a:gd name="T6" fmla="*/ 0 w 336"/>
                <a:gd name="T7" fmla="*/ 152 h 1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"/>
                <a:gd name="T13" fmla="*/ 0 h 152"/>
                <a:gd name="T14" fmla="*/ 336 w 336"/>
                <a:gd name="T15" fmla="*/ 152 h 1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" h="152">
                  <a:moveTo>
                    <a:pt x="336" y="8"/>
                  </a:moveTo>
                  <a:cubicBezTo>
                    <a:pt x="264" y="4"/>
                    <a:pt x="192" y="0"/>
                    <a:pt x="144" y="8"/>
                  </a:cubicBezTo>
                  <a:cubicBezTo>
                    <a:pt x="96" y="16"/>
                    <a:pt x="72" y="32"/>
                    <a:pt x="48" y="56"/>
                  </a:cubicBezTo>
                  <a:cubicBezTo>
                    <a:pt x="24" y="80"/>
                    <a:pt x="12" y="116"/>
                    <a:pt x="0" y="152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1130300" y="4724400"/>
            <a:ext cx="1765300" cy="1524000"/>
            <a:chOff x="672" y="2832"/>
            <a:chExt cx="1112" cy="960"/>
          </a:xfrm>
        </p:grpSpPr>
        <p:sp>
          <p:nvSpPr>
            <p:cNvPr id="2067" name="Text Box 28"/>
            <p:cNvSpPr txBox="1">
              <a:spLocks noChangeArrowheads="1"/>
            </p:cNvSpPr>
            <p:nvPr/>
          </p:nvSpPr>
          <p:spPr bwMode="auto">
            <a:xfrm>
              <a:off x="672" y="3504"/>
              <a:ext cx="11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FF0000"/>
                  </a:solidFill>
                </a:rPr>
                <a:t>Spectral line</a:t>
              </a:r>
            </a:p>
          </p:txBody>
        </p:sp>
        <p:sp>
          <p:nvSpPr>
            <p:cNvPr id="2068" name="Freeform 29"/>
            <p:cNvSpPr>
              <a:spLocks/>
            </p:cNvSpPr>
            <p:nvPr/>
          </p:nvSpPr>
          <p:spPr bwMode="auto">
            <a:xfrm>
              <a:off x="1008" y="2832"/>
              <a:ext cx="675" cy="720"/>
            </a:xfrm>
            <a:custGeom>
              <a:avLst/>
              <a:gdLst>
                <a:gd name="T0" fmla="*/ 195 w 675"/>
                <a:gd name="T1" fmla="*/ 720 h 720"/>
                <a:gd name="T2" fmla="*/ 3 w 675"/>
                <a:gd name="T3" fmla="*/ 485 h 720"/>
                <a:gd name="T4" fmla="*/ 179 w 675"/>
                <a:gd name="T5" fmla="*/ 197 h 720"/>
                <a:gd name="T6" fmla="*/ 419 w 675"/>
                <a:gd name="T7" fmla="*/ 59 h 720"/>
                <a:gd name="T8" fmla="*/ 675 w 675"/>
                <a:gd name="T9" fmla="*/ 0 h 7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5"/>
                <a:gd name="T16" fmla="*/ 0 h 720"/>
                <a:gd name="T17" fmla="*/ 675 w 675"/>
                <a:gd name="T18" fmla="*/ 720 h 7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5" h="720">
                  <a:moveTo>
                    <a:pt x="195" y="720"/>
                  </a:moveTo>
                  <a:cubicBezTo>
                    <a:pt x="163" y="681"/>
                    <a:pt x="6" y="572"/>
                    <a:pt x="3" y="485"/>
                  </a:cubicBezTo>
                  <a:cubicBezTo>
                    <a:pt x="0" y="398"/>
                    <a:pt x="110" y="268"/>
                    <a:pt x="179" y="197"/>
                  </a:cubicBezTo>
                  <a:cubicBezTo>
                    <a:pt x="248" y="126"/>
                    <a:pt x="336" y="92"/>
                    <a:pt x="419" y="59"/>
                  </a:cubicBezTo>
                  <a:cubicBezTo>
                    <a:pt x="502" y="26"/>
                    <a:pt x="622" y="12"/>
                    <a:pt x="675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5/26/2016</a:t>
            </a:r>
          </a:p>
        </p:txBody>
      </p:sp>
      <p:sp>
        <p:nvSpPr>
          <p:cNvPr id="307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2015-2016, JH McClellan &amp; RW Schafer</a:t>
            </a:r>
            <a:endParaRPr lang="en-US" smtClean="0"/>
          </a:p>
        </p:txBody>
      </p:sp>
      <p:sp>
        <p:nvSpPr>
          <p:cNvPr id="307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71C2CF-BF10-4ED3-9AA2-898B9D03CE40}" type="slidenum">
              <a:rPr lang="en-US" smtClean="0"/>
              <a:pPr>
                <a:defRPr/>
              </a:pPr>
              <a:t>6</a:t>
            </a:fld>
            <a:endParaRPr lang="en-US" smtClean="0"/>
          </a:p>
        </p:txBody>
      </p:sp>
      <p:sp>
        <p:nvSpPr>
          <p:cNvPr id="30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GRAPHICAL SPECTRUM</a:t>
            </a:r>
          </a:p>
        </p:txBody>
      </p:sp>
      <p:sp>
        <p:nvSpPr>
          <p:cNvPr id="3081" name="Text Box 4"/>
          <p:cNvSpPr txBox="1">
            <a:spLocks noChangeArrowheads="1"/>
          </p:cNvSpPr>
          <p:nvPr/>
        </p:nvSpPr>
        <p:spPr bwMode="auto">
          <a:xfrm>
            <a:off x="1066800" y="5867400"/>
            <a:ext cx="6908800" cy="4572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Arial" charset="0"/>
              </a:rPr>
              <a:t>AMPLITUDE, PHASE &amp; FREQUENCY are shown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14400" y="3121025"/>
            <a:ext cx="7620000" cy="2593975"/>
            <a:chOff x="576" y="1870"/>
            <a:chExt cx="4800" cy="1634"/>
          </a:xfrm>
        </p:grpSpPr>
        <p:sp>
          <p:nvSpPr>
            <p:cNvPr id="3086" name="Line 6"/>
            <p:cNvSpPr>
              <a:spLocks noChangeShapeType="1"/>
            </p:cNvSpPr>
            <p:nvPr/>
          </p:nvSpPr>
          <p:spPr bwMode="auto">
            <a:xfrm>
              <a:off x="576" y="3204"/>
              <a:ext cx="465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7" name="Line 7"/>
            <p:cNvSpPr>
              <a:spLocks noChangeShapeType="1"/>
            </p:cNvSpPr>
            <p:nvPr/>
          </p:nvSpPr>
          <p:spPr bwMode="auto">
            <a:xfrm>
              <a:off x="2688" y="1870"/>
              <a:ext cx="0" cy="133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Line 8"/>
            <p:cNvSpPr>
              <a:spLocks noChangeShapeType="1"/>
            </p:cNvSpPr>
            <p:nvPr/>
          </p:nvSpPr>
          <p:spPr bwMode="auto">
            <a:xfrm flipV="1">
              <a:off x="4272" y="2446"/>
              <a:ext cx="0" cy="758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" name="Text Box 9"/>
            <p:cNvSpPr txBox="1">
              <a:spLocks noChangeArrowheads="1"/>
            </p:cNvSpPr>
            <p:nvPr/>
          </p:nvSpPr>
          <p:spPr bwMode="auto">
            <a:xfrm>
              <a:off x="5128" y="3156"/>
              <a:ext cx="248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Symbol" charset="2"/>
                </a:rPr>
                <a:t>w</a:t>
              </a:r>
              <a:endParaRPr lang="en-US" altLang="en-US">
                <a:latin typeface="Arial" charset="0"/>
              </a:endParaRPr>
            </a:p>
          </p:txBody>
        </p:sp>
        <p:sp>
          <p:nvSpPr>
            <p:cNvPr id="3090" name="Text Box 10"/>
            <p:cNvSpPr txBox="1">
              <a:spLocks noChangeArrowheads="1"/>
            </p:cNvSpPr>
            <p:nvPr/>
          </p:nvSpPr>
          <p:spPr bwMode="auto">
            <a:xfrm>
              <a:off x="4176" y="3208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charset="0"/>
                </a:rPr>
                <a:t>7</a:t>
              </a:r>
            </a:p>
          </p:txBody>
        </p:sp>
        <p:sp>
          <p:nvSpPr>
            <p:cNvPr id="3091" name="Text Box 11"/>
            <p:cNvSpPr txBox="1">
              <a:spLocks noChangeArrowheads="1"/>
            </p:cNvSpPr>
            <p:nvPr/>
          </p:nvSpPr>
          <p:spPr bwMode="auto">
            <a:xfrm>
              <a:off x="960" y="3208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charset="0"/>
                </a:rPr>
                <a:t>-7</a:t>
              </a:r>
            </a:p>
          </p:txBody>
        </p:sp>
        <p:sp>
          <p:nvSpPr>
            <p:cNvPr id="3092" name="Text Box 12"/>
            <p:cNvSpPr txBox="1">
              <a:spLocks noChangeArrowheads="1"/>
            </p:cNvSpPr>
            <p:nvPr/>
          </p:nvSpPr>
          <p:spPr bwMode="auto">
            <a:xfrm>
              <a:off x="2592" y="3208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charset="0"/>
                </a:rPr>
                <a:t>0</a:t>
              </a:r>
            </a:p>
          </p:txBody>
        </p:sp>
        <p:sp>
          <p:nvSpPr>
            <p:cNvPr id="3093" name="Line 13"/>
            <p:cNvSpPr>
              <a:spLocks noChangeShapeType="1"/>
            </p:cNvSpPr>
            <p:nvPr/>
          </p:nvSpPr>
          <p:spPr bwMode="auto">
            <a:xfrm flipV="1">
              <a:off x="1152" y="2446"/>
              <a:ext cx="0" cy="758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315913" y="1644650"/>
          <a:ext cx="8588375" cy="1174750"/>
        </p:xfrm>
        <a:graphic>
          <a:graphicData uri="http://schemas.openxmlformats.org/presentationml/2006/ole">
            <p:oleObj spid="_x0000_s75778" name="Equation" r:id="rId3" imgW="3759120" imgH="469800" progId="Equation.3">
              <p:embed/>
            </p:oleObj>
          </a:graphicData>
        </a:graphic>
      </p:graphicFrame>
      <p:graphicFrame>
        <p:nvGraphicFramePr>
          <p:cNvPr id="3075" name="Object 6"/>
          <p:cNvGraphicFramePr>
            <a:graphicFrameLocks noChangeAspect="1"/>
          </p:cNvGraphicFramePr>
          <p:nvPr/>
        </p:nvGraphicFramePr>
        <p:xfrm>
          <a:off x="1092200" y="3430588"/>
          <a:ext cx="1579563" cy="814387"/>
        </p:xfrm>
        <a:graphic>
          <a:graphicData uri="http://schemas.openxmlformats.org/presentationml/2006/ole">
            <p:oleObj spid="_x0000_s75779" name="Equation" r:id="rId4" imgW="393480" imgH="203040" progId="Equation.3">
              <p:embed/>
            </p:oleObj>
          </a:graphicData>
        </a:graphic>
      </p:graphicFrame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3200400" y="2590800"/>
            <a:ext cx="4338638" cy="1624013"/>
            <a:chOff x="2129" y="1475"/>
            <a:chExt cx="2733" cy="1023"/>
          </a:xfrm>
        </p:grpSpPr>
        <p:sp>
          <p:nvSpPr>
            <p:cNvPr id="3085" name="Line 17"/>
            <p:cNvSpPr>
              <a:spLocks noChangeShapeType="1"/>
            </p:cNvSpPr>
            <p:nvPr/>
          </p:nvSpPr>
          <p:spPr bwMode="auto">
            <a:xfrm>
              <a:off x="2129" y="1475"/>
              <a:ext cx="2016" cy="6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076" name="Object 7"/>
            <p:cNvGraphicFramePr>
              <a:graphicFrameLocks noChangeAspect="1"/>
            </p:cNvGraphicFramePr>
            <p:nvPr/>
          </p:nvGraphicFramePr>
          <p:xfrm>
            <a:off x="3995" y="1984"/>
            <a:ext cx="867" cy="514"/>
          </p:xfrm>
          <a:graphic>
            <a:graphicData uri="http://schemas.openxmlformats.org/presentationml/2006/ole">
              <p:oleObj spid="_x0000_s75780" name="Equation" r:id="rId5" imgW="342720" imgH="203040" progId="Equation.3">
                <p:embed/>
              </p:oleObj>
            </a:graphicData>
          </a:graphic>
        </p:graphicFrame>
      </p:grpSp>
      <p:sp>
        <p:nvSpPr>
          <p:cNvPr id="3084" name="Text Box 19"/>
          <p:cNvSpPr txBox="1">
            <a:spLocks noChangeArrowheads="1"/>
          </p:cNvSpPr>
          <p:nvPr/>
        </p:nvSpPr>
        <p:spPr bwMode="auto">
          <a:xfrm>
            <a:off x="7351713" y="4413250"/>
            <a:ext cx="1577975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Arial" charset="0"/>
              </a:rPr>
              <a:t>Freq. in rad/s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5/26/2016</a:t>
            </a:r>
          </a:p>
        </p:txBody>
      </p:sp>
      <p:sp>
        <p:nvSpPr>
          <p:cNvPr id="410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2015-2016, JH McClellan &amp; RW Schafer</a:t>
            </a:r>
            <a:endParaRPr lang="en-US" smtClean="0"/>
          </a:p>
        </p:txBody>
      </p:sp>
      <p:sp>
        <p:nvSpPr>
          <p:cNvPr id="410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27803-4C47-4CA3-A705-6503D611F58C}" type="slidenum">
              <a:rPr lang="en-US" smtClean="0"/>
              <a:pPr>
                <a:defRPr/>
              </a:pPr>
              <a:t>7</a:t>
            </a:fld>
            <a:endParaRPr lang="en-US" smtClean="0"/>
          </a:p>
        </p:txBody>
      </p:sp>
      <p:sp>
        <p:nvSpPr>
          <p:cNvPr id="41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178800" cy="4171950"/>
          </a:xfrm>
        </p:spPr>
        <p:txBody>
          <a:bodyPr/>
          <a:lstStyle/>
          <a:p>
            <a:r>
              <a:rPr lang="en-US" smtClean="0"/>
              <a:t>2M + 1 spectrum components: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At              the complex amplitude is</a:t>
            </a:r>
          </a:p>
          <a:p>
            <a:pPr lvl="3"/>
            <a:endParaRPr lang="en-US" smtClean="0"/>
          </a:p>
          <a:p>
            <a:pPr lvl="2"/>
            <a:r>
              <a:rPr lang="en-US" smtClean="0"/>
              <a:t>usually, for real x(t)  </a:t>
            </a:r>
          </a:p>
        </p:txBody>
      </p:sp>
      <p:sp>
        <p:nvSpPr>
          <p:cNvPr id="4106" name="Title 7"/>
          <p:cNvSpPr>
            <a:spLocks noGrp="1"/>
          </p:cNvSpPr>
          <p:nvPr>
            <p:ph type="title"/>
          </p:nvPr>
        </p:nvSpPr>
        <p:spPr>
          <a:xfrm>
            <a:off x="381000" y="457200"/>
            <a:ext cx="8610600" cy="685800"/>
          </a:xfrm>
        </p:spPr>
        <p:txBody>
          <a:bodyPr/>
          <a:lstStyle/>
          <a:p>
            <a:r>
              <a:rPr lang="en-US" smtClean="0"/>
              <a:t>General Spectrum </a:t>
            </a:r>
          </a:p>
        </p:txBody>
      </p:sp>
      <p:graphicFrame>
        <p:nvGraphicFramePr>
          <p:cNvPr id="112640" name="Object 0"/>
          <p:cNvGraphicFramePr>
            <a:graphicFrameLocks noChangeAspect="1"/>
          </p:cNvGraphicFramePr>
          <p:nvPr/>
        </p:nvGraphicFramePr>
        <p:xfrm>
          <a:off x="1928813" y="2438400"/>
          <a:ext cx="5233987" cy="1952625"/>
        </p:xfrm>
        <a:graphic>
          <a:graphicData uri="http://schemas.openxmlformats.org/presentationml/2006/ole">
            <p:oleObj spid="_x0000_s76802" name="Equation" r:id="rId3" imgW="1155600" imgH="431640" progId="Equation.3">
              <p:embed/>
            </p:oleObj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7467600" y="4646613"/>
          <a:ext cx="593725" cy="687387"/>
        </p:xfrm>
        <a:graphic>
          <a:graphicData uri="http://schemas.openxmlformats.org/presentationml/2006/ole">
            <p:oleObj spid="_x0000_s76803" name="Equation" r:id="rId4" imgW="177480" imgH="228600" progId="Equation.3">
              <p:embed/>
            </p:oleObj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1295400" y="4637088"/>
          <a:ext cx="1506538" cy="773112"/>
        </p:xfrm>
        <a:graphic>
          <a:graphicData uri="http://schemas.openxmlformats.org/presentationml/2006/ole">
            <p:oleObj spid="_x0000_s76804" name="Equation" r:id="rId5" imgW="444240" imgH="228600" progId="Equation.3">
              <p:embed/>
            </p:oleObj>
          </a:graphicData>
        </a:graphic>
      </p:graphicFrame>
      <p:graphicFrame>
        <p:nvGraphicFramePr>
          <p:cNvPr id="4101" name="Object 10"/>
          <p:cNvGraphicFramePr>
            <a:graphicFrameLocks noChangeAspect="1"/>
          </p:cNvGraphicFramePr>
          <p:nvPr/>
        </p:nvGraphicFramePr>
        <p:xfrm>
          <a:off x="4495800" y="5486400"/>
          <a:ext cx="1454150" cy="792163"/>
        </p:xfrm>
        <a:graphic>
          <a:graphicData uri="http://schemas.openxmlformats.org/presentationml/2006/ole">
            <p:oleObj spid="_x0000_s76805" name="Equation" r:id="rId6" imgW="41904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5/26/2016</a:t>
            </a:r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2015-2016, JH McClellan &amp; RW Schafer</a:t>
            </a:r>
            <a:endParaRPr lang="en-US" smtClean="0"/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177265-93CB-46C1-AB2B-1254CCE5EF26}" type="slidenum">
              <a:rPr lang="en-US" smtClean="0"/>
              <a:pPr>
                <a:defRPr/>
              </a:pPr>
              <a:t>8</a:t>
            </a:fld>
            <a:endParaRPr lang="en-US" smtClean="0"/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178800" cy="4171950"/>
          </a:xfrm>
        </p:spPr>
        <p:txBody>
          <a:bodyPr/>
          <a:lstStyle/>
          <a:p>
            <a:r>
              <a:rPr lang="en-US" smtClean="0"/>
              <a:t>Adding DC, or amplitude scaling</a:t>
            </a:r>
          </a:p>
          <a:p>
            <a:r>
              <a:rPr lang="en-US" smtClean="0"/>
              <a:t>Adding two (or more) signals</a:t>
            </a:r>
          </a:p>
          <a:p>
            <a:r>
              <a:rPr lang="en-US" smtClean="0"/>
              <a:t>Time-Shifting</a:t>
            </a:r>
          </a:p>
          <a:p>
            <a:pPr lvl="1"/>
            <a:r>
              <a:rPr lang="en-US" smtClean="0">
                <a:solidFill>
                  <a:schemeClr val="accent1"/>
                </a:solidFill>
              </a:rPr>
              <a:t>Multiply in frequency by complex exponential</a:t>
            </a:r>
          </a:p>
          <a:p>
            <a:r>
              <a:rPr lang="en-US" smtClean="0"/>
              <a:t>Differentiation of x(t)</a:t>
            </a:r>
          </a:p>
          <a:p>
            <a:pPr lvl="1"/>
            <a:r>
              <a:rPr lang="en-US" smtClean="0">
                <a:solidFill>
                  <a:schemeClr val="accent1"/>
                </a:solidFill>
              </a:rPr>
              <a:t>Multiply in frequency-domain by (j</a:t>
            </a:r>
            <a:r>
              <a:rPr lang="en-US" smtClean="0">
                <a:solidFill>
                  <a:schemeClr val="accent1"/>
                </a:solidFill>
                <a:latin typeface="Symbol" charset="2"/>
              </a:rPr>
              <a:t>w</a:t>
            </a:r>
            <a:r>
              <a:rPr lang="en-US" smtClean="0">
                <a:solidFill>
                  <a:schemeClr val="accent1"/>
                </a:solidFill>
              </a:rPr>
              <a:t>)</a:t>
            </a:r>
          </a:p>
          <a:p>
            <a:r>
              <a:rPr lang="en-US" smtClean="0"/>
              <a:t>Frequency Shifting</a:t>
            </a:r>
          </a:p>
          <a:p>
            <a:pPr lvl="1"/>
            <a:r>
              <a:rPr lang="en-US" smtClean="0">
                <a:solidFill>
                  <a:schemeClr val="accent1"/>
                </a:solidFill>
              </a:rPr>
              <a:t>Multiply in time-domain by sinusoid</a:t>
            </a:r>
          </a:p>
        </p:txBody>
      </p:sp>
      <p:sp>
        <p:nvSpPr>
          <p:cNvPr id="18438" name="Title 7"/>
          <p:cNvSpPr>
            <a:spLocks noGrp="1"/>
          </p:cNvSpPr>
          <p:nvPr>
            <p:ph type="title"/>
          </p:nvPr>
        </p:nvSpPr>
        <p:spPr>
          <a:xfrm>
            <a:off x="381000" y="381000"/>
            <a:ext cx="8432800" cy="685800"/>
          </a:xfrm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OPERATIONS on SPECTRUM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5/26/2016</a:t>
            </a:r>
          </a:p>
        </p:txBody>
      </p:sp>
      <p:sp>
        <p:nvSpPr>
          <p:cNvPr id="51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2015-2016, JH McClellan &amp; RW Schafer</a:t>
            </a:r>
            <a:endParaRPr lang="en-US" smtClean="0"/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BBDCEF-6645-4B1C-AFF8-248D8313C295}" type="slidenum">
              <a:rPr lang="en-US" smtClean="0"/>
              <a:pPr>
                <a:defRPr/>
              </a:pPr>
              <a:t>9</a:t>
            </a:fld>
            <a:endParaRPr lang="en-US" smtClean="0"/>
          </a:p>
        </p:txBody>
      </p:sp>
      <p:sp>
        <p:nvSpPr>
          <p:cNvPr id="51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178800" cy="4171950"/>
          </a:xfrm>
        </p:spPr>
        <p:txBody>
          <a:bodyPr/>
          <a:lstStyle/>
          <a:p>
            <a:r>
              <a:rPr lang="en-US" smtClean="0"/>
              <a:t>Adding DC</a:t>
            </a:r>
          </a:p>
          <a:p>
            <a:endParaRPr lang="en-US" smtClean="0"/>
          </a:p>
          <a:p>
            <a:endParaRPr lang="en-US" smtClean="0"/>
          </a:p>
          <a:p>
            <a:pPr lvl="3"/>
            <a:endParaRPr lang="en-US" smtClean="0"/>
          </a:p>
          <a:p>
            <a:r>
              <a:rPr lang="en-US" smtClean="0"/>
              <a:t>Scaling</a:t>
            </a:r>
          </a:p>
        </p:txBody>
      </p:sp>
      <p:sp>
        <p:nvSpPr>
          <p:cNvPr id="5128" name="Title 7"/>
          <p:cNvSpPr>
            <a:spLocks noGrp="1"/>
          </p:cNvSpPr>
          <p:nvPr>
            <p:ph type="title"/>
          </p:nvPr>
        </p:nvSpPr>
        <p:spPr>
          <a:xfrm>
            <a:off x="381000" y="381000"/>
            <a:ext cx="8610600" cy="685800"/>
          </a:xfrm>
        </p:spPr>
        <p:txBody>
          <a:bodyPr/>
          <a:lstStyle/>
          <a:p>
            <a:r>
              <a:rPr lang="en-US" smtClean="0"/>
              <a:t>Scaling or Adding a constant</a:t>
            </a:r>
          </a:p>
        </p:txBody>
      </p:sp>
      <p:graphicFrame>
        <p:nvGraphicFramePr>
          <p:cNvPr id="112640" name="Object 0"/>
          <p:cNvGraphicFramePr>
            <a:graphicFrameLocks noChangeAspect="1"/>
          </p:cNvGraphicFramePr>
          <p:nvPr/>
        </p:nvGraphicFramePr>
        <p:xfrm>
          <a:off x="1905000" y="4572000"/>
          <a:ext cx="6210300" cy="1133475"/>
        </p:xfrm>
        <a:graphic>
          <a:graphicData uri="http://schemas.openxmlformats.org/presentationml/2006/ole">
            <p:oleObj spid="_x0000_s77826" name="Equation" r:id="rId3" imgW="2361960" imgH="431640" progId="Equation.3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331913" y="2328863"/>
          <a:ext cx="6746875" cy="1366837"/>
        </p:xfrm>
        <a:graphic>
          <a:graphicData uri="http://schemas.openxmlformats.org/presentationml/2006/ole">
            <p:oleObj spid="_x0000_s77827" name="Equation" r:id="rId4" imgW="2565360" imgH="5205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25-aLectures">
  <a:themeElements>
    <a:clrScheme name="2025-aLectures 8">
      <a:dk1>
        <a:srgbClr val="333399"/>
      </a:dk1>
      <a:lt1>
        <a:srgbClr val="CCECFF"/>
      </a:lt1>
      <a:dk2>
        <a:srgbClr val="0000CC"/>
      </a:dk2>
      <a:lt2>
        <a:srgbClr val="5E574E"/>
      </a:lt2>
      <a:accent1>
        <a:srgbClr val="FF6600"/>
      </a:accent1>
      <a:accent2>
        <a:srgbClr val="FFCC00"/>
      </a:accent2>
      <a:accent3>
        <a:srgbClr val="E2F4FF"/>
      </a:accent3>
      <a:accent4>
        <a:srgbClr val="2A2A82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2025-aLectures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025-aLectures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25-aLectures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25-aLectures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25-aLectures 8">
        <a:dk1>
          <a:srgbClr val="333399"/>
        </a:dk1>
        <a:lt1>
          <a:srgbClr val="CCECFF"/>
        </a:lt1>
        <a:dk2>
          <a:srgbClr val="0000CC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E2F4FF"/>
        </a:accent3>
        <a:accent4>
          <a:srgbClr val="2A2A82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Settings\mcclella\Application Data\Microsoft\Templates\2025-aLectures.pot</Template>
  <TotalTime>4112</TotalTime>
  <Words>523</Words>
  <Application>Microsoft Office PowerPoint</Application>
  <PresentationFormat>On-screen Show (4:3)</PresentationFormat>
  <Paragraphs>149</Paragraphs>
  <Slides>16</Slides>
  <Notes>0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2025-aLectures</vt:lpstr>
      <vt:lpstr>Equation</vt:lpstr>
      <vt:lpstr>DSP First 2/e</vt:lpstr>
      <vt:lpstr>License Info for DSPFirst Slides</vt:lpstr>
      <vt:lpstr>READING ASSIGNMENTS</vt:lpstr>
      <vt:lpstr>LECTURE OBJECTIVES</vt:lpstr>
      <vt:lpstr>Recall FREQUENCY DIAGRAM</vt:lpstr>
      <vt:lpstr>GRAPHICAL SPECTRUM</vt:lpstr>
      <vt:lpstr>General Spectrum </vt:lpstr>
      <vt:lpstr> OPERATIONS on SPECTRUM</vt:lpstr>
      <vt:lpstr>Scaling or Adding a constant</vt:lpstr>
      <vt:lpstr>Scaling and Adding a constant</vt:lpstr>
      <vt:lpstr>Adding Two Signals (1)</vt:lpstr>
      <vt:lpstr>Adding Two Signals (2)</vt:lpstr>
      <vt:lpstr>Time Shifting x(t)</vt:lpstr>
      <vt:lpstr>Differentiating x(t)</vt:lpstr>
      <vt:lpstr>Frequency Shifting x(t)</vt:lpstr>
      <vt:lpstr>Frequency Shifting x(t)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SPFirst Lecture #4</dc:title>
  <dc:creator>Jim McClellan</dc:creator>
  <cp:lastModifiedBy>mcclella</cp:lastModifiedBy>
  <cp:revision>263</cp:revision>
  <cp:lastPrinted>1999-04-10T19:24:49Z</cp:lastPrinted>
  <dcterms:created xsi:type="dcterms:W3CDTF">2009-08-29T18:47:58Z</dcterms:created>
  <dcterms:modified xsi:type="dcterms:W3CDTF">2016-08-13T19:58:30Z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jim.mcclellan@ece.gatech.edu</vt:lpwstr>
  </property>
  <property fmtid="{D5CDD505-2E9C-101B-9397-08002B2CF9AE}" pid="8" name="HomePage">
    <vt:lpwstr>http://users.ece.gatech.edu/mcclella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4</vt:i4>
  </property>
  <property fmtid="{D5CDD505-2E9C-101B-9397-08002B2CF9AE}" pid="21" name="OutputDir">
    <vt:lpwstr>D:</vt:lpwstr>
  </property>
</Properties>
</file>