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256" r:id="rId2"/>
    <p:sldId id="379" r:id="rId3"/>
    <p:sldId id="270" r:id="rId4"/>
    <p:sldId id="392" r:id="rId5"/>
    <p:sldId id="395" r:id="rId6"/>
    <p:sldId id="299" r:id="rId7"/>
    <p:sldId id="329" r:id="rId8"/>
    <p:sldId id="390" r:id="rId9"/>
    <p:sldId id="383" r:id="rId10"/>
    <p:sldId id="398" r:id="rId11"/>
    <p:sldId id="397" r:id="rId12"/>
    <p:sldId id="354" r:id="rId13"/>
    <p:sldId id="376" r:id="rId14"/>
    <p:sldId id="341" r:id="rId15"/>
    <p:sldId id="342" r:id="rId16"/>
    <p:sldId id="340" r:id="rId17"/>
    <p:sldId id="372" r:id="rId18"/>
    <p:sldId id="365" r:id="rId19"/>
    <p:sldId id="367" r:id="rId20"/>
    <p:sldId id="368" r:id="rId21"/>
    <p:sldId id="391" r:id="rId22"/>
    <p:sldId id="381" r:id="rId23"/>
    <p:sldId id="378" r:id="rId24"/>
    <p:sldId id="373" r:id="rId25"/>
    <p:sldId id="370" r:id="rId26"/>
    <p:sldId id="371" r:id="rId27"/>
    <p:sldId id="399" r:id="rId28"/>
    <p:sldId id="384" r:id="rId29"/>
    <p:sldId id="364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75" r:id="rId38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22" y="-9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31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501086-4F76-4DAA-8371-88D5EF520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A1F1A980-1EED-4D76-B942-C7B18C696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87AB0-6582-4CDD-BDB6-2CF00451CF5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D80D2F60-F296-464C-8CF0-34EC71E33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CC9CD-1743-4F4D-938F-B377DC9B8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0B2C5-F02D-41E6-8A1F-A6D381CE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97284-C15B-4AC6-AA73-3AA035F2E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5557D-06A5-42EA-9D74-1C1E9B561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FA199-DE14-4973-A841-89646BC2C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55F95-924B-4344-9F55-FAA7F416C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DAC37-FBDA-4BD0-8538-627CA3232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3D054-F4CE-4CC3-B2DE-1AA0D4600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D1D15-8F0B-4DAA-B0ED-F60BEA1FE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CBFCB-A915-4986-9286-A63CC0872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035610F7-AF0E-4A0D-9103-0F3734452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4583" name="Picture 7" descr="paint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9.png"/><Relationship Id="rId4" Type="http://schemas.openxmlformats.org/officeDocument/2006/relationships/audio" Target="../media/audio5.wav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8.png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5" Type="http://schemas.openxmlformats.org/officeDocument/2006/relationships/audio" Target="../media/audio5.wav"/><Relationship Id="rId4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DSP First, 2/e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124200"/>
            <a:ext cx="6553200" cy="177165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smtClean="0">
                <a:latin typeface="Arial Black" charset="0"/>
              </a:rPr>
              <a:t>Lecture 6</a:t>
            </a:r>
          </a:p>
          <a:p>
            <a:pPr>
              <a:buFont typeface="Wingdings" charset="2"/>
              <a:buNone/>
            </a:pPr>
            <a:r>
              <a:rPr lang="en-US" smtClean="0">
                <a:latin typeface="Arial Black" charset="0"/>
              </a:rPr>
              <a:t>Periodic Signals, Harmonics &amp; Time-Varying Sinusoids</a:t>
            </a:r>
          </a:p>
          <a:p>
            <a:pPr>
              <a:buFont typeface="Wingdings" charset="2"/>
              <a:buNone/>
            </a:pPr>
            <a:endParaRPr lang="en-US" smtClean="0">
              <a:latin typeface="Arial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61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61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DA8E94-BF96-4CFA-9E3F-7C4F274B860E}" type="slidenum">
              <a:rPr lang="en-US" smtClean="0"/>
              <a:pPr/>
              <a:t>10</a:t>
            </a:fld>
            <a:endParaRPr lang="en-US" smtClean="0"/>
          </a:p>
        </p:txBody>
      </p:sp>
      <p:graphicFrame>
        <p:nvGraphicFramePr>
          <p:cNvPr id="114710" name="Object 1046"/>
          <p:cNvGraphicFramePr>
            <a:graphicFrameLocks noChangeAspect="1"/>
          </p:cNvGraphicFramePr>
          <p:nvPr/>
        </p:nvGraphicFramePr>
        <p:xfrm>
          <a:off x="604838" y="2590800"/>
          <a:ext cx="7981950" cy="3681413"/>
        </p:xfrm>
        <a:graphic>
          <a:graphicData uri="http://schemas.openxmlformats.org/presentationml/2006/ole">
            <p:oleObj spid="_x0000_s6146" name="Equation" r:id="rId3" imgW="2527300" imgH="1168400" progId="Equation.3">
              <p:embed/>
            </p:oleObj>
          </a:graphicData>
        </a:graphic>
      </p:graphicFrame>
      <p:sp>
        <p:nvSpPr>
          <p:cNvPr id="615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Harmonic Signal Spectrum</a:t>
            </a:r>
          </a:p>
        </p:txBody>
      </p:sp>
      <p:sp>
        <p:nvSpPr>
          <p:cNvPr id="114692" name="Rectangle 1028"/>
          <p:cNvSpPr>
            <a:spLocks noChangeArrowheads="1"/>
          </p:cNvSpPr>
          <p:nvPr/>
        </p:nvSpPr>
        <p:spPr bwMode="auto">
          <a:xfrm>
            <a:off x="1752600" y="4038600"/>
            <a:ext cx="2667000" cy="762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Line 1036"/>
          <p:cNvSpPr>
            <a:spLocks noChangeShapeType="1"/>
          </p:cNvSpPr>
          <p:nvPr/>
        </p:nvSpPr>
        <p:spPr bwMode="auto">
          <a:xfrm flipH="1">
            <a:off x="5334000" y="3505200"/>
            <a:ext cx="0" cy="16002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7" name="Object 1040"/>
          <p:cNvGraphicFramePr>
            <a:graphicFrameLocks noChangeAspect="1"/>
          </p:cNvGraphicFramePr>
          <p:nvPr/>
        </p:nvGraphicFramePr>
        <p:xfrm>
          <a:off x="1692275" y="1676400"/>
          <a:ext cx="5146675" cy="723900"/>
        </p:xfrm>
        <a:graphic>
          <a:graphicData uri="http://schemas.openxmlformats.org/presentationml/2006/ole">
            <p:oleObj spid="_x0000_s6147" name="Equation" r:id="rId4" imgW="1625400" imgH="228600" progId="Equation.3">
              <p:embed/>
            </p:oleObj>
          </a:graphicData>
        </a:graphic>
      </p:graphicFrame>
      <p:graphicFrame>
        <p:nvGraphicFramePr>
          <p:cNvPr id="114706" name="Object 1042"/>
          <p:cNvGraphicFramePr>
            <a:graphicFrameLocks noChangeAspect="1"/>
          </p:cNvGraphicFramePr>
          <p:nvPr/>
        </p:nvGraphicFramePr>
        <p:xfrm>
          <a:off x="7300913" y="3276600"/>
          <a:ext cx="1385887" cy="1158875"/>
        </p:xfrm>
        <a:graphic>
          <a:graphicData uri="http://schemas.openxmlformats.org/presentationml/2006/ole">
            <p:oleObj spid="_x0000_s6148" name="Equation" r:id="rId5" imgW="46980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  <p:bldP spid="1147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Periodic Signal: Example</a:t>
            </a:r>
          </a:p>
        </p:txBody>
      </p:sp>
      <p:sp>
        <p:nvSpPr>
          <p:cNvPr id="717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71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71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9871E-E013-4B5D-865E-446F64365CCB}" type="slidenum">
              <a:rPr lang="en-US" smtClean="0"/>
              <a:pPr/>
              <a:t>11</a:t>
            </a:fld>
            <a:endParaRPr lang="en-US" smtClean="0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/>
        </p:nvGraphicFramePr>
        <p:xfrm>
          <a:off x="457200" y="1676400"/>
          <a:ext cx="2443163" cy="1397000"/>
        </p:xfrm>
        <a:graphic>
          <a:graphicData uri="http://schemas.openxmlformats.org/presentationml/2006/ole">
            <p:oleObj spid="_x0000_s7170" name="Equation" r:id="rId3" imgW="799920" imgH="45720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966788" y="4114800"/>
          <a:ext cx="6119812" cy="709613"/>
        </p:xfrm>
        <a:graphic>
          <a:graphicData uri="http://schemas.openxmlformats.org/presentationml/2006/ole">
            <p:oleObj spid="_x0000_s7172" name="Equation" r:id="rId4" imgW="1752600" imgH="20320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590550" y="4954588"/>
          <a:ext cx="7735888" cy="1522412"/>
        </p:xfrm>
        <a:graphic>
          <a:graphicData uri="http://schemas.openxmlformats.org/presentationml/2006/ole">
            <p:oleObj spid="_x0000_s7173" name="Equation" r:id="rId5" imgW="2450880" imgH="482400" progId="Equation.3">
              <p:embed/>
            </p:oleObj>
          </a:graphicData>
        </a:graphic>
      </p:graphicFrame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13125" y="1743075"/>
            <a:ext cx="420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Fundamental frequency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33400" y="3276600"/>
          <a:ext cx="7715250" cy="709613"/>
        </p:xfrm>
        <a:graphic>
          <a:graphicData uri="http://schemas.openxmlformats.org/presentationml/2006/ole">
            <p:oleObj spid="_x0000_s7174" name="Equation" r:id="rId6" imgW="22096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FE3C4F-FCCE-4255-AD52-1BFFCF2C20CB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31749" name="Picture 4108" descr="harmonicSpectr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67000"/>
            <a:ext cx="8677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5" name="Text Box 4101"/>
          <p:cNvSpPr txBox="1">
            <a:spLocks noChangeArrowheads="1"/>
          </p:cNvSpPr>
          <p:nvPr/>
        </p:nvSpPr>
        <p:spPr bwMode="auto">
          <a:xfrm>
            <a:off x="685800" y="4718050"/>
            <a:ext cx="5430838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What is the fundamental frequency?</a:t>
            </a:r>
          </a:p>
        </p:txBody>
      </p:sp>
      <p:sp>
        <p:nvSpPr>
          <p:cNvPr id="31751" name="Rectangle 4104"/>
          <p:cNvSpPr>
            <a:spLocks noChangeArrowheads="1"/>
          </p:cNvSpPr>
          <p:nvPr/>
        </p:nvSpPr>
        <p:spPr bwMode="auto">
          <a:xfrm>
            <a:off x="406400" y="228600"/>
            <a:ext cx="873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kumimoji="1" lang="en-US" sz="4000">
                <a:solidFill>
                  <a:schemeClr val="tx2"/>
                </a:solidFill>
                <a:latin typeface="Arial Black" charset="0"/>
              </a:rPr>
              <a:t>Harmonic Spectrum (3 Freqs)</a:t>
            </a:r>
          </a:p>
        </p:txBody>
      </p:sp>
      <p:sp>
        <p:nvSpPr>
          <p:cNvPr id="117769" name="Text Box 4105"/>
          <p:cNvSpPr txBox="1">
            <a:spLocks noChangeArrowheads="1"/>
          </p:cNvSpPr>
          <p:nvPr/>
        </p:nvSpPr>
        <p:spPr bwMode="auto">
          <a:xfrm>
            <a:off x="5638800" y="2890838"/>
            <a:ext cx="579438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3rd</a:t>
            </a:r>
            <a:endParaRPr lang="en-US" b="1">
              <a:latin typeface="Arial" charset="0"/>
            </a:endParaRPr>
          </a:p>
        </p:txBody>
      </p:sp>
      <p:sp>
        <p:nvSpPr>
          <p:cNvPr id="117770" name="Text Box 4106"/>
          <p:cNvSpPr txBox="1">
            <a:spLocks noChangeArrowheads="1"/>
          </p:cNvSpPr>
          <p:nvPr/>
        </p:nvSpPr>
        <p:spPr bwMode="auto">
          <a:xfrm>
            <a:off x="7086600" y="3119438"/>
            <a:ext cx="565150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5th</a:t>
            </a:r>
            <a:endParaRPr lang="en-US" b="1">
              <a:latin typeface="Arial" charset="0"/>
            </a:endParaRPr>
          </a:p>
        </p:txBody>
      </p:sp>
      <p:sp>
        <p:nvSpPr>
          <p:cNvPr id="117771" name="Text Box 4107"/>
          <p:cNvSpPr txBox="1">
            <a:spLocks noChangeArrowheads="1"/>
          </p:cNvSpPr>
          <p:nvPr/>
        </p:nvSpPr>
        <p:spPr bwMode="auto">
          <a:xfrm>
            <a:off x="6629400" y="4722813"/>
            <a:ext cx="1123950" cy="5286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10 Hz</a:t>
            </a:r>
            <a:endParaRPr lang="en-US" sz="32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 autoUpdateAnimBg="0"/>
      <p:bldP spid="117769" grpId="0" animBg="1" autoUpdateAnimBg="0"/>
      <p:bldP spid="117770" grpId="0" animBg="1" autoUpdateAnimBg="0"/>
      <p:bldP spid="11777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82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82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70A660-7F33-4F88-BB64-5D08590C3F5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20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 QUIZ: FUNDAMENTAL</a:t>
            </a:r>
          </a:p>
        </p:txBody>
      </p:sp>
      <p:sp>
        <p:nvSpPr>
          <p:cNvPr id="8203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178800" cy="4171950"/>
          </a:xfrm>
        </p:spPr>
        <p:txBody>
          <a:bodyPr/>
          <a:lstStyle/>
          <a:p>
            <a:r>
              <a:rPr lang="en-US" smtClean="0"/>
              <a:t>Here’s another spectrum:</a:t>
            </a:r>
            <a:endParaRPr lang="en-US" sz="4000" baseline="14000" smtClean="0"/>
          </a:p>
        </p:txBody>
      </p:sp>
      <p:sp>
        <p:nvSpPr>
          <p:cNvPr id="8204" name="Text Box 30"/>
          <p:cNvSpPr txBox="1">
            <a:spLocks noChangeArrowheads="1"/>
          </p:cNvSpPr>
          <p:nvPr/>
        </p:nvSpPr>
        <p:spPr bwMode="auto">
          <a:xfrm>
            <a:off x="533400" y="5111750"/>
            <a:ext cx="5430838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What is the fundamental frequency?</a:t>
            </a:r>
          </a:p>
        </p:txBody>
      </p:sp>
      <p:sp>
        <p:nvSpPr>
          <p:cNvPr id="142367" name="Text Box 31"/>
          <p:cNvSpPr txBox="1">
            <a:spLocks noChangeArrowheads="1"/>
          </p:cNvSpPr>
          <p:nvPr/>
        </p:nvSpPr>
        <p:spPr bwMode="auto">
          <a:xfrm>
            <a:off x="1447800" y="5722938"/>
            <a:ext cx="6103938" cy="523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(0.1)GCD(104,240) = (0.1)(8)=0.8 Hz</a:t>
            </a:r>
            <a:endParaRPr lang="en-US" sz="3200" b="1">
              <a:latin typeface="Arial" charset="0"/>
            </a:endParaRPr>
          </a:p>
        </p:txBody>
      </p:sp>
      <p:grpSp>
        <p:nvGrpSpPr>
          <p:cNvPr id="8206" name="Group 56"/>
          <p:cNvGrpSpPr>
            <a:grpSpLocks/>
          </p:cNvGrpSpPr>
          <p:nvPr/>
        </p:nvGrpSpPr>
        <p:grpSpPr bwMode="auto">
          <a:xfrm>
            <a:off x="304800" y="2311400"/>
            <a:ext cx="8694738" cy="2722563"/>
            <a:chOff x="192" y="1456"/>
            <a:chExt cx="5477" cy="1715"/>
          </a:xfrm>
        </p:grpSpPr>
        <p:grpSp>
          <p:nvGrpSpPr>
            <p:cNvPr id="8207" name="Group 34"/>
            <p:cNvGrpSpPr>
              <a:grpSpLocks/>
            </p:cNvGrpSpPr>
            <p:nvPr/>
          </p:nvGrpSpPr>
          <p:grpSpPr bwMode="auto">
            <a:xfrm>
              <a:off x="336" y="2801"/>
              <a:ext cx="4224" cy="252"/>
              <a:chOff x="288" y="3171"/>
              <a:chExt cx="4224" cy="252"/>
            </a:xfrm>
          </p:grpSpPr>
          <p:sp>
            <p:nvSpPr>
              <p:cNvPr id="8218" name="Text Box 35"/>
              <p:cNvSpPr txBox="1">
                <a:spLocks noChangeArrowheads="1"/>
              </p:cNvSpPr>
              <p:nvPr/>
            </p:nvSpPr>
            <p:spPr bwMode="auto">
              <a:xfrm>
                <a:off x="2335" y="3171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0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8219" name="Text Box 36"/>
              <p:cNvSpPr txBox="1">
                <a:spLocks noChangeArrowheads="1"/>
              </p:cNvSpPr>
              <p:nvPr/>
            </p:nvSpPr>
            <p:spPr bwMode="auto">
              <a:xfrm>
                <a:off x="3024" y="3171"/>
                <a:ext cx="43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10.4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8220" name="Text Box 37"/>
              <p:cNvSpPr txBox="1">
                <a:spLocks noChangeArrowheads="1"/>
              </p:cNvSpPr>
              <p:nvPr/>
            </p:nvSpPr>
            <p:spPr bwMode="auto">
              <a:xfrm>
                <a:off x="4216" y="3171"/>
                <a:ext cx="29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24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8221" name="Text Box 38"/>
              <p:cNvSpPr txBox="1">
                <a:spLocks noChangeArrowheads="1"/>
              </p:cNvSpPr>
              <p:nvPr/>
            </p:nvSpPr>
            <p:spPr bwMode="auto">
              <a:xfrm>
                <a:off x="1488" y="3171"/>
                <a:ext cx="52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–10.4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8222" name="Text Box 39"/>
              <p:cNvSpPr txBox="1">
                <a:spLocks noChangeArrowheads="1"/>
              </p:cNvSpPr>
              <p:nvPr/>
            </p:nvSpPr>
            <p:spPr bwMode="auto">
              <a:xfrm>
                <a:off x="288" y="3171"/>
                <a:ext cx="38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–24</a:t>
                </a:r>
                <a:endParaRPr lang="en-US" b="1">
                  <a:latin typeface="Arial" charset="0"/>
                </a:endParaRPr>
              </a:p>
            </p:txBody>
          </p:sp>
        </p:grpSp>
        <p:sp>
          <p:nvSpPr>
            <p:cNvPr id="8208" name="Text Box 40"/>
            <p:cNvSpPr txBox="1">
              <a:spLocks noChangeArrowheads="1"/>
            </p:cNvSpPr>
            <p:nvPr/>
          </p:nvSpPr>
          <p:spPr bwMode="auto">
            <a:xfrm>
              <a:off x="4944" y="2897"/>
              <a:ext cx="725" cy="27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f (in Hz)</a:t>
              </a:r>
              <a:endParaRPr lang="en-US" b="1">
                <a:latin typeface="Arial" charset="0"/>
              </a:endParaRPr>
            </a:p>
          </p:txBody>
        </p:sp>
        <p:grpSp>
          <p:nvGrpSpPr>
            <p:cNvPr id="8209" name="Group 41"/>
            <p:cNvGrpSpPr>
              <a:grpSpLocks/>
            </p:cNvGrpSpPr>
            <p:nvPr/>
          </p:nvGrpSpPr>
          <p:grpSpPr bwMode="auto">
            <a:xfrm>
              <a:off x="192" y="1742"/>
              <a:ext cx="5280" cy="1056"/>
              <a:chOff x="144" y="2016"/>
              <a:chExt cx="5280" cy="1056"/>
            </a:xfrm>
          </p:grpSpPr>
          <p:sp>
            <p:nvSpPr>
              <p:cNvPr id="8212" name="Line 42"/>
              <p:cNvSpPr>
                <a:spLocks noChangeShapeType="1"/>
              </p:cNvSpPr>
              <p:nvPr/>
            </p:nvSpPr>
            <p:spPr bwMode="auto">
              <a:xfrm flipV="1">
                <a:off x="2448" y="2016"/>
                <a:ext cx="0" cy="1056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43"/>
              <p:cNvSpPr>
                <a:spLocks noChangeShapeType="1"/>
              </p:cNvSpPr>
              <p:nvPr/>
            </p:nvSpPr>
            <p:spPr bwMode="auto">
              <a:xfrm>
                <a:off x="144" y="3072"/>
                <a:ext cx="528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4" name="Line 44"/>
              <p:cNvSpPr>
                <a:spLocks noChangeShapeType="1"/>
              </p:cNvSpPr>
              <p:nvPr/>
            </p:nvSpPr>
            <p:spPr bwMode="auto">
              <a:xfrm flipV="1">
                <a:off x="3216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45"/>
              <p:cNvSpPr>
                <a:spLocks noChangeShapeType="1"/>
              </p:cNvSpPr>
              <p:nvPr/>
            </p:nvSpPr>
            <p:spPr bwMode="auto">
              <a:xfrm flipV="1">
                <a:off x="1728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46"/>
              <p:cNvSpPr>
                <a:spLocks noChangeShapeType="1"/>
              </p:cNvSpPr>
              <p:nvPr/>
            </p:nvSpPr>
            <p:spPr bwMode="auto">
              <a:xfrm flipV="1">
                <a:off x="436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7" name="Line 47"/>
              <p:cNvSpPr>
                <a:spLocks noChangeShapeType="1"/>
              </p:cNvSpPr>
              <p:nvPr/>
            </p:nvSpPr>
            <p:spPr bwMode="auto">
              <a:xfrm flipV="1">
                <a:off x="52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0" name="Group 55"/>
            <p:cNvGrpSpPr>
              <a:grpSpLocks/>
            </p:cNvGrpSpPr>
            <p:nvPr/>
          </p:nvGrpSpPr>
          <p:grpSpPr bwMode="auto">
            <a:xfrm>
              <a:off x="1421" y="1694"/>
              <a:ext cx="2515" cy="432"/>
              <a:chOff x="1421" y="1694"/>
              <a:chExt cx="2515" cy="432"/>
            </a:xfrm>
          </p:grpSpPr>
          <p:graphicFrame>
            <p:nvGraphicFramePr>
              <p:cNvPr id="8197" name="Object 49"/>
              <p:cNvGraphicFramePr>
                <a:graphicFrameLocks noChangeAspect="1"/>
              </p:cNvGraphicFramePr>
              <p:nvPr/>
            </p:nvGraphicFramePr>
            <p:xfrm>
              <a:off x="1421" y="1697"/>
              <a:ext cx="835" cy="429"/>
            </p:xfrm>
            <a:graphic>
              <a:graphicData uri="http://schemas.openxmlformats.org/presentationml/2006/ole">
                <p:oleObj spid="_x0000_s8197" name="Equation" r:id="rId3" imgW="444240" imgH="228600" progId="Equation.3">
                  <p:embed/>
                </p:oleObj>
              </a:graphicData>
            </a:graphic>
          </p:graphicFrame>
          <p:graphicFrame>
            <p:nvGraphicFramePr>
              <p:cNvPr id="8198" name="Object 50"/>
              <p:cNvGraphicFramePr>
                <a:graphicFrameLocks noChangeAspect="1"/>
              </p:cNvGraphicFramePr>
              <p:nvPr/>
            </p:nvGraphicFramePr>
            <p:xfrm>
              <a:off x="2958" y="1694"/>
              <a:ext cx="978" cy="429"/>
            </p:xfrm>
            <a:graphic>
              <a:graphicData uri="http://schemas.openxmlformats.org/presentationml/2006/ole">
                <p:oleObj spid="_x0000_s8198" name="Equation" r:id="rId4" imgW="520560" imgH="228600" progId="Equation.3">
                  <p:embed/>
                </p:oleObj>
              </a:graphicData>
            </a:graphic>
          </p:graphicFrame>
        </p:grpSp>
        <p:grpSp>
          <p:nvGrpSpPr>
            <p:cNvPr id="8211" name="Group 51"/>
            <p:cNvGrpSpPr>
              <a:grpSpLocks/>
            </p:cNvGrpSpPr>
            <p:nvPr/>
          </p:nvGrpSpPr>
          <p:grpSpPr bwMode="auto">
            <a:xfrm>
              <a:off x="240" y="1982"/>
              <a:ext cx="4699" cy="429"/>
              <a:chOff x="192" y="2352"/>
              <a:chExt cx="4699" cy="429"/>
            </a:xfrm>
          </p:grpSpPr>
          <p:graphicFrame>
            <p:nvGraphicFramePr>
              <p:cNvPr id="8195" name="Object 52"/>
              <p:cNvGraphicFramePr>
                <a:graphicFrameLocks noChangeAspect="1"/>
              </p:cNvGraphicFramePr>
              <p:nvPr/>
            </p:nvGraphicFramePr>
            <p:xfrm>
              <a:off x="192" y="2352"/>
              <a:ext cx="978" cy="429"/>
            </p:xfrm>
            <a:graphic>
              <a:graphicData uri="http://schemas.openxmlformats.org/presentationml/2006/ole">
                <p:oleObj spid="_x0000_s8195" name="Equation" r:id="rId5" imgW="520560" imgH="228600" progId="Equation.3">
                  <p:embed/>
                </p:oleObj>
              </a:graphicData>
            </a:graphic>
          </p:graphicFrame>
          <p:graphicFrame>
            <p:nvGraphicFramePr>
              <p:cNvPr id="8196" name="Object 53"/>
              <p:cNvGraphicFramePr>
                <a:graphicFrameLocks noChangeAspect="1"/>
              </p:cNvGraphicFramePr>
              <p:nvPr/>
            </p:nvGraphicFramePr>
            <p:xfrm>
              <a:off x="4032" y="2352"/>
              <a:ext cx="859" cy="429"/>
            </p:xfrm>
            <a:graphic>
              <a:graphicData uri="http://schemas.openxmlformats.org/presentationml/2006/ole">
                <p:oleObj spid="_x0000_s8196" name="Equation" r:id="rId6" imgW="457200" imgH="228600" progId="Equation.3">
                  <p:embed/>
                </p:oleObj>
              </a:graphicData>
            </a:graphic>
          </p:graphicFrame>
        </p:grpSp>
        <p:graphicFrame>
          <p:nvGraphicFramePr>
            <p:cNvPr id="8194" name="Object 54"/>
            <p:cNvGraphicFramePr>
              <a:graphicFrameLocks noChangeAspect="1"/>
            </p:cNvGraphicFramePr>
            <p:nvPr/>
          </p:nvGraphicFramePr>
          <p:xfrm>
            <a:off x="2330" y="1456"/>
            <a:ext cx="358" cy="334"/>
          </p:xfrm>
          <a:graphic>
            <a:graphicData uri="http://schemas.openxmlformats.org/presentationml/2006/ole">
              <p:oleObj spid="_x0000_s8194" name="Equation" r:id="rId7" imgW="190440" imgH="17748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FB8A4A-0DFC-4147-81A0-0D45431A10FF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32773" name="Picture 11" descr="irratSpectr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981200"/>
            <a:ext cx="87058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4" name="Oval 4"/>
          <p:cNvSpPr>
            <a:spLocks noChangeArrowheads="1"/>
          </p:cNvSpPr>
          <p:nvPr/>
        </p:nvSpPr>
        <p:spPr bwMode="auto">
          <a:xfrm>
            <a:off x="6934200" y="2286000"/>
            <a:ext cx="990600" cy="3733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0" y="1600200"/>
            <a:ext cx="3452813" cy="739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SPECIAL RELATIONSHIP</a:t>
            </a:r>
          </a:p>
          <a:p>
            <a:r>
              <a:rPr lang="en-US" sz="2000" b="1">
                <a:latin typeface="Arial" charset="0"/>
              </a:rPr>
              <a:t>to get a PERIODIC SIGNAL</a:t>
            </a:r>
          </a:p>
        </p:txBody>
      </p:sp>
      <p:sp>
        <p:nvSpPr>
          <p:cNvPr id="102412" name="Oval 12"/>
          <p:cNvSpPr>
            <a:spLocks noChangeArrowheads="1"/>
          </p:cNvSpPr>
          <p:nvPr/>
        </p:nvSpPr>
        <p:spPr bwMode="auto">
          <a:xfrm>
            <a:off x="5486400" y="2286000"/>
            <a:ext cx="990600" cy="3733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13"/>
          <p:cNvSpPr>
            <a:spLocks noChangeArrowheads="1"/>
          </p:cNvSpPr>
          <p:nvPr/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kumimoji="1" lang="en-US" sz="4000">
                <a:solidFill>
                  <a:schemeClr val="tx2"/>
                </a:solidFill>
                <a:latin typeface="Arial Black" charset="0"/>
              </a:rPr>
              <a:t>IRRATIONAL SPECTRUM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0" y="5562600"/>
            <a:ext cx="3114675" cy="400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NON-PERIODIC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nimBg="1"/>
      <p:bldP spid="24583" grpId="0" animBg="1"/>
      <p:bldP spid="102412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7B71BF-128C-4B16-A412-D0DA3DB8D33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Harmonic Signal (3 Freqs)</a:t>
            </a:r>
          </a:p>
        </p:txBody>
      </p:sp>
      <p:pic>
        <p:nvPicPr>
          <p:cNvPr id="33798" name="Picture 5" descr="HarmonicWf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2085975"/>
            <a:ext cx="87344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7772400" y="1757363"/>
            <a:ext cx="1114425" cy="5286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T=0.1</a:t>
            </a:r>
            <a:endParaRPr lang="en-US" sz="2800">
              <a:latin typeface="Arial" charset="0"/>
            </a:endParaRPr>
          </a:p>
        </p:txBody>
      </p:sp>
      <p:sp>
        <p:nvSpPr>
          <p:cNvPr id="33800" name="Text Box 3078"/>
          <p:cNvSpPr txBox="1">
            <a:spLocks noChangeArrowheads="1"/>
          </p:cNvSpPr>
          <p:nvPr/>
        </p:nvSpPr>
        <p:spPr bwMode="auto">
          <a:xfrm>
            <a:off x="7467600" y="6096000"/>
            <a:ext cx="1423988" cy="4000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PERIODIC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668EA-7639-4C7E-93CF-13D641FFBDB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21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NON-Harmonic Signal</a:t>
            </a:r>
          </a:p>
        </p:txBody>
      </p:sp>
      <p:pic>
        <p:nvPicPr>
          <p:cNvPr id="34822" name="Picture 3079" descr="irratFreqsWf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66900"/>
            <a:ext cx="88392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Text Box 3078"/>
          <p:cNvSpPr txBox="1">
            <a:spLocks noChangeArrowheads="1"/>
          </p:cNvSpPr>
          <p:nvPr/>
        </p:nvSpPr>
        <p:spPr bwMode="auto">
          <a:xfrm>
            <a:off x="7467600" y="5957888"/>
            <a:ext cx="1422400" cy="71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NOT</a:t>
            </a:r>
          </a:p>
          <a:p>
            <a:r>
              <a:rPr lang="en-US" sz="2000" b="1">
                <a:latin typeface="Arial" charset="0"/>
              </a:rPr>
              <a:t>PERIODIC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20D032-B13E-43D1-8780-3D6FBAA4FE8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FREQUENCY ANALYSIS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sz="3600" b="1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Now, a much HARDER problem</a:t>
            </a:r>
            <a:endParaRPr lang="en-US" smtClean="0"/>
          </a:p>
          <a:p>
            <a:pPr>
              <a:defRPr/>
            </a:pPr>
            <a:r>
              <a:rPr lang="en-US" smtClean="0"/>
              <a:t>Given a recording of a song, have the computer write the music</a:t>
            </a:r>
          </a:p>
        </p:txBody>
      </p:sp>
      <p:sp>
        <p:nvSpPr>
          <p:cNvPr id="35847" name="AutoShape 4">
            <a:hlinkClick r:id="" action="ppaction://noaction" highlightClick="1">
              <a:snd r:embed="rId2" name="furelise.wav"/>
            </a:hlinkClick>
          </p:cNvPr>
          <p:cNvSpPr>
            <a:spLocks noChangeArrowheads="1"/>
          </p:cNvSpPr>
          <p:nvPr/>
        </p:nvSpPr>
        <p:spPr bwMode="auto">
          <a:xfrm>
            <a:off x="3657600" y="3733800"/>
            <a:ext cx="1371600" cy="4572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AutoShape 5">
            <a:hlinkClick r:id="" action="ppaction://noaction" highlightClick="1">
              <a:snd r:embed="rId3" name="rreck.wav"/>
            </a:hlinkClick>
          </p:cNvPr>
          <p:cNvSpPr>
            <a:spLocks noChangeArrowheads="1"/>
          </p:cNvSpPr>
          <p:nvPr/>
        </p:nvSpPr>
        <p:spPr bwMode="auto">
          <a:xfrm>
            <a:off x="6781800" y="3276600"/>
            <a:ext cx="1042988" cy="1042988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457200" y="4572000"/>
            <a:ext cx="81788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</a:pPr>
            <a:r>
              <a:rPr kumimoji="1" lang="en-US" sz="3200">
                <a:latin typeface="Arial" charset="0"/>
              </a:rPr>
              <a:t>Can a machine extract frequencies?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</a:pPr>
            <a:r>
              <a:rPr kumimoji="1" lang="en-US" sz="2800">
                <a:latin typeface="Arial" charset="0"/>
              </a:rPr>
              <a:t>Yes, if we COMPUTE the spectrum for x(t)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</a:pPr>
            <a:r>
              <a:rPr kumimoji="1" lang="en-US">
                <a:latin typeface="Arial" charset="0"/>
              </a:rPr>
              <a:t>During short intervals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0585AB-02B3-436F-AC50-929469CC4BF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Time-Varying FREQUENCIES Diagram</a:t>
            </a:r>
          </a:p>
        </p:txBody>
      </p:sp>
      <p:pic>
        <p:nvPicPr>
          <p:cNvPr id="36870" name="Picture 10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86000"/>
            <a:ext cx="7239000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Text Box 1028"/>
          <p:cNvSpPr txBox="1">
            <a:spLocks noChangeArrowheads="1"/>
          </p:cNvSpPr>
          <p:nvPr/>
        </p:nvSpPr>
        <p:spPr bwMode="auto">
          <a:xfrm rot="-5400000">
            <a:off x="-1144588" y="3716338"/>
            <a:ext cx="443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u="sng">
                <a:latin typeface="Arial" charset="0"/>
              </a:rPr>
              <a:t>Frequency is the vertical axis</a:t>
            </a:r>
            <a:endParaRPr lang="en-US" b="1">
              <a:latin typeface="Arial" charset="0"/>
            </a:endParaRPr>
          </a:p>
        </p:txBody>
      </p:sp>
      <p:sp>
        <p:nvSpPr>
          <p:cNvPr id="36872" name="Text Box 1029"/>
          <p:cNvSpPr txBox="1">
            <a:spLocks noChangeArrowheads="1"/>
          </p:cNvSpPr>
          <p:nvPr/>
        </p:nvSpPr>
        <p:spPr bwMode="auto">
          <a:xfrm>
            <a:off x="2574925" y="57499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 i="1" u="sng">
              <a:latin typeface="Arial" charset="0"/>
            </a:endParaRPr>
          </a:p>
        </p:txBody>
      </p:sp>
      <p:sp>
        <p:nvSpPr>
          <p:cNvPr id="36873" name="Rectangle 1030"/>
          <p:cNvSpPr>
            <a:spLocks noChangeArrowheads="1"/>
          </p:cNvSpPr>
          <p:nvPr/>
        </p:nvSpPr>
        <p:spPr bwMode="auto">
          <a:xfrm>
            <a:off x="3048000" y="5418138"/>
            <a:ext cx="52562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chemeClr val="accent1"/>
                </a:solidFill>
                <a:latin typeface="Arial" charset="0"/>
              </a:rPr>
              <a:t>Time is the horizontal axis</a:t>
            </a:r>
            <a:endParaRPr lang="en-US" sz="1800" b="1" i="1" u="sng">
              <a:latin typeface="Arial" charset="0"/>
            </a:endParaRPr>
          </a:p>
        </p:txBody>
      </p:sp>
      <p:sp>
        <p:nvSpPr>
          <p:cNvPr id="36874" name="Oval 1031"/>
          <p:cNvSpPr>
            <a:spLocks noChangeArrowheads="1"/>
          </p:cNvSpPr>
          <p:nvPr/>
        </p:nvSpPr>
        <p:spPr bwMode="auto">
          <a:xfrm>
            <a:off x="5943600" y="2590800"/>
            <a:ext cx="304800" cy="3810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032"/>
          <p:cNvSpPr>
            <a:spLocks noChangeShapeType="1"/>
          </p:cNvSpPr>
          <p:nvPr/>
        </p:nvSpPr>
        <p:spPr bwMode="auto">
          <a:xfrm flipH="1">
            <a:off x="6248400" y="2209800"/>
            <a:ext cx="609600" cy="609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033"/>
          <p:cNvSpPr txBox="1">
            <a:spLocks noChangeArrowheads="1"/>
          </p:cNvSpPr>
          <p:nvPr/>
        </p:nvSpPr>
        <p:spPr bwMode="auto">
          <a:xfrm>
            <a:off x="6477000" y="1730375"/>
            <a:ext cx="1028700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Arial" charset="0"/>
              </a:rPr>
              <a:t>A-440</a:t>
            </a:r>
            <a:endParaRPr lang="en-US" b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FC955F-D2A9-4516-A501-91189EDB3EB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TEST SIGNAL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381500"/>
          </a:xfrm>
        </p:spPr>
        <p:txBody>
          <a:bodyPr/>
          <a:lstStyle/>
          <a:p>
            <a:r>
              <a:rPr lang="en-US" smtClean="0"/>
              <a:t>C-major SCALE: stepped frequencies</a:t>
            </a:r>
          </a:p>
          <a:p>
            <a:pPr lvl="1"/>
            <a:r>
              <a:rPr lang="en-US" smtClean="0"/>
              <a:t>Frequency is constant for each note</a:t>
            </a:r>
          </a:p>
        </p:txBody>
      </p:sp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43200"/>
            <a:ext cx="67818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2362200" y="3511550"/>
            <a:ext cx="1117600" cy="4762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IDEAL</a:t>
            </a:r>
          </a:p>
        </p:txBody>
      </p:sp>
      <p:sp>
        <p:nvSpPr>
          <p:cNvPr id="37897" name="AutoShape 6">
            <a:hlinkClick r:id="" action="ppaction://noaction" highlightClick="1">
              <a:snd r:embed="rId3" name="scale.wav"/>
            </a:hlinkClick>
          </p:cNvPr>
          <p:cNvSpPr>
            <a:spLocks noChangeArrowheads="1"/>
          </p:cNvSpPr>
          <p:nvPr/>
        </p:nvSpPr>
        <p:spPr bwMode="auto">
          <a:xfrm>
            <a:off x="533400" y="4038600"/>
            <a:ext cx="533400" cy="6096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AB70EA-79D8-4E9B-B59D-4EDE56B9CC0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mtClean="0"/>
              <a:t>License Info for SPFirst Slides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This work released under a </a:t>
            </a:r>
            <a:r>
              <a:rPr lang="en-US" sz="2400" smtClean="0">
                <a:hlinkClick r:id="rId2"/>
              </a:rPr>
              <a:t>Creative Commons License</a:t>
            </a:r>
            <a:r>
              <a:rPr lang="en-US" sz="2400" smtClean="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charset="0"/>
              </a:rPr>
              <a:t> 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2400" smtClean="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charset="0"/>
                <a:hlinkClick r:id="rId3"/>
              </a:rPr>
              <a:t>Full Text of the License</a:t>
            </a:r>
            <a:endParaRPr lang="en-US" sz="1800" smtClean="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charset="0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FBBD30-2306-44D6-B583-FAA55ACA36D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SPECTROGRAM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305300"/>
          </a:xfrm>
        </p:spPr>
        <p:txBody>
          <a:bodyPr/>
          <a:lstStyle/>
          <a:p>
            <a:r>
              <a:rPr lang="en-US" smtClean="0"/>
              <a:t>SPECTROGRAM Tool</a:t>
            </a:r>
          </a:p>
          <a:p>
            <a:pPr lvl="1"/>
            <a:r>
              <a:rPr lang="en-US" smtClean="0"/>
              <a:t>MATLAB function is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spectrogram.m</a:t>
            </a:r>
          </a:p>
          <a:p>
            <a:pPr lvl="1"/>
            <a:r>
              <a:rPr lang="en-US" smtClean="0"/>
              <a:t>SP-First has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plotspec.m</a:t>
            </a:r>
            <a:r>
              <a:rPr lang="en-US" smtClean="0"/>
              <a:t> &amp;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spectgr.m</a:t>
            </a:r>
            <a:r>
              <a:rPr lang="en-US" smtClean="0">
                <a:solidFill>
                  <a:schemeClr val="accent1"/>
                </a:solidFill>
              </a:rPr>
              <a:t> </a:t>
            </a:r>
          </a:p>
          <a:p>
            <a:r>
              <a:rPr lang="en-US" b="1" u="sng" smtClean="0">
                <a:solidFill>
                  <a:schemeClr val="accent1"/>
                </a:solidFill>
              </a:rPr>
              <a:t>ANALYSIS</a:t>
            </a:r>
            <a:r>
              <a:rPr lang="en-US" smtClean="0"/>
              <a:t> program</a:t>
            </a:r>
          </a:p>
          <a:p>
            <a:pPr lvl="1"/>
            <a:r>
              <a:rPr lang="en-US" smtClean="0"/>
              <a:t>Takes x(t) as input </a:t>
            </a:r>
          </a:p>
          <a:p>
            <a:pPr lvl="1"/>
            <a:r>
              <a:rPr lang="en-US" smtClean="0"/>
              <a:t>Produces spectrum values X</a:t>
            </a:r>
            <a:r>
              <a:rPr lang="en-US" baseline="-25000" smtClean="0"/>
              <a:t>k</a:t>
            </a:r>
            <a:endParaRPr lang="en-US" smtClean="0"/>
          </a:p>
          <a:p>
            <a:pPr lvl="1"/>
            <a:r>
              <a:rPr lang="en-US" smtClean="0"/>
              <a:t>Breaks x(t) into </a:t>
            </a:r>
            <a:r>
              <a:rPr lang="en-US" smtClean="0">
                <a:solidFill>
                  <a:schemeClr val="accent1"/>
                </a:solidFill>
              </a:rPr>
              <a:t>SHORT TIME SEGMENTS</a:t>
            </a:r>
            <a:r>
              <a:rPr lang="en-US" smtClean="0"/>
              <a:t> </a:t>
            </a:r>
            <a:endParaRPr lang="en-US" smtClean="0">
              <a:solidFill>
                <a:schemeClr val="accent1"/>
              </a:solidFill>
            </a:endParaRPr>
          </a:p>
          <a:p>
            <a:pPr lvl="2"/>
            <a:r>
              <a:rPr lang="en-US" smtClean="0"/>
              <a:t>Then uses the FFT (</a:t>
            </a:r>
            <a:r>
              <a:rPr lang="en-US" u="sng" smtClean="0"/>
              <a:t>Fast Fourier Transform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526CFB-7337-429D-BF02-1EC11F4E046D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9222" name="Picture 8" descr="beatsTimeWf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971800"/>
            <a:ext cx="5029200" cy="20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SPECTROGRAM EXAMPLE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78800" cy="4381500"/>
          </a:xfrm>
        </p:spPr>
        <p:txBody>
          <a:bodyPr/>
          <a:lstStyle/>
          <a:p>
            <a:r>
              <a:rPr lang="en-US" sz="2800" smtClean="0"/>
              <a:t>Two </a:t>
            </a:r>
            <a:r>
              <a:rPr lang="en-US" sz="2800" b="1" u="sng" smtClean="0"/>
              <a:t>Constant</a:t>
            </a:r>
            <a:r>
              <a:rPr lang="en-US" sz="2800" smtClean="0"/>
              <a:t> Frequencies: Beats</a:t>
            </a:r>
          </a:p>
        </p:txBody>
      </p:sp>
      <p:sp>
        <p:nvSpPr>
          <p:cNvPr id="9225" name="AutoShape 5">
            <a:hlinkClick r:id="" action="ppaction://noaction" highlightClick="1">
              <a:snd r:embed="rId4" name="beats.wav"/>
            </a:hlinkClick>
          </p:cNvPr>
          <p:cNvSpPr>
            <a:spLocks noChangeArrowheads="1"/>
          </p:cNvSpPr>
          <p:nvPr/>
        </p:nvSpPr>
        <p:spPr bwMode="auto">
          <a:xfrm>
            <a:off x="6858000" y="1752600"/>
            <a:ext cx="609600" cy="6858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61798" name="Picture 6" descr="beatsf"/>
          <p:cNvPicPr>
            <a:picLocks noChangeAspect="1" noChangeArrowheads="1"/>
          </p:cNvPicPr>
          <p:nvPr/>
        </p:nvPicPr>
        <p:blipFill>
          <a:blip r:embed="rId5" cstate="print"/>
          <a:srcRect r="5797"/>
          <a:stretch>
            <a:fillRect/>
          </a:stretch>
        </p:blipFill>
        <p:spPr bwMode="auto">
          <a:xfrm>
            <a:off x="76200" y="2133600"/>
            <a:ext cx="49530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4953000" y="5181600"/>
          <a:ext cx="4008977" cy="904875"/>
        </p:xfrm>
        <a:graphic>
          <a:graphicData uri="http://schemas.openxmlformats.org/presentationml/2006/ole">
            <p:oleObj spid="_x0000_s9218" name="Equation" r:id="rId6" imgW="1917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102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BC30F3-4BA1-433F-AC29-85DDDD900E88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10249" name="Picture 10" descr="beatsTimeWf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74676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457200" y="2895600"/>
          <a:ext cx="8305800" cy="3408363"/>
        </p:xfrm>
        <a:graphic>
          <a:graphicData uri="http://schemas.openxmlformats.org/presentationml/2006/ole">
            <p:oleObj spid="_x0000_s10242" name="Equation" r:id="rId4" imgW="2908080" imgH="1193760" progId="Equation.3">
              <p:embed/>
            </p:oleObj>
          </a:graphicData>
        </a:graphic>
      </p:graphicFrame>
      <p:sp>
        <p:nvSpPr>
          <p:cNvPr id="10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 Radio Signal</a:t>
            </a:r>
          </a:p>
        </p:txBody>
      </p:sp>
      <p:sp>
        <p:nvSpPr>
          <p:cNvPr id="10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381500"/>
          </a:xfrm>
        </p:spPr>
        <p:txBody>
          <a:bodyPr/>
          <a:lstStyle/>
          <a:p>
            <a:r>
              <a:rPr lang="en-US" sz="2800" dirty="0" smtClean="0"/>
              <a:t>Same form as BEAT Notes, but </a:t>
            </a:r>
            <a:r>
              <a:rPr lang="en-US" sz="2800" u="sng" dirty="0" smtClean="0">
                <a:solidFill>
                  <a:srgbClr val="FF0000"/>
                </a:solidFill>
              </a:rPr>
              <a:t>higher in freq</a:t>
            </a:r>
          </a:p>
        </p:txBody>
      </p:sp>
      <p:sp>
        <p:nvSpPr>
          <p:cNvPr id="10252" name="AutoShape 5">
            <a:hlinkClick r:id="" action="ppaction://noaction" highlightClick="1">
              <a:snd r:embed="rId5" name="beats.wav"/>
            </a:hlinkClick>
          </p:cNvPr>
          <p:cNvSpPr>
            <a:spLocks noChangeArrowheads="1"/>
          </p:cNvSpPr>
          <p:nvPr/>
        </p:nvSpPr>
        <p:spPr bwMode="auto">
          <a:xfrm>
            <a:off x="7467600" y="2209800"/>
            <a:ext cx="609600" cy="6858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1108075" y="2133600"/>
          <a:ext cx="5554663" cy="668338"/>
        </p:xfrm>
        <a:graphic>
          <a:graphicData uri="http://schemas.openxmlformats.org/presentationml/2006/ole">
            <p:oleObj spid="_x0000_s10243" name="Equation" r:id="rId6" imgW="1688760" imgH="203040" progId="Equation.3">
              <p:embed/>
            </p:oleObj>
          </a:graphicData>
        </a:graphic>
      </p:graphicFrame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838200" y="5299075"/>
          <a:ext cx="7346950" cy="720725"/>
        </p:xfrm>
        <a:graphic>
          <a:graphicData uri="http://schemas.openxmlformats.org/presentationml/2006/ole">
            <p:oleObj spid="_x0000_s10244" name="Equation" r:id="rId7" imgW="2590560" imgH="253800" progId="Equation.3">
              <p:embed/>
            </p:oleObj>
          </a:graphicData>
        </a:graphic>
      </p:graphicFrame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457200" y="4181475"/>
          <a:ext cx="8229600" cy="774700"/>
        </p:xfrm>
        <a:graphic>
          <a:graphicData uri="http://schemas.openxmlformats.org/presentationml/2006/ole">
            <p:oleObj spid="_x0000_s10245" name="Equation" r:id="rId8" imgW="2971800" imgH="279360" progId="Equation.3">
              <p:embed/>
            </p:oleObj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2819400" y="2667000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112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12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FCE966-9686-4860-ABBF-B653C894D8E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1273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SPECTRUM of AM (Amplitude Modulation)</a:t>
            </a:r>
          </a:p>
        </p:txBody>
      </p:sp>
      <p:sp>
        <p:nvSpPr>
          <p:cNvPr id="11274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178800" cy="4171950"/>
          </a:xfrm>
        </p:spPr>
        <p:txBody>
          <a:bodyPr/>
          <a:lstStyle/>
          <a:p>
            <a:r>
              <a:rPr lang="en-US" b="1" u="sng" smtClean="0"/>
              <a:t>SUM</a:t>
            </a:r>
            <a:r>
              <a:rPr lang="en-US" smtClean="0"/>
              <a:t> of 4 complex exponentials:</a:t>
            </a:r>
            <a:endParaRPr lang="en-US" sz="4000" baseline="14000" smtClean="0"/>
          </a:p>
        </p:txBody>
      </p:sp>
      <p:sp>
        <p:nvSpPr>
          <p:cNvPr id="11275" name="Text Box 26"/>
          <p:cNvSpPr txBox="1">
            <a:spLocks noChangeArrowheads="1"/>
          </p:cNvSpPr>
          <p:nvPr/>
        </p:nvSpPr>
        <p:spPr bwMode="auto">
          <a:xfrm>
            <a:off x="533400" y="5022850"/>
            <a:ext cx="5430838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What is the fundamental frequency?</a:t>
            </a: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1447800" y="5634038"/>
            <a:ext cx="1638300" cy="5286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648 Hz ?</a:t>
            </a:r>
            <a:endParaRPr lang="en-US" sz="3200" b="1">
              <a:latin typeface="Arial" charset="0"/>
            </a:endParaRPr>
          </a:p>
        </p:txBody>
      </p:sp>
      <p:sp>
        <p:nvSpPr>
          <p:cNvPr id="144412" name="Text Box 28"/>
          <p:cNvSpPr txBox="1">
            <a:spLocks noChangeArrowheads="1"/>
          </p:cNvSpPr>
          <p:nvPr/>
        </p:nvSpPr>
        <p:spPr bwMode="auto">
          <a:xfrm>
            <a:off x="3581400" y="5634038"/>
            <a:ext cx="1439863" cy="5286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24 Hz ?</a:t>
            </a:r>
            <a:endParaRPr lang="en-US" sz="3200" b="1">
              <a:latin typeface="Arial" charset="0"/>
            </a:endParaRPr>
          </a:p>
        </p:txBody>
      </p:sp>
      <p:sp>
        <p:nvSpPr>
          <p:cNvPr id="11278" name="Text Box 4"/>
          <p:cNvSpPr txBox="1">
            <a:spLocks noChangeArrowheads="1"/>
          </p:cNvSpPr>
          <p:nvPr/>
        </p:nvSpPr>
        <p:spPr bwMode="auto">
          <a:xfrm>
            <a:off x="3935413" y="4325938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0</a:t>
            </a:r>
            <a:endParaRPr lang="en-US" b="1">
              <a:latin typeface="Arial" charset="0"/>
            </a:endParaRPr>
          </a:p>
        </p:txBody>
      </p:sp>
      <p:sp>
        <p:nvSpPr>
          <p:cNvPr id="11279" name="Text Box 5"/>
          <p:cNvSpPr txBox="1">
            <a:spLocks noChangeArrowheads="1"/>
          </p:cNvSpPr>
          <p:nvPr/>
        </p:nvSpPr>
        <p:spPr bwMode="auto">
          <a:xfrm>
            <a:off x="6307138" y="4325938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648</a:t>
            </a:r>
            <a:endParaRPr lang="en-US" b="1">
              <a:latin typeface="Arial" charset="0"/>
            </a:endParaRPr>
          </a:p>
        </p:txBody>
      </p:sp>
      <p:sp>
        <p:nvSpPr>
          <p:cNvPr id="11280" name="Text Box 6"/>
          <p:cNvSpPr txBox="1">
            <a:spLocks noChangeArrowheads="1"/>
          </p:cNvSpPr>
          <p:nvPr/>
        </p:nvSpPr>
        <p:spPr bwMode="auto">
          <a:xfrm>
            <a:off x="7010400" y="4335463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672</a:t>
            </a:r>
            <a:endParaRPr lang="en-US" b="1">
              <a:latin typeface="Arial" charset="0"/>
            </a:endParaRPr>
          </a:p>
        </p:txBody>
      </p:sp>
      <p:sp>
        <p:nvSpPr>
          <p:cNvPr id="11281" name="Text Box 9"/>
          <p:cNvSpPr txBox="1">
            <a:spLocks noChangeArrowheads="1"/>
          </p:cNvSpPr>
          <p:nvPr/>
        </p:nvSpPr>
        <p:spPr bwMode="auto">
          <a:xfrm>
            <a:off x="7816850" y="4487863"/>
            <a:ext cx="1150938" cy="43497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f (in Hz)</a:t>
            </a:r>
            <a:endParaRPr lang="en-US" b="1">
              <a:latin typeface="Arial" charset="0"/>
            </a:endParaRP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V="1">
            <a:off x="4114800" y="2654300"/>
            <a:ext cx="0" cy="1676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273050" y="4330700"/>
            <a:ext cx="838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V="1">
            <a:off x="6781800" y="3187700"/>
            <a:ext cx="0" cy="11430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2"/>
          <p:cNvSpPr>
            <a:spLocks noChangeShapeType="1"/>
          </p:cNvSpPr>
          <p:nvPr/>
        </p:nvSpPr>
        <p:spPr bwMode="auto">
          <a:xfrm flipV="1">
            <a:off x="7239000" y="3178175"/>
            <a:ext cx="0" cy="11525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Text Box 30"/>
          <p:cNvSpPr txBox="1">
            <a:spLocks noChangeArrowheads="1"/>
          </p:cNvSpPr>
          <p:nvPr/>
        </p:nvSpPr>
        <p:spPr bwMode="auto">
          <a:xfrm>
            <a:off x="388938" y="4325938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–672</a:t>
            </a:r>
            <a:endParaRPr lang="en-US" b="1">
              <a:latin typeface="Arial" charset="0"/>
            </a:endParaRPr>
          </a:p>
        </p:txBody>
      </p:sp>
      <p:sp>
        <p:nvSpPr>
          <p:cNvPr id="11287" name="Text Box 31"/>
          <p:cNvSpPr txBox="1">
            <a:spLocks noChangeArrowheads="1"/>
          </p:cNvSpPr>
          <p:nvPr/>
        </p:nvSpPr>
        <p:spPr bwMode="auto">
          <a:xfrm>
            <a:off x="1236663" y="4335463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–648</a:t>
            </a:r>
            <a:endParaRPr lang="en-US" b="1">
              <a:latin typeface="Arial" charset="0"/>
            </a:endParaRPr>
          </a:p>
        </p:txBody>
      </p:sp>
      <p:sp>
        <p:nvSpPr>
          <p:cNvPr id="11288" name="Line 34"/>
          <p:cNvSpPr>
            <a:spLocks noChangeShapeType="1"/>
          </p:cNvSpPr>
          <p:nvPr/>
        </p:nvSpPr>
        <p:spPr bwMode="auto">
          <a:xfrm flipV="1">
            <a:off x="1008063" y="3187700"/>
            <a:ext cx="0" cy="11430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35"/>
          <p:cNvSpPr>
            <a:spLocks noChangeShapeType="1"/>
          </p:cNvSpPr>
          <p:nvPr/>
        </p:nvSpPr>
        <p:spPr bwMode="auto">
          <a:xfrm flipV="1">
            <a:off x="1465263" y="3178175"/>
            <a:ext cx="0" cy="11525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6" name="Object 38"/>
          <p:cNvGraphicFramePr>
            <a:graphicFrameLocks noChangeAspect="1"/>
          </p:cNvGraphicFramePr>
          <p:nvPr/>
        </p:nvGraphicFramePr>
        <p:xfrm>
          <a:off x="6176963" y="2932113"/>
          <a:ext cx="833437" cy="496887"/>
        </p:xfrm>
        <a:graphic>
          <a:graphicData uri="http://schemas.openxmlformats.org/presentationml/2006/ole">
            <p:oleObj spid="_x0000_s11266" name="Equation" r:id="rId3" imgW="444240" imgH="266400" progId="Equation.3">
              <p:embed/>
            </p:oleObj>
          </a:graphicData>
        </a:graphic>
      </p:graphicFrame>
      <p:graphicFrame>
        <p:nvGraphicFramePr>
          <p:cNvPr id="11267" name="Object 41"/>
          <p:cNvGraphicFramePr>
            <a:graphicFrameLocks noChangeAspect="1"/>
          </p:cNvGraphicFramePr>
          <p:nvPr/>
        </p:nvGraphicFramePr>
        <p:xfrm>
          <a:off x="7277100" y="2895600"/>
          <a:ext cx="952500" cy="496888"/>
        </p:xfrm>
        <a:graphic>
          <a:graphicData uri="http://schemas.openxmlformats.org/presentationml/2006/ole">
            <p:oleObj spid="_x0000_s11267" name="Equation" r:id="rId4" imgW="507960" imgH="266400" progId="Equation.3">
              <p:embed/>
            </p:oleObj>
          </a:graphicData>
        </a:graphic>
      </p:graphicFrame>
      <p:graphicFrame>
        <p:nvGraphicFramePr>
          <p:cNvPr id="11268" name="Object 43"/>
          <p:cNvGraphicFramePr>
            <a:graphicFrameLocks noChangeAspect="1"/>
          </p:cNvGraphicFramePr>
          <p:nvPr/>
        </p:nvGraphicFramePr>
        <p:xfrm>
          <a:off x="1485900" y="2895600"/>
          <a:ext cx="952500" cy="496888"/>
        </p:xfrm>
        <a:graphic>
          <a:graphicData uri="http://schemas.openxmlformats.org/presentationml/2006/ole">
            <p:oleObj spid="_x0000_s11268" name="Equation" r:id="rId5" imgW="507960" imgH="266400" progId="Equation.3">
              <p:embed/>
            </p:oleObj>
          </a:graphicData>
        </a:graphic>
      </p:graphicFrame>
      <p:graphicFrame>
        <p:nvGraphicFramePr>
          <p:cNvPr id="11269" name="Object 44"/>
          <p:cNvGraphicFramePr>
            <a:graphicFrameLocks noChangeAspect="1"/>
          </p:cNvGraphicFramePr>
          <p:nvPr/>
        </p:nvGraphicFramePr>
        <p:xfrm>
          <a:off x="461963" y="2895600"/>
          <a:ext cx="833437" cy="496888"/>
        </p:xfrm>
        <a:graphic>
          <a:graphicData uri="http://schemas.openxmlformats.org/presentationml/2006/ole">
            <p:oleObj spid="_x0000_s11269" name="Equation" r:id="rId6" imgW="44424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1" grpId="0" animBg="1" autoUpdateAnimBg="0"/>
      <p:bldP spid="14441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5D7240-04A4-4850-804C-87DB85AD647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STEPPED FREQUENCIES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178800" cy="4381500"/>
          </a:xfrm>
        </p:spPr>
        <p:txBody>
          <a:bodyPr/>
          <a:lstStyle/>
          <a:p>
            <a:r>
              <a:rPr lang="en-US" smtClean="0"/>
              <a:t>C-major SCALE: successive sinusoids</a:t>
            </a:r>
          </a:p>
          <a:p>
            <a:pPr lvl="1"/>
            <a:r>
              <a:rPr lang="en-US" smtClean="0"/>
              <a:t>Frequency is constant for each note</a:t>
            </a:r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43200"/>
            <a:ext cx="67818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2362200" y="3511550"/>
            <a:ext cx="1117600" cy="4762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IDEAL</a:t>
            </a:r>
          </a:p>
        </p:txBody>
      </p:sp>
      <p:sp>
        <p:nvSpPr>
          <p:cNvPr id="39945" name="AutoShape 6">
            <a:hlinkClick r:id="" action="ppaction://noaction" highlightClick="1">
              <a:snd r:embed="rId3" name="scale.wav"/>
            </a:hlinkClick>
          </p:cNvPr>
          <p:cNvSpPr>
            <a:spLocks noChangeArrowheads="1"/>
          </p:cNvSpPr>
          <p:nvPr/>
        </p:nvSpPr>
        <p:spPr bwMode="auto">
          <a:xfrm>
            <a:off x="533400" y="4038600"/>
            <a:ext cx="533400" cy="6096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464382-06CD-444F-81E4-2CA38409DCA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SPECTROGRAM of C-Scale</a:t>
            </a:r>
          </a:p>
        </p:txBody>
      </p:sp>
      <p:pic>
        <p:nvPicPr>
          <p:cNvPr id="4096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41488"/>
            <a:ext cx="7162800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5905500" y="5795963"/>
            <a:ext cx="3054350" cy="3794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>
                <a:latin typeface="Arial" charset="0"/>
              </a:rPr>
              <a:t>ARTIFACTS at Transitions</a:t>
            </a:r>
            <a:endParaRPr lang="en-US" b="1" i="1">
              <a:latin typeface="Arial" charset="0"/>
            </a:endParaRPr>
          </a:p>
        </p:txBody>
      </p:sp>
      <p:sp>
        <p:nvSpPr>
          <p:cNvPr id="40968" name="Text Box 5"/>
          <p:cNvSpPr txBox="1">
            <a:spLocks noChangeArrowheads="1"/>
          </p:cNvSpPr>
          <p:nvPr/>
        </p:nvSpPr>
        <p:spPr bwMode="auto">
          <a:xfrm>
            <a:off x="4724400" y="4106863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i="1">
              <a:latin typeface="Arial" charset="0"/>
            </a:endParaRPr>
          </a:p>
        </p:txBody>
      </p:sp>
      <p:sp>
        <p:nvSpPr>
          <p:cNvPr id="40969" name="Rectangle 6"/>
          <p:cNvSpPr>
            <a:spLocks noChangeArrowheads="1"/>
          </p:cNvSpPr>
          <p:nvPr/>
        </p:nvSpPr>
        <p:spPr bwMode="auto">
          <a:xfrm>
            <a:off x="2590800" y="1606550"/>
            <a:ext cx="26654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Sinusoids ONLY </a:t>
            </a:r>
          </a:p>
        </p:txBody>
      </p:sp>
      <p:sp>
        <p:nvSpPr>
          <p:cNvPr id="40970" name="AutoShape 7">
            <a:hlinkClick r:id="" action="ppaction://noaction" highlightClick="1">
              <a:snd r:embed="rId3" name="scale.wav"/>
            </a:hlinkClick>
          </p:cNvPr>
          <p:cNvSpPr>
            <a:spLocks noChangeArrowheads="1"/>
          </p:cNvSpPr>
          <p:nvPr/>
        </p:nvSpPr>
        <p:spPr bwMode="auto">
          <a:xfrm>
            <a:off x="533400" y="2819400"/>
            <a:ext cx="533400" cy="6096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2051050" y="3435350"/>
            <a:ext cx="3467616" cy="83099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Arial" charset="0"/>
              </a:rPr>
              <a:t>From </a:t>
            </a:r>
            <a:r>
              <a:rPr lang="en-US" b="1" i="1" dirty="0" smtClean="0">
                <a:latin typeface="Arial" charset="0"/>
              </a:rPr>
              <a:t>SPECTROGRAM</a:t>
            </a:r>
            <a:endParaRPr lang="en-US" b="1" i="1" dirty="0">
              <a:latin typeface="Arial" charset="0"/>
            </a:endParaRPr>
          </a:p>
          <a:p>
            <a:r>
              <a:rPr lang="en-US" b="1" i="1" dirty="0">
                <a:latin typeface="Arial" charset="0"/>
              </a:rPr>
              <a:t>ANALYSIS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nimBg="1" autoUpdateAnimBg="0"/>
      <p:bldP spid="13415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65AEBF-65A8-4107-886B-4699B613E24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Spectrogram of LAB SONG</a:t>
            </a:r>
          </a:p>
        </p:txBody>
      </p:sp>
      <p:sp>
        <p:nvSpPr>
          <p:cNvPr id="41990" name="Text Box 3"/>
          <p:cNvSpPr txBox="1">
            <a:spLocks noChangeArrowheads="1"/>
          </p:cNvSpPr>
          <p:nvPr/>
        </p:nvSpPr>
        <p:spPr bwMode="auto">
          <a:xfrm>
            <a:off x="4724400" y="4106863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i="1">
              <a:latin typeface="Arial" charset="0"/>
            </a:endParaRPr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2" cstate="print"/>
          <a:srcRect l="2246"/>
          <a:stretch>
            <a:fillRect/>
          </a:stretch>
        </p:blipFill>
        <p:spPr bwMode="auto">
          <a:xfrm>
            <a:off x="1143000" y="1524000"/>
            <a:ext cx="6629400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4495800" y="2901950"/>
            <a:ext cx="3803650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ARTIFACTS at Transitions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4495800" y="1987550"/>
            <a:ext cx="2519363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Sinusoids ONLY </a:t>
            </a:r>
          </a:p>
        </p:txBody>
      </p:sp>
      <p:sp>
        <p:nvSpPr>
          <p:cNvPr id="41994" name="AutoShape 7">
            <a:hlinkClick r:id="" action="ppaction://noaction" highlightClick="1">
              <a:snd r:embed="rId3" name="bee5th.wav"/>
            </a:hlinkClick>
          </p:cNvPr>
          <p:cNvSpPr>
            <a:spLocks noChangeArrowheads="1"/>
          </p:cNvSpPr>
          <p:nvPr/>
        </p:nvSpPr>
        <p:spPr bwMode="auto">
          <a:xfrm>
            <a:off x="533400" y="2819400"/>
            <a:ext cx="533400" cy="6096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4495800" y="2444750"/>
            <a:ext cx="3390900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Analysis Frame = 40ms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 animBg="1" autoUpdateAnimBg="0"/>
      <p:bldP spid="135174" grpId="0" animBg="1" autoUpdateAnimBg="0"/>
      <p:bldP spid="13517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/>
          <a:lstStyle/>
          <a:p>
            <a:r>
              <a:rPr lang="en-US" dirty="0" smtClean="0"/>
              <a:t>Overlapping Sections in Spectrograms (useful in Labs)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400" smtClean="0"/>
              <a:t>50% overlap is common</a:t>
            </a:r>
          </a:p>
          <a:p>
            <a:r>
              <a:rPr lang="en-US" sz="2400" smtClean="0"/>
              <a:t>Consider edge effects when analyzing a short sinusoid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BE508-1970-488D-8962-DEEAB51E2E8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85800" y="2590800"/>
            <a:ext cx="7924800" cy="4149725"/>
            <a:chOff x="685800" y="2590800"/>
            <a:chExt cx="7924800" cy="4149615"/>
          </a:xfrm>
        </p:grpSpPr>
        <p:pic>
          <p:nvPicPr>
            <p:cNvPr id="6152" name="Picture 4" descr="C:\Users\asdf\Documents\Ddrive\VMwareShare\2026-s13\Lectures\Lect09\edgeSpectrogra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5800" y="2590800"/>
              <a:ext cx="7924800" cy="4149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Straight Arrow Connector 10"/>
            <p:cNvCxnSpPr/>
            <p:nvPr/>
          </p:nvCxnSpPr>
          <p:spPr bwMode="auto">
            <a:xfrm>
              <a:off x="3200400" y="3733770"/>
              <a:ext cx="0" cy="228593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54" name="Straight Arrow Connector 12"/>
            <p:cNvCxnSpPr>
              <a:cxnSpLocks noChangeShapeType="1"/>
            </p:cNvCxnSpPr>
            <p:nvPr/>
          </p:nvCxnSpPr>
          <p:spPr bwMode="auto">
            <a:xfrm>
              <a:off x="7315200" y="3124200"/>
              <a:ext cx="0" cy="2971800"/>
            </a:xfrm>
            <a:prstGeom prst="straightConnector1">
              <a:avLst/>
            </a:prstGeom>
            <a:noFill/>
            <a:ln w="25400" algn="ctr">
              <a:solidFill>
                <a:srgbClr val="D281F7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15" name="TextBox 14"/>
            <p:cNvSpPr txBox="1"/>
            <p:nvPr/>
          </p:nvSpPr>
          <p:spPr>
            <a:xfrm>
              <a:off x="1152525" y="3455965"/>
              <a:ext cx="1038225" cy="4302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+mn-lt"/>
                </a:rPr>
                <a:t>SECTION</a:t>
              </a:r>
            </a:p>
            <a:p>
              <a:pPr>
                <a:defRPr/>
              </a:pPr>
              <a:r>
                <a:rPr lang="en-US" sz="1100" dirty="0">
                  <a:latin typeface="+mn-lt"/>
                </a:rPr>
                <a:t>LOCATIONS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9200" y="5486323"/>
              <a:ext cx="1695450" cy="4619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n-lt"/>
                </a:rPr>
                <a:t>MIDDLE of SECTION</a:t>
              </a:r>
            </a:p>
            <a:p>
              <a:pPr>
                <a:defRPr/>
              </a:pPr>
              <a:r>
                <a:rPr lang="en-US" sz="1200" dirty="0">
                  <a:latin typeface="+mn-lt"/>
                </a:rPr>
                <a:t>is REFERENCE TIME</a:t>
              </a:r>
            </a:p>
          </p:txBody>
        </p:sp>
        <p:cxnSp>
          <p:nvCxnSpPr>
            <p:cNvPr id="6157" name="Straight Arrow Connector 16"/>
            <p:cNvCxnSpPr>
              <a:cxnSpLocks noChangeShapeType="1"/>
            </p:cNvCxnSpPr>
            <p:nvPr/>
          </p:nvCxnSpPr>
          <p:spPr bwMode="auto">
            <a:xfrm>
              <a:off x="6309360" y="3276600"/>
              <a:ext cx="0" cy="281940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Z:\VMwareShare\2025-f09\Lectures\Lect06\B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F2B4DA-291C-4ECD-99A0-CA9BE6DE534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 smtClean="0"/>
              <a:t>Spectrogram of BAT (plotspec)</a:t>
            </a:r>
          </a:p>
        </p:txBody>
      </p:sp>
      <p:sp>
        <p:nvSpPr>
          <p:cNvPr id="43015" name="Text Box 3"/>
          <p:cNvSpPr txBox="1">
            <a:spLocks noChangeArrowheads="1"/>
          </p:cNvSpPr>
          <p:nvPr/>
        </p:nvSpPr>
        <p:spPr bwMode="auto">
          <a:xfrm>
            <a:off x="4724400" y="4106863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i="1">
              <a:latin typeface="Arial" charset="0"/>
            </a:endParaRPr>
          </a:p>
        </p:txBody>
      </p:sp>
      <p:sp>
        <p:nvSpPr>
          <p:cNvPr id="43016" name="AutoShape 6">
            <a:hlinkClick r:id="" action="ppaction://noaction" highlightClick="1">
              <a:snd r:embed="rId3" name="bat.wav"/>
            </a:hlinkClick>
          </p:cNvPr>
          <p:cNvSpPr>
            <a:spLocks noChangeArrowheads="1"/>
          </p:cNvSpPr>
          <p:nvPr/>
        </p:nvSpPr>
        <p:spPr bwMode="auto">
          <a:xfrm>
            <a:off x="7924800" y="5029200"/>
            <a:ext cx="762000" cy="7620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1A7368-CFAD-484D-80EC-C3557D3584E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Time-Varying Frequency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z="2800" dirty="0" smtClean="0"/>
              <a:t>Frequency can change </a:t>
            </a:r>
            <a:r>
              <a:rPr lang="en-US" sz="2800" dirty="0" smtClean="0">
                <a:solidFill>
                  <a:schemeClr val="accent1"/>
                </a:solidFill>
              </a:rPr>
              <a:t>vs. time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b="1" u="sng" dirty="0" smtClean="0"/>
              <a:t>Continuously, not stepped</a:t>
            </a:r>
          </a:p>
          <a:p>
            <a:pPr>
              <a:lnSpc>
                <a:spcPct val="110000"/>
              </a:lnSpc>
              <a:defRPr/>
            </a:pPr>
            <a:r>
              <a:rPr lang="en-US" sz="2800" b="1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FREQUENCY MODULATION (FM)</a:t>
            </a:r>
          </a:p>
          <a:p>
            <a:pPr>
              <a:lnSpc>
                <a:spcPct val="110000"/>
              </a:lnSpc>
              <a:defRPr/>
            </a:pPr>
            <a:endParaRPr lang="en-US" sz="2800" dirty="0" smtClean="0"/>
          </a:p>
          <a:p>
            <a:pPr>
              <a:lnSpc>
                <a:spcPct val="110000"/>
              </a:lnSpc>
              <a:defRPr/>
            </a:pPr>
            <a:endParaRPr lang="en-US" sz="2800" dirty="0" smtClean="0"/>
          </a:p>
          <a:p>
            <a:pPr>
              <a:lnSpc>
                <a:spcPct val="110000"/>
              </a:lnSpc>
              <a:defRPr/>
            </a:pPr>
            <a:endParaRPr lang="en-US" sz="2800" dirty="0" smtClean="0"/>
          </a:p>
          <a:p>
            <a:pPr>
              <a:lnSpc>
                <a:spcPct val="110000"/>
              </a:lnSpc>
              <a:defRPr/>
            </a:pPr>
            <a:r>
              <a:rPr lang="en-US" sz="2800" dirty="0" smtClean="0"/>
              <a:t>CHIRP SIGNALS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 smtClean="0"/>
              <a:t>Linear Frequency Modulation (LFM)</a:t>
            </a:r>
            <a:endParaRPr lang="en-US" sz="2400" b="1" dirty="0" smtClean="0"/>
          </a:p>
        </p:txBody>
      </p:sp>
      <p:sp>
        <p:nvSpPr>
          <p:cNvPr id="12296" name="AutoShape 8">
            <a:hlinkClick r:id="" action="ppaction://noaction" highlightClick="1">
              <a:snd r:embed="rId3" name="birds.wav"/>
            </a:hlinkClick>
          </p:cNvPr>
          <p:cNvSpPr>
            <a:spLocks noChangeArrowheads="1"/>
          </p:cNvSpPr>
          <p:nvPr/>
        </p:nvSpPr>
        <p:spPr bwMode="auto">
          <a:xfrm>
            <a:off x="4038600" y="4724400"/>
            <a:ext cx="685800" cy="6858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8009" name="Object 9"/>
          <p:cNvGraphicFramePr>
            <a:graphicFrameLocks noChangeAspect="1"/>
          </p:cNvGraphicFramePr>
          <p:nvPr/>
        </p:nvGraphicFramePr>
        <p:xfrm>
          <a:off x="1905000" y="3551238"/>
          <a:ext cx="5630863" cy="868362"/>
        </p:xfrm>
        <a:graphic>
          <a:graphicData uri="http://schemas.openxmlformats.org/presentationml/2006/ole">
            <p:oleObj spid="_x0000_s12290" name="Equation" r:id="rId4" imgW="1485720" imgH="228600" progId="Equation.3">
              <p:embed/>
            </p:oleObj>
          </a:graphicData>
        </a:graphic>
      </p:graphicFrame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6705600" y="4397375"/>
            <a:ext cx="1228725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VOICE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7C260B-D03E-4FD6-A9E6-DB9E6F4F886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This Lecture:</a:t>
            </a:r>
          </a:p>
          <a:p>
            <a:pPr lvl="1">
              <a:defRPr/>
            </a:pPr>
            <a:r>
              <a:rPr lang="en-US" dirty="0" smtClean="0"/>
              <a:t>Chapter 3, Sections 3-2 and </a:t>
            </a:r>
            <a:r>
              <a:rPr lang="en-US" dirty="0" smtClean="0"/>
              <a:t>3-4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Chapter 3, Sections </a:t>
            </a:r>
            <a:r>
              <a:rPr lang="en-US" dirty="0" smtClean="0"/>
              <a:t>3-6 </a:t>
            </a:r>
            <a:r>
              <a:rPr lang="en-US" dirty="0" smtClean="0"/>
              <a:t>and </a:t>
            </a:r>
            <a:r>
              <a:rPr lang="en-US" dirty="0" smtClean="0"/>
              <a:t>3-7</a:t>
            </a:r>
            <a:endParaRPr lang="en-US" dirty="0" smtClean="0"/>
          </a:p>
          <a:p>
            <a:pPr lvl="1">
              <a:buFont typeface="Wingdings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Next </a:t>
            </a:r>
            <a:r>
              <a:rPr lang="en-US" dirty="0" smtClean="0"/>
              <a:t>Lectures:</a:t>
            </a:r>
            <a:endParaRPr lang="en-US" dirty="0" smtClean="0"/>
          </a:p>
          <a:p>
            <a:pPr lvl="2">
              <a:defRPr/>
            </a:pPr>
            <a:r>
              <a:rPr lang="en-US" sz="3200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Fourier Series ANALYSIS</a:t>
            </a:r>
          </a:p>
          <a:p>
            <a:pPr lvl="2">
              <a:defRPr/>
            </a:pPr>
            <a:r>
              <a:rPr lang="en-US" dirty="0" smtClean="0"/>
              <a:t>Sections 3-4 and 3-5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367B8-A157-412D-82FE-C4A7CA81E5D6}" type="slidenum">
              <a:rPr lang="en-US" smtClean="0"/>
              <a:pPr/>
              <a:t>30</a:t>
            </a:fld>
            <a:endParaRPr lang="en-US" smtClean="0"/>
          </a:p>
        </p:txBody>
      </p:sp>
      <p:graphicFrame>
        <p:nvGraphicFramePr>
          <p:cNvPr id="119816" name="Object 1032"/>
          <p:cNvGraphicFramePr>
            <a:graphicFrameLocks noChangeAspect="1"/>
          </p:cNvGraphicFramePr>
          <p:nvPr/>
        </p:nvGraphicFramePr>
        <p:xfrm>
          <a:off x="1327150" y="3048000"/>
          <a:ext cx="6978650" cy="1012825"/>
        </p:xfrm>
        <a:graphic>
          <a:graphicData uri="http://schemas.openxmlformats.org/presentationml/2006/ole">
            <p:oleObj spid="_x0000_s13314" name="Equation" r:id="rId3" imgW="1841400" imgH="266400" progId="Equation.3">
              <p:embed/>
            </p:oleObj>
          </a:graphicData>
        </a:graphic>
      </p:graphicFrame>
      <p:sp>
        <p:nvSpPr>
          <p:cNvPr id="133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Signal: Linear FM</a:t>
            </a:r>
          </a:p>
        </p:txBody>
      </p:sp>
      <p:sp>
        <p:nvSpPr>
          <p:cNvPr id="133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Called</a:t>
            </a:r>
            <a:r>
              <a:rPr lang="en-US" smtClean="0">
                <a:solidFill>
                  <a:schemeClr val="accent1"/>
                </a:solidFill>
              </a:rPr>
              <a:t> Chirp</a:t>
            </a:r>
            <a:r>
              <a:rPr lang="en-US" smtClean="0"/>
              <a:t> Signals (LFM)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Quadratic phase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Freq will change </a:t>
            </a:r>
            <a:r>
              <a:rPr lang="en-US" smtClean="0">
                <a:solidFill>
                  <a:schemeClr val="accent1"/>
                </a:solidFill>
              </a:rPr>
              <a:t>LINEARLY</a:t>
            </a:r>
            <a:r>
              <a:rPr lang="en-US" smtClean="0"/>
              <a:t> vs. time</a:t>
            </a:r>
          </a:p>
          <a:p>
            <a:pPr lvl="1"/>
            <a:r>
              <a:rPr lang="en-US" smtClean="0"/>
              <a:t>Example of Frequency Modulation (FM)</a:t>
            </a:r>
          </a:p>
          <a:p>
            <a:pPr lvl="1"/>
            <a:r>
              <a:rPr lang="en-US" smtClean="0"/>
              <a:t>Define “instantaneous frequency”</a:t>
            </a:r>
          </a:p>
        </p:txBody>
      </p:sp>
      <p:grpSp>
        <p:nvGrpSpPr>
          <p:cNvPr id="2" name="Group 1031"/>
          <p:cNvGrpSpPr>
            <a:grpSpLocks/>
          </p:cNvGrpSpPr>
          <p:nvPr/>
        </p:nvGrpSpPr>
        <p:grpSpPr bwMode="auto">
          <a:xfrm>
            <a:off x="5105400" y="2216150"/>
            <a:ext cx="3676650" cy="1060450"/>
            <a:chOff x="3216" y="1396"/>
            <a:chExt cx="2316" cy="668"/>
          </a:xfrm>
        </p:grpSpPr>
        <p:sp>
          <p:nvSpPr>
            <p:cNvPr id="13321" name="Line 1029"/>
            <p:cNvSpPr>
              <a:spLocks noChangeShapeType="1"/>
            </p:cNvSpPr>
            <p:nvPr/>
          </p:nvSpPr>
          <p:spPr bwMode="auto">
            <a:xfrm flipH="1">
              <a:off x="3216" y="1536"/>
              <a:ext cx="1056" cy="52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Rectangle 1030"/>
            <p:cNvSpPr>
              <a:spLocks noChangeArrowheads="1"/>
            </p:cNvSpPr>
            <p:nvPr/>
          </p:nvSpPr>
          <p:spPr bwMode="auto">
            <a:xfrm>
              <a:off x="4224" y="1396"/>
              <a:ext cx="1308" cy="2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charset="0"/>
                </a:rPr>
                <a:t>QUADRATIC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519EE2-B5BD-47FC-9A0A-4DEF44CAF3A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INSTANTANEOUS FREQ</a:t>
            </a:r>
          </a:p>
        </p:txBody>
      </p:sp>
      <p:sp>
        <p:nvSpPr>
          <p:cNvPr id="143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mtClean="0"/>
              <a:t>Definition</a:t>
            </a:r>
          </a:p>
          <a:p>
            <a:endParaRPr lang="en-US" smtClean="0"/>
          </a:p>
          <a:p>
            <a:endParaRPr lang="en-US" smtClean="0"/>
          </a:p>
          <a:p>
            <a:pPr>
              <a:lnSpc>
                <a:spcPct val="120000"/>
              </a:lnSpc>
            </a:pPr>
            <a:r>
              <a:rPr lang="en-US" smtClean="0"/>
              <a:t>For Sinusoid:</a:t>
            </a:r>
          </a:p>
        </p:txBody>
      </p:sp>
      <p:grpSp>
        <p:nvGrpSpPr>
          <p:cNvPr id="14345" name="Group 14"/>
          <p:cNvGrpSpPr>
            <a:grpSpLocks/>
          </p:cNvGrpSpPr>
          <p:nvPr/>
        </p:nvGrpSpPr>
        <p:grpSpPr bwMode="auto">
          <a:xfrm>
            <a:off x="2438400" y="2105025"/>
            <a:ext cx="5913438" cy="1358900"/>
            <a:chOff x="1536" y="1326"/>
            <a:chExt cx="3725" cy="856"/>
          </a:xfrm>
        </p:grpSpPr>
        <p:sp>
          <p:nvSpPr>
            <p:cNvPr id="14348" name="Rectangle 6"/>
            <p:cNvSpPr>
              <a:spLocks noChangeArrowheads="1"/>
            </p:cNvSpPr>
            <p:nvPr/>
          </p:nvSpPr>
          <p:spPr bwMode="auto">
            <a:xfrm>
              <a:off x="3984" y="1588"/>
              <a:ext cx="1277" cy="52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charset="0"/>
                </a:rPr>
                <a:t>Derivative</a:t>
              </a:r>
            </a:p>
            <a:p>
              <a:r>
                <a:rPr lang="en-US" i="1">
                  <a:latin typeface="Arial" charset="0"/>
                </a:rPr>
                <a:t>of the “Angle”</a:t>
              </a:r>
            </a:p>
          </p:txBody>
        </p:sp>
        <p:graphicFrame>
          <p:nvGraphicFramePr>
            <p:cNvPr id="14339" name="Object 11"/>
            <p:cNvGraphicFramePr>
              <a:graphicFrameLocks noChangeAspect="1"/>
            </p:cNvGraphicFramePr>
            <p:nvPr/>
          </p:nvGraphicFramePr>
          <p:xfrm>
            <a:off x="1536" y="1326"/>
            <a:ext cx="2112" cy="856"/>
          </p:xfrm>
          <a:graphic>
            <a:graphicData uri="http://schemas.openxmlformats.org/presentationml/2006/ole">
              <p:oleObj spid="_x0000_s14339" name="Equation" r:id="rId3" imgW="1130040" imgH="457200" progId="Equation.3">
                <p:embed/>
              </p:oleObj>
            </a:graphicData>
          </a:graphic>
        </p:graphicFrame>
      </p:grpSp>
      <p:grpSp>
        <p:nvGrpSpPr>
          <p:cNvPr id="14346" name="Group 15"/>
          <p:cNvGrpSpPr>
            <a:grpSpLocks/>
          </p:cNvGrpSpPr>
          <p:nvPr/>
        </p:nvGrpSpPr>
        <p:grpSpPr bwMode="auto">
          <a:xfrm>
            <a:off x="1614488" y="4038600"/>
            <a:ext cx="7008812" cy="2286000"/>
            <a:chOff x="1017" y="2544"/>
            <a:chExt cx="4415" cy="1440"/>
          </a:xfrm>
        </p:grpSpPr>
        <p:sp>
          <p:nvSpPr>
            <p:cNvPr id="14347" name="Rectangle 7"/>
            <p:cNvSpPr>
              <a:spLocks noChangeArrowheads="1"/>
            </p:cNvSpPr>
            <p:nvPr/>
          </p:nvSpPr>
          <p:spPr bwMode="auto">
            <a:xfrm>
              <a:off x="4176" y="3076"/>
              <a:ext cx="1256" cy="2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charset="0"/>
                </a:rPr>
                <a:t>Makes sense</a:t>
              </a:r>
            </a:p>
          </p:txBody>
        </p:sp>
        <p:graphicFrame>
          <p:nvGraphicFramePr>
            <p:cNvPr id="14338" name="Object 12"/>
            <p:cNvGraphicFramePr>
              <a:graphicFrameLocks noChangeAspect="1"/>
            </p:cNvGraphicFramePr>
            <p:nvPr/>
          </p:nvGraphicFramePr>
          <p:xfrm>
            <a:off x="1017" y="2544"/>
            <a:ext cx="3247" cy="1440"/>
          </p:xfrm>
          <a:graphic>
            <a:graphicData uri="http://schemas.openxmlformats.org/presentationml/2006/ole">
              <p:oleObj spid="_x0000_s14338" name="Equation" r:id="rId4" imgW="1549080" imgH="6858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824588-8E30-4DD9-B94A-B178BF6BBF7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INSTANTANEOUS FREQ</a:t>
            </a:r>
            <a:br>
              <a:rPr lang="en-US" smtClean="0"/>
            </a:br>
            <a:r>
              <a:rPr lang="en-US" smtClean="0"/>
              <a:t>of  the Chirp</a:t>
            </a: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Chirp</a:t>
            </a:r>
            <a:r>
              <a:rPr lang="en-US" smtClean="0"/>
              <a:t> Signals have Quadratic phase</a:t>
            </a:r>
          </a:p>
          <a:p>
            <a:r>
              <a:rPr lang="en-US" smtClean="0"/>
              <a:t>Freq will change </a:t>
            </a:r>
            <a:r>
              <a:rPr lang="en-US" smtClean="0">
                <a:solidFill>
                  <a:schemeClr val="accent1"/>
                </a:solidFill>
              </a:rPr>
              <a:t>LINEARLY</a:t>
            </a:r>
            <a:r>
              <a:rPr lang="en-US" smtClean="0"/>
              <a:t> vs. time</a:t>
            </a:r>
          </a:p>
          <a:p>
            <a:pPr lvl="1"/>
            <a:endParaRPr lang="en-US" smtClean="0"/>
          </a:p>
        </p:txBody>
      </p:sp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1371600" y="3124200"/>
          <a:ext cx="6208713" cy="1928813"/>
        </p:xfrm>
        <a:graphic>
          <a:graphicData uri="http://schemas.openxmlformats.org/presentationml/2006/ole">
            <p:oleObj spid="_x0000_s15362" name="Equation" r:id="rId3" imgW="1638000" imgH="507960" progId="Equation.3">
              <p:embed/>
            </p:oleObj>
          </a:graphicData>
        </a:graphic>
      </p:graphicFrame>
      <p:graphicFrame>
        <p:nvGraphicFramePr>
          <p:cNvPr id="121864" name="Object 8"/>
          <p:cNvGraphicFramePr>
            <a:graphicFrameLocks noChangeAspect="1"/>
          </p:cNvGraphicFramePr>
          <p:nvPr/>
        </p:nvGraphicFramePr>
        <p:xfrm>
          <a:off x="1371600" y="5181600"/>
          <a:ext cx="6477000" cy="1035050"/>
        </p:xfrm>
        <a:graphic>
          <a:graphicData uri="http://schemas.openxmlformats.org/presentationml/2006/ole">
            <p:oleObj spid="_x0000_s15363" name="Equation" r:id="rId4" imgW="1752480" imgH="2793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57EEE9-7D13-412D-8892-29719DED8AFA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CHIRP SPECTROGRAM</a:t>
            </a:r>
          </a:p>
        </p:txBody>
      </p:sp>
      <p:pic>
        <p:nvPicPr>
          <p:cNvPr id="440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49400"/>
            <a:ext cx="66040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AutoShape 4">
            <a:hlinkClick r:id="" action="ppaction://noaction" highlightClick="1">
              <a:snd r:embed="rId3" name="chirp1.wav"/>
            </a:hlinkClick>
          </p:cNvPr>
          <p:cNvSpPr>
            <a:spLocks noChangeArrowheads="1"/>
          </p:cNvSpPr>
          <p:nvPr/>
        </p:nvSpPr>
        <p:spPr bwMode="auto">
          <a:xfrm>
            <a:off x="7162800" y="533400"/>
            <a:ext cx="838200" cy="8382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13ABC9-C401-48BD-89E8-A44E8E625FE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CHIRP WAVEFORM</a:t>
            </a:r>
          </a:p>
        </p:txBody>
      </p:sp>
      <p:pic>
        <p:nvPicPr>
          <p:cNvPr id="450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3373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AutoShape 4">
            <a:hlinkClick r:id="" action="ppaction://noaction" highlightClick="1">
              <a:snd r:embed="rId3" name="chirp1.wav"/>
            </a:hlinkClick>
          </p:cNvPr>
          <p:cNvSpPr>
            <a:spLocks noChangeArrowheads="1"/>
          </p:cNvSpPr>
          <p:nvPr/>
        </p:nvSpPr>
        <p:spPr bwMode="auto">
          <a:xfrm>
            <a:off x="6629400" y="457200"/>
            <a:ext cx="838200" cy="8382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1561DD-0428-47B8-8BA7-A2C21697340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CHIRPS</a:t>
            </a:r>
          </a:p>
        </p:txBody>
      </p:sp>
      <p:sp>
        <p:nvSpPr>
          <p:cNvPr id="163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Symbol" charset="2"/>
              </a:rPr>
              <a:t>y</a:t>
            </a:r>
            <a:r>
              <a:rPr lang="en-US" smtClean="0"/>
              <a:t>(t) can be anything: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>
                <a:latin typeface="Symbol" charset="2"/>
              </a:rPr>
              <a:t>y</a:t>
            </a:r>
            <a:r>
              <a:rPr lang="en-US" smtClean="0"/>
              <a:t>(t) could be speech or music:</a:t>
            </a:r>
          </a:p>
          <a:p>
            <a:pPr lvl="1"/>
            <a:r>
              <a:rPr lang="en-US" smtClean="0"/>
              <a:t>FM radio broadcast</a:t>
            </a:r>
          </a:p>
        </p:txBody>
      </p:sp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1524000" y="2733675"/>
          <a:ext cx="6400800" cy="771525"/>
        </p:xfrm>
        <a:graphic>
          <a:graphicData uri="http://schemas.openxmlformats.org/presentationml/2006/ole">
            <p:oleObj spid="_x0000_s16386" name="Equation" r:id="rId3" imgW="1688760" imgH="203040" progId="Equation.3">
              <p:embed/>
            </p:oleObj>
          </a:graphicData>
        </a:graphic>
      </p:graphicFrame>
      <p:graphicFrame>
        <p:nvGraphicFramePr>
          <p:cNvPr id="124935" name="Object 7"/>
          <p:cNvGraphicFramePr>
            <a:graphicFrameLocks noChangeAspect="1"/>
          </p:cNvGraphicFramePr>
          <p:nvPr/>
        </p:nvGraphicFramePr>
        <p:xfrm>
          <a:off x="998538" y="3705225"/>
          <a:ext cx="7459662" cy="963613"/>
        </p:xfrm>
        <a:graphic>
          <a:graphicData uri="http://schemas.openxmlformats.org/presentationml/2006/ole">
            <p:oleObj spid="_x0000_s16387" name="Equation" r:id="rId4" imgW="1968480" imgH="253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D7ABEC-1AA9-4F47-A0CF-D2AD2C56F9B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SINE-WAVE FREQUENCY MODULATION (FM)</a:t>
            </a:r>
          </a:p>
        </p:txBody>
      </p:sp>
      <p:pic>
        <p:nvPicPr>
          <p:cNvPr id="4608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7183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AutoShape 4">
            <a:hlinkClick r:id="" action="ppaction://noaction" highlightClick="1">
              <a:snd r:embed="rId3" name="chirp3.wav"/>
            </a:hlinkClick>
          </p:cNvPr>
          <p:cNvSpPr>
            <a:spLocks noChangeArrowheads="1"/>
          </p:cNvSpPr>
          <p:nvPr/>
        </p:nvSpPr>
        <p:spPr bwMode="auto">
          <a:xfrm>
            <a:off x="381000" y="1981200"/>
            <a:ext cx="1042988" cy="1042988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3792538" y="5416550"/>
            <a:ext cx="4818062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Look at CD-ROM Demos in Ch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5222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522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6FA66B-FF0E-474D-B41F-486AC3E7124E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Solving Skills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Math Formula</a:t>
            </a:r>
            <a:endParaRPr lang="en-US" smtClean="0"/>
          </a:p>
          <a:p>
            <a:pPr lvl="1"/>
            <a:r>
              <a:rPr lang="en-US" smtClean="0"/>
              <a:t>Sum of Cosines</a:t>
            </a:r>
          </a:p>
          <a:p>
            <a:pPr lvl="1"/>
            <a:r>
              <a:rPr lang="en-US" smtClean="0"/>
              <a:t>Amp, Freq, Phase</a:t>
            </a:r>
          </a:p>
          <a:p>
            <a:pPr lvl="1"/>
            <a:endParaRPr lang="en-US" smtClean="0"/>
          </a:p>
          <a:p>
            <a:r>
              <a:rPr lang="en-US" smtClean="0">
                <a:solidFill>
                  <a:schemeClr val="accent1"/>
                </a:solidFill>
              </a:rPr>
              <a:t>Recorded Signals</a:t>
            </a:r>
            <a:endParaRPr lang="en-US" smtClean="0"/>
          </a:p>
          <a:p>
            <a:pPr lvl="1"/>
            <a:r>
              <a:rPr lang="en-US" smtClean="0"/>
              <a:t>Speech</a:t>
            </a:r>
          </a:p>
          <a:p>
            <a:pPr lvl="1"/>
            <a:r>
              <a:rPr lang="en-US" smtClean="0"/>
              <a:t>Music</a:t>
            </a:r>
          </a:p>
          <a:p>
            <a:pPr lvl="1"/>
            <a:r>
              <a:rPr lang="en-US" smtClean="0"/>
              <a:t>No simple formula</a:t>
            </a:r>
          </a:p>
        </p:txBody>
      </p:sp>
      <p:sp>
        <p:nvSpPr>
          <p:cNvPr id="522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83200" y="1885950"/>
            <a:ext cx="3556000" cy="4171950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Plot &amp; Sketches</a:t>
            </a:r>
            <a:endParaRPr lang="en-US" smtClean="0"/>
          </a:p>
          <a:p>
            <a:pPr lvl="1"/>
            <a:r>
              <a:rPr lang="en-US" smtClean="0"/>
              <a:t>S(t) versus t</a:t>
            </a:r>
          </a:p>
          <a:p>
            <a:pPr lvl="1"/>
            <a:r>
              <a:rPr lang="en-US" smtClean="0"/>
              <a:t>Spectrum</a:t>
            </a:r>
          </a:p>
          <a:p>
            <a:pPr lvl="1"/>
            <a:endParaRPr lang="en-US" smtClean="0"/>
          </a:p>
          <a:p>
            <a:r>
              <a:rPr lang="en-US" smtClean="0">
                <a:solidFill>
                  <a:schemeClr val="accent1"/>
                </a:solidFill>
              </a:rPr>
              <a:t>MATLAB</a:t>
            </a:r>
            <a:endParaRPr lang="en-US" smtClean="0"/>
          </a:p>
          <a:p>
            <a:pPr lvl="1"/>
            <a:r>
              <a:rPr lang="en-US" smtClean="0"/>
              <a:t>Numerical</a:t>
            </a:r>
          </a:p>
          <a:p>
            <a:pPr lvl="1"/>
            <a:r>
              <a:rPr lang="en-US" smtClean="0"/>
              <a:t>Computation</a:t>
            </a:r>
          </a:p>
          <a:p>
            <a:pPr lvl="1"/>
            <a:r>
              <a:rPr lang="en-US" smtClean="0"/>
              <a:t>Plotting list of numbers</a:t>
            </a:r>
          </a:p>
        </p:txBody>
      </p:sp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3886200" y="2895600"/>
            <a:ext cx="1447800" cy="1143000"/>
            <a:chOff x="2160" y="1776"/>
            <a:chExt cx="912" cy="720"/>
          </a:xfrm>
        </p:grpSpPr>
        <p:sp>
          <p:nvSpPr>
            <p:cNvPr id="52233" name="Line 5"/>
            <p:cNvSpPr>
              <a:spLocks noChangeShapeType="1"/>
            </p:cNvSpPr>
            <p:nvPr/>
          </p:nvSpPr>
          <p:spPr bwMode="auto">
            <a:xfrm>
              <a:off x="2160" y="2160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4" name="Line 6"/>
            <p:cNvSpPr>
              <a:spLocks noChangeShapeType="1"/>
            </p:cNvSpPr>
            <p:nvPr/>
          </p:nvSpPr>
          <p:spPr bwMode="auto">
            <a:xfrm flipV="1">
              <a:off x="2256" y="1776"/>
              <a:ext cx="72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" name="Line 7"/>
            <p:cNvSpPr>
              <a:spLocks noChangeShapeType="1"/>
            </p:cNvSpPr>
            <p:nvPr/>
          </p:nvSpPr>
          <p:spPr bwMode="auto">
            <a:xfrm>
              <a:off x="2304" y="1824"/>
              <a:ext cx="672" cy="6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356231-A1F1-4A52-8E12-64EFA99D700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OBJECTIVES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1295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Signals with </a:t>
            </a:r>
            <a:r>
              <a:rPr lang="en-US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HARMONIC</a:t>
            </a:r>
            <a:r>
              <a:rPr lang="en-US" dirty="0" smtClean="0"/>
              <a:t> Frequencies</a:t>
            </a:r>
          </a:p>
          <a:p>
            <a:pPr lvl="1">
              <a:defRPr/>
            </a:pPr>
            <a:r>
              <a:rPr lang="en-US" dirty="0" smtClean="0"/>
              <a:t>Add Sinusoids with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 = kf</a:t>
            </a:r>
            <a:r>
              <a:rPr lang="en-US" baseline="-25000" dirty="0" smtClean="0"/>
              <a:t>0</a:t>
            </a:r>
            <a:endParaRPr lang="en-US" dirty="0" smtClean="0"/>
          </a:p>
        </p:txBody>
      </p:sp>
      <p:grpSp>
        <p:nvGrpSpPr>
          <p:cNvPr id="1033" name="Group 13"/>
          <p:cNvGrpSpPr>
            <a:grpSpLocks/>
          </p:cNvGrpSpPr>
          <p:nvPr/>
        </p:nvGrpSpPr>
        <p:grpSpPr bwMode="auto">
          <a:xfrm>
            <a:off x="1319213" y="2630489"/>
            <a:ext cx="6497638" cy="1360488"/>
            <a:chOff x="831" y="1657"/>
            <a:chExt cx="4093" cy="857"/>
          </a:xfrm>
        </p:grpSpPr>
        <p:sp>
          <p:nvSpPr>
            <p:cNvPr id="1036" name="Oval 7"/>
            <p:cNvSpPr>
              <a:spLocks noChangeArrowheads="1"/>
            </p:cNvSpPr>
            <p:nvPr/>
          </p:nvSpPr>
          <p:spPr bwMode="auto">
            <a:xfrm>
              <a:off x="3696" y="1754"/>
              <a:ext cx="480" cy="72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7" name="Object 12"/>
            <p:cNvGraphicFramePr>
              <a:graphicFrameLocks noChangeAspect="1"/>
            </p:cNvGraphicFramePr>
            <p:nvPr/>
          </p:nvGraphicFramePr>
          <p:xfrm>
            <a:off x="831" y="1657"/>
            <a:ext cx="4093" cy="857"/>
          </p:xfrm>
          <a:graphic>
            <a:graphicData uri="http://schemas.openxmlformats.org/presentationml/2006/ole">
              <p:oleObj spid="_x0000_s1027" name="Equation" r:id="rId3" imgW="2057400" imgH="431640" progId="Equation.3">
                <p:embed/>
              </p:oleObj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9600" y="4133850"/>
            <a:ext cx="8382000" cy="2266950"/>
            <a:chOff x="609600" y="4133850"/>
            <a:chExt cx="8382000" cy="2266950"/>
          </a:xfrm>
        </p:grpSpPr>
        <p:sp>
          <p:nvSpPr>
            <p:cNvPr id="1035" name="Rectangle 9"/>
            <p:cNvSpPr>
              <a:spLocks noChangeArrowheads="1"/>
            </p:cNvSpPr>
            <p:nvPr/>
          </p:nvSpPr>
          <p:spPr bwMode="auto">
            <a:xfrm>
              <a:off x="609600" y="4133850"/>
              <a:ext cx="8382000" cy="226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10000"/>
                </a:lnSpc>
              </a:pPr>
              <a:r>
                <a:rPr lang="en-US" sz="2800" b="1" u="sng">
                  <a:latin typeface="Arial" charset="0"/>
                </a:rPr>
                <a:t>Second Topic</a:t>
              </a:r>
              <a:r>
                <a:rPr lang="en-US" sz="2800">
                  <a:latin typeface="Arial" charset="0"/>
                </a:rPr>
                <a:t>: FREQUENCY can change </a:t>
              </a:r>
              <a:r>
                <a:rPr lang="en-US" sz="2800">
                  <a:solidFill>
                    <a:schemeClr val="accent1"/>
                  </a:solidFill>
                  <a:latin typeface="Arial" charset="0"/>
                </a:rPr>
                <a:t>vs. TIME</a:t>
              </a:r>
              <a:endParaRPr lang="en-US" sz="2800">
                <a:latin typeface="Arial" charset="0"/>
              </a:endParaRPr>
            </a:p>
            <a:p>
              <a:pPr lvl="1">
                <a:lnSpc>
                  <a:spcPct val="110000"/>
                </a:lnSpc>
              </a:pPr>
              <a:r>
                <a:rPr lang="en-US">
                  <a:latin typeface="Arial" charset="0"/>
                </a:rPr>
                <a:t>Introduce Spectrogram Visualization </a:t>
              </a:r>
            </a:p>
            <a:p>
              <a:pPr lvl="1">
                <a:lnSpc>
                  <a:spcPct val="110000"/>
                </a:lnSpc>
              </a:pPr>
              <a:r>
                <a:rPr lang="en-US" b="1">
                  <a:latin typeface="Arial" charset="0"/>
                </a:rPr>
                <a:t>                 </a:t>
              </a:r>
              <a:r>
                <a:rPr lang="en-US" b="1">
                  <a:latin typeface="Courier New" pitchFamily="49" charset="0"/>
                </a:rPr>
                <a:t>(spectrogram.m)    (plotspec.m)</a:t>
              </a:r>
              <a:endParaRPr lang="en-US" b="1">
                <a:latin typeface="Courier" charset="0"/>
              </a:endParaRPr>
            </a:p>
            <a:p>
              <a:pPr lvl="1">
                <a:lnSpc>
                  <a:spcPct val="110000"/>
                </a:lnSpc>
              </a:pPr>
              <a:endParaRPr lang="en-US">
                <a:latin typeface="Arial" charset="0"/>
              </a:endParaRPr>
            </a:p>
            <a:p>
              <a:pPr lvl="1">
                <a:lnSpc>
                  <a:spcPct val="110000"/>
                </a:lnSpc>
              </a:pPr>
              <a:r>
                <a:rPr lang="en-US">
                  <a:latin typeface="Arial" charset="0"/>
                </a:rPr>
                <a:t>Chirps:</a:t>
              </a:r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2362200" y="5605463"/>
            <a:ext cx="3086100" cy="719137"/>
          </p:xfrm>
          <a:graphic>
            <a:graphicData uri="http://schemas.openxmlformats.org/presentationml/2006/ole">
              <p:oleObj spid="_x0000_s1026" name="Equation" r:id="rId4" imgW="97776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Signals Studied So Far</a:t>
            </a:r>
          </a:p>
        </p:txBody>
      </p:sp>
      <p:sp>
        <p:nvSpPr>
          <p:cNvPr id="20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20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979F82-4AB1-4CC9-8E93-7817812591A9}" type="slidenum">
              <a:rPr lang="en-US" smtClean="0"/>
              <a:pPr/>
              <a:t>5</a:t>
            </a:fld>
            <a:endParaRPr lang="en-US" smtClean="0"/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2560638" y="5105400"/>
          <a:ext cx="5588000" cy="1211263"/>
        </p:xfrm>
        <a:graphic>
          <a:graphicData uri="http://schemas.openxmlformats.org/presentationml/2006/ole">
            <p:oleObj spid="_x0000_s2050" name="Equation" r:id="rId3" imgW="1943100" imgH="431800" progId="Equation.3">
              <p:embed/>
            </p:oleObj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27038" y="1676400"/>
            <a:ext cx="8178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2800" kern="0" dirty="0">
                <a:latin typeface="+mn-lt"/>
                <a:cs typeface="ＭＳ Ｐゴシック" charset="-128"/>
              </a:rPr>
              <a:t>Sinusoids</a:t>
            </a:r>
          </a:p>
          <a:p>
            <a:pPr marL="342900" indent="-342900">
              <a:spcBef>
                <a:spcPct val="3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2800" kern="0" dirty="0">
                <a:latin typeface="+mn-lt"/>
                <a:cs typeface="ＭＳ Ｐゴシック" charset="-128"/>
              </a:rPr>
              <a:t>Sum of sinusoids of </a:t>
            </a:r>
            <a:r>
              <a:rPr kumimoji="1" lang="en-US" sz="2800" b="1" kern="0" dirty="0">
                <a:solidFill>
                  <a:schemeClr val="accent1"/>
                </a:solidFill>
                <a:latin typeface="+mn-lt"/>
                <a:cs typeface="ＭＳ Ｐゴシック" charset="-128"/>
              </a:rPr>
              <a:t>same</a:t>
            </a:r>
            <a:r>
              <a:rPr kumimoji="1" lang="en-US" sz="2800" kern="0" dirty="0">
                <a:latin typeface="+mn-lt"/>
                <a:cs typeface="ＭＳ Ｐゴシック" charset="-128"/>
              </a:rPr>
              <a:t> frequency</a:t>
            </a:r>
          </a:p>
          <a:p>
            <a:pPr marL="342900" indent="-342900">
              <a:spcBef>
                <a:spcPct val="3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endParaRPr kumimoji="1" lang="en-US" sz="2800" kern="0" dirty="0">
              <a:latin typeface="+mn-lt"/>
              <a:cs typeface="ＭＳ Ｐゴシック" charset="-128"/>
            </a:endParaRPr>
          </a:p>
          <a:p>
            <a:pPr marL="342900" indent="-342900">
              <a:spcBef>
                <a:spcPct val="3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2800" kern="0" dirty="0">
                <a:latin typeface="+mn-lt"/>
                <a:cs typeface="ＭＳ Ｐゴシック" charset="-128"/>
              </a:rPr>
              <a:t>General form: (finite) sum of sinusoids</a:t>
            </a:r>
          </a:p>
          <a:p>
            <a:pPr marL="1200150" lvl="2" indent="-285750">
              <a:spcBef>
                <a:spcPct val="30000"/>
              </a:spcBef>
              <a:buClr>
                <a:schemeClr val="accent2"/>
              </a:buClr>
              <a:defRPr/>
            </a:pPr>
            <a:endParaRPr kumimoji="1" lang="en-US" sz="2800" kern="0" dirty="0">
              <a:latin typeface="+mn-lt"/>
            </a:endParaRPr>
          </a:p>
          <a:p>
            <a:pPr marL="742950" lvl="1" indent="-285750">
              <a:spcBef>
                <a:spcPct val="30000"/>
              </a:spcBef>
              <a:buClr>
                <a:schemeClr val="accent2"/>
              </a:buClr>
              <a:buFontTx/>
              <a:buChar char="•"/>
              <a:defRPr/>
            </a:pPr>
            <a:r>
              <a:rPr kumimoji="1" lang="en-US" sz="2800" kern="0" dirty="0">
                <a:latin typeface="+mn-lt"/>
              </a:rPr>
              <a:t>Periodic signals</a:t>
            </a: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6248400" y="5257800"/>
            <a:ext cx="693738" cy="1017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3932238" y="3733800"/>
          <a:ext cx="4256087" cy="976313"/>
        </p:xfrm>
        <a:graphic>
          <a:graphicData uri="http://schemas.openxmlformats.org/presentationml/2006/ole">
            <p:oleObj spid="_x0000_s2051" name="Equation" r:id="rId4" imgW="1879600" imgH="431800" progId="Equation.3">
              <p:embed/>
            </p:oleObj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2895600" y="1600200"/>
          <a:ext cx="3890963" cy="641350"/>
        </p:xfrm>
        <a:graphic>
          <a:graphicData uri="http://schemas.openxmlformats.org/presentationml/2006/ole">
            <p:oleObj spid="_x0000_s2052" name="Equation" r:id="rId5" imgW="1231366" imgH="203112" progId="Equation.3">
              <p:embed/>
            </p:oleObj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2514600" y="2528888"/>
          <a:ext cx="5867400" cy="976312"/>
        </p:xfrm>
        <a:graphic>
          <a:graphicData uri="http://schemas.openxmlformats.org/presentationml/2006/ole">
            <p:oleObj spid="_x0000_s2053" name="Equation" r:id="rId6" imgW="2590800" imgH="431800" progId="Equation.3">
              <p:embed/>
            </p:oleObj>
          </a:graphicData>
        </a:graphic>
      </p:graphicFrame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57200" y="4038600"/>
            <a:ext cx="25908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In this lecture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30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B76DC9-7E91-4088-8554-1D519069F86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0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32800" cy="1143000"/>
          </a:xfrm>
        </p:spPr>
        <p:txBody>
          <a:bodyPr/>
          <a:lstStyle/>
          <a:p>
            <a:r>
              <a:rPr lang="en-US" smtClean="0"/>
              <a:t>SPECTRUM DIAGRAM</a:t>
            </a:r>
          </a:p>
        </p:txBody>
      </p:sp>
      <p:sp>
        <p:nvSpPr>
          <p:cNvPr id="30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178800" cy="4171950"/>
          </a:xfrm>
        </p:spPr>
        <p:txBody>
          <a:bodyPr/>
          <a:lstStyle/>
          <a:p>
            <a:r>
              <a:rPr lang="en-US" smtClean="0"/>
              <a:t>Recall Complex Amplitude vs. Freq</a:t>
            </a:r>
            <a:endParaRPr lang="en-US" sz="4000" baseline="14000" smtClean="0"/>
          </a:p>
        </p:txBody>
      </p:sp>
      <p:graphicFrame>
        <p:nvGraphicFramePr>
          <p:cNvPr id="58406" name="Object 38"/>
          <p:cNvGraphicFramePr>
            <a:graphicFrameLocks noChangeAspect="1"/>
          </p:cNvGraphicFramePr>
          <p:nvPr/>
        </p:nvGraphicFramePr>
        <p:xfrm>
          <a:off x="6573838" y="2378075"/>
          <a:ext cx="1863725" cy="820738"/>
        </p:xfrm>
        <a:graphic>
          <a:graphicData uri="http://schemas.openxmlformats.org/presentationml/2006/ole">
            <p:oleObj spid="_x0000_s3074" name="Equation" r:id="rId3" imgW="634680" imgH="279360" progId="Equation.3">
              <p:embed/>
            </p:oleObj>
          </a:graphicData>
        </a:graphic>
      </p:graphicFrame>
      <p:grpSp>
        <p:nvGrpSpPr>
          <p:cNvPr id="3088" name="Group 39"/>
          <p:cNvGrpSpPr>
            <a:grpSpLocks/>
          </p:cNvGrpSpPr>
          <p:nvPr/>
        </p:nvGrpSpPr>
        <p:grpSpPr bwMode="auto">
          <a:xfrm>
            <a:off x="228600" y="2311400"/>
            <a:ext cx="8694738" cy="2722563"/>
            <a:chOff x="144" y="1826"/>
            <a:chExt cx="5477" cy="1715"/>
          </a:xfrm>
        </p:grpSpPr>
        <p:grpSp>
          <p:nvGrpSpPr>
            <p:cNvPr id="3089" name="Group 40"/>
            <p:cNvGrpSpPr>
              <a:grpSpLocks/>
            </p:cNvGrpSpPr>
            <p:nvPr/>
          </p:nvGrpSpPr>
          <p:grpSpPr bwMode="auto">
            <a:xfrm>
              <a:off x="288" y="3171"/>
              <a:ext cx="4271" cy="250"/>
              <a:chOff x="288" y="3171"/>
              <a:chExt cx="4271" cy="250"/>
            </a:xfrm>
          </p:grpSpPr>
          <p:sp>
            <p:nvSpPr>
              <p:cNvPr id="3100" name="Text Box 41"/>
              <p:cNvSpPr txBox="1">
                <a:spLocks noChangeArrowheads="1"/>
              </p:cNvSpPr>
              <p:nvPr/>
            </p:nvSpPr>
            <p:spPr bwMode="auto">
              <a:xfrm>
                <a:off x="2335" y="3171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0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3101" name="Text Box 42"/>
              <p:cNvSpPr txBox="1">
                <a:spLocks noChangeArrowheads="1"/>
              </p:cNvSpPr>
              <p:nvPr/>
            </p:nvSpPr>
            <p:spPr bwMode="auto">
              <a:xfrm>
                <a:off x="3024" y="3171"/>
                <a:ext cx="38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100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3102" name="Text Box 43"/>
              <p:cNvSpPr txBox="1">
                <a:spLocks noChangeArrowheads="1"/>
              </p:cNvSpPr>
              <p:nvPr/>
            </p:nvSpPr>
            <p:spPr bwMode="auto">
              <a:xfrm>
                <a:off x="4176" y="3171"/>
                <a:ext cx="38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250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3103" name="Text Box 44"/>
              <p:cNvSpPr txBox="1">
                <a:spLocks noChangeArrowheads="1"/>
              </p:cNvSpPr>
              <p:nvPr/>
            </p:nvSpPr>
            <p:spPr bwMode="auto">
              <a:xfrm>
                <a:off x="1488" y="3171"/>
                <a:ext cx="4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–100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3104" name="Text Box 45"/>
              <p:cNvSpPr txBox="1">
                <a:spLocks noChangeArrowheads="1"/>
              </p:cNvSpPr>
              <p:nvPr/>
            </p:nvSpPr>
            <p:spPr bwMode="auto">
              <a:xfrm>
                <a:off x="288" y="3171"/>
                <a:ext cx="4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–250</a:t>
                </a:r>
                <a:endParaRPr lang="en-US" b="1">
                  <a:latin typeface="Arial" charset="0"/>
                </a:endParaRPr>
              </a:p>
            </p:txBody>
          </p:sp>
        </p:grpSp>
        <p:sp>
          <p:nvSpPr>
            <p:cNvPr id="3090" name="Text Box 46"/>
            <p:cNvSpPr txBox="1">
              <a:spLocks noChangeArrowheads="1"/>
            </p:cNvSpPr>
            <p:nvPr/>
          </p:nvSpPr>
          <p:spPr bwMode="auto">
            <a:xfrm>
              <a:off x="4896" y="3267"/>
              <a:ext cx="725" cy="27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f (in Hz)</a:t>
              </a:r>
              <a:endParaRPr lang="en-US" b="1">
                <a:latin typeface="Arial" charset="0"/>
              </a:endParaRPr>
            </a:p>
          </p:txBody>
        </p:sp>
        <p:grpSp>
          <p:nvGrpSpPr>
            <p:cNvPr id="3091" name="Group 47"/>
            <p:cNvGrpSpPr>
              <a:grpSpLocks/>
            </p:cNvGrpSpPr>
            <p:nvPr/>
          </p:nvGrpSpPr>
          <p:grpSpPr bwMode="auto">
            <a:xfrm>
              <a:off x="144" y="2112"/>
              <a:ext cx="5280" cy="1056"/>
              <a:chOff x="144" y="2016"/>
              <a:chExt cx="5280" cy="1056"/>
            </a:xfrm>
          </p:grpSpPr>
          <p:sp>
            <p:nvSpPr>
              <p:cNvPr id="3094" name="Line 48"/>
              <p:cNvSpPr>
                <a:spLocks noChangeShapeType="1"/>
              </p:cNvSpPr>
              <p:nvPr/>
            </p:nvSpPr>
            <p:spPr bwMode="auto">
              <a:xfrm flipV="1">
                <a:off x="2448" y="2016"/>
                <a:ext cx="0" cy="1056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5" name="Line 49"/>
              <p:cNvSpPr>
                <a:spLocks noChangeShapeType="1"/>
              </p:cNvSpPr>
              <p:nvPr/>
            </p:nvSpPr>
            <p:spPr bwMode="auto">
              <a:xfrm>
                <a:off x="144" y="3072"/>
                <a:ext cx="528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6" name="Line 50"/>
              <p:cNvSpPr>
                <a:spLocks noChangeShapeType="1"/>
              </p:cNvSpPr>
              <p:nvPr/>
            </p:nvSpPr>
            <p:spPr bwMode="auto">
              <a:xfrm flipV="1">
                <a:off x="3216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7" name="Line 51"/>
              <p:cNvSpPr>
                <a:spLocks noChangeShapeType="1"/>
              </p:cNvSpPr>
              <p:nvPr/>
            </p:nvSpPr>
            <p:spPr bwMode="auto">
              <a:xfrm flipV="1">
                <a:off x="1728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8" name="Line 52"/>
              <p:cNvSpPr>
                <a:spLocks noChangeShapeType="1"/>
              </p:cNvSpPr>
              <p:nvPr/>
            </p:nvSpPr>
            <p:spPr bwMode="auto">
              <a:xfrm flipV="1">
                <a:off x="436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" name="Line 53"/>
              <p:cNvSpPr>
                <a:spLocks noChangeShapeType="1"/>
              </p:cNvSpPr>
              <p:nvPr/>
            </p:nvSpPr>
            <p:spPr bwMode="auto">
              <a:xfrm flipV="1">
                <a:off x="52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2" name="Group 54"/>
            <p:cNvGrpSpPr>
              <a:grpSpLocks/>
            </p:cNvGrpSpPr>
            <p:nvPr/>
          </p:nvGrpSpPr>
          <p:grpSpPr bwMode="auto">
            <a:xfrm>
              <a:off x="1373" y="2064"/>
              <a:ext cx="2515" cy="432"/>
              <a:chOff x="1373" y="2064"/>
              <a:chExt cx="2515" cy="432"/>
            </a:xfrm>
          </p:grpSpPr>
          <p:graphicFrame>
            <p:nvGraphicFramePr>
              <p:cNvPr id="3081" name="Object 55"/>
              <p:cNvGraphicFramePr>
                <a:graphicFrameLocks noChangeAspect="1"/>
              </p:cNvGraphicFramePr>
              <p:nvPr/>
            </p:nvGraphicFramePr>
            <p:xfrm>
              <a:off x="1373" y="2067"/>
              <a:ext cx="835" cy="429"/>
            </p:xfrm>
            <a:graphic>
              <a:graphicData uri="http://schemas.openxmlformats.org/presentationml/2006/ole">
                <p:oleObj spid="_x0000_s3081" name="Equation" r:id="rId4" imgW="444240" imgH="228600" progId="Equation.3">
                  <p:embed/>
                </p:oleObj>
              </a:graphicData>
            </a:graphic>
          </p:graphicFrame>
          <p:graphicFrame>
            <p:nvGraphicFramePr>
              <p:cNvPr id="3082" name="Object 56"/>
              <p:cNvGraphicFramePr>
                <a:graphicFrameLocks noChangeAspect="1"/>
              </p:cNvGraphicFramePr>
              <p:nvPr/>
            </p:nvGraphicFramePr>
            <p:xfrm>
              <a:off x="2910" y="2064"/>
              <a:ext cx="978" cy="429"/>
            </p:xfrm>
            <a:graphic>
              <a:graphicData uri="http://schemas.openxmlformats.org/presentationml/2006/ole">
                <p:oleObj spid="_x0000_s3082" name="Equation" r:id="rId5" imgW="520560" imgH="228600" progId="Equation.3">
                  <p:embed/>
                </p:oleObj>
              </a:graphicData>
            </a:graphic>
          </p:graphicFrame>
        </p:grpSp>
        <p:grpSp>
          <p:nvGrpSpPr>
            <p:cNvPr id="3093" name="Group 57"/>
            <p:cNvGrpSpPr>
              <a:grpSpLocks/>
            </p:cNvGrpSpPr>
            <p:nvPr/>
          </p:nvGrpSpPr>
          <p:grpSpPr bwMode="auto">
            <a:xfrm>
              <a:off x="192" y="2352"/>
              <a:ext cx="4699" cy="429"/>
              <a:chOff x="192" y="2352"/>
              <a:chExt cx="4699" cy="429"/>
            </a:xfrm>
          </p:grpSpPr>
          <p:graphicFrame>
            <p:nvGraphicFramePr>
              <p:cNvPr id="3079" name="Object 58"/>
              <p:cNvGraphicFramePr>
                <a:graphicFrameLocks noChangeAspect="1"/>
              </p:cNvGraphicFramePr>
              <p:nvPr/>
            </p:nvGraphicFramePr>
            <p:xfrm>
              <a:off x="192" y="2352"/>
              <a:ext cx="978" cy="429"/>
            </p:xfrm>
            <a:graphic>
              <a:graphicData uri="http://schemas.openxmlformats.org/presentationml/2006/ole">
                <p:oleObj spid="_x0000_s3079" name="Equation" r:id="rId6" imgW="520560" imgH="228600" progId="Equation.3">
                  <p:embed/>
                </p:oleObj>
              </a:graphicData>
            </a:graphic>
          </p:graphicFrame>
          <p:graphicFrame>
            <p:nvGraphicFramePr>
              <p:cNvPr id="3080" name="Object 59"/>
              <p:cNvGraphicFramePr>
                <a:graphicFrameLocks noChangeAspect="1"/>
              </p:cNvGraphicFramePr>
              <p:nvPr/>
            </p:nvGraphicFramePr>
            <p:xfrm>
              <a:off x="4032" y="2352"/>
              <a:ext cx="859" cy="429"/>
            </p:xfrm>
            <a:graphic>
              <a:graphicData uri="http://schemas.openxmlformats.org/presentationml/2006/ole">
                <p:oleObj spid="_x0000_s3080" name="Equation" r:id="rId7" imgW="457200" imgH="228600" progId="Equation.3">
                  <p:embed/>
                </p:oleObj>
              </a:graphicData>
            </a:graphic>
          </p:graphicFrame>
        </p:grpSp>
        <p:graphicFrame>
          <p:nvGraphicFramePr>
            <p:cNvPr id="3078" name="Object 60"/>
            <p:cNvGraphicFramePr>
              <a:graphicFrameLocks noChangeAspect="1"/>
            </p:cNvGraphicFramePr>
            <p:nvPr/>
          </p:nvGraphicFramePr>
          <p:xfrm>
            <a:off x="2282" y="1826"/>
            <a:ext cx="358" cy="334"/>
          </p:xfrm>
          <a:graphic>
            <a:graphicData uri="http://schemas.openxmlformats.org/presentationml/2006/ole">
              <p:oleObj spid="_x0000_s3078" name="Equation" r:id="rId8" imgW="190440" imgH="177480" progId="Equation.3">
                <p:embed/>
              </p:oleObj>
            </a:graphicData>
          </a:graphic>
        </p:graphicFrame>
      </p:grpSp>
      <p:graphicFrame>
        <p:nvGraphicFramePr>
          <p:cNvPr id="58429" name="Object 61"/>
          <p:cNvGraphicFramePr>
            <a:graphicFrameLocks noChangeAspect="1"/>
          </p:cNvGraphicFramePr>
          <p:nvPr/>
        </p:nvGraphicFramePr>
        <p:xfrm>
          <a:off x="381000" y="5029200"/>
          <a:ext cx="6858000" cy="1295400"/>
        </p:xfrm>
        <a:graphic>
          <a:graphicData uri="http://schemas.openxmlformats.org/presentationml/2006/ole">
            <p:oleObj spid="_x0000_s3075" name="Equation" r:id="rId9" imgW="2145960" imgH="406080" progId="Equation.3">
              <p:embed/>
            </p:oleObj>
          </a:graphicData>
        </a:graphic>
      </p:graphicFrame>
      <p:graphicFrame>
        <p:nvGraphicFramePr>
          <p:cNvPr id="58430" name="Object 62"/>
          <p:cNvGraphicFramePr>
            <a:graphicFrameLocks noChangeAspect="1"/>
          </p:cNvGraphicFramePr>
          <p:nvPr/>
        </p:nvGraphicFramePr>
        <p:xfrm>
          <a:off x="2940050" y="3581400"/>
          <a:ext cx="2012950" cy="660400"/>
        </p:xfrm>
        <a:graphic>
          <a:graphicData uri="http://schemas.openxmlformats.org/presentationml/2006/ole">
            <p:oleObj spid="_x0000_s3076" name="Equation" r:id="rId10" imgW="812520" imgH="266400" progId="Equation.3">
              <p:embed/>
            </p:oleObj>
          </a:graphicData>
        </a:graphic>
      </p:graphicFrame>
      <p:graphicFrame>
        <p:nvGraphicFramePr>
          <p:cNvPr id="58431" name="Object 63"/>
          <p:cNvGraphicFramePr>
            <a:graphicFrameLocks noChangeAspect="1"/>
          </p:cNvGraphicFramePr>
          <p:nvPr/>
        </p:nvGraphicFramePr>
        <p:xfrm>
          <a:off x="457200" y="2438400"/>
          <a:ext cx="827088" cy="731838"/>
        </p:xfrm>
        <a:graphic>
          <a:graphicData uri="http://schemas.openxmlformats.org/presentationml/2006/ole">
            <p:oleObj spid="_x0000_s3077" name="Equation" r:id="rId11" imgW="330120" imgH="2919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B14F0-E752-4E6E-95B1-290D6CEFE01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SPECTRUM for PERIODIC ?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/>
              <a:t>Nearly </a:t>
            </a:r>
            <a:r>
              <a:rPr lang="en-US" smtClean="0">
                <a:solidFill>
                  <a:schemeClr val="accent1"/>
                </a:solidFill>
              </a:rPr>
              <a:t>Periodic</a:t>
            </a:r>
            <a:r>
              <a:rPr lang="en-US" smtClean="0"/>
              <a:t> in the Vowel Region</a:t>
            </a:r>
          </a:p>
          <a:p>
            <a:pPr lvl="1"/>
            <a:r>
              <a:rPr lang="en-US" smtClean="0"/>
              <a:t>Period is (Approximately) T = </a:t>
            </a:r>
            <a:r>
              <a:rPr lang="en-US" smtClean="0">
                <a:solidFill>
                  <a:schemeClr val="accent1"/>
                </a:solidFill>
              </a:rPr>
              <a:t>0.0065</a:t>
            </a:r>
            <a:r>
              <a:rPr lang="en-US" smtClean="0"/>
              <a:t> sec</a:t>
            </a:r>
          </a:p>
        </p:txBody>
      </p:sp>
      <p:pic>
        <p:nvPicPr>
          <p:cNvPr id="3072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971800"/>
            <a:ext cx="7620000" cy="33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Line 5"/>
          <p:cNvSpPr>
            <a:spLocks noChangeShapeType="1"/>
          </p:cNvSpPr>
          <p:nvPr/>
        </p:nvSpPr>
        <p:spPr bwMode="auto">
          <a:xfrm>
            <a:off x="2971800" y="5715000"/>
            <a:ext cx="18288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AutoShape 6">
            <a:hlinkClick r:id="" action="ppaction://noaction" highlightClick="1">
              <a:snd r:embed="rId3" name="bat.wav"/>
            </a:hlinkClick>
          </p:cNvPr>
          <p:cNvSpPr>
            <a:spLocks noChangeArrowheads="1"/>
          </p:cNvSpPr>
          <p:nvPr/>
        </p:nvSpPr>
        <p:spPr bwMode="auto">
          <a:xfrm>
            <a:off x="7543800" y="5029200"/>
            <a:ext cx="762000" cy="7620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41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1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131587-22A4-480C-9716-81A973C1D077}" type="slidenum">
              <a:rPr lang="en-US" smtClean="0"/>
              <a:pPr/>
              <a:t>8</a:t>
            </a:fld>
            <a:endParaRPr lang="en-US" smtClean="0"/>
          </a:p>
        </p:txBody>
      </p:sp>
      <p:graphicFrame>
        <p:nvGraphicFramePr>
          <p:cNvPr id="114710" name="Object 1046"/>
          <p:cNvGraphicFramePr>
            <a:graphicFrameLocks noChangeAspect="1"/>
          </p:cNvGraphicFramePr>
          <p:nvPr/>
        </p:nvGraphicFramePr>
        <p:xfrm>
          <a:off x="576263" y="3516313"/>
          <a:ext cx="8394700" cy="2427287"/>
        </p:xfrm>
        <a:graphic>
          <a:graphicData uri="http://schemas.openxmlformats.org/presentationml/2006/ole">
            <p:oleObj spid="_x0000_s4098" name="Equation" r:id="rId3" imgW="3111480" imgH="901440" progId="Equation.3">
              <p:embed/>
            </p:oleObj>
          </a:graphicData>
        </a:graphic>
      </p:graphicFrame>
      <p:sp>
        <p:nvSpPr>
          <p:cNvPr id="410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7772400" cy="1143000"/>
          </a:xfrm>
        </p:spPr>
        <p:txBody>
          <a:bodyPr/>
          <a:lstStyle/>
          <a:p>
            <a:r>
              <a:rPr lang="en-US" smtClean="0"/>
              <a:t>Harmonic Signal</a:t>
            </a:r>
          </a:p>
        </p:txBody>
      </p:sp>
      <p:graphicFrame>
        <p:nvGraphicFramePr>
          <p:cNvPr id="4099" name="Object 1040"/>
          <p:cNvGraphicFramePr>
            <a:graphicFrameLocks noChangeAspect="1"/>
          </p:cNvGraphicFramePr>
          <p:nvPr/>
        </p:nvGraphicFramePr>
        <p:xfrm>
          <a:off x="541338" y="1681163"/>
          <a:ext cx="7840662" cy="1366837"/>
        </p:xfrm>
        <a:graphic>
          <a:graphicData uri="http://schemas.openxmlformats.org/presentationml/2006/ole">
            <p:oleObj spid="_x0000_s4099" name="Equation" r:id="rId4" imgW="2476440" imgH="431640" progId="Equation.3">
              <p:embed/>
            </p:oleObj>
          </a:graphicData>
        </a:graphic>
      </p:graphicFrame>
      <p:sp>
        <p:nvSpPr>
          <p:cNvPr id="114700" name="Line 1036"/>
          <p:cNvSpPr>
            <a:spLocks noChangeShapeType="1"/>
          </p:cNvSpPr>
          <p:nvPr/>
        </p:nvSpPr>
        <p:spPr bwMode="auto">
          <a:xfrm flipV="1">
            <a:off x="4876800" y="2895600"/>
            <a:ext cx="2895600" cy="9906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28"/>
          <p:cNvSpPr>
            <a:spLocks noChangeArrowheads="1"/>
          </p:cNvSpPr>
          <p:nvPr/>
        </p:nvSpPr>
        <p:spPr bwMode="auto">
          <a:xfrm>
            <a:off x="7315200" y="4262438"/>
            <a:ext cx="1371600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7315200" y="4262438"/>
          <a:ext cx="1268413" cy="614362"/>
        </p:xfrm>
        <a:graphic>
          <a:graphicData uri="http://schemas.openxmlformats.org/presentationml/2006/ole">
            <p:oleObj spid="_x0000_s4100" name="Equation" r:id="rId5" imgW="469800" imgH="228600" progId="Equation.3">
              <p:embed/>
            </p:oleObj>
          </a:graphicData>
        </a:graphic>
      </p:graphicFrame>
      <p:sp>
        <p:nvSpPr>
          <p:cNvPr id="15" name="Line 1036"/>
          <p:cNvSpPr>
            <a:spLocks noChangeShapeType="1"/>
          </p:cNvSpPr>
          <p:nvPr/>
        </p:nvSpPr>
        <p:spPr bwMode="auto">
          <a:xfrm flipH="1">
            <a:off x="3581400" y="4572000"/>
            <a:ext cx="3733800" cy="4572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36"/>
          <p:cNvSpPr>
            <a:spLocks noChangeShapeType="1"/>
          </p:cNvSpPr>
          <p:nvPr/>
        </p:nvSpPr>
        <p:spPr bwMode="auto">
          <a:xfrm flipV="1">
            <a:off x="7696200" y="4876800"/>
            <a:ext cx="228600" cy="533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0" grpId="0" animBg="1"/>
      <p:bldP spid="13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304800" y="1676400"/>
          <a:ext cx="4759325" cy="4191000"/>
        </p:xfrm>
        <a:graphic>
          <a:graphicData uri="http://schemas.openxmlformats.org/presentationml/2006/ole">
            <p:oleObj spid="_x0000_s5122" name="Equation" r:id="rId4" imgW="2057400" imgH="1815840" progId="Equation.3">
              <p:embed/>
            </p:oleObj>
          </a:graphicData>
        </a:graphic>
      </p:graphicFrame>
      <p:sp>
        <p:nvSpPr>
          <p:cNvPr id="512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51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BB3BF3-3718-4806-B044-C44DCBA1C7F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56600" cy="1143000"/>
          </a:xfrm>
        </p:spPr>
        <p:txBody>
          <a:bodyPr/>
          <a:lstStyle/>
          <a:p>
            <a:r>
              <a:rPr lang="en-US" smtClean="0"/>
              <a:t>Define FUNDAMENTAL FREQ</a:t>
            </a:r>
          </a:p>
        </p:txBody>
      </p:sp>
      <p:sp>
        <p:nvSpPr>
          <p:cNvPr id="5128" name="Oval 3"/>
          <p:cNvSpPr>
            <a:spLocks noChangeArrowheads="1"/>
          </p:cNvSpPr>
          <p:nvPr/>
        </p:nvSpPr>
        <p:spPr bwMode="auto">
          <a:xfrm>
            <a:off x="3685032" y="1752600"/>
            <a:ext cx="457200" cy="762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6172200" y="1905000"/>
          <a:ext cx="1536700" cy="1271588"/>
        </p:xfrm>
        <a:graphic>
          <a:graphicData uri="http://schemas.openxmlformats.org/presentationml/2006/ole">
            <p:oleObj spid="_x0000_s5123" name="Equation" r:id="rId5" imgW="520560" imgH="4316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00600" y="3581400"/>
            <a:ext cx="3886200" cy="2677656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u="sng" dirty="0">
                <a:latin typeface="Arial" charset="0"/>
              </a:rPr>
              <a:t>Main point</a:t>
            </a:r>
            <a:r>
              <a:rPr lang="en-US" sz="2800" dirty="0">
                <a:latin typeface="Arial" charset="0"/>
              </a:rPr>
              <a:t>: </a:t>
            </a:r>
          </a:p>
          <a:p>
            <a:pPr>
              <a:defRPr/>
            </a:pPr>
            <a:r>
              <a:rPr lang="en-US" sz="2800" dirty="0">
                <a:latin typeface="Arial" charset="0"/>
              </a:rPr>
              <a:t>for periodic signals, all spectral </a:t>
            </a:r>
            <a:r>
              <a:rPr lang="en-US" sz="2800" dirty="0" smtClean="0">
                <a:latin typeface="Arial" charset="0"/>
              </a:rPr>
              <a:t>lines have frequencies that are </a:t>
            </a:r>
            <a:r>
              <a:rPr lang="en-US" sz="2800" i="1" u="sng" dirty="0">
                <a:latin typeface="Arial" charset="0"/>
              </a:rPr>
              <a:t>integer</a:t>
            </a:r>
            <a:r>
              <a:rPr lang="en-US" sz="2800" dirty="0">
                <a:latin typeface="Arial" charset="0"/>
              </a:rPr>
              <a:t> multiples of the fundamental frequency</a:t>
            </a: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228600" y="2743200"/>
            <a:ext cx="3733800" cy="990600"/>
          </a:xfrm>
          <a:prstGeom prst="rect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1393</TotalTime>
  <Words>1165</Words>
  <Application>Microsoft Office PowerPoint</Application>
  <PresentationFormat>On-screen Show (4:3)</PresentationFormat>
  <Paragraphs>307</Paragraphs>
  <Slides>37</Slides>
  <Notes>1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2025-aLectures</vt:lpstr>
      <vt:lpstr>Equation</vt:lpstr>
      <vt:lpstr>DSP First, 2/e</vt:lpstr>
      <vt:lpstr>License Info for SPFirst Slides</vt:lpstr>
      <vt:lpstr>READING ASSIGNMENTS</vt:lpstr>
      <vt:lpstr>LECTURE OBJECTIVES</vt:lpstr>
      <vt:lpstr>Signals Studied So Far</vt:lpstr>
      <vt:lpstr>SPECTRUM DIAGRAM</vt:lpstr>
      <vt:lpstr>SPECTRUM for PERIODIC ?</vt:lpstr>
      <vt:lpstr>Harmonic Signal</vt:lpstr>
      <vt:lpstr>Define FUNDAMENTAL FREQ</vt:lpstr>
      <vt:lpstr>Harmonic Signal Spectrum</vt:lpstr>
      <vt:lpstr>Periodic Signal: Example</vt:lpstr>
      <vt:lpstr>Slide 12</vt:lpstr>
      <vt:lpstr>POP QUIZ: FUNDAMENTAL</vt:lpstr>
      <vt:lpstr>Slide 14</vt:lpstr>
      <vt:lpstr>Harmonic Signal (3 Freqs)</vt:lpstr>
      <vt:lpstr>NON-Harmonic Signal</vt:lpstr>
      <vt:lpstr>FREQUENCY ANALYSIS</vt:lpstr>
      <vt:lpstr>Time-Varying FREQUENCIES Diagram</vt:lpstr>
      <vt:lpstr>SIMPLE TEST SIGNAL</vt:lpstr>
      <vt:lpstr>SPECTROGRAM</vt:lpstr>
      <vt:lpstr>SPECTROGRAM EXAMPLE</vt:lpstr>
      <vt:lpstr>AM Radio Signal</vt:lpstr>
      <vt:lpstr>SPECTRUM of AM (Amplitude Modulation)</vt:lpstr>
      <vt:lpstr>STEPPED FREQUENCIES</vt:lpstr>
      <vt:lpstr>SPECTROGRAM of C-Scale</vt:lpstr>
      <vt:lpstr>Spectrogram of LAB SONG</vt:lpstr>
      <vt:lpstr>Overlapping Sections in Spectrograms (useful in Labs)</vt:lpstr>
      <vt:lpstr>Spectrogram of BAT (plotspec)</vt:lpstr>
      <vt:lpstr>Time-Varying Frequency</vt:lpstr>
      <vt:lpstr>New Signal: Linear FM</vt:lpstr>
      <vt:lpstr>INSTANTANEOUS FREQ</vt:lpstr>
      <vt:lpstr>INSTANTANEOUS FREQ of  the Chirp</vt:lpstr>
      <vt:lpstr>CHIRP SPECTROGRAM</vt:lpstr>
      <vt:lpstr>CHIRP WAVEFORM</vt:lpstr>
      <vt:lpstr>OTHER CHIRPS</vt:lpstr>
      <vt:lpstr>SINE-WAVE FREQUENCY MODULATION (FM)</vt:lpstr>
      <vt:lpstr>Problem Solving Skills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#5</dc:title>
  <dc:creator>Jim McClellan</dc:creator>
  <cp:lastModifiedBy>mcclella</cp:lastModifiedBy>
  <cp:revision>201</cp:revision>
  <cp:lastPrinted>1999-04-16T02:03:52Z</cp:lastPrinted>
  <dcterms:created xsi:type="dcterms:W3CDTF">2009-09-04T01:23:31Z</dcterms:created>
  <dcterms:modified xsi:type="dcterms:W3CDTF">2016-08-13T20:06:22Z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