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379" r:id="rId3"/>
    <p:sldId id="270" r:id="rId4"/>
    <p:sldId id="274" r:id="rId5"/>
    <p:sldId id="327" r:id="rId6"/>
    <p:sldId id="343" r:id="rId7"/>
    <p:sldId id="370" r:id="rId8"/>
    <p:sldId id="381" r:id="rId9"/>
    <p:sldId id="408" r:id="rId10"/>
    <p:sldId id="351" r:id="rId11"/>
    <p:sldId id="374" r:id="rId12"/>
    <p:sldId id="406" r:id="rId13"/>
    <p:sldId id="356" r:id="rId14"/>
    <p:sldId id="384" r:id="rId15"/>
    <p:sldId id="353" r:id="rId16"/>
    <p:sldId id="373" r:id="rId17"/>
    <p:sldId id="386" r:id="rId18"/>
    <p:sldId id="388" r:id="rId19"/>
    <p:sldId id="376" r:id="rId20"/>
    <p:sldId id="380" r:id="rId21"/>
    <p:sldId id="399" r:id="rId22"/>
    <p:sldId id="393" r:id="rId23"/>
    <p:sldId id="391" r:id="rId24"/>
    <p:sldId id="392" r:id="rId25"/>
    <p:sldId id="409" r:id="rId26"/>
    <p:sldId id="410" r:id="rId27"/>
    <p:sldId id="411" r:id="rId28"/>
    <p:sldId id="413" r:id="rId29"/>
    <p:sldId id="333" r:id="rId30"/>
    <p:sldId id="336" r:id="rId31"/>
    <p:sldId id="369" r:id="rId32"/>
    <p:sldId id="368" r:id="rId33"/>
    <p:sldId id="377" r:id="rId34"/>
    <p:sldId id="402" r:id="rId35"/>
    <p:sldId id="383" r:id="rId36"/>
    <p:sldId id="396" r:id="rId37"/>
    <p:sldId id="389" r:id="rId38"/>
    <p:sldId id="385" r:id="rId39"/>
    <p:sldId id="330" r:id="rId40"/>
    <p:sldId id="390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3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3.wmf"/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69.wmf"/><Relationship Id="rId4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0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6863" y="0"/>
            <a:ext cx="32210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400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6863" y="9120188"/>
            <a:ext cx="32210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AD39217B-2D81-49E6-AA1C-3693BD320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22F0058F-A6A2-4600-9469-E890F511C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FD161-128C-46E9-8BEA-75832F1681A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E04D-5447-48F5-87C4-6E91DFFB9E6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D3CD3-7743-40FA-9159-930A5E92CE5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EF984-2577-42E6-84B7-F4468AF3C12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4879F-ABED-4B76-91DC-BD3670B6F70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F3E6D8-908A-4E57-B726-2A0FCA0D6388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FD161-128C-46E9-8BEA-75832F1681A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CF5D3-618B-45F2-AF86-96387BA0FC3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5053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55CF9ED7-DF46-454F-BAFA-7164AC5AA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3167-265B-46EC-B817-BE14596A9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9AF15-C7E4-4B0B-B7E5-CA7700D24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8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987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Aug 2016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59600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1C7F6-C3C4-4A08-8C5E-B6D27BC67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17728-F2DC-42A7-8909-1A7943DCC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CEC00-389F-4858-B8A4-651280565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52EEA-3135-4710-85D5-C6C8243BB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3B415-1523-4652-9CD0-77BC35E1F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49FC7-AEB5-4732-A2B3-EB2E3654C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38606-9E11-404A-A1D7-55BEF9C39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A4A6F-F4FA-468F-A0E5-6F74803F3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C3F31-DF6A-4F60-947E-4A7C9097A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D866B64C-F57E-4541-AAD8-1F9E8EB37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5" name="Picture 7" descr="paint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9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8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nc-sa/1.0/legalco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8.jpeg"/><Relationship Id="rId4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7.jpeg"/><Relationship Id="rId4" Type="http://schemas.openxmlformats.org/officeDocument/2006/relationships/oleObject" Target="../embeddings/oleObject6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jpeg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7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8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90.jpeg"/><Relationship Id="rId4" Type="http://schemas.openxmlformats.org/officeDocument/2006/relationships/oleObject" Target="../embeddings/oleObject9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9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groups.dcs.st-and.ac.uk/~history/Biographies/Fouri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DSP First, 2/e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409950"/>
            <a:ext cx="6400800" cy="1771650"/>
          </a:xfrm>
        </p:spPr>
        <p:txBody>
          <a:bodyPr/>
          <a:lstStyle/>
          <a:p>
            <a:r>
              <a:rPr lang="en-US" dirty="0" smtClean="0"/>
              <a:t>Lecture 7</a:t>
            </a:r>
          </a:p>
          <a:p>
            <a:r>
              <a:rPr lang="en-US" dirty="0" smtClean="0"/>
              <a:t>Fourier Series Analysis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1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411E9-C394-4A53-9004-2AE0ACCA80F4}" type="slidenum">
              <a:rPr lang="en-US" smtClean="0"/>
              <a:pPr/>
              <a:t>10</a:t>
            </a:fld>
            <a:endParaRPr lang="en-US" smtClean="0"/>
          </a:p>
        </p:txBody>
      </p:sp>
      <p:graphicFrame>
        <p:nvGraphicFramePr>
          <p:cNvPr id="4098" name="Object 1028"/>
          <p:cNvGraphicFramePr>
            <a:graphicFrameLocks noChangeAspect="1"/>
          </p:cNvGraphicFramePr>
          <p:nvPr/>
        </p:nvGraphicFramePr>
        <p:xfrm>
          <a:off x="552450" y="4219575"/>
          <a:ext cx="6278563" cy="2066925"/>
        </p:xfrm>
        <a:graphic>
          <a:graphicData uri="http://schemas.openxmlformats.org/presentationml/2006/ole">
            <p:oleObj spid="_x0000_s4098" name="Equation" r:id="rId4" imgW="2082600" imgH="685800" progId="Equation.3">
              <p:embed/>
            </p:oleObj>
          </a:graphicData>
        </a:graphic>
      </p:graphicFrame>
      <p:graphicFrame>
        <p:nvGraphicFramePr>
          <p:cNvPr id="4099" name="Object 1038"/>
          <p:cNvGraphicFramePr>
            <a:graphicFrameLocks noChangeAspect="1"/>
          </p:cNvGraphicFramePr>
          <p:nvPr/>
        </p:nvGraphicFramePr>
        <p:xfrm>
          <a:off x="5116513" y="3544888"/>
          <a:ext cx="3798887" cy="798512"/>
        </p:xfrm>
        <a:graphic>
          <a:graphicData uri="http://schemas.openxmlformats.org/presentationml/2006/ole">
            <p:oleObj spid="_x0000_s4099" name="Equation" r:id="rId5" imgW="1269720" imgH="266400" progId="Equation.3">
              <p:embed/>
            </p:oleObj>
          </a:graphicData>
        </a:graphic>
      </p:graphicFrame>
      <p:sp>
        <p:nvSpPr>
          <p:cNvPr id="410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Fourier Series Synthesis</a:t>
            </a:r>
          </a:p>
        </p:txBody>
      </p:sp>
      <p:grpSp>
        <p:nvGrpSpPr>
          <p:cNvPr id="4105" name="Group 1039"/>
          <p:cNvGrpSpPr>
            <a:grpSpLocks/>
          </p:cNvGrpSpPr>
          <p:nvPr/>
        </p:nvGrpSpPr>
        <p:grpSpPr bwMode="auto">
          <a:xfrm>
            <a:off x="4419600" y="4213225"/>
            <a:ext cx="3735388" cy="1882775"/>
            <a:chOff x="2784" y="2654"/>
            <a:chExt cx="2353" cy="1186"/>
          </a:xfrm>
        </p:grpSpPr>
        <p:sp>
          <p:nvSpPr>
            <p:cNvPr id="4106" name="Text Box 1030"/>
            <p:cNvSpPr txBox="1">
              <a:spLocks noChangeArrowheads="1"/>
            </p:cNvSpPr>
            <p:nvPr/>
          </p:nvSpPr>
          <p:spPr bwMode="auto">
            <a:xfrm>
              <a:off x="4080" y="3374"/>
              <a:ext cx="1057" cy="46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COMPLEX</a:t>
              </a:r>
            </a:p>
            <a:p>
              <a:r>
                <a:rPr lang="en-US" sz="2000">
                  <a:latin typeface="Arial" charset="0"/>
                </a:rPr>
                <a:t>AMPLITUDE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107" name="Line 1034"/>
            <p:cNvSpPr>
              <a:spLocks noChangeShapeType="1"/>
            </p:cNvSpPr>
            <p:nvPr/>
          </p:nvSpPr>
          <p:spPr bwMode="auto">
            <a:xfrm flipH="1" flipV="1">
              <a:off x="4176" y="2654"/>
              <a:ext cx="432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035"/>
            <p:cNvSpPr>
              <a:spLocks noChangeShapeType="1"/>
            </p:cNvSpPr>
            <p:nvPr/>
          </p:nvSpPr>
          <p:spPr bwMode="auto">
            <a:xfrm flipH="1">
              <a:off x="2784" y="3614"/>
              <a:ext cx="1296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100" name="Object 1037"/>
          <p:cNvGraphicFramePr>
            <a:graphicFrameLocks noChangeAspect="1"/>
          </p:cNvGraphicFramePr>
          <p:nvPr/>
        </p:nvGraphicFramePr>
        <p:xfrm>
          <a:off x="1169988" y="1778000"/>
          <a:ext cx="4516437" cy="1649413"/>
        </p:xfrm>
        <a:graphic>
          <a:graphicData uri="http://schemas.openxmlformats.org/presentationml/2006/ole">
            <p:oleObj spid="_x0000_s4100" name="Equation" r:id="rId6" imgW="1180800" imgH="431640" progId="Equation.3">
              <p:embed/>
            </p:oleObj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>
            <a:off x="4953000" y="25908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1CD98-BFC6-43A4-8363-74E75CE08A0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smtClean="0"/>
              <a:t>Harmonic Signal (3 Freqs)</a:t>
            </a:r>
          </a:p>
        </p:txBody>
      </p:sp>
      <p:pic>
        <p:nvPicPr>
          <p:cNvPr id="5127" name="Picture 1027" descr="HarmonicWf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357563"/>
            <a:ext cx="7186613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 Box 1028"/>
          <p:cNvSpPr txBox="1">
            <a:spLocks noChangeArrowheads="1"/>
          </p:cNvSpPr>
          <p:nvPr/>
        </p:nvSpPr>
        <p:spPr bwMode="auto">
          <a:xfrm>
            <a:off x="304800" y="3505200"/>
            <a:ext cx="114935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T = 0.1</a:t>
            </a:r>
            <a:endParaRPr lang="en-US">
              <a:latin typeface="Arial" charset="0"/>
            </a:endParaRPr>
          </a:p>
        </p:txBody>
      </p:sp>
      <p:pic>
        <p:nvPicPr>
          <p:cNvPr id="5129" name="Picture 1029" descr="harmonicSpectru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" y="1752600"/>
            <a:ext cx="8677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Text Box 1033"/>
          <p:cNvSpPr txBox="1">
            <a:spLocks noChangeArrowheads="1"/>
          </p:cNvSpPr>
          <p:nvPr/>
        </p:nvSpPr>
        <p:spPr bwMode="auto">
          <a:xfrm>
            <a:off x="5867400" y="2057400"/>
            <a:ext cx="455613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a</a:t>
            </a:r>
            <a:r>
              <a:rPr lang="en-US" baseline="-25000">
                <a:latin typeface="Arial" charset="0"/>
              </a:rPr>
              <a:t>3</a:t>
            </a:r>
            <a:endParaRPr lang="en-US" sz="2800">
              <a:latin typeface="Times" pitchFamily="18" charset="0"/>
            </a:endParaRPr>
          </a:p>
        </p:txBody>
      </p:sp>
      <p:sp>
        <p:nvSpPr>
          <p:cNvPr id="5131" name="Text Box 1034"/>
          <p:cNvSpPr txBox="1">
            <a:spLocks noChangeArrowheads="1"/>
          </p:cNvSpPr>
          <p:nvPr/>
        </p:nvSpPr>
        <p:spPr bwMode="auto">
          <a:xfrm>
            <a:off x="7162800" y="2209800"/>
            <a:ext cx="455613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a</a:t>
            </a:r>
            <a:r>
              <a:rPr lang="en-US" baseline="-25000">
                <a:latin typeface="Arial" charset="0"/>
              </a:rPr>
              <a:t>5</a:t>
            </a:r>
            <a:endParaRPr lang="en-US" sz="2800">
              <a:latin typeface="Times" pitchFamily="18" charset="0"/>
            </a:endParaRPr>
          </a:p>
        </p:txBody>
      </p:sp>
      <p:sp>
        <p:nvSpPr>
          <p:cNvPr id="5132" name="Text Box 1035"/>
          <p:cNvSpPr txBox="1">
            <a:spLocks noChangeArrowheads="1"/>
          </p:cNvSpPr>
          <p:nvPr/>
        </p:nvSpPr>
        <p:spPr bwMode="auto">
          <a:xfrm>
            <a:off x="4800600" y="1600200"/>
            <a:ext cx="455613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a</a:t>
            </a:r>
            <a:r>
              <a:rPr lang="en-US" baseline="-25000">
                <a:latin typeface="Arial" charset="0"/>
              </a:rPr>
              <a:t>1</a:t>
            </a:r>
            <a:endParaRPr lang="en-US" sz="2800">
              <a:latin typeface="Times" pitchFamily="18" charset="0"/>
            </a:endParaRP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315912" y="5130800"/>
          <a:ext cx="3036888" cy="1041400"/>
        </p:xfrm>
        <a:graphic>
          <a:graphicData uri="http://schemas.openxmlformats.org/presentationml/2006/ole">
            <p:oleObj spid="_x0000_s5122" name="Equation" r:id="rId6" imgW="1257120" imgH="431640" progId="Equation.3">
              <p:embed/>
            </p:oleObj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>
            <a:off x="2667000" y="56388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128000" cy="1066800"/>
          </a:xfrm>
        </p:spPr>
        <p:txBody>
          <a:bodyPr/>
          <a:lstStyle/>
          <a:p>
            <a:r>
              <a:rPr lang="en-US" dirty="0" smtClean="0"/>
              <a:t>Periodic signals-&gt;Harmonic?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178800" cy="18669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Fourier’s contribution was to postulate the answer is yes</a:t>
            </a:r>
          </a:p>
          <a:p>
            <a:pPr marL="800100" lvl="1" indent="-342900"/>
            <a:r>
              <a:rPr lang="en-US" sz="2000" dirty="0" smtClean="0">
                <a:latin typeface="Arial" charset="0"/>
              </a:rPr>
              <a:t>Called </a:t>
            </a:r>
            <a:r>
              <a:rPr lang="en-US" sz="2000" b="1" u="sng" dirty="0" smtClean="0">
                <a:solidFill>
                  <a:schemeClr val="accent1"/>
                </a:solidFill>
                <a:latin typeface="Arial" charset="0"/>
              </a:rPr>
              <a:t>Fourier Series</a:t>
            </a:r>
          </a:p>
          <a:p>
            <a:r>
              <a:rPr lang="en-US" sz="2400" dirty="0" smtClean="0">
                <a:latin typeface="Arial" charset="0"/>
              </a:rPr>
              <a:t>For heat transfer it is easy to solve PDE for sinusoidal sources, but difficult for general sources</a:t>
            </a:r>
          </a:p>
          <a:p>
            <a:r>
              <a:rPr lang="en-US" sz="2400" dirty="0" smtClean="0">
                <a:latin typeface="Arial" charset="0"/>
              </a:rPr>
              <a:t>Made formal by </a:t>
            </a:r>
            <a:r>
              <a:rPr lang="en-US" sz="2400" dirty="0" err="1" smtClean="0">
                <a:latin typeface="Arial" charset="0"/>
              </a:rPr>
              <a:t>Dirichlet</a:t>
            </a:r>
            <a:r>
              <a:rPr lang="en-US" sz="2400" dirty="0" smtClean="0">
                <a:latin typeface="Arial" charset="0"/>
              </a:rPr>
              <a:t> and Riemann</a:t>
            </a:r>
            <a:endParaRPr lang="en-US" sz="2400" dirty="0" smtClean="0">
              <a:latin typeface="Times" pitchFamily="18" charset="0"/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17728-F2DC-42A7-8909-1A7943DCC29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68325" y="1981200"/>
          <a:ext cx="4514850" cy="1651000"/>
        </p:xfrm>
        <a:graphic>
          <a:graphicData uri="http://schemas.openxmlformats.org/presentationml/2006/ole">
            <p:oleObj spid="_x0000_s75778" name="Equation" r:id="rId3" imgW="1180800" imgH="431640" progId="Equation.3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343400" y="2252662"/>
            <a:ext cx="4352925" cy="1200329"/>
            <a:chOff x="4343400" y="2152650"/>
            <a:chExt cx="4352925" cy="1200329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715000" y="2152650"/>
              <a:ext cx="2981325" cy="120032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chemeClr val="accent1"/>
                  </a:solidFill>
                  <a:latin typeface="+mn-lt"/>
                </a:rPr>
                <a:t>Can all </a:t>
              </a:r>
              <a:r>
                <a:rPr lang="en-US" b="1" i="1" u="sng" dirty="0">
                  <a:solidFill>
                    <a:schemeClr val="accent1"/>
                  </a:solidFill>
                  <a:latin typeface="+mn-lt"/>
                </a:rPr>
                <a:t>periodic</a:t>
              </a:r>
              <a:r>
                <a:rPr lang="en-US" i="1" dirty="0">
                  <a:solidFill>
                    <a:schemeClr val="accent1"/>
                  </a:solidFill>
                  <a:latin typeface="+mn-lt"/>
                </a:rPr>
                <a:t> signals be written as </a:t>
              </a:r>
              <a:r>
                <a:rPr lang="en-US" b="1" i="1" u="sng" dirty="0" smtClean="0">
                  <a:solidFill>
                    <a:schemeClr val="accent1"/>
                  </a:solidFill>
                  <a:latin typeface="+mn-lt"/>
                </a:rPr>
                <a:t>harmonic</a:t>
              </a:r>
              <a:r>
                <a:rPr lang="en-US" i="1" dirty="0" smtClean="0">
                  <a:solidFill>
                    <a:schemeClr val="accent1"/>
                  </a:solidFill>
                  <a:latin typeface="+mn-lt"/>
                </a:rPr>
                <a:t> signals?</a:t>
              </a:r>
              <a:endParaRPr lang="en-US" i="1" dirty="0">
                <a:solidFill>
                  <a:schemeClr val="accent1"/>
                </a:solidFill>
                <a:latin typeface="+mn-lt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343400" y="27432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F8E2C-9241-4255-BDCA-8A7BFEECFC6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STRATEGY:  x(t) 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endParaRPr lang="en-US" baseline="-25000" dirty="0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ANALYSIS</a:t>
            </a:r>
          </a:p>
          <a:p>
            <a:pPr lvl="1">
              <a:defRPr/>
            </a:pPr>
            <a:r>
              <a:rPr lang="en-US" dirty="0" smtClean="0"/>
              <a:t>Get representation from the signal</a:t>
            </a:r>
          </a:p>
          <a:p>
            <a:pPr lvl="1">
              <a:defRPr/>
            </a:pPr>
            <a:r>
              <a:rPr lang="en-US" dirty="0" smtClean="0"/>
              <a:t>Works for </a:t>
            </a: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PERIODIC</a:t>
            </a:r>
            <a:r>
              <a:rPr lang="en-US" dirty="0" smtClean="0"/>
              <a:t> Signals</a:t>
            </a:r>
          </a:p>
          <a:p>
            <a:pPr lvl="1">
              <a:defRPr/>
            </a:pPr>
            <a:r>
              <a:rPr lang="en-US" dirty="0" smtClean="0"/>
              <a:t>Measure similarity between signal &amp; harmonic</a:t>
            </a:r>
          </a:p>
          <a:p>
            <a:pPr>
              <a:defRPr/>
            </a:pPr>
            <a:r>
              <a:rPr lang="en-US" dirty="0" smtClean="0"/>
              <a:t>Fourier Series</a:t>
            </a:r>
          </a:p>
          <a:p>
            <a:pPr lvl="1">
              <a:defRPr/>
            </a:pPr>
            <a:r>
              <a:rPr lang="en-US" dirty="0" smtClean="0"/>
              <a:t>Answer is: an INTEGRAL over one period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2146300" y="4800600"/>
          <a:ext cx="5748338" cy="1612900"/>
        </p:xfrm>
        <a:graphic>
          <a:graphicData uri="http://schemas.openxmlformats.org/presentationml/2006/ole">
            <p:oleObj spid="_x0000_s7170" name="Equation" r:id="rId4" imgW="135864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356600" cy="990600"/>
          </a:xfrm>
        </p:spPr>
        <p:txBody>
          <a:bodyPr/>
          <a:lstStyle/>
          <a:p>
            <a:r>
              <a:rPr lang="en-US" dirty="0" smtClean="0"/>
              <a:t>CALCULUS for complex exp</a:t>
            </a:r>
          </a:p>
        </p:txBody>
      </p:sp>
      <p:sp>
        <p:nvSpPr>
          <p:cNvPr id="81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82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8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AA65F-40C9-4DA0-A0D7-A1299E09CF9B}" type="slidenum">
              <a:rPr lang="en-US" smtClean="0"/>
              <a:pPr/>
              <a:t>14</a:t>
            </a:fld>
            <a:endParaRPr lang="en-US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14400" y="1600200"/>
          <a:ext cx="7102475" cy="1295400"/>
        </p:xfrm>
        <a:graphic>
          <a:graphicData uri="http://schemas.openxmlformats.org/presentationml/2006/ole">
            <p:oleObj spid="_x0000_s8194" name="Equation" r:id="rId4" imgW="2158920" imgH="39348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639888" y="3082925"/>
          <a:ext cx="5662612" cy="1455738"/>
        </p:xfrm>
        <a:graphic>
          <a:graphicData uri="http://schemas.openxmlformats.org/presentationml/2006/ole">
            <p:oleObj spid="_x0000_s8196" name="Equation" r:id="rId5" imgW="1968480" imgH="507960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252538" y="4695825"/>
          <a:ext cx="6499225" cy="1454150"/>
        </p:xfrm>
        <a:graphic>
          <a:graphicData uri="http://schemas.openxmlformats.org/presentationml/2006/ole">
            <p:oleObj spid="_x0000_s8197" name="Equation" r:id="rId6" imgW="2260440" imgH="507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92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C1798-7D62-468C-A3F1-7B4A1B46552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56600" cy="1143000"/>
          </a:xfrm>
        </p:spPr>
        <p:txBody>
          <a:bodyPr/>
          <a:lstStyle/>
          <a:p>
            <a:r>
              <a:rPr lang="en-US" smtClean="0"/>
              <a:t>INTEGRAL Property of exp(j)</a:t>
            </a:r>
          </a:p>
        </p:txBody>
      </p:sp>
      <p:sp>
        <p:nvSpPr>
          <p:cNvPr id="92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r>
              <a:rPr lang="en-US" smtClean="0"/>
              <a:t>INTEGRATE over ONE PERIOD</a:t>
            </a:r>
          </a:p>
        </p:txBody>
      </p:sp>
      <p:graphicFrame>
        <p:nvGraphicFramePr>
          <p:cNvPr id="9218" name="Object 0"/>
          <p:cNvGraphicFramePr>
            <a:graphicFrameLocks noChangeAspect="1"/>
          </p:cNvGraphicFramePr>
          <p:nvPr/>
        </p:nvGraphicFramePr>
        <p:xfrm>
          <a:off x="1144588" y="2209800"/>
          <a:ext cx="6049962" cy="3903663"/>
        </p:xfrm>
        <a:graphic>
          <a:graphicData uri="http://schemas.openxmlformats.org/presentationml/2006/ole">
            <p:oleObj spid="_x0000_s9218" name="Equation" r:id="rId4" imgW="2247840" imgH="1447560" progId="Equation.3">
              <p:embed/>
            </p:oleObj>
          </a:graphicData>
        </a:graphic>
      </p:graphicFrame>
      <p:graphicFrame>
        <p:nvGraphicFramePr>
          <p:cNvPr id="9219" name="Object 1"/>
          <p:cNvGraphicFramePr>
            <a:graphicFrameLocks noChangeAspect="1"/>
          </p:cNvGraphicFramePr>
          <p:nvPr/>
        </p:nvGraphicFramePr>
        <p:xfrm>
          <a:off x="4191000" y="5105400"/>
          <a:ext cx="1295400" cy="585297"/>
        </p:xfrm>
        <a:graphic>
          <a:graphicData uri="http://schemas.openxmlformats.org/presentationml/2006/ole">
            <p:oleObj spid="_x0000_s9219" name="Equation" r:id="rId5" imgW="393480" imgH="177480" progId="Equation.3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6705600" y="4953000"/>
          <a:ext cx="1460009" cy="1103966"/>
        </p:xfrm>
        <a:graphic>
          <a:graphicData uri="http://schemas.openxmlformats.org/presentationml/2006/ole">
            <p:oleObj spid="_x0000_s9220" name="Equation" r:id="rId6" imgW="571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78B5EB-8456-49A7-AFCF-42E48FCB046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48" name="Rectangle 1027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56600" cy="1143000"/>
          </a:xfrm>
        </p:spPr>
        <p:txBody>
          <a:bodyPr/>
          <a:lstStyle/>
          <a:p>
            <a:r>
              <a:rPr lang="en-US" smtClean="0"/>
              <a:t>ORTHOGONALITY of exp(j)</a:t>
            </a:r>
          </a:p>
        </p:txBody>
      </p:sp>
      <p:graphicFrame>
        <p:nvGraphicFramePr>
          <p:cNvPr id="10242" name="Object 9"/>
          <p:cNvGraphicFramePr>
            <a:graphicFrameLocks noChangeAspect="1"/>
          </p:cNvGraphicFramePr>
          <p:nvPr/>
        </p:nvGraphicFramePr>
        <p:xfrm>
          <a:off x="609600" y="1981200"/>
          <a:ext cx="8001000" cy="1790700"/>
        </p:xfrm>
        <a:graphic>
          <a:graphicData uri="http://schemas.openxmlformats.org/presentationml/2006/ole">
            <p:oleObj spid="_x0000_s10242" name="Equation" r:id="rId4" imgW="2387600" imgH="53340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55800" y="3048000"/>
            <a:ext cx="2940050" cy="1116013"/>
            <a:chOff x="1232" y="3456"/>
            <a:chExt cx="1852" cy="703"/>
          </a:xfrm>
        </p:grpSpPr>
        <p:graphicFrame>
          <p:nvGraphicFramePr>
            <p:cNvPr id="10244" name="Object 13"/>
            <p:cNvGraphicFramePr>
              <a:graphicFrameLocks noChangeAspect="1"/>
            </p:cNvGraphicFramePr>
            <p:nvPr/>
          </p:nvGraphicFramePr>
          <p:xfrm>
            <a:off x="1232" y="3648"/>
            <a:ext cx="1852" cy="511"/>
          </p:xfrm>
          <a:graphic>
            <a:graphicData uri="http://schemas.openxmlformats.org/presentationml/2006/ole">
              <p:oleObj spid="_x0000_s10244" name="Equation" r:id="rId5" imgW="736560" imgH="203040" progId="Equation.3">
                <p:embed/>
              </p:oleObj>
            </a:graphicData>
          </a:graphic>
        </p:graphicFrame>
        <p:sp>
          <p:nvSpPr>
            <p:cNvPr id="10250" name="AutoShape 6"/>
            <p:cNvSpPr>
              <a:spLocks/>
            </p:cNvSpPr>
            <p:nvPr/>
          </p:nvSpPr>
          <p:spPr bwMode="auto">
            <a:xfrm rot="5400000">
              <a:off x="2064" y="2928"/>
              <a:ext cx="192" cy="1248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243" name="Object 1025"/>
          <p:cNvGraphicFramePr>
            <a:graphicFrameLocks noChangeAspect="1"/>
          </p:cNvGraphicFramePr>
          <p:nvPr/>
        </p:nvGraphicFramePr>
        <p:xfrm>
          <a:off x="1828800" y="4543425"/>
          <a:ext cx="4043363" cy="1704975"/>
        </p:xfrm>
        <a:graphic>
          <a:graphicData uri="http://schemas.openxmlformats.org/presentationml/2006/ole">
            <p:oleObj spid="_x0000_s10243" name="Equation" r:id="rId6" imgW="1206360" imgH="507960" progId="Equation.3">
              <p:embed/>
            </p:oleObj>
          </a:graphicData>
        </a:graphic>
      </p:graphicFrame>
      <p:sp>
        <p:nvSpPr>
          <p:cNvPr id="29" name="Freeform 28"/>
          <p:cNvSpPr/>
          <p:nvPr/>
        </p:nvSpPr>
        <p:spPr bwMode="auto">
          <a:xfrm>
            <a:off x="5867400" y="3788924"/>
            <a:ext cx="1559668" cy="1697476"/>
          </a:xfrm>
          <a:custGeom>
            <a:avLst/>
            <a:gdLst>
              <a:gd name="connsiteX0" fmla="*/ 0 w 1434830"/>
              <a:gd name="connsiteY0" fmla="*/ 1867710 h 2169267"/>
              <a:gd name="connsiteX1" fmla="*/ 1235413 w 1434830"/>
              <a:gd name="connsiteY1" fmla="*/ 1857982 h 2169267"/>
              <a:gd name="connsiteX2" fmla="*/ 1196502 w 1434830"/>
              <a:gd name="connsiteY2" fmla="*/ 0 h 2169267"/>
              <a:gd name="connsiteX3" fmla="*/ 1196502 w 1434830"/>
              <a:gd name="connsiteY3" fmla="*/ 0 h 216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830" h="2169267">
                <a:moveTo>
                  <a:pt x="0" y="1867710"/>
                </a:moveTo>
                <a:cubicBezTo>
                  <a:pt x="517998" y="2018488"/>
                  <a:pt x="1035996" y="2169267"/>
                  <a:pt x="1235413" y="1857982"/>
                </a:cubicBezTo>
                <a:cubicBezTo>
                  <a:pt x="1434830" y="1546697"/>
                  <a:pt x="1196502" y="0"/>
                  <a:pt x="1196502" y="0"/>
                </a:cubicBezTo>
                <a:lnTo>
                  <a:pt x="1196502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3048000" y="3857532"/>
          <a:ext cx="1628775" cy="485868"/>
        </p:xfrm>
        <a:graphic>
          <a:graphicData uri="http://schemas.openxmlformats.org/presentationml/2006/ole">
            <p:oleObj spid="_x0000_s10245" name="Equation" r:id="rId7" imgW="5968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82575" y="295275"/>
            <a:ext cx="8504238" cy="923925"/>
          </a:xfrm>
        </p:spPr>
        <p:txBody>
          <a:bodyPr/>
          <a:lstStyle/>
          <a:p>
            <a:r>
              <a:rPr lang="en-US" sz="3600" dirty="0" smtClean="0"/>
              <a:t>Orthogonal Basis for Signal Decomposition</a:t>
            </a:r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27100" y="1438275"/>
          <a:ext cx="7319963" cy="1635125"/>
        </p:xfrm>
        <a:graphic>
          <a:graphicData uri="http://schemas.openxmlformats.org/presentationml/2006/ole">
            <p:oleObj spid="_x0000_s11266" name="Equation" r:id="rId4" imgW="2387600" imgH="53340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16388" y="3894138"/>
          <a:ext cx="2051050" cy="550862"/>
        </p:xfrm>
        <a:graphic>
          <a:graphicData uri="http://schemas.openxmlformats.org/presentationml/2006/ole">
            <p:oleObj spid="_x0000_s11267" name="Equation" r:id="rId5" imgW="850900" imgH="22860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3906838"/>
          <a:ext cx="2301875" cy="682625"/>
        </p:xfrm>
        <a:graphic>
          <a:graphicData uri="http://schemas.openxmlformats.org/presentationml/2006/ole">
            <p:oleObj spid="_x0000_s11268" name="Equation" r:id="rId6" imgW="1498320" imgH="444240" progId="Equation.3">
              <p:embed/>
            </p:oleObj>
          </a:graphicData>
        </a:graphic>
      </p:graphicFrame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588963" y="3221038"/>
            <a:ext cx="3803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So, the set of functions</a:t>
            </a:r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722313" y="4706938"/>
            <a:ext cx="3832225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forms the basis for decomposing any periodic signal  </a:t>
            </a:r>
            <a:r>
              <a:rPr lang="en-US" sz="3200"/>
              <a:t>x(t)</a:t>
            </a:r>
          </a:p>
        </p:txBody>
      </p:sp>
      <p:grpSp>
        <p:nvGrpSpPr>
          <p:cNvPr id="11275" name="Group 31"/>
          <p:cNvGrpSpPr>
            <a:grpSpLocks/>
          </p:cNvGrpSpPr>
          <p:nvPr/>
        </p:nvGrpSpPr>
        <p:grpSpPr bwMode="auto">
          <a:xfrm>
            <a:off x="4953000" y="3952875"/>
            <a:ext cx="3973513" cy="2547938"/>
            <a:chOff x="3044" y="2505"/>
            <a:chExt cx="2503" cy="1605"/>
          </a:xfrm>
        </p:grpSpPr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4418" y="2505"/>
            <a:ext cx="305" cy="305"/>
          </p:xfrm>
          <a:graphic>
            <a:graphicData uri="http://schemas.openxmlformats.org/presentationml/2006/ole">
              <p:oleObj spid="_x0000_s11269" name="Equation" r:id="rId7" imgW="126725" imgH="126725" progId="Equation.3">
                <p:embed/>
              </p:oleObj>
            </a:graphicData>
          </a:graphic>
        </p:graphicFrame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 flipV="1">
              <a:off x="4372" y="2700"/>
              <a:ext cx="0" cy="1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4025" y="3282"/>
              <a:ext cx="118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H="1">
              <a:off x="3859" y="3026"/>
              <a:ext cx="846" cy="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 flipV="1">
              <a:off x="4358" y="3227"/>
              <a:ext cx="541" cy="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70" name="Object 6"/>
            <p:cNvGraphicFramePr>
              <a:graphicFrameLocks noChangeAspect="1"/>
            </p:cNvGraphicFramePr>
            <p:nvPr/>
          </p:nvGraphicFramePr>
          <p:xfrm>
            <a:off x="3653" y="3774"/>
            <a:ext cx="305" cy="336"/>
          </p:xfrm>
          <a:graphic>
            <a:graphicData uri="http://schemas.openxmlformats.org/presentationml/2006/ole">
              <p:oleObj spid="_x0000_s11270" name="Equation" r:id="rId8" imgW="126835" imgH="139518" progId="Equation.3">
                <p:embed/>
              </p:oleObj>
            </a:graphicData>
          </a:graphic>
        </p:graphicFrame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5211" y="3278"/>
            <a:ext cx="336" cy="397"/>
          </p:xfrm>
          <a:graphic>
            <a:graphicData uri="http://schemas.openxmlformats.org/presentationml/2006/ole">
              <p:oleObj spid="_x0000_s11271" name="Equation" r:id="rId9" imgW="139579" imgH="164957" progId="Equation.3">
                <p:embed/>
              </p:oleObj>
            </a:graphicData>
          </a:graphic>
        </p:graphicFrame>
        <p:sp>
          <p:nvSpPr>
            <p:cNvPr id="11283" name="Line 21"/>
            <p:cNvSpPr>
              <a:spLocks noChangeShapeType="1"/>
            </p:cNvSpPr>
            <p:nvPr/>
          </p:nvSpPr>
          <p:spPr bwMode="auto">
            <a:xfrm>
              <a:off x="4879" y="3227"/>
              <a:ext cx="0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22"/>
            <p:cNvSpPr>
              <a:spLocks noChangeShapeType="1"/>
            </p:cNvSpPr>
            <p:nvPr/>
          </p:nvSpPr>
          <p:spPr bwMode="auto">
            <a:xfrm>
              <a:off x="4122" y="3553"/>
              <a:ext cx="75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3"/>
            <p:cNvSpPr>
              <a:spLocks noChangeShapeType="1"/>
            </p:cNvSpPr>
            <p:nvPr/>
          </p:nvSpPr>
          <p:spPr bwMode="auto">
            <a:xfrm flipH="1">
              <a:off x="4886" y="3442"/>
              <a:ext cx="19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4"/>
            <p:cNvSpPr>
              <a:spLocks noChangeShapeType="1"/>
            </p:cNvSpPr>
            <p:nvPr/>
          </p:nvSpPr>
          <p:spPr bwMode="auto">
            <a:xfrm>
              <a:off x="4363" y="2893"/>
              <a:ext cx="521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26"/>
            <p:cNvSpPr>
              <a:spLocks noChangeShapeType="1"/>
            </p:cNvSpPr>
            <p:nvPr/>
          </p:nvSpPr>
          <p:spPr bwMode="auto">
            <a:xfrm>
              <a:off x="4369" y="3336"/>
              <a:ext cx="521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7"/>
            <p:cNvSpPr>
              <a:spLocks noChangeShapeType="1"/>
            </p:cNvSpPr>
            <p:nvPr/>
          </p:nvSpPr>
          <p:spPr bwMode="auto">
            <a:xfrm flipV="1">
              <a:off x="4372" y="2880"/>
              <a:ext cx="0" cy="4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28"/>
            <p:cNvSpPr>
              <a:spLocks noChangeShapeType="1"/>
            </p:cNvSpPr>
            <p:nvPr/>
          </p:nvSpPr>
          <p:spPr bwMode="auto">
            <a:xfrm flipH="1">
              <a:off x="4122" y="3338"/>
              <a:ext cx="243" cy="2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9"/>
            <p:cNvSpPr>
              <a:spLocks noChangeShapeType="1"/>
            </p:cNvSpPr>
            <p:nvPr/>
          </p:nvSpPr>
          <p:spPr bwMode="auto">
            <a:xfrm>
              <a:off x="4372" y="3338"/>
              <a:ext cx="701" cy="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06" name="Text Box 30"/>
            <p:cNvSpPr txBox="1">
              <a:spLocks noChangeArrowheads="1"/>
            </p:cNvSpPr>
            <p:nvPr/>
          </p:nvSpPr>
          <p:spPr bwMode="auto">
            <a:xfrm>
              <a:off x="3044" y="3187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</a:rPr>
                <a:t>Similar to</a:t>
              </a:r>
            </a:p>
          </p:txBody>
        </p:sp>
      </p:grpSp>
      <p:sp>
        <p:nvSpPr>
          <p:cNvPr id="1127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Aug 2016</a:t>
            </a:r>
          </a:p>
        </p:txBody>
      </p:sp>
      <p:sp>
        <p:nvSpPr>
          <p:cNvPr id="112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smtClean="0"/>
          </a:p>
        </p:txBody>
      </p:sp>
      <p:sp>
        <p:nvSpPr>
          <p:cNvPr id="112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2910BD-4083-402C-A453-02ACB12B082E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3600" smtClean="0"/>
              <a:t>3-D Vector Space Analogy</a:t>
            </a:r>
          </a:p>
        </p:txBody>
      </p:sp>
      <p:sp>
        <p:nvSpPr>
          <p:cNvPr id="1230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Aug 2016</a:t>
            </a:r>
          </a:p>
        </p:txBody>
      </p:sp>
      <p:sp>
        <p:nvSpPr>
          <p:cNvPr id="1230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smtClean="0"/>
          </a:p>
        </p:txBody>
      </p:sp>
      <p:sp>
        <p:nvSpPr>
          <p:cNvPr id="123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C6FE5-F043-4644-9025-14846E879689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graphicFrame>
        <p:nvGraphicFramePr>
          <p:cNvPr id="12290" name="Object 8"/>
          <p:cNvGraphicFramePr>
            <a:graphicFrameLocks noChangeAspect="1"/>
          </p:cNvGraphicFramePr>
          <p:nvPr/>
        </p:nvGraphicFramePr>
        <p:xfrm>
          <a:off x="7019925" y="1528763"/>
          <a:ext cx="419100" cy="428625"/>
        </p:xfrm>
        <a:graphic>
          <a:graphicData uri="http://schemas.openxmlformats.org/presentationml/2006/ole">
            <p:oleObj spid="_x0000_s12290" name="Equation" r:id="rId4" imgW="126725" imgH="126725" progId="Equation.3">
              <p:embed/>
            </p:oleObj>
          </a:graphicData>
        </a:graphic>
      </p:graphicFrame>
      <p:sp>
        <p:nvSpPr>
          <p:cNvPr id="12305" name="Line 14"/>
          <p:cNvSpPr>
            <a:spLocks noChangeShapeType="1"/>
          </p:cNvSpPr>
          <p:nvPr/>
        </p:nvSpPr>
        <p:spPr bwMode="auto">
          <a:xfrm flipV="1">
            <a:off x="6956425" y="1730375"/>
            <a:ext cx="0" cy="143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15"/>
          <p:cNvSpPr>
            <a:spLocks noChangeShapeType="1"/>
          </p:cNvSpPr>
          <p:nvPr/>
        </p:nvSpPr>
        <p:spPr bwMode="auto">
          <a:xfrm>
            <a:off x="6480175" y="2547938"/>
            <a:ext cx="1631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16"/>
          <p:cNvSpPr>
            <a:spLocks noChangeShapeType="1"/>
          </p:cNvSpPr>
          <p:nvPr/>
        </p:nvSpPr>
        <p:spPr bwMode="auto">
          <a:xfrm flipH="1">
            <a:off x="6251575" y="2187575"/>
            <a:ext cx="116363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17"/>
          <p:cNvSpPr>
            <a:spLocks noChangeShapeType="1"/>
          </p:cNvSpPr>
          <p:nvPr/>
        </p:nvSpPr>
        <p:spPr bwMode="auto">
          <a:xfrm flipV="1">
            <a:off x="6937375" y="2470150"/>
            <a:ext cx="744538" cy="147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291" name="Object 9"/>
          <p:cNvGraphicFramePr>
            <a:graphicFrameLocks noChangeAspect="1"/>
          </p:cNvGraphicFramePr>
          <p:nvPr/>
        </p:nvGraphicFramePr>
        <p:xfrm>
          <a:off x="5868988" y="3013075"/>
          <a:ext cx="419100" cy="473075"/>
        </p:xfrm>
        <a:graphic>
          <a:graphicData uri="http://schemas.openxmlformats.org/presentationml/2006/ole">
            <p:oleObj spid="_x0000_s12291" name="Equation" r:id="rId5" imgW="126835" imgH="139518" progId="Equation.3">
              <p:embed/>
            </p:oleObj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8110538" y="2543175"/>
          <a:ext cx="461962" cy="557213"/>
        </p:xfrm>
        <a:graphic>
          <a:graphicData uri="http://schemas.openxmlformats.org/presentationml/2006/ole">
            <p:oleObj spid="_x0000_s12292" name="Equation" r:id="rId6" imgW="139579" imgH="164957" progId="Equation.3">
              <p:embed/>
            </p:oleObj>
          </a:graphicData>
        </a:graphic>
      </p:graphicFrame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7654925" y="247015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6613525" y="2928938"/>
            <a:ext cx="1031875" cy="166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7664450" y="2773363"/>
            <a:ext cx="266700" cy="311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945313" y="2001838"/>
            <a:ext cx="715962" cy="468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Line 26"/>
          <p:cNvSpPr>
            <a:spLocks noChangeShapeType="1"/>
          </p:cNvSpPr>
          <p:nvPr/>
        </p:nvSpPr>
        <p:spPr bwMode="auto">
          <a:xfrm>
            <a:off x="6953250" y="2624138"/>
            <a:ext cx="715963" cy="468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Line 27"/>
          <p:cNvSpPr>
            <a:spLocks noChangeShapeType="1"/>
          </p:cNvSpPr>
          <p:nvPr/>
        </p:nvSpPr>
        <p:spPr bwMode="auto">
          <a:xfrm flipV="1">
            <a:off x="6956425" y="1982788"/>
            <a:ext cx="0" cy="63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5" name="Line 28"/>
          <p:cNvSpPr>
            <a:spLocks noChangeShapeType="1"/>
          </p:cNvSpPr>
          <p:nvPr/>
        </p:nvSpPr>
        <p:spPr bwMode="auto">
          <a:xfrm flipH="1">
            <a:off x="6613525" y="2627313"/>
            <a:ext cx="333375" cy="301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29"/>
          <p:cNvSpPr>
            <a:spLocks noChangeShapeType="1"/>
          </p:cNvSpPr>
          <p:nvPr/>
        </p:nvSpPr>
        <p:spPr bwMode="auto">
          <a:xfrm>
            <a:off x="6956425" y="2627313"/>
            <a:ext cx="965200" cy="136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5130800" y="2414588"/>
            <a:ext cx="14684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Similar to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1975" y="1557338"/>
            <a:ext cx="22018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Two vectors:</a:t>
            </a:r>
          </a:p>
        </p:txBody>
      </p:sp>
      <p:graphicFrame>
        <p:nvGraphicFramePr>
          <p:cNvPr id="12293" name="Object 11"/>
          <p:cNvGraphicFramePr>
            <a:graphicFrameLocks noChangeAspect="1"/>
          </p:cNvGraphicFramePr>
          <p:nvPr/>
        </p:nvGraphicFramePr>
        <p:xfrm>
          <a:off x="1325563" y="2098675"/>
          <a:ext cx="2881312" cy="530225"/>
        </p:xfrm>
        <a:graphic>
          <a:graphicData uri="http://schemas.openxmlformats.org/presentationml/2006/ole">
            <p:oleObj spid="_x0000_s12293" name="Equation" r:id="rId7" imgW="1104840" imgH="203040" progId="Equation.3">
              <p:embed/>
            </p:oleObj>
          </a:graphicData>
        </a:graphic>
      </p:graphicFrame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1268413" y="2713038"/>
          <a:ext cx="3014662" cy="530225"/>
        </p:xfrm>
        <a:graphic>
          <a:graphicData uri="http://schemas.openxmlformats.org/presentationml/2006/ole">
            <p:oleObj spid="_x0000_s12294" name="Equation" r:id="rId8" imgW="1155600" imgH="203040" progId="Equation.3">
              <p:embed/>
            </p:oleObj>
          </a:graphicData>
        </a:graphic>
      </p:graphicFrame>
      <p:graphicFrame>
        <p:nvGraphicFramePr>
          <p:cNvPr id="12295" name="Object 13"/>
          <p:cNvGraphicFramePr>
            <a:graphicFrameLocks noChangeAspect="1"/>
          </p:cNvGraphicFramePr>
          <p:nvPr/>
        </p:nvGraphicFramePr>
        <p:xfrm>
          <a:off x="954088" y="3249613"/>
          <a:ext cx="6175375" cy="1139825"/>
        </p:xfrm>
        <a:graphic>
          <a:graphicData uri="http://schemas.openxmlformats.org/presentationml/2006/ole">
            <p:oleObj spid="_x0000_s12295" name="Equation" r:id="rId9" imgW="2336760" imgH="431640" progId="Equation.3">
              <p:embed/>
            </p:oleObj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74688" y="4344988"/>
            <a:ext cx="20828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Unit vectors</a:t>
            </a:r>
          </a:p>
        </p:txBody>
      </p:sp>
      <p:graphicFrame>
        <p:nvGraphicFramePr>
          <p:cNvPr id="12296" name="Object 14"/>
          <p:cNvGraphicFramePr>
            <a:graphicFrameLocks noChangeAspect="1"/>
          </p:cNvGraphicFramePr>
          <p:nvPr/>
        </p:nvGraphicFramePr>
        <p:xfrm>
          <a:off x="2805113" y="4383088"/>
          <a:ext cx="5583237" cy="484187"/>
        </p:xfrm>
        <a:graphic>
          <a:graphicData uri="http://schemas.openxmlformats.org/presentationml/2006/ole">
            <p:oleObj spid="_x0000_s12296" name="Equation" r:id="rId10" imgW="2628720" imgH="228600" progId="Equation.3">
              <p:embed/>
            </p:oleObj>
          </a:graphicData>
        </a:graphic>
      </p:graphicFrame>
      <p:graphicFrame>
        <p:nvGraphicFramePr>
          <p:cNvPr id="12297" name="Object 15"/>
          <p:cNvGraphicFramePr>
            <a:graphicFrameLocks noChangeAspect="1"/>
          </p:cNvGraphicFramePr>
          <p:nvPr/>
        </p:nvGraphicFramePr>
        <p:xfrm>
          <a:off x="1885950" y="5753100"/>
          <a:ext cx="3244850" cy="595313"/>
        </p:xfrm>
        <a:graphic>
          <a:graphicData uri="http://schemas.openxmlformats.org/presentationml/2006/ole">
            <p:oleObj spid="_x0000_s12297" name="Equation" r:id="rId11" imgW="1244520" imgH="228600" progId="Equation.3">
              <p:embed/>
            </p:oleObj>
          </a:graphicData>
        </a:graphic>
      </p:graphicFrame>
      <p:graphicFrame>
        <p:nvGraphicFramePr>
          <p:cNvPr id="12298" name="Object 16"/>
          <p:cNvGraphicFramePr>
            <a:graphicFrameLocks noChangeAspect="1"/>
          </p:cNvGraphicFramePr>
          <p:nvPr/>
        </p:nvGraphicFramePr>
        <p:xfrm>
          <a:off x="5988050" y="4967288"/>
          <a:ext cx="1525588" cy="528637"/>
        </p:xfrm>
        <a:graphic>
          <a:graphicData uri="http://schemas.openxmlformats.org/presentationml/2006/ole">
            <p:oleObj spid="_x0000_s12298" name="Equation" r:id="rId12" imgW="583920" imgH="203040" progId="Equation.3">
              <p:embed/>
            </p:oleObj>
          </a:graphicData>
        </a:graphic>
      </p:graphicFrame>
      <p:graphicFrame>
        <p:nvGraphicFramePr>
          <p:cNvPr id="12299" name="Object 17"/>
          <p:cNvGraphicFramePr>
            <a:graphicFrameLocks noChangeAspect="1"/>
          </p:cNvGraphicFramePr>
          <p:nvPr/>
        </p:nvGraphicFramePr>
        <p:xfrm>
          <a:off x="5972175" y="5487988"/>
          <a:ext cx="1590675" cy="593725"/>
        </p:xfrm>
        <a:graphic>
          <a:graphicData uri="http://schemas.openxmlformats.org/presentationml/2006/ole">
            <p:oleObj spid="_x0000_s12299" name="Equation" r:id="rId13" imgW="609480" imgH="228600" progId="Equation.3">
              <p:embed/>
            </p:oleObj>
          </a:graphicData>
        </a:graphic>
      </p:graphicFrame>
      <p:graphicFrame>
        <p:nvGraphicFramePr>
          <p:cNvPr id="12300" name="Object 18"/>
          <p:cNvGraphicFramePr>
            <a:graphicFrameLocks noChangeAspect="1"/>
          </p:cNvGraphicFramePr>
          <p:nvPr/>
        </p:nvGraphicFramePr>
        <p:xfrm>
          <a:off x="5972175" y="6024563"/>
          <a:ext cx="1557338" cy="528637"/>
        </p:xfrm>
        <a:graphic>
          <a:graphicData uri="http://schemas.openxmlformats.org/presentationml/2006/ole">
            <p:oleObj spid="_x0000_s12300" name="Equation" r:id="rId14" imgW="596880" imgH="203040" progId="Equation.3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74688" y="4922838"/>
            <a:ext cx="37544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An arbitrary vector can be expressed 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477838" y="2262188"/>
          <a:ext cx="7426325" cy="3986212"/>
        </p:xfrm>
        <a:graphic>
          <a:graphicData uri="http://schemas.openxmlformats.org/presentationml/2006/ole">
            <p:oleObj spid="_x0000_s14339" name="Equation" r:id="rId4" imgW="2247840" imgH="1206360" progId="Equation.3">
              <p:embed/>
            </p:oleObj>
          </a:graphicData>
        </a:graphic>
      </p:graphicFrame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43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07E1F-9215-4DD4-9DB1-74FB6F098A10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6002338" y="2362200"/>
          <a:ext cx="2505075" cy="990600"/>
        </p:xfrm>
        <a:graphic>
          <a:graphicData uri="http://schemas.openxmlformats.org/presentationml/2006/ole">
            <p:oleObj spid="_x0000_s14338" name="Equation" r:id="rId5" imgW="1091880" imgH="431640" progId="Equation.3">
              <p:embed/>
            </p:oleObj>
          </a:graphicData>
        </a:graphic>
      </p:graphicFrame>
      <p:sp>
        <p:nvSpPr>
          <p:cNvPr id="143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Series Integral</a:t>
            </a:r>
          </a:p>
        </p:txBody>
      </p:sp>
      <p:sp>
        <p:nvSpPr>
          <p:cNvPr id="143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19250"/>
            <a:ext cx="8178800" cy="417195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orthogonality</a:t>
            </a:r>
            <a:r>
              <a:rPr lang="en-US" dirty="0" smtClean="0"/>
              <a:t> to determine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from x(t)</a:t>
            </a: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676400" y="3886200"/>
          <a:ext cx="4602163" cy="692010"/>
        </p:xfrm>
        <a:graphic>
          <a:graphicData uri="http://schemas.openxmlformats.org/presentationml/2006/ole">
            <p:oleObj spid="_x0000_s14340" name="Equation" r:id="rId6" imgW="168876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9E10E-1C04-4623-986A-550404D266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/>
              <a:t>License Info for </a:t>
            </a:r>
            <a:r>
              <a:rPr lang="en-US" sz="3600" dirty="0" err="1" smtClean="0"/>
              <a:t>DSPFirst</a:t>
            </a:r>
            <a:r>
              <a:rPr lang="en-US" sz="3600" dirty="0" smtClean="0"/>
              <a:t> Slides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3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4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AA1640-F4DB-40DB-8FDF-F1E3202AA2F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/>
              <a:t>Isolate One FS Coefficient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596900" y="1790700"/>
          <a:ext cx="8053388" cy="4429125"/>
        </p:xfrm>
        <a:graphic>
          <a:graphicData uri="http://schemas.openxmlformats.org/presentationml/2006/ole">
            <p:oleObj spid="_x0000_s13314" name="Equation" r:id="rId4" imgW="3555720" imgH="1955520" progId="Equation.3">
              <p:embed/>
            </p:oleObj>
          </a:graphicData>
        </a:graphic>
      </p:graphicFrame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8229600" y="4267200"/>
            <a:ext cx="5334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"/>
          <p:cNvGraphicFramePr>
            <a:graphicFrameLocks noChangeAspect="1"/>
          </p:cNvGraphicFramePr>
          <p:nvPr/>
        </p:nvGraphicFramePr>
        <p:xfrm>
          <a:off x="5562600" y="4876800"/>
          <a:ext cx="2209800" cy="964520"/>
        </p:xfrm>
        <a:graphic>
          <a:graphicData uri="http://schemas.openxmlformats.org/presentationml/2006/ole">
            <p:oleObj spid="_x0000_s13315" name="Equation" r:id="rId5" imgW="990360" imgH="431640" progId="Equation.3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362200" y="6172200"/>
          <a:ext cx="4394200" cy="458787"/>
        </p:xfrm>
        <a:graphic>
          <a:graphicData uri="http://schemas.openxmlformats.org/presentationml/2006/ole">
            <p:oleObj spid="_x0000_s13316" name="Equation" r:id="rId6" imgW="1942920" imgH="203040" progId="Equation.3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V="1">
            <a:off x="2590800" y="5638800"/>
            <a:ext cx="1295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1295400" y="5867400"/>
            <a:ext cx="11430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D42E6-06BF-45FB-A9A7-B0B0C1051AD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Series:  x(t) 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endParaRPr lang="en-US" baseline="-25000" dirty="0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ANALYSIS</a:t>
            </a:r>
          </a:p>
          <a:p>
            <a:pPr lvl="1">
              <a:defRPr/>
            </a:pPr>
            <a:r>
              <a:rPr lang="en-US" dirty="0" smtClean="0"/>
              <a:t>Given a </a:t>
            </a: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PERIODIC Signal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Fourier Series coefficients are obtained via</a:t>
            </a:r>
            <a:br>
              <a:rPr lang="en-US" dirty="0" smtClean="0"/>
            </a:br>
            <a:r>
              <a:rPr lang="en-US" dirty="0" smtClean="0"/>
              <a:t>   an </a:t>
            </a: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 over one period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Next, consider a specific signal, the FWRS</a:t>
            </a:r>
          </a:p>
          <a:p>
            <a:pPr lvl="2">
              <a:defRPr/>
            </a:pPr>
            <a:r>
              <a:rPr lang="en-US" dirty="0" smtClean="0"/>
              <a:t>Full Wave Rectified Sine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752600" y="3657600"/>
          <a:ext cx="5062538" cy="1421872"/>
        </p:xfrm>
        <a:graphic>
          <a:graphicData uri="http://schemas.openxmlformats.org/presentationml/2006/ole">
            <p:oleObj spid="_x0000_s68610" name="Equation" r:id="rId4" imgW="1358640" imgH="380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74B83-21B1-4090-B464-A416E798AC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Full-Wave Rectified Sine</a:t>
            </a:r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830263" y="1676400"/>
          <a:ext cx="5829300" cy="582613"/>
        </p:xfrm>
        <a:graphic>
          <a:graphicData uri="http://schemas.openxmlformats.org/presentationml/2006/ole">
            <p:oleObj spid="_x0000_s51203" name="Equation" r:id="rId4" imgW="2539800" imgH="253800" progId="Equation.3">
              <p:embed/>
            </p:oleObj>
          </a:graphicData>
        </a:graphic>
      </p:graphicFrame>
      <p:pic>
        <p:nvPicPr>
          <p:cNvPr id="25" name="Picture 3" descr="fig03_19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356849"/>
            <a:ext cx="7467600" cy="427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247065" y="4154269"/>
            <a:ext cx="321113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n-lt"/>
              </a:rPr>
              <a:t>Absolute value flips the</a:t>
            </a:r>
          </a:p>
          <a:p>
            <a:r>
              <a:rPr lang="en-US" sz="1800" i="1" dirty="0" smtClean="0">
                <a:latin typeface="+mn-lt"/>
              </a:rPr>
              <a:t>negative lobes of a sine wave</a:t>
            </a:r>
            <a:endParaRPr lang="en-US" sz="18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EDBF5-FBA9-4D37-B038-0234549BB6B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685800"/>
          </a:xfrm>
        </p:spPr>
        <p:txBody>
          <a:bodyPr/>
          <a:lstStyle/>
          <a:p>
            <a:r>
              <a:rPr lang="en-US" dirty="0" smtClean="0"/>
              <a:t>Full-Wave Rectified Sine  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09600" y="1019175"/>
          <a:ext cx="3556000" cy="1109663"/>
        </p:xfrm>
        <a:graphic>
          <a:graphicData uri="http://schemas.openxmlformats.org/presentationml/2006/ole">
            <p:oleObj spid="_x0000_s49154" name="Equation" r:id="rId4" imgW="1549080" imgH="482400" progId="Equation.3">
              <p:embed/>
            </p:oleObj>
          </a:graphicData>
        </a:graphic>
      </p:graphicFrame>
      <p:graphicFrame>
        <p:nvGraphicFramePr>
          <p:cNvPr id="181252" name="Object 3"/>
          <p:cNvGraphicFramePr>
            <a:graphicFrameLocks noChangeAspect="1"/>
          </p:cNvGraphicFramePr>
          <p:nvPr/>
        </p:nvGraphicFramePr>
        <p:xfrm>
          <a:off x="457200" y="2209800"/>
          <a:ext cx="6477000" cy="4537075"/>
        </p:xfrm>
        <a:graphic>
          <a:graphicData uri="http://schemas.openxmlformats.org/presentationml/2006/ole">
            <p:oleObj spid="_x0000_s49155" name="Equation" r:id="rId5" imgW="2869920" imgH="2006280" progId="Equation.3">
              <p:embed/>
            </p:oleObj>
          </a:graphicData>
        </a:graphic>
      </p:graphicFrame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5943600" y="1676400"/>
            <a:ext cx="28257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/>
              <a:t>Full-Wave Rectified Sine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965825" y="2063750"/>
          <a:ext cx="2568575" cy="1445248"/>
        </p:xfrm>
        <a:graphic>
          <a:graphicData uri="http://schemas.openxmlformats.org/presentationml/2006/ole">
            <p:oleObj spid="_x0000_s49156" name="Equation" r:id="rId6" imgW="1307880" imgH="736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141B9-42B9-4C7B-93DA-A8CDE9F2AE01}" type="slidenum">
              <a:rPr lang="en-US" smtClean="0"/>
              <a:pPr/>
              <a:t>24</a:t>
            </a:fld>
            <a:endParaRPr lang="en-US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33400" y="1371600"/>
          <a:ext cx="8112430" cy="5257800"/>
        </p:xfrm>
        <a:graphic>
          <a:graphicData uri="http://schemas.openxmlformats.org/presentationml/2006/ole">
            <p:oleObj spid="_x0000_s50178" name="Equation" r:id="rId4" imgW="3416040" imgH="2209680" progId="Equation.3">
              <p:embed/>
            </p:oleObj>
          </a:graphicData>
        </a:graphic>
      </p:graphicFrame>
      <p:sp>
        <p:nvSpPr>
          <p:cNvPr id="1127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762000"/>
          </a:xfrm>
          <a:noFill/>
        </p:spPr>
        <p:txBody>
          <a:bodyPr/>
          <a:lstStyle/>
          <a:p>
            <a:r>
              <a:rPr lang="en-US" smtClean="0"/>
              <a:t>Full-Wave Rectified Sine   {</a:t>
            </a:r>
            <a:r>
              <a:rPr lang="en-US" smtClean="0">
                <a:sym typeface="Wingdings" pitchFamily="2" charset="2"/>
              </a:rPr>
              <a:t>a</a:t>
            </a:r>
            <a:r>
              <a:rPr lang="en-US" baseline="-25000" smtClean="0">
                <a:sym typeface="Wingdings" pitchFamily="2" charset="2"/>
              </a:rPr>
              <a:t>k</a:t>
            </a:r>
            <a:r>
              <a:rPr lang="en-US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128000" cy="990600"/>
          </a:xfrm>
        </p:spPr>
        <p:txBody>
          <a:bodyPr/>
          <a:lstStyle/>
          <a:p>
            <a:r>
              <a:rPr lang="en-US" dirty="0" smtClean="0"/>
              <a:t>Fourier Coefficients: 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1866900"/>
          </a:xfrm>
        </p:spPr>
        <p:txBody>
          <a:bodyPr/>
          <a:lstStyle/>
          <a:p>
            <a:r>
              <a:rPr lang="en-US" dirty="0" err="1" smtClean="0">
                <a:latin typeface="Arial" charset="0"/>
              </a:rPr>
              <a:t>a</a:t>
            </a:r>
            <a:r>
              <a:rPr lang="en-US" baseline="-25000" dirty="0" err="1" smtClean="0">
                <a:latin typeface="Arial" charset="0"/>
              </a:rPr>
              <a:t>k</a:t>
            </a:r>
            <a:r>
              <a:rPr lang="en-US" baseline="-250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a function of k</a:t>
            </a:r>
          </a:p>
          <a:p>
            <a:pPr lvl="1"/>
            <a:r>
              <a:rPr lang="en-US" dirty="0" smtClean="0">
                <a:latin typeface="Arial" charset="0"/>
              </a:rPr>
              <a:t>Complex Amplitude for k-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Harmonic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Does not depend on the period, T</a:t>
            </a:r>
            <a:r>
              <a:rPr lang="en-US" baseline="-25000" dirty="0" smtClean="0">
                <a:latin typeface="Arial" charset="0"/>
              </a:rPr>
              <a:t>0</a:t>
            </a:r>
          </a:p>
          <a:p>
            <a:pPr marL="1200150" lvl="2" indent="-285750"/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DC value is 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17728-F2DC-42A7-8909-1A7943DCC29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8851" name="Object 0"/>
          <p:cNvGraphicFramePr>
            <a:graphicFrameLocks noChangeAspect="1"/>
          </p:cNvGraphicFramePr>
          <p:nvPr/>
        </p:nvGraphicFramePr>
        <p:xfrm>
          <a:off x="1828800" y="2819400"/>
          <a:ext cx="3087688" cy="1308100"/>
        </p:xfrm>
        <a:graphic>
          <a:graphicData uri="http://schemas.openxmlformats.org/presentationml/2006/ole">
            <p:oleObj spid="_x0000_s78851" name="Equation" r:id="rId3" imgW="990360" imgH="419040" progId="Equation.3">
              <p:embed/>
            </p:oleObj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200400" y="5154613"/>
          <a:ext cx="3105150" cy="609600"/>
        </p:xfrm>
        <a:graphic>
          <a:graphicData uri="http://schemas.openxmlformats.org/presentationml/2006/ole">
            <p:oleObj spid="_x0000_s78852" name="Equation" r:id="rId4" imgW="1168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066800"/>
          </a:xfrm>
        </p:spPr>
        <p:txBody>
          <a:bodyPr/>
          <a:lstStyle/>
          <a:p>
            <a:r>
              <a:rPr lang="en-US" dirty="0" smtClean="0"/>
              <a:t>Spectrum from Fourier Series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/>
              <a:t>Plot a   for Full-Wave Rectified Sinusoid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4876800" y="2514600"/>
          <a:ext cx="3794125" cy="499799"/>
        </p:xfrm>
        <a:graphic>
          <a:graphicData uri="http://schemas.openxmlformats.org/presentationml/2006/ole">
            <p:oleObj spid="_x0000_s79874" name="Equation" r:id="rId4" imgW="1739880" imgH="228600" progId="Equation.3">
              <p:embed/>
            </p:oleObj>
          </a:graphicData>
        </a:graphic>
      </p:graphicFrame>
      <p:pic>
        <p:nvPicPr>
          <p:cNvPr id="9" name="Picture 3" descr="fig03_20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200400"/>
            <a:ext cx="8305800" cy="311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0"/>
          <p:cNvGraphicFramePr>
            <a:graphicFrameLocks noChangeAspect="1"/>
          </p:cNvGraphicFramePr>
          <p:nvPr/>
        </p:nvGraphicFramePr>
        <p:xfrm>
          <a:off x="990600" y="2654300"/>
          <a:ext cx="2368550" cy="1003300"/>
        </p:xfrm>
        <a:graphic>
          <a:graphicData uri="http://schemas.openxmlformats.org/presentationml/2006/ole">
            <p:oleObj spid="_x0000_s79875" name="Equation" r:id="rId6" imgW="990360" imgH="419040" progId="Equation.3">
              <p:embed/>
            </p:oleObj>
          </a:graphicData>
        </a:graphic>
      </p:graphicFrame>
      <p:graphicFrame>
        <p:nvGraphicFramePr>
          <p:cNvPr id="12" name="Object 0"/>
          <p:cNvGraphicFramePr>
            <a:graphicFrameLocks noChangeAspect="1"/>
          </p:cNvGraphicFramePr>
          <p:nvPr/>
        </p:nvGraphicFramePr>
        <p:xfrm>
          <a:off x="1219200" y="1752600"/>
          <a:ext cx="425450" cy="547687"/>
        </p:xfrm>
        <a:graphic>
          <a:graphicData uri="http://schemas.openxmlformats.org/presentationml/2006/ole">
            <p:oleObj spid="_x0000_s79876" name="Equation" r:id="rId7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66800"/>
          </a:xfrm>
        </p:spPr>
        <p:txBody>
          <a:bodyPr/>
          <a:lstStyle/>
          <a:p>
            <a:r>
              <a:rPr lang="en-US" sz="3600" dirty="0" smtClean="0"/>
              <a:t>Reconstruct From Finite Number of Harmonic Components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Full-Wave Rectified Sinusoid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57200" y="19621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1600200" y="2438400"/>
          <a:ext cx="1865313" cy="898999"/>
        </p:xfrm>
        <a:graphic>
          <a:graphicData uri="http://schemas.openxmlformats.org/presentationml/2006/ole">
            <p:oleObj spid="_x0000_s80901" name="Equation" r:id="rId4" imgW="952200" imgH="457200" progId="Equation.3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181600" y="1752600"/>
          <a:ext cx="2593975" cy="582613"/>
        </p:xfrm>
        <a:graphic>
          <a:graphicData uri="http://schemas.openxmlformats.org/presentationml/2006/ole">
            <p:oleObj spid="_x0000_s80902" name="Equation" r:id="rId5" imgW="1130040" imgH="253800" progId="Equation.3">
              <p:embed/>
            </p:oleObj>
          </a:graphicData>
        </a:graphic>
      </p:graphicFrame>
      <p:graphicFrame>
        <p:nvGraphicFramePr>
          <p:cNvPr id="16" name="Object 0"/>
          <p:cNvGraphicFramePr>
            <a:graphicFrameLocks noChangeAspect="1"/>
          </p:cNvGraphicFramePr>
          <p:nvPr/>
        </p:nvGraphicFramePr>
        <p:xfrm>
          <a:off x="3579813" y="3352800"/>
          <a:ext cx="2401887" cy="471488"/>
        </p:xfrm>
        <a:graphic>
          <a:graphicData uri="http://schemas.openxmlformats.org/presentationml/2006/ole">
            <p:oleObj spid="_x0000_s80903" name="Equation" r:id="rId6" imgW="1168200" imgH="228600" progId="Equation.3">
              <p:embed/>
            </p:oleObj>
          </a:graphicData>
        </a:graphic>
      </p:graphicFrame>
      <p:graphicFrame>
        <p:nvGraphicFramePr>
          <p:cNvPr id="17" name="Object 0"/>
          <p:cNvGraphicFramePr>
            <a:graphicFrameLocks noChangeAspect="1"/>
          </p:cNvGraphicFramePr>
          <p:nvPr/>
        </p:nvGraphicFramePr>
        <p:xfrm>
          <a:off x="3657600" y="2438400"/>
          <a:ext cx="2063750" cy="874189"/>
        </p:xfrm>
        <a:graphic>
          <a:graphicData uri="http://schemas.openxmlformats.org/presentationml/2006/ole">
            <p:oleObj spid="_x0000_s80904" name="Equation" r:id="rId7" imgW="990360" imgH="419040" progId="Equation.3">
              <p:embed/>
            </p:oleObj>
          </a:graphicData>
        </a:graphic>
      </p:graphicFrame>
      <p:graphicFrame>
        <p:nvGraphicFramePr>
          <p:cNvPr id="18" name="Object 1024"/>
          <p:cNvGraphicFramePr>
            <a:graphicFrameLocks noChangeAspect="1"/>
          </p:cNvGraphicFramePr>
          <p:nvPr/>
        </p:nvGraphicFramePr>
        <p:xfrm>
          <a:off x="936625" y="4148138"/>
          <a:ext cx="6378575" cy="1157287"/>
        </p:xfrm>
        <a:graphic>
          <a:graphicData uri="http://schemas.openxmlformats.org/presentationml/2006/ole">
            <p:oleObj spid="_x0000_s80905" name="Equation" r:id="rId8" imgW="2374560" imgH="431640" progId="Equation.3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922338" y="5486400"/>
          <a:ext cx="5770562" cy="582613"/>
        </p:xfrm>
        <a:graphic>
          <a:graphicData uri="http://schemas.openxmlformats.org/presentationml/2006/ole">
            <p:oleObj spid="_x0000_s80906" name="Equation" r:id="rId9" imgW="25146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66800"/>
          </a:xfrm>
        </p:spPr>
        <p:txBody>
          <a:bodyPr/>
          <a:lstStyle/>
          <a:p>
            <a:r>
              <a:rPr lang="en-US" sz="3600" dirty="0" smtClean="0"/>
              <a:t>Reconstruct From Finite Number of Spectrum Components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Full-Wave Rectified Sinusoid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57200" y="19621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181600" y="1752600"/>
          <a:ext cx="2593975" cy="582613"/>
        </p:xfrm>
        <a:graphic>
          <a:graphicData uri="http://schemas.openxmlformats.org/presentationml/2006/ole">
            <p:oleObj spid="_x0000_s133122" name="Equation" r:id="rId4" imgW="1130040" imgH="253800" progId="Equation.3">
              <p:embed/>
            </p:oleObj>
          </a:graphicData>
        </a:graphic>
      </p:graphicFrame>
      <p:graphicFrame>
        <p:nvGraphicFramePr>
          <p:cNvPr id="20" name="Object 1"/>
          <p:cNvGraphicFramePr>
            <a:graphicFrameLocks noChangeAspect="1"/>
          </p:cNvGraphicFramePr>
          <p:nvPr/>
        </p:nvGraphicFramePr>
        <p:xfrm>
          <a:off x="381000" y="2362200"/>
          <a:ext cx="1865313" cy="898999"/>
        </p:xfrm>
        <a:graphic>
          <a:graphicData uri="http://schemas.openxmlformats.org/presentationml/2006/ole">
            <p:oleObj spid="_x0000_s133123" name="Equation" r:id="rId5" imgW="952200" imgH="457200" progId="Equation.3">
              <p:embed/>
            </p:oleObj>
          </a:graphicData>
        </a:graphic>
      </p:graphicFrame>
      <p:pic>
        <p:nvPicPr>
          <p:cNvPr id="21" name="Picture 3" descr="fig03_21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97545" y="2362200"/>
            <a:ext cx="646545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Object 0"/>
          <p:cNvGraphicFramePr>
            <a:graphicFrameLocks noChangeAspect="1"/>
          </p:cNvGraphicFramePr>
          <p:nvPr/>
        </p:nvGraphicFramePr>
        <p:xfrm>
          <a:off x="342900" y="4191000"/>
          <a:ext cx="2403475" cy="471488"/>
        </p:xfrm>
        <a:graphic>
          <a:graphicData uri="http://schemas.openxmlformats.org/presentationml/2006/ole">
            <p:oleObj spid="_x0000_s133124" name="Equation" r:id="rId7" imgW="1168200" imgH="228600" progId="Equation.3">
              <p:embed/>
            </p:oleObj>
          </a:graphicData>
        </a:graphic>
      </p:graphicFrame>
      <p:graphicFrame>
        <p:nvGraphicFramePr>
          <p:cNvPr id="418821" name="Object 0"/>
          <p:cNvGraphicFramePr>
            <a:graphicFrameLocks noChangeAspect="1"/>
          </p:cNvGraphicFramePr>
          <p:nvPr/>
        </p:nvGraphicFramePr>
        <p:xfrm>
          <a:off x="408490" y="5702300"/>
          <a:ext cx="2188660" cy="927100"/>
        </p:xfrm>
        <a:graphic>
          <a:graphicData uri="http://schemas.openxmlformats.org/presentationml/2006/ole">
            <p:oleObj spid="_x0000_s133125" name="Equation" r:id="rId8" imgW="9903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74B83-21B1-4090-B464-A416E798AC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1066800"/>
          </a:xfrm>
        </p:spPr>
        <p:txBody>
          <a:bodyPr/>
          <a:lstStyle/>
          <a:p>
            <a:r>
              <a:rPr lang="en-US" dirty="0" smtClean="0"/>
              <a:t>EXAMPLE 2: SQUARE WAVE</a:t>
            </a:r>
          </a:p>
        </p:txBody>
      </p:sp>
      <p:grpSp>
        <p:nvGrpSpPr>
          <p:cNvPr id="2" name="Group 1063"/>
          <p:cNvGrpSpPr>
            <a:grpSpLocks/>
          </p:cNvGrpSpPr>
          <p:nvPr/>
        </p:nvGrpSpPr>
        <p:grpSpPr bwMode="auto">
          <a:xfrm>
            <a:off x="990600" y="4343400"/>
            <a:ext cx="7239000" cy="2193925"/>
            <a:chOff x="624" y="2736"/>
            <a:chExt cx="4560" cy="1382"/>
          </a:xfrm>
        </p:grpSpPr>
        <p:sp>
          <p:nvSpPr>
            <p:cNvPr id="15368" name="Text Box 1057"/>
            <p:cNvSpPr txBox="1">
              <a:spLocks noChangeArrowheads="1"/>
            </p:cNvSpPr>
            <p:nvPr/>
          </p:nvSpPr>
          <p:spPr bwMode="auto">
            <a:xfrm>
              <a:off x="2236" y="3648"/>
              <a:ext cx="21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" pitchFamily="18" charset="0"/>
                </a:rPr>
                <a:t>0</a:t>
              </a:r>
            </a:p>
          </p:txBody>
        </p:sp>
        <p:sp>
          <p:nvSpPr>
            <p:cNvPr id="15369" name="Line 1032"/>
            <p:cNvSpPr>
              <a:spLocks noChangeShapeType="1"/>
            </p:cNvSpPr>
            <p:nvPr/>
          </p:nvSpPr>
          <p:spPr bwMode="auto">
            <a:xfrm>
              <a:off x="624" y="3648"/>
              <a:ext cx="44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1033"/>
            <p:cNvSpPr>
              <a:spLocks noChangeShapeType="1"/>
            </p:cNvSpPr>
            <p:nvPr/>
          </p:nvSpPr>
          <p:spPr bwMode="auto">
            <a:xfrm flipV="1">
              <a:off x="2352" y="2832"/>
              <a:ext cx="0" cy="8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Freeform 1041"/>
            <p:cNvSpPr>
              <a:spLocks/>
            </p:cNvSpPr>
            <p:nvPr/>
          </p:nvSpPr>
          <p:spPr bwMode="auto">
            <a:xfrm>
              <a:off x="768" y="3120"/>
              <a:ext cx="4272" cy="528"/>
            </a:xfrm>
            <a:custGeom>
              <a:avLst/>
              <a:gdLst>
                <a:gd name="T0" fmla="*/ 0 w 4272"/>
                <a:gd name="T1" fmla="*/ 0 h 528"/>
                <a:gd name="T2" fmla="*/ 672 w 4272"/>
                <a:gd name="T3" fmla="*/ 0 h 528"/>
                <a:gd name="T4" fmla="*/ 672 w 4272"/>
                <a:gd name="T5" fmla="*/ 528 h 528"/>
                <a:gd name="T6" fmla="*/ 1584 w 4272"/>
                <a:gd name="T7" fmla="*/ 528 h 528"/>
                <a:gd name="T8" fmla="*/ 1584 w 4272"/>
                <a:gd name="T9" fmla="*/ 0 h 528"/>
                <a:gd name="T10" fmla="*/ 2496 w 4272"/>
                <a:gd name="T11" fmla="*/ 0 h 528"/>
                <a:gd name="T12" fmla="*/ 2496 w 4272"/>
                <a:gd name="T13" fmla="*/ 528 h 528"/>
                <a:gd name="T14" fmla="*/ 3408 w 4272"/>
                <a:gd name="T15" fmla="*/ 528 h 528"/>
                <a:gd name="T16" fmla="*/ 3408 w 4272"/>
                <a:gd name="T17" fmla="*/ 0 h 528"/>
                <a:gd name="T18" fmla="*/ 4272 w 4272"/>
                <a:gd name="T19" fmla="*/ 0 h 5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72"/>
                <a:gd name="T31" fmla="*/ 0 h 528"/>
                <a:gd name="T32" fmla="*/ 4272 w 4272"/>
                <a:gd name="T33" fmla="*/ 528 h 5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72" h="528">
                  <a:moveTo>
                    <a:pt x="0" y="0"/>
                  </a:moveTo>
                  <a:lnTo>
                    <a:pt x="672" y="0"/>
                  </a:lnTo>
                  <a:lnTo>
                    <a:pt x="672" y="528"/>
                  </a:lnTo>
                  <a:lnTo>
                    <a:pt x="1584" y="528"/>
                  </a:lnTo>
                  <a:lnTo>
                    <a:pt x="1584" y="0"/>
                  </a:lnTo>
                  <a:lnTo>
                    <a:pt x="2496" y="0"/>
                  </a:lnTo>
                  <a:lnTo>
                    <a:pt x="2496" y="528"/>
                  </a:lnTo>
                  <a:lnTo>
                    <a:pt x="3408" y="528"/>
                  </a:lnTo>
                  <a:lnTo>
                    <a:pt x="3408" y="0"/>
                  </a:lnTo>
                  <a:lnTo>
                    <a:pt x="4272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Text Box 1042"/>
            <p:cNvSpPr txBox="1">
              <a:spLocks noChangeArrowheads="1"/>
            </p:cNvSpPr>
            <p:nvPr/>
          </p:nvSpPr>
          <p:spPr bwMode="auto">
            <a:xfrm>
              <a:off x="1200" y="3638"/>
              <a:ext cx="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" pitchFamily="18" charset="0"/>
                </a:rPr>
                <a:t>–.02</a:t>
              </a:r>
            </a:p>
          </p:txBody>
        </p:sp>
        <p:sp>
          <p:nvSpPr>
            <p:cNvPr id="15373" name="Text Box 1043"/>
            <p:cNvSpPr txBox="1">
              <a:spLocks noChangeArrowheads="1"/>
            </p:cNvSpPr>
            <p:nvPr/>
          </p:nvSpPr>
          <p:spPr bwMode="auto">
            <a:xfrm>
              <a:off x="3120" y="3648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" pitchFamily="18" charset="0"/>
                </a:rPr>
                <a:t>.02</a:t>
              </a:r>
            </a:p>
          </p:txBody>
        </p:sp>
        <p:sp>
          <p:nvSpPr>
            <p:cNvPr id="15374" name="Text Box 1044"/>
            <p:cNvSpPr txBox="1">
              <a:spLocks noChangeArrowheads="1"/>
            </p:cNvSpPr>
            <p:nvPr/>
          </p:nvSpPr>
          <p:spPr bwMode="auto">
            <a:xfrm>
              <a:off x="3984" y="3648"/>
              <a:ext cx="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" pitchFamily="18" charset="0"/>
                </a:rPr>
                <a:t>0.04</a:t>
              </a:r>
            </a:p>
          </p:txBody>
        </p:sp>
        <p:sp>
          <p:nvSpPr>
            <p:cNvPr id="15375" name="Text Box 1046"/>
            <p:cNvSpPr txBox="1">
              <a:spLocks noChangeArrowheads="1"/>
            </p:cNvSpPr>
            <p:nvPr/>
          </p:nvSpPr>
          <p:spPr bwMode="auto">
            <a:xfrm>
              <a:off x="1094" y="383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latin typeface="Times" pitchFamily="18" charset="0"/>
              </a:endParaRPr>
            </a:p>
          </p:txBody>
        </p:sp>
        <p:sp>
          <p:nvSpPr>
            <p:cNvPr id="15376" name="Text Box 1047"/>
            <p:cNvSpPr txBox="1">
              <a:spLocks noChangeArrowheads="1"/>
            </p:cNvSpPr>
            <p:nvPr/>
          </p:nvSpPr>
          <p:spPr bwMode="auto">
            <a:xfrm>
              <a:off x="2160" y="296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" pitchFamily="18" charset="0"/>
                </a:rPr>
                <a:t>1</a:t>
              </a:r>
            </a:p>
          </p:txBody>
        </p:sp>
        <p:sp>
          <p:nvSpPr>
            <p:cNvPr id="15377" name="Line 1049"/>
            <p:cNvSpPr>
              <a:spLocks noChangeShapeType="1"/>
            </p:cNvSpPr>
            <p:nvPr/>
          </p:nvSpPr>
          <p:spPr bwMode="auto">
            <a:xfrm>
              <a:off x="3264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050"/>
            <p:cNvSpPr>
              <a:spLocks noChangeShapeType="1"/>
            </p:cNvSpPr>
            <p:nvPr/>
          </p:nvSpPr>
          <p:spPr bwMode="auto">
            <a:xfrm>
              <a:off x="1440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052"/>
            <p:cNvSpPr>
              <a:spLocks noChangeShapeType="1"/>
            </p:cNvSpPr>
            <p:nvPr/>
          </p:nvSpPr>
          <p:spPr bwMode="auto">
            <a:xfrm>
              <a:off x="4176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Text Box 1053"/>
            <p:cNvSpPr txBox="1">
              <a:spLocks noChangeArrowheads="1"/>
            </p:cNvSpPr>
            <p:nvPr/>
          </p:nvSpPr>
          <p:spPr bwMode="auto">
            <a:xfrm>
              <a:off x="4919" y="364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  t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15381" name="Text Box 1054"/>
            <p:cNvSpPr txBox="1">
              <a:spLocks noChangeArrowheads="1"/>
            </p:cNvSpPr>
            <p:nvPr/>
          </p:nvSpPr>
          <p:spPr bwMode="auto">
            <a:xfrm>
              <a:off x="2400" y="2736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x(t)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15382" name="Text Box 1056"/>
            <p:cNvSpPr txBox="1">
              <a:spLocks noChangeArrowheads="1"/>
            </p:cNvSpPr>
            <p:nvPr/>
          </p:nvSpPr>
          <p:spPr bwMode="auto">
            <a:xfrm>
              <a:off x="2640" y="3648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" pitchFamily="18" charset="0"/>
                </a:rPr>
                <a:t>.01</a:t>
              </a:r>
            </a:p>
          </p:txBody>
        </p:sp>
        <p:sp>
          <p:nvSpPr>
            <p:cNvPr id="15383" name="Line 1059"/>
            <p:cNvSpPr>
              <a:spLocks noChangeShapeType="1"/>
            </p:cNvSpPr>
            <p:nvPr/>
          </p:nvSpPr>
          <p:spPr bwMode="auto">
            <a:xfrm>
              <a:off x="2784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362" name="Object 2048"/>
          <p:cNvGraphicFramePr>
            <a:graphicFrameLocks noChangeAspect="1"/>
          </p:cNvGraphicFramePr>
          <p:nvPr/>
        </p:nvGraphicFramePr>
        <p:xfrm>
          <a:off x="838200" y="1676400"/>
          <a:ext cx="4894263" cy="2643188"/>
        </p:xfrm>
        <a:graphic>
          <a:graphicData uri="http://schemas.openxmlformats.org/presentationml/2006/ole">
            <p:oleObj spid="_x0000_s15362" name="Equation" r:id="rId4" imgW="1460160" imgH="7873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This Lecture:</a:t>
            </a:r>
          </a:p>
          <a:p>
            <a:pPr lvl="1">
              <a:defRPr/>
            </a:pPr>
            <a:r>
              <a:rPr lang="en-US" b="1" dirty="0" smtClean="0"/>
              <a:t>Fourier Series in Ch 3, Sect. 3-5</a:t>
            </a:r>
          </a:p>
          <a:p>
            <a:pPr lvl="1">
              <a:defRPr/>
            </a:pPr>
            <a:r>
              <a:rPr lang="en-US" dirty="0" smtClean="0"/>
              <a:t>Also, periodic signals, Sect. 3-4</a:t>
            </a:r>
          </a:p>
          <a:p>
            <a:pPr lvl="1">
              <a:defRPr/>
            </a:pPr>
            <a:endParaRPr lang="en-US" b="1" dirty="0" smtClean="0"/>
          </a:p>
          <a:p>
            <a:pPr>
              <a:defRPr/>
            </a:pPr>
            <a:r>
              <a:rPr lang="en-US" dirty="0" smtClean="0"/>
              <a:t>Other Reading:</a:t>
            </a:r>
          </a:p>
          <a:p>
            <a:pPr lvl="1">
              <a:defRPr/>
            </a:pPr>
            <a:r>
              <a:rPr lang="en-US" dirty="0" smtClean="0"/>
              <a:t>Appendix C: More details on Fourier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1" name="Object 1025"/>
          <p:cNvGraphicFramePr>
            <a:graphicFrameLocks noChangeAspect="1"/>
          </p:cNvGraphicFramePr>
          <p:nvPr/>
        </p:nvGraphicFramePr>
        <p:xfrm>
          <a:off x="990600" y="3670300"/>
          <a:ext cx="7448550" cy="1206500"/>
        </p:xfrm>
        <a:graphic>
          <a:graphicData uri="http://schemas.openxmlformats.org/presentationml/2006/ole">
            <p:oleObj spid="_x0000_s16387" name="Equation" r:id="rId4" imgW="2984400" imgH="482400" progId="Equation.3">
              <p:embed/>
            </p:oleObj>
          </a:graphicData>
        </a:graphic>
      </p:graphicFrame>
      <p:sp>
        <p:nvSpPr>
          <p:cNvPr id="1638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63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63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6037C-9812-49D7-ADA0-515423BE658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smtClean="0"/>
              <a:t>FS for a SQUARE WAVE   {</a:t>
            </a:r>
            <a:r>
              <a:rPr lang="en-US" smtClean="0">
                <a:sym typeface="Wingdings" pitchFamily="2" charset="2"/>
              </a:rPr>
              <a:t>a</a:t>
            </a:r>
            <a:r>
              <a:rPr lang="en-US" baseline="-25000" smtClean="0">
                <a:sym typeface="Wingdings" pitchFamily="2" charset="2"/>
              </a:rPr>
              <a:t>k</a:t>
            </a:r>
            <a:r>
              <a:rPr lang="en-US" smtClean="0"/>
              <a:t>}</a:t>
            </a:r>
          </a:p>
        </p:txBody>
      </p:sp>
      <p:sp>
        <p:nvSpPr>
          <p:cNvPr id="97293" name="Oval 13"/>
          <p:cNvSpPr>
            <a:spLocks noChangeArrowheads="1"/>
          </p:cNvSpPr>
          <p:nvPr/>
        </p:nvSpPr>
        <p:spPr bwMode="auto">
          <a:xfrm>
            <a:off x="2209800" y="365760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20" name="Object 1024"/>
          <p:cNvGraphicFramePr>
            <a:graphicFrameLocks noChangeAspect="1"/>
          </p:cNvGraphicFramePr>
          <p:nvPr/>
        </p:nvGraphicFramePr>
        <p:xfrm>
          <a:off x="729179" y="1600200"/>
          <a:ext cx="7119421" cy="1558107"/>
        </p:xfrm>
        <a:graphic>
          <a:graphicData uri="http://schemas.openxmlformats.org/presentationml/2006/ole">
            <p:oleObj spid="_x0000_s16386" name="Equation" r:id="rId5" imgW="2323800" imgH="507960" progId="Equation.3">
              <p:embed/>
            </p:oleObj>
          </a:graphicData>
        </a:graphic>
      </p:graphicFrame>
      <p:graphicFrame>
        <p:nvGraphicFramePr>
          <p:cNvPr id="158722" name="Object 1026"/>
          <p:cNvGraphicFramePr>
            <a:graphicFrameLocks noChangeAspect="1"/>
          </p:cNvGraphicFramePr>
          <p:nvPr/>
        </p:nvGraphicFramePr>
        <p:xfrm>
          <a:off x="1219200" y="4876800"/>
          <a:ext cx="5791200" cy="1235154"/>
        </p:xfrm>
        <a:graphic>
          <a:graphicData uri="http://schemas.openxmlformats.org/presentationml/2006/ole">
            <p:oleObj spid="_x0000_s16388" name="Equation" r:id="rId6" imgW="2145960" imgH="457200" progId="Equation.3">
              <p:embed/>
            </p:oleObj>
          </a:graphicData>
        </a:graphic>
      </p:graphicFrame>
      <p:graphicFrame>
        <p:nvGraphicFramePr>
          <p:cNvPr id="2" name="Object 2048"/>
          <p:cNvGraphicFramePr>
            <a:graphicFrameLocks noChangeAspect="1"/>
          </p:cNvGraphicFramePr>
          <p:nvPr/>
        </p:nvGraphicFramePr>
        <p:xfrm>
          <a:off x="6096000" y="2865438"/>
          <a:ext cx="2284413" cy="716932"/>
        </p:xfrm>
        <a:graphic>
          <a:graphicData uri="http://schemas.openxmlformats.org/presentationml/2006/ole">
            <p:oleObj spid="_x0000_s16389" name="Equation" r:id="rId7" imgW="146016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74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74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BEA02-B733-4473-80FE-EBF2D3776DE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066800"/>
          </a:xfrm>
        </p:spPr>
        <p:txBody>
          <a:bodyPr/>
          <a:lstStyle/>
          <a:p>
            <a:r>
              <a:rPr lang="en-US" smtClean="0"/>
              <a:t>DC Coefficient:  a</a:t>
            </a:r>
            <a:r>
              <a:rPr lang="en-US" baseline="-25000" smtClean="0"/>
              <a:t>0</a:t>
            </a:r>
            <a:endParaRPr lang="en-US" smtClean="0"/>
          </a:p>
        </p:txBody>
      </p:sp>
      <p:graphicFrame>
        <p:nvGraphicFramePr>
          <p:cNvPr id="159744" name="Object 0"/>
          <p:cNvGraphicFramePr>
            <a:graphicFrameLocks noChangeAspect="1"/>
          </p:cNvGraphicFramePr>
          <p:nvPr/>
        </p:nvGraphicFramePr>
        <p:xfrm>
          <a:off x="990600" y="1516063"/>
          <a:ext cx="7086600" cy="1550987"/>
        </p:xfrm>
        <a:graphic>
          <a:graphicData uri="http://schemas.openxmlformats.org/presentationml/2006/ole">
            <p:oleObj spid="_x0000_s17410" name="Equation" r:id="rId4" imgW="2323800" imgH="507960" progId="Equation.3">
              <p:embed/>
            </p:oleObj>
          </a:graphicData>
        </a:graphic>
      </p:graphicFrame>
      <p:graphicFrame>
        <p:nvGraphicFramePr>
          <p:cNvPr id="159745" name="Object 1"/>
          <p:cNvGraphicFramePr>
            <a:graphicFrameLocks noChangeAspect="1"/>
          </p:cNvGraphicFramePr>
          <p:nvPr/>
        </p:nvGraphicFramePr>
        <p:xfrm>
          <a:off x="1028700" y="3228975"/>
          <a:ext cx="5153025" cy="1450975"/>
        </p:xfrm>
        <a:graphic>
          <a:graphicData uri="http://schemas.openxmlformats.org/presentationml/2006/ole">
            <p:oleObj spid="_x0000_s17411" name="Equation" r:id="rId5" imgW="1714320" imgH="482400" progId="Equation.3">
              <p:embed/>
            </p:oleObj>
          </a:graphicData>
        </a:graphic>
      </p:graphicFrame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933450" y="4802188"/>
          <a:ext cx="5772150" cy="1463675"/>
        </p:xfrm>
        <a:graphic>
          <a:graphicData uri="http://schemas.openxmlformats.org/presentationml/2006/ole">
            <p:oleObj spid="_x0000_s17412" name="Equation" r:id="rId6" imgW="2006280" imgH="507960" progId="Equation.3">
              <p:embed/>
            </p:oleObj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338888" y="3200400"/>
            <a:ext cx="2424112" cy="1695450"/>
            <a:chOff x="3863" y="2016"/>
            <a:chExt cx="1527" cy="1068"/>
          </a:xfrm>
        </p:grpSpPr>
        <p:grpSp>
          <p:nvGrpSpPr>
            <p:cNvPr id="17418" name="Group 40"/>
            <p:cNvGrpSpPr>
              <a:grpSpLocks/>
            </p:cNvGrpSpPr>
            <p:nvPr/>
          </p:nvGrpSpPr>
          <p:grpSpPr bwMode="auto">
            <a:xfrm>
              <a:off x="3984" y="2016"/>
              <a:ext cx="1406" cy="1068"/>
              <a:chOff x="3984" y="2016"/>
              <a:chExt cx="1406" cy="1068"/>
            </a:xfrm>
          </p:grpSpPr>
          <p:sp>
            <p:nvSpPr>
              <p:cNvPr id="17420" name="Rectangle 38" descr="Dark downward diagonal"/>
              <p:cNvSpPr>
                <a:spLocks noChangeArrowheads="1"/>
              </p:cNvSpPr>
              <p:nvPr/>
            </p:nvSpPr>
            <p:spPr bwMode="auto">
              <a:xfrm>
                <a:off x="4073" y="2365"/>
                <a:ext cx="528" cy="432"/>
              </a:xfrm>
              <a:prstGeom prst="rect">
                <a:avLst/>
              </a:prstGeom>
              <a:pattFill prst="dkDn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1" name="Text Box 25"/>
              <p:cNvSpPr txBox="1">
                <a:spLocks noChangeArrowheads="1"/>
              </p:cNvSpPr>
              <p:nvPr/>
            </p:nvSpPr>
            <p:spPr bwMode="auto">
              <a:xfrm>
                <a:off x="4025" y="2796"/>
                <a:ext cx="1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>
                    <a:latin typeface="Times" pitchFamily="18" charset="0"/>
                  </a:rPr>
                  <a:t>0</a:t>
                </a:r>
              </a:p>
            </p:txBody>
          </p:sp>
          <p:sp>
            <p:nvSpPr>
              <p:cNvPr id="17422" name="Line 26"/>
              <p:cNvSpPr>
                <a:spLocks noChangeShapeType="1"/>
              </p:cNvSpPr>
              <p:nvPr/>
            </p:nvSpPr>
            <p:spPr bwMode="auto">
              <a:xfrm>
                <a:off x="3984" y="2796"/>
                <a:ext cx="116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3" name="Line 27"/>
              <p:cNvSpPr>
                <a:spLocks noChangeShapeType="1"/>
              </p:cNvSpPr>
              <p:nvPr/>
            </p:nvSpPr>
            <p:spPr bwMode="auto">
              <a:xfrm flipV="1">
                <a:off x="4080" y="2016"/>
                <a:ext cx="0" cy="8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Freeform 28"/>
              <p:cNvSpPr>
                <a:spLocks/>
              </p:cNvSpPr>
              <p:nvPr/>
            </p:nvSpPr>
            <p:spPr bwMode="auto">
              <a:xfrm>
                <a:off x="4088" y="2372"/>
                <a:ext cx="985" cy="424"/>
              </a:xfrm>
              <a:custGeom>
                <a:avLst/>
                <a:gdLst>
                  <a:gd name="T0" fmla="*/ 0 w 1824"/>
                  <a:gd name="T1" fmla="*/ 340 h 528"/>
                  <a:gd name="T2" fmla="*/ 0 w 1824"/>
                  <a:gd name="T3" fmla="*/ 0 h 528"/>
                  <a:gd name="T4" fmla="*/ 266 w 1824"/>
                  <a:gd name="T5" fmla="*/ 0 h 528"/>
                  <a:gd name="T6" fmla="*/ 266 w 1824"/>
                  <a:gd name="T7" fmla="*/ 340 h 528"/>
                  <a:gd name="T8" fmla="*/ 532 w 1824"/>
                  <a:gd name="T9" fmla="*/ 34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4"/>
                  <a:gd name="T16" fmla="*/ 0 h 528"/>
                  <a:gd name="T17" fmla="*/ 1824 w 1824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4" h="528">
                    <a:moveTo>
                      <a:pt x="0" y="528"/>
                    </a:moveTo>
                    <a:lnTo>
                      <a:pt x="0" y="0"/>
                    </a:lnTo>
                    <a:lnTo>
                      <a:pt x="912" y="0"/>
                    </a:lnTo>
                    <a:lnTo>
                      <a:pt x="912" y="528"/>
                    </a:lnTo>
                    <a:lnTo>
                      <a:pt x="1824" y="528"/>
                    </a:ln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Text Box 29"/>
              <p:cNvSpPr txBox="1">
                <a:spLocks noChangeArrowheads="1"/>
              </p:cNvSpPr>
              <p:nvPr/>
            </p:nvSpPr>
            <p:spPr bwMode="auto">
              <a:xfrm>
                <a:off x="4464" y="2832"/>
                <a:ext cx="2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Times" pitchFamily="18" charset="0"/>
                  </a:rPr>
                  <a:t>.02</a:t>
                </a:r>
              </a:p>
            </p:txBody>
          </p:sp>
          <p:sp>
            <p:nvSpPr>
              <p:cNvPr id="17426" name="Text Box 30"/>
              <p:cNvSpPr txBox="1">
                <a:spLocks noChangeArrowheads="1"/>
              </p:cNvSpPr>
              <p:nvPr/>
            </p:nvSpPr>
            <p:spPr bwMode="auto">
              <a:xfrm>
                <a:off x="4896" y="2832"/>
                <a:ext cx="3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Times" pitchFamily="18" charset="0"/>
                  </a:rPr>
                  <a:t>0.04</a:t>
                </a:r>
              </a:p>
            </p:txBody>
          </p:sp>
          <p:sp>
            <p:nvSpPr>
              <p:cNvPr id="17427" name="Text Box 31"/>
              <p:cNvSpPr txBox="1">
                <a:spLocks noChangeArrowheads="1"/>
              </p:cNvSpPr>
              <p:nvPr/>
            </p:nvSpPr>
            <p:spPr bwMode="auto">
              <a:xfrm>
                <a:off x="3984" y="224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" pitchFamily="18" charset="0"/>
                  </a:rPr>
                  <a:t>1</a:t>
                </a:r>
              </a:p>
            </p:txBody>
          </p:sp>
          <p:sp>
            <p:nvSpPr>
              <p:cNvPr id="17428" name="Line 32"/>
              <p:cNvSpPr>
                <a:spLocks noChangeShapeType="1"/>
              </p:cNvSpPr>
              <p:nvPr/>
            </p:nvSpPr>
            <p:spPr bwMode="auto">
              <a:xfrm>
                <a:off x="4581" y="2758"/>
                <a:ext cx="0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Line 33"/>
              <p:cNvSpPr>
                <a:spLocks noChangeShapeType="1"/>
              </p:cNvSpPr>
              <p:nvPr/>
            </p:nvSpPr>
            <p:spPr bwMode="auto">
              <a:xfrm>
                <a:off x="5073" y="2758"/>
                <a:ext cx="0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Text Box 34"/>
              <p:cNvSpPr txBox="1">
                <a:spLocks noChangeArrowheads="1"/>
              </p:cNvSpPr>
              <p:nvPr/>
            </p:nvSpPr>
            <p:spPr bwMode="auto">
              <a:xfrm>
                <a:off x="5125" y="264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Times" pitchFamily="18" charset="0"/>
                  </a:rPr>
                  <a:t>  t</a:t>
                </a:r>
                <a:endParaRPr lang="en-US" altLang="en-US">
                  <a:latin typeface="Times" pitchFamily="18" charset="0"/>
                </a:endParaRPr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4128" y="2064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Times" pitchFamily="18" charset="0"/>
                  </a:rPr>
                  <a:t>x(t)</a:t>
                </a:r>
                <a:endParaRPr lang="en-US" altLang="en-US">
                  <a:latin typeface="Times" pitchFamily="18" charset="0"/>
                </a:endParaRPr>
              </a:p>
            </p:txBody>
          </p:sp>
          <p:sp>
            <p:nvSpPr>
              <p:cNvPr id="17432" name="Text Box 36"/>
              <p:cNvSpPr txBox="1">
                <a:spLocks noChangeArrowheads="1"/>
              </p:cNvSpPr>
              <p:nvPr/>
            </p:nvSpPr>
            <p:spPr bwMode="auto">
              <a:xfrm>
                <a:off x="4176" y="2832"/>
                <a:ext cx="2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Times" pitchFamily="18" charset="0"/>
                  </a:rPr>
                  <a:t>.01</a:t>
                </a:r>
              </a:p>
            </p:txBody>
          </p:sp>
          <p:sp>
            <p:nvSpPr>
              <p:cNvPr id="17433" name="Line 37"/>
              <p:cNvSpPr>
                <a:spLocks noChangeShapeType="1"/>
              </p:cNvSpPr>
              <p:nvPr/>
            </p:nvSpPr>
            <p:spPr bwMode="auto">
              <a:xfrm>
                <a:off x="4321" y="2758"/>
                <a:ext cx="0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19" name="Text Box 41"/>
            <p:cNvSpPr txBox="1">
              <a:spLocks noChangeArrowheads="1"/>
            </p:cNvSpPr>
            <p:nvPr/>
          </p:nvSpPr>
          <p:spPr bwMode="auto">
            <a:xfrm>
              <a:off x="3863" y="2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8DA23-3F73-47C8-825C-B3C136A2AD4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smtClean="0"/>
              <a:t>Fourier Coefficients  a</a:t>
            </a:r>
            <a:r>
              <a:rPr lang="en-US" baseline="-25000" smtClean="0"/>
              <a:t>k</a:t>
            </a:r>
            <a:endParaRPr lang="en-US" smtClean="0"/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457200" y="160020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 dirty="0" err="1">
                <a:latin typeface="Arial" charset="0"/>
              </a:rPr>
              <a:t>a</a:t>
            </a:r>
            <a:r>
              <a:rPr kumimoji="1" lang="en-US" sz="3200" baseline="-25000" dirty="0" err="1">
                <a:latin typeface="Arial" charset="0"/>
              </a:rPr>
              <a:t>k</a:t>
            </a:r>
            <a:r>
              <a:rPr kumimoji="1" lang="en-US" sz="3200" baseline="-25000" dirty="0">
                <a:latin typeface="Arial" charset="0"/>
              </a:rPr>
              <a:t> </a:t>
            </a:r>
            <a:r>
              <a:rPr kumimoji="1" lang="en-US" sz="3200" dirty="0">
                <a:latin typeface="Arial" charset="0"/>
              </a:rPr>
              <a:t>is a function of k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 dirty="0">
                <a:latin typeface="Arial" charset="0"/>
              </a:rPr>
              <a:t>Complex Amplitude for k-</a:t>
            </a:r>
            <a:r>
              <a:rPr kumimoji="1" lang="en-US" sz="2800" dirty="0" err="1">
                <a:latin typeface="Arial" charset="0"/>
              </a:rPr>
              <a:t>th</a:t>
            </a:r>
            <a:r>
              <a:rPr kumimoji="1" lang="en-US" sz="2800" dirty="0">
                <a:latin typeface="Arial" charset="0"/>
              </a:rPr>
              <a:t> Harmonic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 dirty="0" smtClean="0">
                <a:latin typeface="Arial" charset="0"/>
              </a:rPr>
              <a:t>Does not depend </a:t>
            </a:r>
            <a:r>
              <a:rPr kumimoji="1" lang="en-US" sz="2800" dirty="0">
                <a:latin typeface="Arial" charset="0"/>
              </a:rPr>
              <a:t>on the period, T</a:t>
            </a:r>
            <a:r>
              <a:rPr kumimoji="1" lang="en-US" sz="2800" baseline="-25000" dirty="0">
                <a:latin typeface="Arial" charset="0"/>
              </a:rPr>
              <a:t>0</a:t>
            </a:r>
            <a:endParaRPr kumimoji="1" lang="en-US" sz="2800" dirty="0">
              <a:latin typeface="Arial" charset="0"/>
            </a:endParaRPr>
          </a:p>
        </p:txBody>
      </p:sp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1095375" y="3362325"/>
          <a:ext cx="6600825" cy="2962275"/>
        </p:xfrm>
        <a:graphic>
          <a:graphicData uri="http://schemas.openxmlformats.org/presentationml/2006/ole">
            <p:oleObj spid="_x0000_s18434" name="Equation" r:id="rId4" imgW="2323800" imgH="10411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AA387-E85D-42F8-B103-64A3F68CF809}" type="slidenum">
              <a:rPr lang="en-US" smtClean="0"/>
              <a:pPr/>
              <a:t>33</a:t>
            </a:fld>
            <a:endParaRPr lang="en-US" smtClean="0"/>
          </a:p>
        </p:txBody>
      </p:sp>
      <p:pic>
        <p:nvPicPr>
          <p:cNvPr id="145415" name="Picture 7" descr="spectrumSqWave"/>
          <p:cNvPicPr>
            <a:picLocks noChangeAspect="1" noChangeArrowheads="1"/>
          </p:cNvPicPr>
          <p:nvPr/>
        </p:nvPicPr>
        <p:blipFill>
          <a:blip r:embed="rId4" cstate="print"/>
          <a:srcRect l="14203" r="18063"/>
          <a:stretch>
            <a:fillRect/>
          </a:stretch>
        </p:blipFill>
        <p:spPr bwMode="auto">
          <a:xfrm>
            <a:off x="152400" y="3462338"/>
            <a:ext cx="8839200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914400"/>
          </a:xfrm>
        </p:spPr>
        <p:txBody>
          <a:bodyPr/>
          <a:lstStyle/>
          <a:p>
            <a:r>
              <a:rPr lang="en-US" smtClean="0"/>
              <a:t>Spectrum from Fourier Series</a:t>
            </a:r>
          </a:p>
        </p:txBody>
      </p:sp>
      <p:sp>
        <p:nvSpPr>
          <p:cNvPr id="1946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5257800" y="1371600"/>
          <a:ext cx="3733800" cy="2492375"/>
        </p:xfrm>
        <a:graphic>
          <a:graphicData uri="http://schemas.openxmlformats.org/presentationml/2006/ole">
            <p:oleObj spid="_x0000_s19458" name="Equation" r:id="rId5" imgW="1562040" imgH="1041120" progId="Equation.3">
              <p:embed/>
            </p:oleObj>
          </a:graphicData>
        </a:graphic>
      </p:graphicFrame>
      <p:graphicFrame>
        <p:nvGraphicFramePr>
          <p:cNvPr id="19459" name="Object 1"/>
          <p:cNvGraphicFramePr>
            <a:graphicFrameLocks noChangeAspect="1"/>
          </p:cNvGraphicFramePr>
          <p:nvPr/>
        </p:nvGraphicFramePr>
        <p:xfrm>
          <a:off x="381000" y="1828800"/>
          <a:ext cx="3733800" cy="547688"/>
        </p:xfrm>
        <a:graphic>
          <a:graphicData uri="http://schemas.openxmlformats.org/presentationml/2006/ole">
            <p:oleObj spid="_x0000_s19459" name="Equation" r:id="rId6" imgW="1562040" imgH="228600" progId="Equation.3">
              <p:embed/>
            </p:oleObj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0813" y="2743200"/>
            <a:ext cx="2897187" cy="1730375"/>
            <a:chOff x="3810" y="2838"/>
            <a:chExt cx="1825" cy="1090"/>
          </a:xfrm>
        </p:grpSpPr>
        <p:sp>
          <p:nvSpPr>
            <p:cNvPr id="19467" name="Rectangle 30"/>
            <p:cNvSpPr>
              <a:spLocks noChangeArrowheads="1"/>
            </p:cNvSpPr>
            <p:nvPr/>
          </p:nvSpPr>
          <p:spPr bwMode="auto">
            <a:xfrm>
              <a:off x="3810" y="2838"/>
              <a:ext cx="1825" cy="109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8" name="Group 29"/>
            <p:cNvGrpSpPr>
              <a:grpSpLocks/>
            </p:cNvGrpSpPr>
            <p:nvPr/>
          </p:nvGrpSpPr>
          <p:grpSpPr bwMode="auto">
            <a:xfrm>
              <a:off x="3896" y="2860"/>
              <a:ext cx="1527" cy="1068"/>
              <a:chOff x="3889" y="2729"/>
              <a:chExt cx="1527" cy="1068"/>
            </a:xfrm>
          </p:grpSpPr>
          <p:grpSp>
            <p:nvGrpSpPr>
              <p:cNvPr id="19469" name="Group 13"/>
              <p:cNvGrpSpPr>
                <a:grpSpLocks/>
              </p:cNvGrpSpPr>
              <p:nvPr/>
            </p:nvGrpSpPr>
            <p:grpSpPr bwMode="auto">
              <a:xfrm>
                <a:off x="4010" y="2729"/>
                <a:ext cx="1406" cy="1068"/>
                <a:chOff x="3984" y="2016"/>
                <a:chExt cx="1406" cy="1068"/>
              </a:xfrm>
            </p:grpSpPr>
            <p:sp>
              <p:nvSpPr>
                <p:cNvPr id="19471" name="Rectangle 14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073" y="2365"/>
                  <a:ext cx="528" cy="432"/>
                </a:xfrm>
                <a:prstGeom prst="rect">
                  <a:avLst/>
                </a:prstGeom>
                <a:pattFill prst="dkDnDiag">
                  <a:fgClr>
                    <a:schemeClr val="accent1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025" y="2796"/>
                  <a:ext cx="11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latin typeface="Times" pitchFamily="18" charset="0"/>
                    </a:rPr>
                    <a:t>0</a:t>
                  </a:r>
                </a:p>
              </p:txBody>
            </p:sp>
            <p:sp>
              <p:nvSpPr>
                <p:cNvPr id="19473" name="Line 16"/>
                <p:cNvSpPr>
                  <a:spLocks noChangeShapeType="1"/>
                </p:cNvSpPr>
                <p:nvPr/>
              </p:nvSpPr>
              <p:spPr bwMode="auto">
                <a:xfrm>
                  <a:off x="3984" y="2796"/>
                  <a:ext cx="1167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080" y="2016"/>
                  <a:ext cx="0" cy="83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5" name="Freeform 18"/>
                <p:cNvSpPr>
                  <a:spLocks/>
                </p:cNvSpPr>
                <p:nvPr/>
              </p:nvSpPr>
              <p:spPr bwMode="auto">
                <a:xfrm>
                  <a:off x="4088" y="2372"/>
                  <a:ext cx="985" cy="424"/>
                </a:xfrm>
                <a:custGeom>
                  <a:avLst/>
                  <a:gdLst>
                    <a:gd name="T0" fmla="*/ 0 w 1824"/>
                    <a:gd name="T1" fmla="*/ 141 h 528"/>
                    <a:gd name="T2" fmla="*/ 0 w 1824"/>
                    <a:gd name="T3" fmla="*/ 0 h 528"/>
                    <a:gd name="T4" fmla="*/ 23 w 1824"/>
                    <a:gd name="T5" fmla="*/ 0 h 528"/>
                    <a:gd name="T6" fmla="*/ 23 w 1824"/>
                    <a:gd name="T7" fmla="*/ 141 h 528"/>
                    <a:gd name="T8" fmla="*/ 45 w 1824"/>
                    <a:gd name="T9" fmla="*/ 141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4"/>
                    <a:gd name="T16" fmla="*/ 0 h 528"/>
                    <a:gd name="T17" fmla="*/ 1824 w 1824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4" h="528">
                      <a:moveTo>
                        <a:pt x="0" y="528"/>
                      </a:moveTo>
                      <a:lnTo>
                        <a:pt x="0" y="0"/>
                      </a:lnTo>
                      <a:lnTo>
                        <a:pt x="912" y="0"/>
                      </a:lnTo>
                      <a:lnTo>
                        <a:pt x="912" y="528"/>
                      </a:lnTo>
                      <a:lnTo>
                        <a:pt x="1824" y="528"/>
                      </a:ln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464" y="2832"/>
                  <a:ext cx="2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Times" pitchFamily="18" charset="0"/>
                    </a:rPr>
                    <a:t>.02</a:t>
                  </a:r>
                </a:p>
              </p:txBody>
            </p:sp>
            <p:sp>
              <p:nvSpPr>
                <p:cNvPr id="1947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96" y="2832"/>
                  <a:ext cx="3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Times" pitchFamily="18" charset="0"/>
                    </a:rPr>
                    <a:t>0.04</a:t>
                  </a:r>
                </a:p>
              </p:txBody>
            </p:sp>
            <p:sp>
              <p:nvSpPr>
                <p:cNvPr id="1947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984" y="2249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Times" pitchFamily="18" charset="0"/>
                    </a:rPr>
                    <a:t>1</a:t>
                  </a:r>
                </a:p>
              </p:txBody>
            </p:sp>
            <p:sp>
              <p:nvSpPr>
                <p:cNvPr id="19479" name="Line 22"/>
                <p:cNvSpPr>
                  <a:spLocks noChangeShapeType="1"/>
                </p:cNvSpPr>
                <p:nvPr/>
              </p:nvSpPr>
              <p:spPr bwMode="auto">
                <a:xfrm>
                  <a:off x="4581" y="2758"/>
                  <a:ext cx="0" cy="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0" name="Line 23"/>
                <p:cNvSpPr>
                  <a:spLocks noChangeShapeType="1"/>
                </p:cNvSpPr>
                <p:nvPr/>
              </p:nvSpPr>
              <p:spPr bwMode="auto">
                <a:xfrm>
                  <a:off x="5073" y="2758"/>
                  <a:ext cx="0" cy="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125" y="2641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Times" pitchFamily="18" charset="0"/>
                    </a:rPr>
                    <a:t>  t</a:t>
                  </a:r>
                  <a:endParaRPr lang="en-US">
                    <a:latin typeface="Times" pitchFamily="18" charset="0"/>
                  </a:endParaRPr>
                </a:p>
              </p:txBody>
            </p:sp>
            <p:sp>
              <p:nvSpPr>
                <p:cNvPr id="1948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128" y="2064"/>
                  <a:ext cx="39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Times" pitchFamily="18" charset="0"/>
                    </a:rPr>
                    <a:t>x(t)</a:t>
                  </a:r>
                  <a:endParaRPr lang="en-US">
                    <a:latin typeface="Times" pitchFamily="18" charset="0"/>
                  </a:endParaRPr>
                </a:p>
              </p:txBody>
            </p:sp>
            <p:sp>
              <p:nvSpPr>
                <p:cNvPr id="1948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76" y="2832"/>
                  <a:ext cx="2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Times" pitchFamily="18" charset="0"/>
                    </a:rPr>
                    <a:t>.01</a:t>
                  </a:r>
                </a:p>
              </p:txBody>
            </p:sp>
            <p:sp>
              <p:nvSpPr>
                <p:cNvPr id="19484" name="Line 27"/>
                <p:cNvSpPr>
                  <a:spLocks noChangeShapeType="1"/>
                </p:cNvSpPr>
                <p:nvPr/>
              </p:nvSpPr>
              <p:spPr bwMode="auto">
                <a:xfrm>
                  <a:off x="4321" y="2758"/>
                  <a:ext cx="0" cy="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470" name="Text Box 28"/>
              <p:cNvSpPr txBox="1">
                <a:spLocks noChangeArrowheads="1"/>
              </p:cNvSpPr>
              <p:nvPr/>
            </p:nvSpPr>
            <p:spPr bwMode="auto">
              <a:xfrm>
                <a:off x="3889" y="29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A18A2-4B19-49CD-8948-F2141217EAAE}" type="slidenum">
              <a:rPr lang="en-US" smtClean="0"/>
              <a:pPr/>
              <a:t>34</a:t>
            </a:fld>
            <a:endParaRPr lang="en-US" smtClean="0"/>
          </a:p>
        </p:txBody>
      </p:sp>
      <p:pic>
        <p:nvPicPr>
          <p:cNvPr id="20486" name="Picture 9" descr="spectrumSqWave"/>
          <p:cNvPicPr>
            <a:picLocks noChangeAspect="1" noChangeArrowheads="1"/>
          </p:cNvPicPr>
          <p:nvPr/>
        </p:nvPicPr>
        <p:blipFill>
          <a:blip r:embed="rId4" cstate="print"/>
          <a:srcRect l="14238" r="17725"/>
          <a:stretch>
            <a:fillRect/>
          </a:stretch>
        </p:blipFill>
        <p:spPr bwMode="auto">
          <a:xfrm>
            <a:off x="87313" y="1571625"/>
            <a:ext cx="8977312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306888"/>
            <a:ext cx="7010400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r>
              <a:rPr lang="en-US" smtClean="0"/>
              <a:t>Synthesis: up to 7th Harmonic</a:t>
            </a:r>
          </a:p>
        </p:txBody>
      </p:sp>
      <p:sp>
        <p:nvSpPr>
          <p:cNvPr id="20489" name="Line 5"/>
          <p:cNvSpPr>
            <a:spLocks noChangeShapeType="1"/>
          </p:cNvSpPr>
          <p:nvPr/>
        </p:nvSpPr>
        <p:spPr bwMode="auto">
          <a:xfrm>
            <a:off x="4419600" y="3886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19" name="Freeform 7"/>
          <p:cNvSpPr>
            <a:spLocks/>
          </p:cNvSpPr>
          <p:nvPr/>
        </p:nvSpPr>
        <p:spPr bwMode="auto">
          <a:xfrm>
            <a:off x="914400" y="1752600"/>
            <a:ext cx="7315200" cy="2209800"/>
          </a:xfrm>
          <a:custGeom>
            <a:avLst/>
            <a:gdLst>
              <a:gd name="T0" fmla="*/ 0 w 2544"/>
              <a:gd name="T1" fmla="*/ 2147483647 h 1248"/>
              <a:gd name="T2" fmla="*/ 0 w 2544"/>
              <a:gd name="T3" fmla="*/ 0 h 1248"/>
              <a:gd name="T4" fmla="*/ 2147483647 w 2544"/>
              <a:gd name="T5" fmla="*/ 0 h 1248"/>
              <a:gd name="T6" fmla="*/ 2147483647 w 2544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248"/>
              <a:gd name="T14" fmla="*/ 2544 w 2544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248">
                <a:moveTo>
                  <a:pt x="0" y="1248"/>
                </a:moveTo>
                <a:lnTo>
                  <a:pt x="0" y="0"/>
                </a:lnTo>
                <a:lnTo>
                  <a:pt x="2544" y="0"/>
                </a:lnTo>
                <a:lnTo>
                  <a:pt x="2544" y="1248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6922" name="Object 2"/>
          <p:cNvGraphicFramePr>
            <a:graphicFrameLocks noChangeAspect="1"/>
          </p:cNvGraphicFramePr>
          <p:nvPr/>
        </p:nvGraphicFramePr>
        <p:xfrm>
          <a:off x="76200" y="762000"/>
          <a:ext cx="9067800" cy="766763"/>
        </p:xfrm>
        <a:graphic>
          <a:graphicData uri="http://schemas.openxmlformats.org/presentationml/2006/ole">
            <p:oleObj spid="_x0000_s72706" name="Equation" r:id="rId6" imgW="46479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6E3BA8-5C12-4E2F-9AD9-3BF8B3258174}" type="slidenum">
              <a:rPr lang="en-US" smtClean="0"/>
              <a:pPr/>
              <a:t>35</a:t>
            </a:fld>
            <a:endParaRPr lang="en-US" smtClean="0"/>
          </a:p>
        </p:txBody>
      </p:sp>
      <p:pic>
        <p:nvPicPr>
          <p:cNvPr id="20486" name="Picture 3" descr="HarmonicWf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2438" y="3052763"/>
            <a:ext cx="7186612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Recall Example: Harmonic Signal (3 Freqs)</a:t>
            </a:r>
          </a:p>
        </p:txBody>
      </p:sp>
      <p:sp>
        <p:nvSpPr>
          <p:cNvPr id="20488" name="Text Box 4"/>
          <p:cNvSpPr txBox="1">
            <a:spLocks noChangeArrowheads="1"/>
          </p:cNvSpPr>
          <p:nvPr/>
        </p:nvSpPr>
        <p:spPr bwMode="auto">
          <a:xfrm>
            <a:off x="382588" y="3200400"/>
            <a:ext cx="114935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T = 0.1</a:t>
            </a:r>
            <a:endParaRPr lang="en-US">
              <a:latin typeface="Arial" charset="0"/>
            </a:endParaRPr>
          </a:p>
        </p:txBody>
      </p:sp>
      <p:pic>
        <p:nvPicPr>
          <p:cNvPr id="20489" name="Picture 5" descr="harmonicSpectru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25" y="1447800"/>
            <a:ext cx="8677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Text Box 6"/>
          <p:cNvSpPr txBox="1">
            <a:spLocks noChangeArrowheads="1"/>
          </p:cNvSpPr>
          <p:nvPr/>
        </p:nvSpPr>
        <p:spPr bwMode="auto">
          <a:xfrm>
            <a:off x="5943600" y="1752600"/>
            <a:ext cx="466725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a</a:t>
            </a:r>
            <a:r>
              <a:rPr lang="en-US" baseline="-25000">
                <a:latin typeface="Arial" charset="0"/>
              </a:rPr>
              <a:t>3</a:t>
            </a:r>
            <a:endParaRPr lang="en-US" sz="2800">
              <a:latin typeface="Times" pitchFamily="18" charset="0"/>
            </a:endParaRPr>
          </a:p>
        </p:txBody>
      </p:sp>
      <p:sp>
        <p:nvSpPr>
          <p:cNvPr id="20491" name="Text Box 7"/>
          <p:cNvSpPr txBox="1">
            <a:spLocks noChangeArrowheads="1"/>
          </p:cNvSpPr>
          <p:nvPr/>
        </p:nvSpPr>
        <p:spPr bwMode="auto">
          <a:xfrm>
            <a:off x="7239000" y="1905000"/>
            <a:ext cx="466725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a</a:t>
            </a:r>
            <a:r>
              <a:rPr lang="en-US" baseline="-25000">
                <a:latin typeface="Arial" charset="0"/>
              </a:rPr>
              <a:t>5</a:t>
            </a:r>
            <a:endParaRPr lang="en-US" sz="2800">
              <a:latin typeface="Times" pitchFamily="18" charset="0"/>
            </a:endParaRPr>
          </a:p>
        </p:txBody>
      </p:sp>
      <p:sp>
        <p:nvSpPr>
          <p:cNvPr id="20492" name="Text Box 8"/>
          <p:cNvSpPr txBox="1">
            <a:spLocks noChangeArrowheads="1"/>
          </p:cNvSpPr>
          <p:nvPr/>
        </p:nvSpPr>
        <p:spPr bwMode="auto">
          <a:xfrm>
            <a:off x="4876800" y="1295400"/>
            <a:ext cx="466725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a</a:t>
            </a:r>
            <a:r>
              <a:rPr lang="en-US" baseline="-25000">
                <a:latin typeface="Arial" charset="0"/>
              </a:rPr>
              <a:t>1</a:t>
            </a:r>
            <a:endParaRPr lang="en-US" sz="2800">
              <a:latin typeface="Times" pitchFamily="18" charset="0"/>
            </a:endParaRPr>
          </a:p>
        </p:txBody>
      </p:sp>
      <p:sp>
        <p:nvSpPr>
          <p:cNvPr id="316428" name="Text Box 12"/>
          <p:cNvSpPr txBox="1">
            <a:spLocks noChangeArrowheads="1"/>
          </p:cNvSpPr>
          <p:nvPr/>
        </p:nvSpPr>
        <p:spPr bwMode="auto">
          <a:xfrm>
            <a:off x="790575" y="4665663"/>
            <a:ext cx="48577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Arial" charset="0"/>
              </a:rPr>
              <a:t>What is the difference?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037263" y="4625975"/>
            <a:ext cx="2897187" cy="1730375"/>
            <a:chOff x="3810" y="2838"/>
            <a:chExt cx="1825" cy="1090"/>
          </a:xfrm>
        </p:grpSpPr>
        <p:sp>
          <p:nvSpPr>
            <p:cNvPr id="20495" name="Rectangle 30"/>
            <p:cNvSpPr>
              <a:spLocks noChangeArrowheads="1"/>
            </p:cNvSpPr>
            <p:nvPr/>
          </p:nvSpPr>
          <p:spPr bwMode="auto">
            <a:xfrm>
              <a:off x="3810" y="2838"/>
              <a:ext cx="1825" cy="109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96" name="Group 29"/>
            <p:cNvGrpSpPr>
              <a:grpSpLocks/>
            </p:cNvGrpSpPr>
            <p:nvPr/>
          </p:nvGrpSpPr>
          <p:grpSpPr bwMode="auto">
            <a:xfrm>
              <a:off x="3896" y="2860"/>
              <a:ext cx="1527" cy="1068"/>
              <a:chOff x="3889" y="2729"/>
              <a:chExt cx="1527" cy="1068"/>
            </a:xfrm>
          </p:grpSpPr>
          <p:grpSp>
            <p:nvGrpSpPr>
              <p:cNvPr id="20497" name="Group 13"/>
              <p:cNvGrpSpPr>
                <a:grpSpLocks/>
              </p:cNvGrpSpPr>
              <p:nvPr/>
            </p:nvGrpSpPr>
            <p:grpSpPr bwMode="auto">
              <a:xfrm>
                <a:off x="4010" y="2729"/>
                <a:ext cx="1406" cy="1068"/>
                <a:chOff x="3984" y="2016"/>
                <a:chExt cx="1406" cy="1068"/>
              </a:xfrm>
            </p:grpSpPr>
            <p:sp>
              <p:nvSpPr>
                <p:cNvPr id="20499" name="Rectangle 14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073" y="2365"/>
                  <a:ext cx="528" cy="432"/>
                </a:xfrm>
                <a:prstGeom prst="rect">
                  <a:avLst/>
                </a:prstGeom>
                <a:pattFill prst="dkDnDiag">
                  <a:fgClr>
                    <a:schemeClr val="accent1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025" y="2796"/>
                  <a:ext cx="11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latin typeface="Times" pitchFamily="18" charset="0"/>
                    </a:rPr>
                    <a:t>0</a:t>
                  </a:r>
                </a:p>
              </p:txBody>
            </p:sp>
            <p:sp>
              <p:nvSpPr>
                <p:cNvPr id="20501" name="Line 16"/>
                <p:cNvSpPr>
                  <a:spLocks noChangeShapeType="1"/>
                </p:cNvSpPr>
                <p:nvPr/>
              </p:nvSpPr>
              <p:spPr bwMode="auto">
                <a:xfrm>
                  <a:off x="3984" y="2796"/>
                  <a:ext cx="1167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080" y="2016"/>
                  <a:ext cx="0" cy="83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3" name="Freeform 18"/>
                <p:cNvSpPr>
                  <a:spLocks/>
                </p:cNvSpPr>
                <p:nvPr/>
              </p:nvSpPr>
              <p:spPr bwMode="auto">
                <a:xfrm>
                  <a:off x="4088" y="2372"/>
                  <a:ext cx="985" cy="424"/>
                </a:xfrm>
                <a:custGeom>
                  <a:avLst/>
                  <a:gdLst>
                    <a:gd name="T0" fmla="*/ 0 w 1824"/>
                    <a:gd name="T1" fmla="*/ 141 h 528"/>
                    <a:gd name="T2" fmla="*/ 0 w 1824"/>
                    <a:gd name="T3" fmla="*/ 0 h 528"/>
                    <a:gd name="T4" fmla="*/ 23 w 1824"/>
                    <a:gd name="T5" fmla="*/ 0 h 528"/>
                    <a:gd name="T6" fmla="*/ 23 w 1824"/>
                    <a:gd name="T7" fmla="*/ 141 h 528"/>
                    <a:gd name="T8" fmla="*/ 45 w 1824"/>
                    <a:gd name="T9" fmla="*/ 141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4"/>
                    <a:gd name="T16" fmla="*/ 0 h 528"/>
                    <a:gd name="T17" fmla="*/ 1824 w 1824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4" h="528">
                      <a:moveTo>
                        <a:pt x="0" y="528"/>
                      </a:moveTo>
                      <a:lnTo>
                        <a:pt x="0" y="0"/>
                      </a:lnTo>
                      <a:lnTo>
                        <a:pt x="912" y="0"/>
                      </a:lnTo>
                      <a:lnTo>
                        <a:pt x="912" y="528"/>
                      </a:lnTo>
                      <a:lnTo>
                        <a:pt x="1824" y="528"/>
                      </a:ln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464" y="2832"/>
                  <a:ext cx="2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Times" pitchFamily="18" charset="0"/>
                    </a:rPr>
                    <a:t>.02</a:t>
                  </a:r>
                </a:p>
              </p:txBody>
            </p:sp>
            <p:sp>
              <p:nvSpPr>
                <p:cNvPr id="2050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96" y="2832"/>
                  <a:ext cx="3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Times" pitchFamily="18" charset="0"/>
                    </a:rPr>
                    <a:t>0.04</a:t>
                  </a:r>
                </a:p>
              </p:txBody>
            </p:sp>
            <p:sp>
              <p:nvSpPr>
                <p:cNvPr id="2050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984" y="2249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Times" pitchFamily="18" charset="0"/>
                    </a:rPr>
                    <a:t>1</a:t>
                  </a:r>
                </a:p>
              </p:txBody>
            </p:sp>
            <p:sp>
              <p:nvSpPr>
                <p:cNvPr id="20507" name="Line 22"/>
                <p:cNvSpPr>
                  <a:spLocks noChangeShapeType="1"/>
                </p:cNvSpPr>
                <p:nvPr/>
              </p:nvSpPr>
              <p:spPr bwMode="auto">
                <a:xfrm>
                  <a:off x="4581" y="2758"/>
                  <a:ext cx="0" cy="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8" name="Line 23"/>
                <p:cNvSpPr>
                  <a:spLocks noChangeShapeType="1"/>
                </p:cNvSpPr>
                <p:nvPr/>
              </p:nvSpPr>
              <p:spPr bwMode="auto">
                <a:xfrm>
                  <a:off x="5073" y="2758"/>
                  <a:ext cx="0" cy="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125" y="2641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Times" pitchFamily="18" charset="0"/>
                    </a:rPr>
                    <a:t>  t</a:t>
                  </a:r>
                  <a:endParaRPr lang="en-US">
                    <a:latin typeface="Times" pitchFamily="18" charset="0"/>
                  </a:endParaRPr>
                </a:p>
              </p:txBody>
            </p:sp>
            <p:sp>
              <p:nvSpPr>
                <p:cNvPr id="2051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128" y="2064"/>
                  <a:ext cx="39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Times" pitchFamily="18" charset="0"/>
                    </a:rPr>
                    <a:t>x(t)</a:t>
                  </a:r>
                  <a:endParaRPr lang="en-US">
                    <a:latin typeface="Times" pitchFamily="18" charset="0"/>
                  </a:endParaRPr>
                </a:p>
              </p:txBody>
            </p:sp>
            <p:sp>
              <p:nvSpPr>
                <p:cNvPr id="2051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76" y="2832"/>
                  <a:ext cx="2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Times" pitchFamily="18" charset="0"/>
                    </a:rPr>
                    <a:t>.01</a:t>
                  </a:r>
                </a:p>
              </p:txBody>
            </p:sp>
            <p:sp>
              <p:nvSpPr>
                <p:cNvPr id="20512" name="Line 27"/>
                <p:cNvSpPr>
                  <a:spLocks noChangeShapeType="1"/>
                </p:cNvSpPr>
                <p:nvPr/>
              </p:nvSpPr>
              <p:spPr bwMode="auto">
                <a:xfrm>
                  <a:off x="4321" y="2758"/>
                  <a:ext cx="0" cy="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498" name="Text Box 28"/>
              <p:cNvSpPr txBox="1">
                <a:spLocks noChangeArrowheads="1"/>
              </p:cNvSpPr>
              <p:nvPr/>
            </p:nvSpPr>
            <p:spPr bwMode="auto">
              <a:xfrm>
                <a:off x="3889" y="29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  <p:graphicFrame>
        <p:nvGraphicFramePr>
          <p:cNvPr id="316448" name="Object 2"/>
          <p:cNvGraphicFramePr>
            <a:graphicFrameLocks noChangeAspect="1"/>
          </p:cNvGraphicFramePr>
          <p:nvPr>
            <p:ph idx="1"/>
          </p:nvPr>
        </p:nvGraphicFramePr>
        <p:xfrm>
          <a:off x="1509713" y="5246688"/>
          <a:ext cx="3316287" cy="1033462"/>
        </p:xfrm>
        <a:graphic>
          <a:graphicData uri="http://schemas.openxmlformats.org/presentationml/2006/ole">
            <p:oleObj spid="_x0000_s20482" name="Equation" r:id="rId6" imgW="13842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74B83-21B1-4090-B464-A416E798AC9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SQUARE WAVE EXAMPLE</a:t>
            </a:r>
          </a:p>
        </p:txBody>
      </p:sp>
      <p:graphicFrame>
        <p:nvGraphicFramePr>
          <p:cNvPr id="15362" name="Object 2048"/>
          <p:cNvGraphicFramePr>
            <a:graphicFrameLocks noChangeAspect="1"/>
          </p:cNvGraphicFramePr>
          <p:nvPr/>
        </p:nvGraphicFramePr>
        <p:xfrm>
          <a:off x="838200" y="1676400"/>
          <a:ext cx="4894263" cy="2643188"/>
        </p:xfrm>
        <a:graphic>
          <a:graphicData uri="http://schemas.openxmlformats.org/presentationml/2006/ole">
            <p:oleObj spid="_x0000_s67586" name="Equation" r:id="rId4" imgW="1460160" imgH="787320" progId="Equation.3">
              <p:embed/>
            </p:oleObj>
          </a:graphicData>
        </a:graphic>
      </p:graphicFrame>
      <p:pic>
        <p:nvPicPr>
          <p:cNvPr id="24" name="Picture 3" descr="figC_0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187825"/>
            <a:ext cx="82296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838200"/>
          </a:xfrm>
        </p:spPr>
        <p:txBody>
          <a:bodyPr/>
          <a:lstStyle/>
          <a:p>
            <a:r>
              <a:rPr lang="en-US" altLang="en-US" smtClean="0"/>
              <a:t>Spectrum &amp; Fourier Series</a:t>
            </a:r>
          </a:p>
        </p:txBody>
      </p:sp>
      <p:pic>
        <p:nvPicPr>
          <p:cNvPr id="36867" name="Picture 5" descr="FSeries_block_dia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09688"/>
            <a:ext cx="8458200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49FC7-AEB5-4732-A2B3-EB2E3654C71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C31891-9DDB-459B-BB47-AF84D19BEC5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151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56600" cy="1143000"/>
          </a:xfrm>
        </p:spPr>
        <p:txBody>
          <a:bodyPr/>
          <a:lstStyle/>
          <a:p>
            <a:r>
              <a:rPr lang="en-US" smtClean="0"/>
              <a:t>ORTHOGONALITY of exp(j)</a:t>
            </a:r>
          </a:p>
        </p:txBody>
      </p:sp>
      <p:sp>
        <p:nvSpPr>
          <p:cNvPr id="21512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mtClean="0"/>
              <a:t>PRODUCT of exp(+j ) and exp(-j )</a:t>
            </a:r>
          </a:p>
        </p:txBody>
      </p:sp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457200" y="2324100"/>
          <a:ext cx="8001000" cy="1790700"/>
        </p:xfrm>
        <a:graphic>
          <a:graphicData uri="http://schemas.openxmlformats.org/presentationml/2006/ole">
            <p:oleObj spid="_x0000_s21506" name="Equation" r:id="rId4" imgW="2387600" imgH="533400" progId="Equation.3">
              <p:embed/>
            </p:oleObj>
          </a:graphicData>
        </a:graphic>
      </p:graphicFrame>
      <p:graphicFrame>
        <p:nvGraphicFramePr>
          <p:cNvPr id="21507" name="Object 1025"/>
          <p:cNvGraphicFramePr>
            <a:graphicFrameLocks noChangeAspect="1"/>
          </p:cNvGraphicFramePr>
          <p:nvPr/>
        </p:nvGraphicFramePr>
        <p:xfrm>
          <a:off x="1828800" y="4391025"/>
          <a:ext cx="4043363" cy="1704975"/>
        </p:xfrm>
        <a:graphic>
          <a:graphicData uri="http://schemas.openxmlformats.org/presentationml/2006/ole">
            <p:oleObj spid="_x0000_s21507" name="Equation" r:id="rId5" imgW="1206360" imgH="507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072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61D099-2704-4165-B75C-07A94610F8E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SYNTHESIS vs. ANALYSIS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SYNTHESIS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</a:rPr>
              <a:t>Easy</a:t>
            </a:r>
            <a:endParaRPr lang="en-US" b="1" smtClean="0"/>
          </a:p>
          <a:p>
            <a:pPr lvl="1"/>
            <a:r>
              <a:rPr lang="en-US" smtClean="0"/>
              <a:t>Given (</a:t>
            </a:r>
            <a:r>
              <a:rPr lang="en-US" smtClean="0">
                <a:latin typeface="Symbol" pitchFamily="18" charset="2"/>
              </a:rPr>
              <a:t>w</a:t>
            </a:r>
            <a:r>
              <a:rPr lang="en-US" baseline="-25000" smtClean="0"/>
              <a:t>k</a:t>
            </a:r>
            <a:r>
              <a:rPr lang="en-US" smtClean="0"/>
              <a:t>,A</a:t>
            </a:r>
            <a:r>
              <a:rPr lang="en-US" baseline="-25000" smtClean="0"/>
              <a:t>k</a:t>
            </a:r>
            <a:r>
              <a:rPr lang="en-US" smtClean="0"/>
              <a:t>,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baseline="-25000" smtClean="0"/>
              <a:t>k</a:t>
            </a:r>
            <a:r>
              <a:rPr lang="en-US" smtClean="0"/>
              <a:t>) create x(t)</a:t>
            </a:r>
          </a:p>
          <a:p>
            <a:pPr lvl="1"/>
            <a:endParaRPr lang="en-US" smtClean="0"/>
          </a:p>
          <a:p>
            <a:r>
              <a:rPr lang="en-US" smtClean="0"/>
              <a:t>Synthesis can be HARD</a:t>
            </a:r>
          </a:p>
          <a:p>
            <a:pPr lvl="1"/>
            <a:r>
              <a:rPr lang="en-US" sz="2000" smtClean="0"/>
              <a:t>Synthesize Speech so that it sounds good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</a:rPr>
              <a:t>Hard</a:t>
            </a:r>
            <a:endParaRPr lang="en-US" b="1" smtClean="0"/>
          </a:p>
          <a:p>
            <a:pPr lvl="1"/>
            <a:r>
              <a:rPr lang="en-US" smtClean="0"/>
              <a:t>Given x(t), extract (</a:t>
            </a:r>
            <a:r>
              <a:rPr lang="en-US" b="1" smtClean="0">
                <a:latin typeface="Symbol" pitchFamily="18" charset="2"/>
              </a:rPr>
              <a:t>w</a:t>
            </a:r>
            <a:r>
              <a:rPr lang="en-US" baseline="-25000" smtClean="0"/>
              <a:t>k</a:t>
            </a:r>
            <a:r>
              <a:rPr lang="en-US" smtClean="0"/>
              <a:t>,A</a:t>
            </a:r>
            <a:r>
              <a:rPr lang="en-US" baseline="-25000" smtClean="0"/>
              <a:t>k</a:t>
            </a:r>
            <a:r>
              <a:rPr lang="en-US" smtClean="0"/>
              <a:t>,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baseline="-25000" smtClean="0"/>
              <a:t>k</a:t>
            </a:r>
            <a:r>
              <a:rPr lang="en-US" smtClean="0"/>
              <a:t>) </a:t>
            </a:r>
          </a:p>
          <a:p>
            <a:pPr lvl="1"/>
            <a:r>
              <a:rPr lang="en-US" smtClean="0"/>
              <a:t>How many?</a:t>
            </a:r>
          </a:p>
          <a:p>
            <a:pPr lvl="1"/>
            <a:r>
              <a:rPr lang="en-US" smtClean="0"/>
              <a:t>Need algorithm for computer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1AB45-A8A2-4B22-A4DC-9793D58118E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 with the Fourier Series Integral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ANALYSIS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via Fourier Series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For </a:t>
            </a:r>
            <a:r>
              <a:rPr lang="en-US" b="1" u="sng" dirty="0" smtClean="0">
                <a:solidFill>
                  <a:schemeClr val="accent1"/>
                </a:solidFill>
              </a:rPr>
              <a:t>PERIODIC</a:t>
            </a:r>
            <a:r>
              <a:rPr lang="en-US" dirty="0" smtClean="0"/>
              <a:t> signals:    </a:t>
            </a:r>
            <a:r>
              <a:rPr lang="en-US" b="1" dirty="0" smtClean="0">
                <a:latin typeface="Times New Roman" pitchFamily="18" charset="0"/>
              </a:rPr>
              <a:t>x(t+T</a:t>
            </a:r>
            <a:r>
              <a:rPr lang="en-US" b="1" baseline="-25000" dirty="0" smtClean="0">
                <a:latin typeface="Times New Roman" pitchFamily="18" charset="0"/>
              </a:rPr>
              <a:t>0</a:t>
            </a:r>
            <a:r>
              <a:rPr lang="en-US" b="1" dirty="0" smtClean="0">
                <a:latin typeface="Times New Roman" pitchFamily="18" charset="0"/>
              </a:rPr>
              <a:t>) = x(t)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Draw spectrum from the Fourier Series </a:t>
            </a:r>
            <a:r>
              <a:rPr lang="en-US" dirty="0" err="1" smtClean="0"/>
              <a:t>coeffs</a:t>
            </a:r>
            <a:endParaRPr lang="en-US" dirty="0" smtClean="0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254125" y="2389188"/>
          <a:ext cx="6940550" cy="1601787"/>
        </p:xfrm>
        <a:graphic>
          <a:graphicData uri="http://schemas.openxmlformats.org/presentationml/2006/ole">
            <p:oleObj spid="_x0000_s1026" name="Equation" r:id="rId4" imgW="165096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D42E6-06BF-45FB-A9A7-B0B0C1051ADE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 2:  x(t) </a:t>
            </a:r>
            <a:r>
              <a:rPr lang="en-US" smtClean="0">
                <a:sym typeface="Wingdings" pitchFamily="2" charset="2"/>
              </a:rPr>
              <a:t>  a</a:t>
            </a:r>
            <a:r>
              <a:rPr lang="en-US" baseline="-25000" smtClean="0">
                <a:sym typeface="Wingdings" pitchFamily="2" charset="2"/>
              </a:rPr>
              <a:t>k</a:t>
            </a:r>
            <a:endParaRPr lang="en-US" baseline="-25000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b="1" u="sng" smtClean="0"/>
              <a:t>ANALYSIS</a:t>
            </a:r>
          </a:p>
          <a:p>
            <a:pPr lvl="1">
              <a:defRPr/>
            </a:pPr>
            <a:r>
              <a:rPr lang="en-US" smtClean="0"/>
              <a:t>Get representation from the signal</a:t>
            </a:r>
          </a:p>
          <a:p>
            <a:pPr lvl="1">
              <a:defRPr/>
            </a:pPr>
            <a:r>
              <a:rPr lang="en-US" smtClean="0"/>
              <a:t>Works for </a:t>
            </a:r>
            <a:r>
              <a:rPr lang="en-US" b="1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PERIODIC</a:t>
            </a:r>
            <a:r>
              <a:rPr lang="en-US" smtClean="0"/>
              <a:t> Signals</a:t>
            </a:r>
          </a:p>
          <a:p>
            <a:pPr>
              <a:defRPr/>
            </a:pPr>
            <a:r>
              <a:rPr lang="en-US" smtClean="0"/>
              <a:t>Fourier Series</a:t>
            </a:r>
          </a:p>
          <a:p>
            <a:pPr lvl="1">
              <a:defRPr/>
            </a:pPr>
            <a:r>
              <a:rPr lang="en-US" smtClean="0"/>
              <a:t>Answer is:  an INTEGRAL over one period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146300" y="4494213"/>
          <a:ext cx="5748338" cy="1614487"/>
        </p:xfrm>
        <a:graphic>
          <a:graphicData uri="http://schemas.openxmlformats.org/presentationml/2006/ole">
            <p:oleObj spid="_x0000_s48130" name="Equation" r:id="rId4" imgW="1358640" imgH="380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dirty="0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33975D-9D06-45F0-85BB-26E7730691B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Jean </a:t>
            </a:r>
            <a:r>
              <a:rPr lang="en-US" dirty="0" err="1" smtClean="0"/>
              <a:t>Baptiste</a:t>
            </a:r>
            <a:r>
              <a:rPr lang="en-US" dirty="0" smtClean="0"/>
              <a:t> Joseph Fourier</a:t>
            </a:r>
          </a:p>
          <a:p>
            <a:pPr lvl="1"/>
            <a:r>
              <a:rPr lang="en-US" dirty="0" smtClean="0"/>
              <a:t>1807 thesis (memoir)</a:t>
            </a:r>
          </a:p>
          <a:p>
            <a:pPr lvl="2"/>
            <a:r>
              <a:rPr lang="en-US" dirty="0" smtClean="0"/>
              <a:t>On the Propagation of Heat in Solid Bodies</a:t>
            </a:r>
          </a:p>
          <a:p>
            <a:pPr lvl="1"/>
            <a:r>
              <a:rPr lang="en-US" dirty="0" smtClean="0"/>
              <a:t>Heat !</a:t>
            </a:r>
          </a:p>
          <a:p>
            <a:pPr lvl="1"/>
            <a:r>
              <a:rPr lang="en-US" dirty="0" smtClean="0"/>
              <a:t>Napoleonic era</a:t>
            </a:r>
          </a:p>
          <a:p>
            <a:pPr lvl="1"/>
            <a:endParaRPr lang="en-US" dirty="0" smtClean="0"/>
          </a:p>
          <a:p>
            <a:r>
              <a:rPr lang="en-US" sz="1800" dirty="0" smtClean="0">
                <a:hlinkClick r:id="rId3"/>
              </a:rPr>
              <a:t>http://www-groups.dcs.st-and.ac.uk/~history/Biographies/Fourier.html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58DE6-DD6D-4527-BB31-CC00E0FE98DE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 cstate="print"/>
          <a:srcRect b="6383"/>
          <a:stretch>
            <a:fillRect/>
          </a:stretch>
        </p:blipFill>
        <p:spPr bwMode="auto">
          <a:xfrm>
            <a:off x="1206500" y="163513"/>
            <a:ext cx="6642100" cy="61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92F0D-C996-4AB9-8F11-654E56706093}" type="slidenum">
              <a:rPr lang="en-US" smtClean="0"/>
              <a:pPr/>
              <a:t>7</a:t>
            </a:fld>
            <a:endParaRPr lang="en-US" smtClean="0"/>
          </a:p>
        </p:txBody>
      </p:sp>
      <p:grpSp>
        <p:nvGrpSpPr>
          <p:cNvPr id="2065" name="Group 1067"/>
          <p:cNvGrpSpPr>
            <a:grpSpLocks/>
          </p:cNvGrpSpPr>
          <p:nvPr/>
        </p:nvGrpSpPr>
        <p:grpSpPr bwMode="auto">
          <a:xfrm>
            <a:off x="296863" y="2306638"/>
            <a:ext cx="8694737" cy="2722562"/>
            <a:chOff x="144" y="1826"/>
            <a:chExt cx="5477" cy="1715"/>
          </a:xfrm>
        </p:grpSpPr>
        <p:grpSp>
          <p:nvGrpSpPr>
            <p:cNvPr id="2070" name="Group 1068"/>
            <p:cNvGrpSpPr>
              <a:grpSpLocks/>
            </p:cNvGrpSpPr>
            <p:nvPr/>
          </p:nvGrpSpPr>
          <p:grpSpPr bwMode="auto">
            <a:xfrm>
              <a:off x="288" y="3171"/>
              <a:ext cx="4271" cy="250"/>
              <a:chOff x="288" y="3171"/>
              <a:chExt cx="4271" cy="250"/>
            </a:xfrm>
          </p:grpSpPr>
          <p:sp>
            <p:nvSpPr>
              <p:cNvPr id="2081" name="Text Box 1069"/>
              <p:cNvSpPr txBox="1">
                <a:spLocks noChangeArrowheads="1"/>
              </p:cNvSpPr>
              <p:nvPr/>
            </p:nvSpPr>
            <p:spPr bwMode="auto">
              <a:xfrm>
                <a:off x="2335" y="317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2082" name="Text Box 1070"/>
              <p:cNvSpPr txBox="1">
                <a:spLocks noChangeArrowheads="1"/>
              </p:cNvSpPr>
              <p:nvPr/>
            </p:nvSpPr>
            <p:spPr bwMode="auto">
              <a:xfrm>
                <a:off x="3024" y="3171"/>
                <a:ext cx="3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100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2083" name="Text Box 1071"/>
              <p:cNvSpPr txBox="1">
                <a:spLocks noChangeArrowheads="1"/>
              </p:cNvSpPr>
              <p:nvPr/>
            </p:nvSpPr>
            <p:spPr bwMode="auto">
              <a:xfrm>
                <a:off x="4176" y="3171"/>
                <a:ext cx="3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250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2084" name="Text Box 1072"/>
              <p:cNvSpPr txBox="1">
                <a:spLocks noChangeArrowheads="1"/>
              </p:cNvSpPr>
              <p:nvPr/>
            </p:nvSpPr>
            <p:spPr bwMode="auto">
              <a:xfrm>
                <a:off x="1488" y="3171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–100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2085" name="Text Box 1073"/>
              <p:cNvSpPr txBox="1">
                <a:spLocks noChangeArrowheads="1"/>
              </p:cNvSpPr>
              <p:nvPr/>
            </p:nvSpPr>
            <p:spPr bwMode="auto">
              <a:xfrm>
                <a:off x="288" y="3171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–250</a:t>
                </a:r>
                <a:endParaRPr lang="en-US" b="1">
                  <a:latin typeface="Arial" charset="0"/>
                </a:endParaRPr>
              </a:p>
            </p:txBody>
          </p:sp>
        </p:grpSp>
        <p:sp>
          <p:nvSpPr>
            <p:cNvPr id="2071" name="Text Box 1074"/>
            <p:cNvSpPr txBox="1">
              <a:spLocks noChangeArrowheads="1"/>
            </p:cNvSpPr>
            <p:nvPr/>
          </p:nvSpPr>
          <p:spPr bwMode="auto">
            <a:xfrm>
              <a:off x="4896" y="3267"/>
              <a:ext cx="725" cy="27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 (in Hz)</a:t>
              </a:r>
              <a:endParaRPr lang="en-US" b="1">
                <a:latin typeface="Arial" charset="0"/>
              </a:endParaRPr>
            </a:p>
          </p:txBody>
        </p:sp>
        <p:grpSp>
          <p:nvGrpSpPr>
            <p:cNvPr id="2072" name="Group 1075"/>
            <p:cNvGrpSpPr>
              <a:grpSpLocks/>
            </p:cNvGrpSpPr>
            <p:nvPr/>
          </p:nvGrpSpPr>
          <p:grpSpPr bwMode="auto">
            <a:xfrm>
              <a:off x="144" y="2112"/>
              <a:ext cx="5280" cy="1056"/>
              <a:chOff x="144" y="2016"/>
              <a:chExt cx="5280" cy="1056"/>
            </a:xfrm>
          </p:grpSpPr>
          <p:sp>
            <p:nvSpPr>
              <p:cNvPr id="2075" name="Line 1076"/>
              <p:cNvSpPr>
                <a:spLocks noChangeShapeType="1"/>
              </p:cNvSpPr>
              <p:nvPr/>
            </p:nvSpPr>
            <p:spPr bwMode="auto">
              <a:xfrm flipV="1">
                <a:off x="2448" y="2016"/>
                <a:ext cx="0" cy="105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" name="Line 1077"/>
              <p:cNvSpPr>
                <a:spLocks noChangeShapeType="1"/>
              </p:cNvSpPr>
              <p:nvPr/>
            </p:nvSpPr>
            <p:spPr bwMode="auto">
              <a:xfrm>
                <a:off x="144" y="3072"/>
                <a:ext cx="52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" name="Line 1078"/>
              <p:cNvSpPr>
                <a:spLocks noChangeShapeType="1"/>
              </p:cNvSpPr>
              <p:nvPr/>
            </p:nvSpPr>
            <p:spPr bwMode="auto">
              <a:xfrm flipV="1">
                <a:off x="3216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" name="Line 1079"/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1080"/>
              <p:cNvSpPr>
                <a:spLocks noChangeShapeType="1"/>
              </p:cNvSpPr>
              <p:nvPr/>
            </p:nvSpPr>
            <p:spPr bwMode="auto">
              <a:xfrm flipV="1">
                <a:off x="436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Line 1081"/>
              <p:cNvSpPr>
                <a:spLocks noChangeShapeType="1"/>
              </p:cNvSpPr>
              <p:nvPr/>
            </p:nvSpPr>
            <p:spPr bwMode="auto">
              <a:xfrm flipV="1">
                <a:off x="52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73" name="Group 1082"/>
            <p:cNvGrpSpPr>
              <a:grpSpLocks/>
            </p:cNvGrpSpPr>
            <p:nvPr/>
          </p:nvGrpSpPr>
          <p:grpSpPr bwMode="auto">
            <a:xfrm>
              <a:off x="1373" y="2064"/>
              <a:ext cx="2515" cy="432"/>
              <a:chOff x="1373" y="2064"/>
              <a:chExt cx="2515" cy="432"/>
            </a:xfrm>
          </p:grpSpPr>
          <p:graphicFrame>
            <p:nvGraphicFramePr>
              <p:cNvPr id="2060" name="Object 1034"/>
              <p:cNvGraphicFramePr>
                <a:graphicFrameLocks noChangeAspect="1"/>
              </p:cNvGraphicFramePr>
              <p:nvPr/>
            </p:nvGraphicFramePr>
            <p:xfrm>
              <a:off x="1373" y="2067"/>
              <a:ext cx="835" cy="429"/>
            </p:xfrm>
            <a:graphic>
              <a:graphicData uri="http://schemas.openxmlformats.org/presentationml/2006/ole">
                <p:oleObj spid="_x0000_s2060" name="Equation" r:id="rId4" imgW="444240" imgH="228600" progId="Equation.3">
                  <p:embed/>
                </p:oleObj>
              </a:graphicData>
            </a:graphic>
          </p:graphicFrame>
          <p:graphicFrame>
            <p:nvGraphicFramePr>
              <p:cNvPr id="2061" name="Object 1035"/>
              <p:cNvGraphicFramePr>
                <a:graphicFrameLocks noChangeAspect="1"/>
              </p:cNvGraphicFramePr>
              <p:nvPr/>
            </p:nvGraphicFramePr>
            <p:xfrm>
              <a:off x="2910" y="2064"/>
              <a:ext cx="978" cy="429"/>
            </p:xfrm>
            <a:graphic>
              <a:graphicData uri="http://schemas.openxmlformats.org/presentationml/2006/ole">
                <p:oleObj spid="_x0000_s2061" name="Equation" r:id="rId5" imgW="520560" imgH="228600" progId="Equation.3">
                  <p:embed/>
                </p:oleObj>
              </a:graphicData>
            </a:graphic>
          </p:graphicFrame>
        </p:grpSp>
        <p:grpSp>
          <p:nvGrpSpPr>
            <p:cNvPr id="2074" name="Group 1085"/>
            <p:cNvGrpSpPr>
              <a:grpSpLocks/>
            </p:cNvGrpSpPr>
            <p:nvPr/>
          </p:nvGrpSpPr>
          <p:grpSpPr bwMode="auto">
            <a:xfrm>
              <a:off x="192" y="2352"/>
              <a:ext cx="4699" cy="429"/>
              <a:chOff x="192" y="2352"/>
              <a:chExt cx="4699" cy="429"/>
            </a:xfrm>
          </p:grpSpPr>
          <p:graphicFrame>
            <p:nvGraphicFramePr>
              <p:cNvPr id="2058" name="Object 1032"/>
              <p:cNvGraphicFramePr>
                <a:graphicFrameLocks noChangeAspect="1"/>
              </p:cNvGraphicFramePr>
              <p:nvPr/>
            </p:nvGraphicFramePr>
            <p:xfrm>
              <a:off x="192" y="2352"/>
              <a:ext cx="978" cy="429"/>
            </p:xfrm>
            <a:graphic>
              <a:graphicData uri="http://schemas.openxmlformats.org/presentationml/2006/ole">
                <p:oleObj spid="_x0000_s2058" name="Equation" r:id="rId6" imgW="520560" imgH="228600" progId="Equation.3">
                  <p:embed/>
                </p:oleObj>
              </a:graphicData>
            </a:graphic>
          </p:graphicFrame>
          <p:graphicFrame>
            <p:nvGraphicFramePr>
              <p:cNvPr id="2059" name="Object 1033"/>
              <p:cNvGraphicFramePr>
                <a:graphicFrameLocks noChangeAspect="1"/>
              </p:cNvGraphicFramePr>
              <p:nvPr/>
            </p:nvGraphicFramePr>
            <p:xfrm>
              <a:off x="4032" y="2352"/>
              <a:ext cx="859" cy="429"/>
            </p:xfrm>
            <a:graphic>
              <a:graphicData uri="http://schemas.openxmlformats.org/presentationml/2006/ole">
                <p:oleObj spid="_x0000_s2059" name="Equation" r:id="rId7" imgW="457200" imgH="228600" progId="Equation.3">
                  <p:embed/>
                </p:oleObj>
              </a:graphicData>
            </a:graphic>
          </p:graphicFrame>
        </p:grpSp>
        <p:graphicFrame>
          <p:nvGraphicFramePr>
            <p:cNvPr id="2057" name="Object 1031"/>
            <p:cNvGraphicFramePr>
              <a:graphicFrameLocks noChangeAspect="1"/>
            </p:cNvGraphicFramePr>
            <p:nvPr/>
          </p:nvGraphicFramePr>
          <p:xfrm>
            <a:off x="2282" y="1826"/>
            <a:ext cx="358" cy="334"/>
          </p:xfrm>
          <a:graphic>
            <a:graphicData uri="http://schemas.openxmlformats.org/presentationml/2006/ole">
              <p:oleObj spid="_x0000_s2057" name="Equation" r:id="rId8" imgW="190440" imgH="177480" progId="Equation.3">
                <p:embed/>
              </p:oleObj>
            </a:graphicData>
          </a:graphic>
        </p:graphicFrame>
      </p:grpSp>
      <p:sp>
        <p:nvSpPr>
          <p:cNvPr id="2066" name="Rectangle 1048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32800" cy="1143000"/>
          </a:xfrm>
        </p:spPr>
        <p:txBody>
          <a:bodyPr/>
          <a:lstStyle/>
          <a:p>
            <a:r>
              <a:rPr lang="en-US" smtClean="0"/>
              <a:t>SPECTRUM DIAGRAM</a:t>
            </a:r>
          </a:p>
        </p:txBody>
      </p:sp>
      <p:sp>
        <p:nvSpPr>
          <p:cNvPr id="2067" name="Rectangle 1049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r>
              <a:rPr lang="en-US" smtClean="0"/>
              <a:t>Recall Complex Amplitude vs. Freq</a:t>
            </a:r>
            <a:endParaRPr lang="en-US" sz="4000" baseline="14000" smtClean="0"/>
          </a:p>
        </p:txBody>
      </p:sp>
      <p:grpSp>
        <p:nvGrpSpPr>
          <p:cNvPr id="2068" name="Group 1059"/>
          <p:cNvGrpSpPr>
            <a:grpSpLocks/>
          </p:cNvGrpSpPr>
          <p:nvPr/>
        </p:nvGrpSpPr>
        <p:grpSpPr bwMode="auto">
          <a:xfrm>
            <a:off x="457200" y="2452688"/>
            <a:ext cx="7924800" cy="1836737"/>
            <a:chOff x="288" y="1545"/>
            <a:chExt cx="4992" cy="1157"/>
          </a:xfrm>
        </p:grpSpPr>
        <p:graphicFrame>
          <p:nvGraphicFramePr>
            <p:cNvPr id="2054" name="Object 1028"/>
            <p:cNvGraphicFramePr>
              <a:graphicFrameLocks noChangeAspect="1"/>
            </p:cNvGraphicFramePr>
            <p:nvPr/>
          </p:nvGraphicFramePr>
          <p:xfrm>
            <a:off x="4176" y="1545"/>
            <a:ext cx="1104" cy="423"/>
          </p:xfrm>
          <a:graphic>
            <a:graphicData uri="http://schemas.openxmlformats.org/presentationml/2006/ole">
              <p:oleObj spid="_x0000_s2054" name="Equation" r:id="rId9" imgW="596880" imgH="228600" progId="Equation.3">
                <p:embed/>
              </p:oleObj>
            </a:graphicData>
          </a:graphic>
        </p:graphicFrame>
        <p:graphicFrame>
          <p:nvGraphicFramePr>
            <p:cNvPr id="2055" name="Object 1029"/>
            <p:cNvGraphicFramePr>
              <a:graphicFrameLocks noChangeAspect="1"/>
            </p:cNvGraphicFramePr>
            <p:nvPr/>
          </p:nvGraphicFramePr>
          <p:xfrm>
            <a:off x="1854" y="2304"/>
            <a:ext cx="1314" cy="398"/>
          </p:xfrm>
          <a:graphic>
            <a:graphicData uri="http://schemas.openxmlformats.org/presentationml/2006/ole">
              <p:oleObj spid="_x0000_s2055" name="MathType Equation 3.6" r:id="rId10" imgW="711200" imgH="215900" progId="Equation.DSMT36">
                <p:embed/>
              </p:oleObj>
            </a:graphicData>
          </a:graphic>
        </p:graphicFrame>
        <p:graphicFrame>
          <p:nvGraphicFramePr>
            <p:cNvPr id="2056" name="Object 1030"/>
            <p:cNvGraphicFramePr>
              <a:graphicFrameLocks noChangeAspect="1"/>
            </p:cNvGraphicFramePr>
            <p:nvPr/>
          </p:nvGraphicFramePr>
          <p:xfrm>
            <a:off x="288" y="1632"/>
            <a:ext cx="600" cy="384"/>
          </p:xfrm>
          <a:graphic>
            <a:graphicData uri="http://schemas.openxmlformats.org/presentationml/2006/ole">
              <p:oleObj spid="_x0000_s2056" name="Equation" r:id="rId11" imgW="317500" imgH="203200" progId="Equation.DSMT36">
                <p:embed/>
              </p:oleObj>
            </a:graphicData>
          </a:graphic>
        </p:graphicFrame>
      </p:grpSp>
      <p:graphicFrame>
        <p:nvGraphicFramePr>
          <p:cNvPr id="153600" name="Object 1024"/>
          <p:cNvGraphicFramePr>
            <a:graphicFrameLocks noChangeAspect="1"/>
          </p:cNvGraphicFramePr>
          <p:nvPr/>
        </p:nvGraphicFramePr>
        <p:xfrm>
          <a:off x="457200" y="5029200"/>
          <a:ext cx="6992938" cy="1225550"/>
        </p:xfrm>
        <a:graphic>
          <a:graphicData uri="http://schemas.openxmlformats.org/presentationml/2006/ole">
            <p:oleObj spid="_x0000_s2050" name="Equation" r:id="rId12" imgW="2603160" imgH="457200" progId="Equation.3">
              <p:embed/>
            </p:oleObj>
          </a:graphicData>
        </a:graphic>
      </p:graphicFrame>
      <p:grpSp>
        <p:nvGrpSpPr>
          <p:cNvPr id="8" name="Group 1091"/>
          <p:cNvGrpSpPr>
            <a:grpSpLocks/>
          </p:cNvGrpSpPr>
          <p:nvPr/>
        </p:nvGrpSpPr>
        <p:grpSpPr bwMode="auto">
          <a:xfrm>
            <a:off x="1524000" y="5181600"/>
            <a:ext cx="4495800" cy="803275"/>
            <a:chOff x="960" y="3264"/>
            <a:chExt cx="2832" cy="506"/>
          </a:xfrm>
        </p:grpSpPr>
        <p:graphicFrame>
          <p:nvGraphicFramePr>
            <p:cNvPr id="2051" name="Object 1025"/>
            <p:cNvGraphicFramePr>
              <a:graphicFrameLocks noChangeAspect="1"/>
            </p:cNvGraphicFramePr>
            <p:nvPr/>
          </p:nvGraphicFramePr>
          <p:xfrm>
            <a:off x="1872" y="3288"/>
            <a:ext cx="549" cy="469"/>
          </p:xfrm>
          <a:graphic>
            <a:graphicData uri="http://schemas.openxmlformats.org/presentationml/2006/ole">
              <p:oleObj spid="_x0000_s2051" name="Equation" r:id="rId13" imgW="266400" imgH="228600" progId="Equation.3">
                <p:embed/>
              </p:oleObj>
            </a:graphicData>
          </a:graphic>
        </p:graphicFrame>
        <p:graphicFrame>
          <p:nvGraphicFramePr>
            <p:cNvPr id="2052" name="Object 1026"/>
            <p:cNvGraphicFramePr>
              <a:graphicFrameLocks noChangeAspect="1"/>
            </p:cNvGraphicFramePr>
            <p:nvPr/>
          </p:nvGraphicFramePr>
          <p:xfrm>
            <a:off x="3339" y="3264"/>
            <a:ext cx="453" cy="506"/>
          </p:xfrm>
          <a:graphic>
            <a:graphicData uri="http://schemas.openxmlformats.org/presentationml/2006/ole">
              <p:oleObj spid="_x0000_s2052" name="Equation" r:id="rId14" imgW="228600" imgH="253800" progId="Equation.3">
                <p:embed/>
              </p:oleObj>
            </a:graphicData>
          </a:graphic>
        </p:graphicFrame>
        <p:graphicFrame>
          <p:nvGraphicFramePr>
            <p:cNvPr id="2053" name="Object 1027"/>
            <p:cNvGraphicFramePr>
              <a:graphicFrameLocks noChangeAspect="1"/>
            </p:cNvGraphicFramePr>
            <p:nvPr/>
          </p:nvGraphicFramePr>
          <p:xfrm>
            <a:off x="960" y="3325"/>
            <a:ext cx="383" cy="407"/>
          </p:xfrm>
          <a:graphic>
            <a:graphicData uri="http://schemas.openxmlformats.org/presentationml/2006/ole">
              <p:oleObj spid="_x0000_s2053" name="Equation" r:id="rId15" imgW="21564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53D465-47FC-4520-8034-27EDBA6FB3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Harmonic Signal-&gt;Periodic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5625" y="1728788"/>
          <a:ext cx="4516438" cy="1651000"/>
        </p:xfrm>
        <a:graphic>
          <a:graphicData uri="http://schemas.openxmlformats.org/presentationml/2006/ole">
            <p:oleObj spid="_x0000_s3074" name="Equation" r:id="rId4" imgW="1180800" imgH="4316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50875" y="4368800"/>
          <a:ext cx="7627938" cy="1651000"/>
        </p:xfrm>
        <a:graphic>
          <a:graphicData uri="http://schemas.openxmlformats.org/presentationml/2006/ole">
            <p:oleObj spid="_x0000_s3075" name="Equation" r:id="rId5" imgW="1993680" imgH="431640" progId="Equation.3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43400" y="2057400"/>
            <a:ext cx="4038600" cy="1015663"/>
            <a:chOff x="4343400" y="1828801"/>
            <a:chExt cx="4038600" cy="1015663"/>
          </a:xfrm>
        </p:grpSpPr>
        <p:sp>
          <p:nvSpPr>
            <p:cNvPr id="3081" name="TextBox 8"/>
            <p:cNvSpPr txBox="1">
              <a:spLocks noChangeArrowheads="1"/>
            </p:cNvSpPr>
            <p:nvPr/>
          </p:nvSpPr>
          <p:spPr bwMode="auto">
            <a:xfrm>
              <a:off x="5715000" y="1828801"/>
              <a:ext cx="2667000" cy="1015663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i="1" dirty="0" smtClean="0">
                  <a:solidFill>
                    <a:schemeClr val="accent1"/>
                  </a:solidFill>
                  <a:latin typeface="+mn-lt"/>
                </a:rPr>
                <a:t>Sums of </a:t>
              </a:r>
              <a:r>
                <a:rPr lang="en-US" sz="2000" b="1" i="1" u="sng" dirty="0" smtClean="0">
                  <a:solidFill>
                    <a:schemeClr val="accent1"/>
                  </a:solidFill>
                  <a:latin typeface="+mn-lt"/>
                </a:rPr>
                <a:t>Harmonic </a:t>
              </a:r>
              <a:r>
                <a:rPr lang="en-US" sz="2000" i="1" dirty="0" smtClean="0">
                  <a:solidFill>
                    <a:schemeClr val="accent1"/>
                  </a:solidFill>
                  <a:latin typeface="+mn-lt"/>
                </a:rPr>
                <a:t>complex exponentials are </a:t>
              </a:r>
              <a:r>
                <a:rPr lang="en-US" sz="2000" b="1" i="1" u="sng" dirty="0" smtClean="0">
                  <a:solidFill>
                    <a:schemeClr val="accent1"/>
                  </a:solidFill>
                  <a:latin typeface="+mn-lt"/>
                </a:rPr>
                <a:t>Periodic</a:t>
              </a:r>
              <a:r>
                <a:rPr lang="en-US" sz="2000" i="1" dirty="0" smtClean="0">
                  <a:solidFill>
                    <a:schemeClr val="accent1"/>
                  </a:solidFill>
                  <a:latin typeface="+mn-lt"/>
                </a:rPr>
                <a:t> signals</a:t>
              </a:r>
              <a:endParaRPr lang="en-US" i="1" dirty="0">
                <a:solidFill>
                  <a:schemeClr val="accent1"/>
                </a:solidFill>
                <a:latin typeface="+mn-lt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4343400" y="2362201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 bwMode="auto">
          <a:xfrm>
            <a:off x="304800" y="3729335"/>
            <a:ext cx="7633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>
                <a:latin typeface="Arial" charset="0"/>
              </a:rPr>
              <a:t>PERIOD/FREQUENCY of COMPLEX EXPONENTIAL: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1AB45-A8A2-4B22-A4DC-9793D58118E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1143000"/>
          </a:xfrm>
        </p:spPr>
        <p:txBody>
          <a:bodyPr/>
          <a:lstStyle/>
          <a:p>
            <a:r>
              <a:rPr lang="en-US" dirty="0" smtClean="0"/>
              <a:t>Notation for Fundamental Frequency in Fourier Series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The k-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frequency is 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k</a:t>
            </a:r>
            <a:r>
              <a:rPr lang="en-US" dirty="0" smtClean="0">
                <a:latin typeface="Arial" charset="0"/>
              </a:rPr>
              <a:t> = kF</a:t>
            </a:r>
            <a:r>
              <a:rPr lang="en-US" baseline="-25000" dirty="0" smtClean="0">
                <a:latin typeface="Arial" charset="0"/>
              </a:rPr>
              <a:t>0</a:t>
            </a:r>
            <a:endParaRPr lang="en-US" dirty="0" smtClean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Thus, f</a:t>
            </a:r>
            <a:r>
              <a:rPr lang="en-US" baseline="-25000" dirty="0" smtClean="0">
                <a:latin typeface="Arial" charset="0"/>
              </a:rPr>
              <a:t>0</a:t>
            </a:r>
            <a:r>
              <a:rPr lang="en-US" dirty="0" smtClean="0">
                <a:latin typeface="Arial" charset="0"/>
              </a:rPr>
              <a:t> = 0 is DC</a:t>
            </a:r>
          </a:p>
          <a:p>
            <a:r>
              <a:rPr lang="en-US" dirty="0" smtClean="0">
                <a:latin typeface="Arial" charset="0"/>
              </a:rPr>
              <a:t>This is why we use upper case F</a:t>
            </a:r>
            <a:r>
              <a:rPr lang="en-US" baseline="-25000" dirty="0" smtClean="0">
                <a:latin typeface="Arial" charset="0"/>
              </a:rPr>
              <a:t>0</a:t>
            </a:r>
            <a:r>
              <a:rPr lang="en-US" dirty="0" smtClean="0">
                <a:latin typeface="Arial" charset="0"/>
              </a:rPr>
              <a:t> for the Fundamental Frequency </a:t>
            </a:r>
            <a:endParaRPr lang="en-US" sz="2800" dirty="0" smtClean="0">
              <a:latin typeface="Arial" charset="0"/>
            </a:endParaRPr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76803" name="Object 2"/>
          <p:cNvGraphicFramePr>
            <a:graphicFrameLocks noChangeAspect="1"/>
          </p:cNvGraphicFramePr>
          <p:nvPr/>
        </p:nvGraphicFramePr>
        <p:xfrm>
          <a:off x="1371600" y="2424113"/>
          <a:ext cx="5803900" cy="1233487"/>
        </p:xfrm>
        <a:graphic>
          <a:graphicData uri="http://schemas.openxmlformats.org/presentationml/2006/ole">
            <p:oleObj spid="_x0000_s77826" name="Equation" r:id="rId4" imgW="20318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/>
      <a:lstStyle>
        <a:defPPr marL="342900" indent="-342900">
          <a:spcBef>
            <a:spcPct val="20000"/>
          </a:spcBef>
          <a:buClr>
            <a:schemeClr val="accent2"/>
          </a:buClr>
          <a:buFont typeface="Wingdings" pitchFamily="2" charset="2"/>
          <a:buChar char="§"/>
          <a:defRPr dirty="0">
            <a:latin typeface="Arial" charset="0"/>
          </a:defRPr>
        </a:defPPr>
      </a:lstStyle>
    </a:tx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2642</TotalTime>
  <Words>1237</Words>
  <Application>Microsoft Office PowerPoint</Application>
  <PresentationFormat>On-screen Show (4:3)</PresentationFormat>
  <Paragraphs>345</Paragraphs>
  <Slides>40</Slides>
  <Notes>38</Notes>
  <HiddenSlides>15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2025-aLectures</vt:lpstr>
      <vt:lpstr>Equation</vt:lpstr>
      <vt:lpstr>MathType Equation 3.6</vt:lpstr>
      <vt:lpstr>Microsoft Equation 3.0</vt:lpstr>
      <vt:lpstr>DSP First, 2/e</vt:lpstr>
      <vt:lpstr>License Info for DSPFirst Slides</vt:lpstr>
      <vt:lpstr>READING ASSIGNMENTS</vt:lpstr>
      <vt:lpstr>LECTURE OBJECTIVES</vt:lpstr>
      <vt:lpstr>HISTORY</vt:lpstr>
      <vt:lpstr>Slide 6</vt:lpstr>
      <vt:lpstr>SPECTRUM DIAGRAM</vt:lpstr>
      <vt:lpstr>Harmonic Signal-&gt;Periodic</vt:lpstr>
      <vt:lpstr>Notation for Fundamental Frequency in Fourier Series</vt:lpstr>
      <vt:lpstr>Fourier Series Synthesis</vt:lpstr>
      <vt:lpstr>Harmonic Signal (3 Freqs)</vt:lpstr>
      <vt:lpstr>Periodic signals-&gt;Harmonic?</vt:lpstr>
      <vt:lpstr>STRATEGY:  x(t)   ak</vt:lpstr>
      <vt:lpstr>CALCULUS for complex exp</vt:lpstr>
      <vt:lpstr>INTEGRAL Property of exp(j)</vt:lpstr>
      <vt:lpstr>ORTHOGONALITY of exp(j)</vt:lpstr>
      <vt:lpstr>Orthogonal Basis for Signal Decomposition</vt:lpstr>
      <vt:lpstr>3-D Vector Space Analogy</vt:lpstr>
      <vt:lpstr>Fourier Series Integral</vt:lpstr>
      <vt:lpstr>Isolate One FS Coefficient</vt:lpstr>
      <vt:lpstr>Fourier Series:  x(t)   ak</vt:lpstr>
      <vt:lpstr>Full-Wave Rectified Sine</vt:lpstr>
      <vt:lpstr>Full-Wave Rectified Sine   {ak}</vt:lpstr>
      <vt:lpstr>Full-Wave Rectified Sine   {ak}</vt:lpstr>
      <vt:lpstr>Fourier Coefficients:  ak</vt:lpstr>
      <vt:lpstr>Spectrum from Fourier Series</vt:lpstr>
      <vt:lpstr>Reconstruct From Finite Number of Harmonic Components</vt:lpstr>
      <vt:lpstr>Reconstruct From Finite Number of Spectrum Components</vt:lpstr>
      <vt:lpstr>EXAMPLE 2: SQUARE WAVE</vt:lpstr>
      <vt:lpstr>FS for a SQUARE WAVE   {ak}</vt:lpstr>
      <vt:lpstr>DC Coefficient:  a0</vt:lpstr>
      <vt:lpstr>Fourier Coefficients  ak</vt:lpstr>
      <vt:lpstr>Spectrum from Fourier Series</vt:lpstr>
      <vt:lpstr>Synthesis: up to 7th Harmonic</vt:lpstr>
      <vt:lpstr>Recall Example: Harmonic Signal (3 Freqs)</vt:lpstr>
      <vt:lpstr>SQUARE WAVE EXAMPLE</vt:lpstr>
      <vt:lpstr>Spectrum &amp; Fourier Series</vt:lpstr>
      <vt:lpstr>ORTHOGONALITY of exp(j)</vt:lpstr>
      <vt:lpstr>SYNTHESIS vs. ANALYSIS</vt:lpstr>
      <vt:lpstr>STRATEGY 2:  x(t)   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#6</dc:title>
  <dc:creator>Jim McClellan</dc:creator>
  <cp:lastModifiedBy>mcclella</cp:lastModifiedBy>
  <cp:revision>157</cp:revision>
  <cp:lastPrinted>2000-09-07T03:57:18Z</cp:lastPrinted>
  <dcterms:created xsi:type="dcterms:W3CDTF">1998-10-09T04:53:29Z</dcterms:created>
  <dcterms:modified xsi:type="dcterms:W3CDTF">2016-08-17T00:56:43Z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