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256" r:id="rId2"/>
    <p:sldId id="404" r:id="rId3"/>
    <p:sldId id="454" r:id="rId4"/>
    <p:sldId id="481" r:id="rId5"/>
    <p:sldId id="450" r:id="rId6"/>
    <p:sldId id="473" r:id="rId7"/>
    <p:sldId id="480" r:id="rId8"/>
    <p:sldId id="474" r:id="rId9"/>
    <p:sldId id="475" r:id="rId10"/>
    <p:sldId id="376" r:id="rId11"/>
    <p:sldId id="476" r:id="rId12"/>
    <p:sldId id="479" r:id="rId13"/>
    <p:sldId id="477" r:id="rId14"/>
    <p:sldId id="433" r:id="rId15"/>
    <p:sldId id="496" r:id="rId16"/>
    <p:sldId id="497" r:id="rId17"/>
    <p:sldId id="498" r:id="rId18"/>
    <p:sldId id="499" r:id="rId19"/>
    <p:sldId id="500" r:id="rId20"/>
    <p:sldId id="501" r:id="rId21"/>
    <p:sldId id="482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506" r:id="rId34"/>
    <p:sldId id="507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"/>
    </p:cViewPr>
  </p:sorterViewPr>
  <p:notesViewPr>
    <p:cSldViewPr>
      <p:cViewPr varScale="1">
        <p:scale>
          <a:sx n="43" d="100"/>
          <a:sy n="43" d="100"/>
        </p:scale>
        <p:origin x="-1422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1.xml"/><Relationship Id="rId3" Type="http://schemas.openxmlformats.org/officeDocument/2006/relationships/slide" Target="slides/slide24.xml"/><Relationship Id="rId7" Type="http://schemas.openxmlformats.org/officeDocument/2006/relationships/slide" Target="slides/slide30.xml"/><Relationship Id="rId2" Type="http://schemas.openxmlformats.org/officeDocument/2006/relationships/slide" Target="slides/slide23.xml"/><Relationship Id="rId1" Type="http://schemas.openxmlformats.org/officeDocument/2006/relationships/slide" Target="slides/slide14.xml"/><Relationship Id="rId6" Type="http://schemas.openxmlformats.org/officeDocument/2006/relationships/slide" Target="slides/slide28.xml"/><Relationship Id="rId5" Type="http://schemas.openxmlformats.org/officeDocument/2006/relationships/slide" Target="slides/slide27.xml"/><Relationship Id="rId4" Type="http://schemas.openxmlformats.org/officeDocument/2006/relationships/slide" Target="slides/slide25.xml"/><Relationship Id="rId9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9.wmf"/><Relationship Id="rId4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0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00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06863" y="0"/>
            <a:ext cx="3221037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400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06863" y="9120188"/>
            <a:ext cx="322103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B2F6D940-724F-41D0-8496-E17228CB3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5B425631-9FEF-4A7E-A0B8-842429E39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8D78D0-54FA-4AB7-94E6-E01C48D2B05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39A6A-4A93-432F-9DB7-40C192953C2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1E04D-5447-48F5-87C4-6E91DFFB9E6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1E04D-5447-48F5-87C4-6E91DFFB9E6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937A60-18E1-4952-BB53-0A1DE1581AD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1E04D-5447-48F5-87C4-6E91DFFB9E6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1E04D-5447-48F5-87C4-6E91DFFB9E6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2D3CD3-7743-40FA-9159-930A5E92CE5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01804-0D0E-4461-B7E4-CED60FC9D7E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8340-7D42-4B54-8A29-0B3C1C5C9C1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8340-7D42-4B54-8A29-0B3C1C5C9C1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1E04D-5447-48F5-87C4-6E91DFFB9E6D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2D3CD3-7743-40FA-9159-930A5E92CE5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8340-7D42-4B54-8A29-0B3C1C5C9C1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64D95-B7E2-43E5-B2DB-999FD725862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8340-7D42-4B54-8A29-0B3C1C5C9C18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8340-7D42-4B54-8A29-0B3C1C5C9C18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8340-7D42-4B54-8A29-0B3C1C5C9C1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0BA64-29FD-4DCF-AB4B-A866170C3A04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848493-D068-4ED2-AF9C-BDE01678B2F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CF5D3-618B-45F2-AF86-96387BA0FC3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1E04D-5447-48F5-87C4-6E91DFFB9E6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722977-EECB-4598-85CA-8E704E8BE51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89082200-9E56-4385-B88C-67804DCE6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76679-D0D9-4221-8737-15BF9DC43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10CD7-D334-4C41-A30A-F49E271C8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BA013-1F08-4E55-A86E-771B8B1D2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7F6BA-E78E-426A-87A3-161B75418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5B7C2-C2C0-4781-8601-97BAD7017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75C4F-9172-4449-BE31-29DFEDEAD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CBB7-B23C-4264-AF09-11A2CD210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10DDE-E70C-4E31-B675-6B8567EE4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7BAB5-4E58-4D22-A694-F0B849077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5E215-D928-47B6-B359-F16ADD8F2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510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7510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1751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AA67FD69-FE63-4AC6-969C-0BA841FE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27" name="Picture 1031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jpeg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eativecommons.org/licenses/by-nc-sa/1.0/legalcod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2.jpeg"/><Relationship Id="rId4" Type="http://schemas.openxmlformats.org/officeDocument/2006/relationships/oleObject" Target="../embeddings/oleObject4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4.jpeg"/><Relationship Id="rId4" Type="http://schemas.openxmlformats.org/officeDocument/2006/relationships/image" Target="../media/image4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5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9.png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59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spfirst.gatech.edu/matlab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jpe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jpeg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DSP First, 2/e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409950"/>
            <a:ext cx="6400800" cy="1771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latin typeface="Arial Black" pitchFamily="34" charset="0"/>
              </a:rPr>
              <a:t>Lecture 7C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Arial Black" pitchFamily="34" charset="0"/>
              </a:rPr>
              <a:t>Fourier Series Examples: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Arial Black" pitchFamily="34" charset="0"/>
              </a:rPr>
              <a:t>   Common </a:t>
            </a:r>
            <a:r>
              <a:rPr lang="en-US" dirty="0" smtClean="0">
                <a:latin typeface="Arial Black" pitchFamily="34" charset="0"/>
              </a:rPr>
              <a:t>Periodic Signals</a:t>
            </a:r>
            <a:endParaRPr lang="en-US" dirty="0" smtClean="0">
              <a:latin typeface="Arial Black" pitchFamily="34" charset="0"/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84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84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19084-4CEF-401C-96B1-F620EA9BB05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84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Fourier Series Synthesis</a:t>
            </a:r>
          </a:p>
        </p:txBody>
      </p:sp>
      <p:sp>
        <p:nvSpPr>
          <p:cNvPr id="184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19250"/>
            <a:ext cx="8178800" cy="4171950"/>
          </a:xfrm>
        </p:spPr>
        <p:txBody>
          <a:bodyPr/>
          <a:lstStyle/>
          <a:p>
            <a:r>
              <a:rPr lang="en-US" smtClean="0"/>
              <a:t>HOW do you </a:t>
            </a:r>
            <a:r>
              <a:rPr lang="en-US" b="1" u="sng" smtClean="0"/>
              <a:t>APPROXIMATE</a:t>
            </a:r>
            <a:r>
              <a:rPr lang="en-US" smtClean="0"/>
              <a:t> x(t) ?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Use FINITE number of coefficients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685800" y="2208213"/>
          <a:ext cx="5160963" cy="1677987"/>
        </p:xfrm>
        <a:graphic>
          <a:graphicData uri="http://schemas.openxmlformats.org/presentationml/2006/ole">
            <p:oleObj spid="_x0000_s18434" name="Equation" r:id="rId4" imgW="1562040" imgH="507960" progId="Equation.3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953000" y="5195888"/>
          <a:ext cx="3762375" cy="581025"/>
        </p:xfrm>
        <a:graphic>
          <a:graphicData uri="http://schemas.openxmlformats.org/presentationml/2006/ole">
            <p:oleObj spid="_x0000_s18435" name="Equation" r:id="rId5" imgW="1562040" imgH="241200" progId="Equation.3">
              <p:embed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762000" y="4694239"/>
          <a:ext cx="4083050" cy="1492026"/>
        </p:xfrm>
        <a:graphic>
          <a:graphicData uri="http://schemas.openxmlformats.org/presentationml/2006/ole">
            <p:oleObj spid="_x0000_s18436" name="Equation" r:id="rId6" imgW="118080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DC3420-D493-4C47-9C8E-B5366820FCEF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66800"/>
          </a:xfrm>
        </p:spPr>
        <p:txBody>
          <a:bodyPr/>
          <a:lstStyle/>
          <a:p>
            <a:r>
              <a:rPr lang="en-US" sz="3600" dirty="0" smtClean="0"/>
              <a:t>Reconstruct From Finite Number of Harmonic Components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Full-Wave Rectified Sinusoid</a:t>
            </a:r>
          </a:p>
          <a:p>
            <a:pPr>
              <a:defRPr/>
            </a:pPr>
            <a:endParaRPr lang="en-US" sz="2800" dirty="0" smtClean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457200" y="19621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p:graphicFrame>
        <p:nvGraphicFramePr>
          <p:cNvPr id="14" name="Object 1"/>
          <p:cNvGraphicFramePr>
            <a:graphicFrameLocks noChangeAspect="1"/>
          </p:cNvGraphicFramePr>
          <p:nvPr/>
        </p:nvGraphicFramePr>
        <p:xfrm>
          <a:off x="1600200" y="2438400"/>
          <a:ext cx="1865313" cy="898999"/>
        </p:xfrm>
        <a:graphic>
          <a:graphicData uri="http://schemas.openxmlformats.org/presentationml/2006/ole">
            <p:oleObj spid="_x0000_s417794" name="Equation" r:id="rId4" imgW="952200" imgH="457200" progId="Equation.3">
              <p:embed/>
            </p:oleObj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5181600" y="1752600"/>
          <a:ext cx="2593975" cy="582613"/>
        </p:xfrm>
        <a:graphic>
          <a:graphicData uri="http://schemas.openxmlformats.org/presentationml/2006/ole">
            <p:oleObj spid="_x0000_s417795" name="Equation" r:id="rId5" imgW="1130040" imgH="253800" progId="Equation.3">
              <p:embed/>
            </p:oleObj>
          </a:graphicData>
        </a:graphic>
      </p:graphicFrame>
      <p:graphicFrame>
        <p:nvGraphicFramePr>
          <p:cNvPr id="16" name="Object 0"/>
          <p:cNvGraphicFramePr>
            <a:graphicFrameLocks noChangeAspect="1"/>
          </p:cNvGraphicFramePr>
          <p:nvPr/>
        </p:nvGraphicFramePr>
        <p:xfrm>
          <a:off x="3579813" y="3352800"/>
          <a:ext cx="2401887" cy="471488"/>
        </p:xfrm>
        <a:graphic>
          <a:graphicData uri="http://schemas.openxmlformats.org/presentationml/2006/ole">
            <p:oleObj spid="_x0000_s417796" name="Equation" r:id="rId6" imgW="1168200" imgH="228600" progId="Equation.3">
              <p:embed/>
            </p:oleObj>
          </a:graphicData>
        </a:graphic>
      </p:graphicFrame>
      <p:graphicFrame>
        <p:nvGraphicFramePr>
          <p:cNvPr id="17" name="Object 0"/>
          <p:cNvGraphicFramePr>
            <a:graphicFrameLocks noChangeAspect="1"/>
          </p:cNvGraphicFramePr>
          <p:nvPr/>
        </p:nvGraphicFramePr>
        <p:xfrm>
          <a:off x="3657600" y="2438400"/>
          <a:ext cx="2063750" cy="874189"/>
        </p:xfrm>
        <a:graphic>
          <a:graphicData uri="http://schemas.openxmlformats.org/presentationml/2006/ole">
            <p:oleObj spid="_x0000_s417797" name="Equation" r:id="rId7" imgW="990360" imgH="419040" progId="Equation.3">
              <p:embed/>
            </p:oleObj>
          </a:graphicData>
        </a:graphic>
      </p:graphicFrame>
      <p:graphicFrame>
        <p:nvGraphicFramePr>
          <p:cNvPr id="18" name="Object 1024"/>
          <p:cNvGraphicFramePr>
            <a:graphicFrameLocks noChangeAspect="1"/>
          </p:cNvGraphicFramePr>
          <p:nvPr/>
        </p:nvGraphicFramePr>
        <p:xfrm>
          <a:off x="936625" y="4148138"/>
          <a:ext cx="6378575" cy="1157287"/>
        </p:xfrm>
        <a:graphic>
          <a:graphicData uri="http://schemas.openxmlformats.org/presentationml/2006/ole">
            <p:oleObj spid="_x0000_s417798" name="Equation" r:id="rId8" imgW="2374560" imgH="431640" progId="Equation.3">
              <p:embed/>
            </p:oleObj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922338" y="5486400"/>
          <a:ext cx="5770562" cy="582613"/>
        </p:xfrm>
        <a:graphic>
          <a:graphicData uri="http://schemas.openxmlformats.org/presentationml/2006/ole">
            <p:oleObj spid="_x0000_s417799" name="Equation" r:id="rId9" imgW="25146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DC3420-D493-4C47-9C8E-B5366820FCEF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09000" cy="1143000"/>
          </a:xfrm>
        </p:spPr>
        <p:txBody>
          <a:bodyPr/>
          <a:lstStyle/>
          <a:p>
            <a:r>
              <a:rPr lang="en-US" dirty="0" smtClean="0"/>
              <a:t>Full-Wave Rectified Sine   {</a:t>
            </a:r>
            <a:r>
              <a:rPr lang="en-US" dirty="0" err="1" smtClean="0">
                <a:sym typeface="Wingdings" pitchFamily="2" charset="2"/>
              </a:rPr>
              <a:t>a</a:t>
            </a:r>
            <a:r>
              <a:rPr lang="en-US" baseline="-25000" dirty="0" err="1" smtClean="0">
                <a:sym typeface="Wingdings" pitchFamily="2" charset="2"/>
              </a:rPr>
              <a:t>k</a:t>
            </a:r>
            <a:r>
              <a:rPr lang="en-US" dirty="0" smtClean="0"/>
              <a:t>}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0"/>
            <a:ext cx="8178800" cy="7239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Plots for N=4 and N=9 are shown next</a:t>
            </a:r>
          </a:p>
          <a:p>
            <a:pPr>
              <a:defRPr/>
            </a:pPr>
            <a:r>
              <a:rPr lang="en-US" sz="2400" dirty="0" smtClean="0"/>
              <a:t>Excellent  Approximation for N=9</a:t>
            </a:r>
          </a:p>
        </p:txBody>
      </p:sp>
      <p:graphicFrame>
        <p:nvGraphicFramePr>
          <p:cNvPr id="420866" name="Object 2"/>
          <p:cNvGraphicFramePr>
            <a:graphicFrameLocks noChangeAspect="1"/>
          </p:cNvGraphicFramePr>
          <p:nvPr/>
        </p:nvGraphicFramePr>
        <p:xfrm>
          <a:off x="533400" y="1676400"/>
          <a:ext cx="8186738" cy="3538538"/>
        </p:xfrm>
        <a:graphic>
          <a:graphicData uri="http://schemas.openxmlformats.org/presentationml/2006/ole">
            <p:oleObj spid="_x0000_s420866" name="Equation" r:id="rId4" imgW="3886200" imgH="1676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DC3420-D493-4C47-9C8E-B5366820FCEF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66800"/>
          </a:xfrm>
        </p:spPr>
        <p:txBody>
          <a:bodyPr/>
          <a:lstStyle/>
          <a:p>
            <a:r>
              <a:rPr lang="en-US" sz="3600" dirty="0" smtClean="0"/>
              <a:t>Reconstruct From Finite Number of Spectrum Components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Full-Wave Rectified Sinusoid</a:t>
            </a:r>
          </a:p>
          <a:p>
            <a:pPr>
              <a:defRPr/>
            </a:pPr>
            <a:endParaRPr lang="en-US" sz="2800" dirty="0" smtClean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457200" y="19621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5181600" y="1752600"/>
          <a:ext cx="2593975" cy="582613"/>
        </p:xfrm>
        <a:graphic>
          <a:graphicData uri="http://schemas.openxmlformats.org/presentationml/2006/ole">
            <p:oleObj spid="_x0000_s418818" name="Equation" r:id="rId4" imgW="1130040" imgH="253800" progId="Equation.3">
              <p:embed/>
            </p:oleObj>
          </a:graphicData>
        </a:graphic>
      </p:graphicFrame>
      <p:graphicFrame>
        <p:nvGraphicFramePr>
          <p:cNvPr id="20" name="Object 1"/>
          <p:cNvGraphicFramePr>
            <a:graphicFrameLocks noChangeAspect="1"/>
          </p:cNvGraphicFramePr>
          <p:nvPr/>
        </p:nvGraphicFramePr>
        <p:xfrm>
          <a:off x="381000" y="2362200"/>
          <a:ext cx="1865313" cy="898999"/>
        </p:xfrm>
        <a:graphic>
          <a:graphicData uri="http://schemas.openxmlformats.org/presentationml/2006/ole">
            <p:oleObj spid="_x0000_s418819" name="Equation" r:id="rId5" imgW="952200" imgH="457200" progId="Equation.3">
              <p:embed/>
            </p:oleObj>
          </a:graphicData>
        </a:graphic>
      </p:graphicFrame>
      <p:pic>
        <p:nvPicPr>
          <p:cNvPr id="21" name="Picture 3" descr="fig03_21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97545" y="2362200"/>
            <a:ext cx="646545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" name="Object 0"/>
          <p:cNvGraphicFramePr>
            <a:graphicFrameLocks noChangeAspect="1"/>
          </p:cNvGraphicFramePr>
          <p:nvPr/>
        </p:nvGraphicFramePr>
        <p:xfrm>
          <a:off x="342900" y="4191000"/>
          <a:ext cx="2403475" cy="471488"/>
        </p:xfrm>
        <a:graphic>
          <a:graphicData uri="http://schemas.openxmlformats.org/presentationml/2006/ole">
            <p:oleObj spid="_x0000_s418820" name="Equation" r:id="rId7" imgW="1168200" imgH="228600" progId="Equation.3">
              <p:embed/>
            </p:oleObj>
          </a:graphicData>
        </a:graphic>
      </p:graphicFrame>
      <p:graphicFrame>
        <p:nvGraphicFramePr>
          <p:cNvPr id="418821" name="Object 0"/>
          <p:cNvGraphicFramePr>
            <a:graphicFrameLocks noChangeAspect="1"/>
          </p:cNvGraphicFramePr>
          <p:nvPr/>
        </p:nvGraphicFramePr>
        <p:xfrm>
          <a:off x="408490" y="5702300"/>
          <a:ext cx="2188660" cy="927100"/>
        </p:xfrm>
        <a:graphic>
          <a:graphicData uri="http://schemas.openxmlformats.org/presentationml/2006/ole">
            <p:oleObj spid="_x0000_s418821" name="Equation" r:id="rId8" imgW="9903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A4D7F2-0449-497E-8477-96E1C430702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smtClean="0"/>
              <a:t>Fourier Series Synthesis</a:t>
            </a:r>
          </a:p>
        </p:txBody>
      </p:sp>
      <p:pic>
        <p:nvPicPr>
          <p:cNvPr id="95234" name="Picture 2" descr="C:\Users\asdf\Documents\Ddrive\DSP1st2eLectures\ReleaseLectures2016\FigC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444" y="1371990"/>
            <a:ext cx="8241111" cy="47240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74B83-21B1-4090-B464-A416E798AC9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53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/>
          <a:lstStyle/>
          <a:p>
            <a:r>
              <a:rPr lang="en-US" dirty="0" smtClean="0"/>
              <a:t>PULSE WAVE SIGNAL</a:t>
            </a:r>
            <a:br>
              <a:rPr lang="en-US" dirty="0" smtClean="0"/>
            </a:br>
            <a:r>
              <a:rPr lang="en-US" dirty="0" smtClean="0"/>
              <a:t>GENERAL FORM</a:t>
            </a:r>
          </a:p>
        </p:txBody>
      </p:sp>
      <p:pic>
        <p:nvPicPr>
          <p:cNvPr id="8" name="Picture 3" descr="figC_0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822960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90600" y="1752600"/>
            <a:ext cx="2725426" cy="40011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 smtClean="0"/>
              <a:t>Defined over one period</a:t>
            </a:r>
            <a:endParaRPr lang="en-US" sz="2000" b="1" i="1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990600" y="2209800"/>
          <a:ext cx="3878262" cy="1163637"/>
        </p:xfrm>
        <a:graphic>
          <a:graphicData uri="http://schemas.openxmlformats.org/presentationml/2006/ole">
            <p:oleObj spid="_x0000_s593922" name="Equation" r:id="rId4" imgW="1688760" imgH="507960" progId="Equation.3">
              <p:embed/>
            </p:oleObj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629400" y="3810000"/>
            <a:ext cx="2137124" cy="40011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 smtClean="0"/>
              <a:t>Nonzero DC value</a:t>
            </a:r>
            <a:endParaRPr lang="en-US" sz="2000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EDBF5-FBA9-4D37-B038-0234549BB6B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8432800" cy="685800"/>
          </a:xfrm>
        </p:spPr>
        <p:txBody>
          <a:bodyPr/>
          <a:lstStyle/>
          <a:p>
            <a:r>
              <a:rPr lang="en-US" dirty="0" smtClean="0"/>
              <a:t>Pulse Wave   {</a:t>
            </a:r>
            <a:r>
              <a:rPr lang="en-US" dirty="0" err="1" smtClean="0">
                <a:sym typeface="Wingdings" pitchFamily="2" charset="2"/>
              </a:rPr>
              <a:t>a</a:t>
            </a:r>
            <a:r>
              <a:rPr lang="en-US" baseline="-25000" dirty="0" err="1" smtClean="0">
                <a:sym typeface="Wingdings" pitchFamily="2" charset="2"/>
              </a:rPr>
              <a:t>k</a:t>
            </a:r>
            <a:r>
              <a:rPr lang="en-US" dirty="0" smtClean="0"/>
              <a:t>}</a:t>
            </a:r>
          </a:p>
        </p:txBody>
      </p:sp>
      <p:graphicFrame>
        <p:nvGraphicFramePr>
          <p:cNvPr id="181252" name="Object 3"/>
          <p:cNvGraphicFramePr>
            <a:graphicFrameLocks noChangeAspect="1"/>
          </p:cNvGraphicFramePr>
          <p:nvPr/>
        </p:nvGraphicFramePr>
        <p:xfrm>
          <a:off x="381000" y="2514600"/>
          <a:ext cx="7505700" cy="3846513"/>
        </p:xfrm>
        <a:graphic>
          <a:graphicData uri="http://schemas.openxmlformats.org/presentationml/2006/ole">
            <p:oleObj spid="_x0000_s594946" name="Equation" r:id="rId4" imgW="3327120" imgH="1701720" progId="Equation.3">
              <p:embed/>
            </p:oleObj>
          </a:graphicData>
        </a:graphic>
      </p:graphicFrame>
      <p:sp>
        <p:nvSpPr>
          <p:cNvPr id="10249" name="Text Box 5"/>
          <p:cNvSpPr txBox="1">
            <a:spLocks noChangeArrowheads="1"/>
          </p:cNvSpPr>
          <p:nvPr/>
        </p:nvSpPr>
        <p:spPr bwMode="auto">
          <a:xfrm>
            <a:off x="5740400" y="1752600"/>
            <a:ext cx="2251129" cy="40011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 smtClean="0"/>
              <a:t>General </a:t>
            </a:r>
            <a:r>
              <a:rPr lang="en-US" sz="2000" b="1" i="1" dirty="0" err="1" smtClean="0"/>
              <a:t>PulseWave</a:t>
            </a:r>
            <a:endParaRPr lang="en-US" sz="2000" b="1" i="1" dirty="0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5715000" y="2133600"/>
          <a:ext cx="2622550" cy="787195"/>
        </p:xfrm>
        <a:graphic>
          <a:graphicData uri="http://schemas.openxmlformats.org/presentationml/2006/ole">
            <p:oleObj spid="_x0000_s594947" name="Equation" r:id="rId5" imgW="1688760" imgH="507960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81000" y="1319212"/>
          <a:ext cx="3751263" cy="1119188"/>
        </p:xfrm>
        <a:graphic>
          <a:graphicData uri="http://schemas.openxmlformats.org/presentationml/2006/ole">
            <p:oleObj spid="_x0000_s594948" name="Equation" r:id="rId6" imgW="1663560" imgH="4950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EDBF5-FBA9-4D37-B038-0234549BB6B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8432800" cy="685800"/>
          </a:xfrm>
        </p:spPr>
        <p:txBody>
          <a:bodyPr/>
          <a:lstStyle/>
          <a:p>
            <a:r>
              <a:rPr lang="en-US" dirty="0" smtClean="0"/>
              <a:t>Pulse Wave   {</a:t>
            </a:r>
            <a:r>
              <a:rPr lang="en-US" dirty="0" err="1" smtClean="0">
                <a:sym typeface="Wingdings" pitchFamily="2" charset="2"/>
              </a:rPr>
              <a:t>a</a:t>
            </a:r>
            <a:r>
              <a:rPr lang="en-US" baseline="-25000" dirty="0" err="1" smtClean="0">
                <a:sym typeface="Wingdings" pitchFamily="2" charset="2"/>
              </a:rPr>
              <a:t>k</a:t>
            </a:r>
            <a:r>
              <a:rPr lang="en-US" dirty="0" smtClean="0"/>
              <a:t>} = </a:t>
            </a:r>
            <a:r>
              <a:rPr lang="en-US" dirty="0" err="1" smtClean="0"/>
              <a:t>sinc</a:t>
            </a:r>
            <a:endParaRPr lang="en-US" dirty="0" smtClean="0"/>
          </a:p>
        </p:txBody>
      </p:sp>
      <p:graphicFrame>
        <p:nvGraphicFramePr>
          <p:cNvPr id="181252" name="Object 3"/>
          <p:cNvGraphicFramePr>
            <a:graphicFrameLocks noChangeAspect="1"/>
          </p:cNvGraphicFramePr>
          <p:nvPr/>
        </p:nvGraphicFramePr>
        <p:xfrm>
          <a:off x="457200" y="3533775"/>
          <a:ext cx="3981450" cy="2181225"/>
        </p:xfrm>
        <a:graphic>
          <a:graphicData uri="http://schemas.openxmlformats.org/presentationml/2006/ole">
            <p:oleObj spid="_x0000_s595970" name="Equation" r:id="rId4" imgW="1765080" imgH="965160" progId="Equation.3">
              <p:embed/>
            </p:oleObj>
          </a:graphicData>
        </a:graphic>
      </p:graphicFrame>
      <p:sp>
        <p:nvSpPr>
          <p:cNvPr id="10249" name="Text Box 5"/>
          <p:cNvSpPr txBox="1">
            <a:spLocks noChangeArrowheads="1"/>
          </p:cNvSpPr>
          <p:nvPr/>
        </p:nvSpPr>
        <p:spPr bwMode="auto">
          <a:xfrm>
            <a:off x="381000" y="1524000"/>
            <a:ext cx="1332609" cy="40011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 err="1" smtClean="0"/>
              <a:t>PulseWave</a:t>
            </a:r>
            <a:endParaRPr lang="en-US" sz="2000" b="1" i="1" dirty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77824" y="1919288"/>
          <a:ext cx="4727576" cy="976312"/>
        </p:xfrm>
        <a:graphic>
          <a:graphicData uri="http://schemas.openxmlformats.org/presentationml/2006/ole">
            <p:oleObj spid="_x0000_s595971" name="Equation" r:id="rId5" imgW="2095200" imgH="431640" progId="Equation.3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500563" y="3595688"/>
          <a:ext cx="4095750" cy="976312"/>
        </p:xfrm>
        <a:graphic>
          <a:graphicData uri="http://schemas.openxmlformats.org/presentationml/2006/ole">
            <p:oleObj spid="_x0000_s595972" name="Equation" r:id="rId6" imgW="1815840" imgH="43164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3048000"/>
            <a:ext cx="4646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Double check the DC coefficient: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74B83-21B1-4090-B464-A416E798AC9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53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WAVE SPECTRA</a:t>
            </a:r>
          </a:p>
        </p:txBody>
      </p:sp>
      <p:pic>
        <p:nvPicPr>
          <p:cNvPr id="8" name="Picture 3" descr="figC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4388" y="1752600"/>
            <a:ext cx="49752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1252" name="Object 1"/>
          <p:cNvGraphicFramePr>
            <a:graphicFrameLocks noChangeAspect="1"/>
          </p:cNvGraphicFramePr>
          <p:nvPr/>
        </p:nvGraphicFramePr>
        <p:xfrm>
          <a:off x="1295400" y="1811236"/>
          <a:ext cx="1143000" cy="458890"/>
        </p:xfrm>
        <a:graphic>
          <a:graphicData uri="http://schemas.openxmlformats.org/presentationml/2006/ole">
            <p:oleObj spid="_x0000_s596994" name="Equation" r:id="rId4" imgW="571320" imgH="228600" progId="Equation.3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301750" y="3627868"/>
          <a:ext cx="1212850" cy="486932"/>
        </p:xfrm>
        <a:graphic>
          <a:graphicData uri="http://schemas.openxmlformats.org/presentationml/2006/ole">
            <p:oleObj spid="_x0000_s596995" name="Equation" r:id="rId5" imgW="571320" imgH="228600" progId="Equation.3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219199" y="5131190"/>
          <a:ext cx="1362075" cy="491735"/>
        </p:xfrm>
        <a:graphic>
          <a:graphicData uri="http://schemas.openxmlformats.org/presentationml/2006/ole">
            <p:oleObj spid="_x0000_s596996" name="Equation" r:id="rId6" imgW="63468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400BC1-BF08-4736-BCF5-B4476B766C9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28600"/>
            <a:ext cx="7975600" cy="914400"/>
          </a:xfrm>
        </p:spPr>
        <p:txBody>
          <a:bodyPr/>
          <a:lstStyle/>
          <a:p>
            <a:r>
              <a:rPr lang="en-US" sz="3600" dirty="0" smtClean="0"/>
              <a:t>50% duty-cycle (Square) Wave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457200" y="26098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 dirty="0" smtClean="0">
                <a:latin typeface="Arial" charset="0"/>
              </a:rPr>
              <a:t>Thus, </a:t>
            </a:r>
            <a:r>
              <a:rPr kumimoji="1" lang="en-US" sz="3200" dirty="0" err="1" smtClean="0">
                <a:latin typeface="Arial" charset="0"/>
              </a:rPr>
              <a:t>a</a:t>
            </a:r>
            <a:r>
              <a:rPr kumimoji="1" lang="en-US" sz="3200" baseline="-25000" dirty="0" err="1" smtClean="0">
                <a:latin typeface="Arial" charset="0"/>
              </a:rPr>
              <a:t>k</a:t>
            </a:r>
            <a:r>
              <a:rPr kumimoji="1" lang="en-US" sz="3200" dirty="0" smtClean="0">
                <a:latin typeface="Arial" charset="0"/>
              </a:rPr>
              <a:t>=0 when k is odd</a:t>
            </a:r>
            <a:endParaRPr kumimoji="1" lang="en-US" sz="3200" dirty="0"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2800" dirty="0" smtClean="0">
                <a:latin typeface="Arial" charset="0"/>
              </a:rPr>
              <a:t>Phase is zero because x(t) is centered at t=0</a:t>
            </a: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2800" dirty="0" smtClean="0">
                <a:latin typeface="Arial" charset="0"/>
              </a:rPr>
              <a:t>different from a previous case</a:t>
            </a:r>
            <a:endParaRPr kumimoji="1" lang="en-US" sz="2800" dirty="0">
              <a:latin typeface="Arial" charset="0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914400" y="4465637"/>
          <a:ext cx="7445375" cy="1858963"/>
        </p:xfrm>
        <a:graphic>
          <a:graphicData uri="http://schemas.openxmlformats.org/presentationml/2006/ole">
            <p:oleObj spid="_x0000_s598018" name="Equation" r:id="rId4" imgW="4076640" imgH="1015920" progId="Equation.3">
              <p:embed/>
            </p:oleObj>
          </a:graphicData>
        </a:graphic>
      </p:graphicFrame>
      <p:graphicFrame>
        <p:nvGraphicFramePr>
          <p:cNvPr id="181252" name="Object 3"/>
          <p:cNvGraphicFramePr>
            <a:graphicFrameLocks noChangeAspect="1"/>
          </p:cNvGraphicFramePr>
          <p:nvPr/>
        </p:nvGraphicFramePr>
        <p:xfrm>
          <a:off x="536575" y="1687513"/>
          <a:ext cx="8351838" cy="903287"/>
        </p:xfrm>
        <a:graphic>
          <a:graphicData uri="http://schemas.openxmlformats.org/presentationml/2006/ole">
            <p:oleObj spid="_x0000_s598019" name="Equation" r:id="rId5" imgW="4000320" imgH="431640" progId="Equation.3">
              <p:embed/>
            </p:oleObj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32096" y="4267200"/>
            <a:ext cx="2877904" cy="40011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 err="1" smtClean="0"/>
              <a:t>PulseWave</a:t>
            </a:r>
            <a:r>
              <a:rPr lang="en-US" sz="2000" b="1" i="1" dirty="0" smtClean="0"/>
              <a:t> starting at t=0</a:t>
            </a:r>
            <a:endParaRPr lang="en-US" sz="2000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1485B9-3AF0-4B55-B158-18EF4E6117B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mtClean="0"/>
              <a:t>License Info for SPFirst Slides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This work released under a </a:t>
            </a:r>
            <a:r>
              <a:rPr lang="en-US" sz="2400" smtClean="0">
                <a:hlinkClick r:id="rId3"/>
              </a:rPr>
              <a:t>Creative Commons License</a:t>
            </a:r>
            <a:r>
              <a:rPr lang="en-US" sz="2400" smtClean="0"/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charset="0"/>
              </a:rPr>
              <a:t> </a:t>
            </a: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2400" smtClean="0"/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charset="0"/>
                <a:hlinkClick r:id="rId4"/>
              </a:rPr>
              <a:t>Full Text of the License</a:t>
            </a:r>
            <a:endParaRPr lang="en-US" sz="1800" smtClean="0"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charset="0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74B83-21B1-4090-B464-A416E798AC9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53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WAVE SYNTHESIS</a:t>
            </a:r>
            <a:br>
              <a:rPr lang="en-US" dirty="0" smtClean="0"/>
            </a:br>
            <a:r>
              <a:rPr lang="en-US" dirty="0" smtClean="0"/>
              <a:t>with first 5 Harmonics</a:t>
            </a:r>
          </a:p>
        </p:txBody>
      </p:sp>
      <p:pic>
        <p:nvPicPr>
          <p:cNvPr id="7" name="Picture 3" descr="figC_0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2975" y="1676400"/>
            <a:ext cx="57118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1252" name="Object 1"/>
          <p:cNvGraphicFramePr>
            <a:graphicFrameLocks noChangeAspect="1"/>
          </p:cNvGraphicFramePr>
          <p:nvPr/>
        </p:nvGraphicFramePr>
        <p:xfrm>
          <a:off x="1143000" y="2436813"/>
          <a:ext cx="1143000" cy="458787"/>
        </p:xfrm>
        <a:graphic>
          <a:graphicData uri="http://schemas.openxmlformats.org/presentationml/2006/ole">
            <p:oleObj spid="_x0000_s599042" name="Equation" r:id="rId4" imgW="571320" imgH="228600" progId="Equation.3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149350" y="4084638"/>
          <a:ext cx="1212850" cy="487362"/>
        </p:xfrm>
        <a:graphic>
          <a:graphicData uri="http://schemas.openxmlformats.org/presentationml/2006/ole">
            <p:oleObj spid="_x0000_s599043" name="Equation" r:id="rId5" imgW="571320" imgH="228600" progId="Equation.3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076325" y="5791200"/>
          <a:ext cx="1362075" cy="492125"/>
        </p:xfrm>
        <a:graphic>
          <a:graphicData uri="http://schemas.openxmlformats.org/presentationml/2006/ole">
            <p:oleObj spid="_x0000_s599044" name="Equation" r:id="rId6" imgW="63468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EDBF5-FBA9-4D37-B038-0234549BB6B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86800" cy="685800"/>
          </a:xfrm>
        </p:spPr>
        <p:txBody>
          <a:bodyPr/>
          <a:lstStyle/>
          <a:p>
            <a:r>
              <a:rPr lang="en-US" dirty="0" smtClean="0"/>
              <a:t>Triangular Wave: Time Domain</a:t>
            </a:r>
          </a:p>
        </p:txBody>
      </p:sp>
      <p:sp>
        <p:nvSpPr>
          <p:cNvPr id="10249" name="Text Box 5"/>
          <p:cNvSpPr txBox="1">
            <a:spLocks noChangeArrowheads="1"/>
          </p:cNvSpPr>
          <p:nvPr/>
        </p:nvSpPr>
        <p:spPr bwMode="auto">
          <a:xfrm>
            <a:off x="990600" y="1828800"/>
            <a:ext cx="2725426" cy="40011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 smtClean="0"/>
              <a:t>Defined over one period</a:t>
            </a:r>
            <a:endParaRPr lang="en-US" sz="2000" b="1" i="1" dirty="0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762000" y="2312987"/>
          <a:ext cx="5132388" cy="582613"/>
        </p:xfrm>
        <a:graphic>
          <a:graphicData uri="http://schemas.openxmlformats.org/presentationml/2006/ole">
            <p:oleObj spid="_x0000_s483330" name="Equation" r:id="rId4" imgW="2234880" imgH="253800" progId="Equation.3">
              <p:embed/>
            </p:oleObj>
          </a:graphicData>
        </a:graphic>
      </p:graphicFrame>
      <p:pic>
        <p:nvPicPr>
          <p:cNvPr id="12" name="Picture 3" descr="figC_05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200400"/>
            <a:ext cx="82296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625876" y="3200400"/>
            <a:ext cx="2137124" cy="40011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 smtClean="0"/>
              <a:t>Nonzero DC value</a:t>
            </a:r>
            <a:endParaRPr lang="en-US" sz="2000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EDBF5-FBA9-4D37-B038-0234549BB6B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685800"/>
          </a:xfrm>
        </p:spPr>
        <p:txBody>
          <a:bodyPr/>
          <a:lstStyle/>
          <a:p>
            <a:r>
              <a:rPr lang="en-US" dirty="0" smtClean="0"/>
              <a:t>Triangular Wave  {</a:t>
            </a:r>
            <a:r>
              <a:rPr lang="en-US" dirty="0" err="1" smtClean="0">
                <a:sym typeface="Wingdings" pitchFamily="2" charset="2"/>
              </a:rPr>
              <a:t>a</a:t>
            </a:r>
            <a:r>
              <a:rPr lang="en-US" baseline="-25000" dirty="0" err="1" smtClean="0">
                <a:sym typeface="Wingdings" pitchFamily="2" charset="2"/>
              </a:rPr>
              <a:t>k</a:t>
            </a:r>
            <a:r>
              <a:rPr lang="en-US" dirty="0" smtClean="0"/>
              <a:t>}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69888" y="914400"/>
          <a:ext cx="3730625" cy="1138238"/>
        </p:xfrm>
        <a:graphic>
          <a:graphicData uri="http://schemas.openxmlformats.org/presentationml/2006/ole">
            <p:oleObj spid="_x0000_s485378" name="Equation" r:id="rId4" imgW="1625400" imgH="495000" progId="Equation.3">
              <p:embed/>
            </p:oleObj>
          </a:graphicData>
        </a:graphic>
      </p:graphicFrame>
      <p:graphicFrame>
        <p:nvGraphicFramePr>
          <p:cNvPr id="143366" name="Object 2"/>
          <p:cNvGraphicFramePr>
            <a:graphicFrameLocks noChangeAspect="1"/>
          </p:cNvGraphicFramePr>
          <p:nvPr/>
        </p:nvGraphicFramePr>
        <p:xfrm>
          <a:off x="304800" y="2133600"/>
          <a:ext cx="7772400" cy="3582987"/>
        </p:xfrm>
        <a:graphic>
          <a:graphicData uri="http://schemas.openxmlformats.org/presentationml/2006/ole">
            <p:oleObj spid="_x0000_s485380" name="Equation" r:id="rId5" imgW="3746160" imgH="1726920" progId="Equation.3">
              <p:embed/>
            </p:oleObj>
          </a:graphicData>
        </a:graphic>
      </p:graphicFrame>
      <p:sp>
        <p:nvSpPr>
          <p:cNvPr id="10249" name="Text Box 5"/>
          <p:cNvSpPr txBox="1">
            <a:spLocks noChangeArrowheads="1"/>
          </p:cNvSpPr>
          <p:nvPr/>
        </p:nvSpPr>
        <p:spPr bwMode="auto">
          <a:xfrm>
            <a:off x="6242050" y="1752600"/>
            <a:ext cx="1966116" cy="40011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 smtClean="0"/>
              <a:t>Triangular Wave</a:t>
            </a:r>
            <a:endParaRPr lang="en-US" sz="2000" b="1" i="1" dirty="0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6334125" y="2133600"/>
          <a:ext cx="1895475" cy="582612"/>
        </p:xfrm>
        <a:graphic>
          <a:graphicData uri="http://schemas.openxmlformats.org/presentationml/2006/ole">
            <p:oleObj spid="_x0000_s485379" name="Equation" r:id="rId6" imgW="825480" imgH="253800" progId="Equation.3">
              <p:embed/>
            </p:oleObj>
          </a:graphicData>
        </a:graphic>
      </p:graphicFrame>
      <p:graphicFrame>
        <p:nvGraphicFramePr>
          <p:cNvPr id="143367" name="Object 4"/>
          <p:cNvGraphicFramePr>
            <a:graphicFrameLocks noChangeAspect="1"/>
          </p:cNvGraphicFramePr>
          <p:nvPr/>
        </p:nvGraphicFramePr>
        <p:xfrm>
          <a:off x="6426200" y="2924175"/>
          <a:ext cx="1690688" cy="523875"/>
        </p:xfrm>
        <a:graphic>
          <a:graphicData uri="http://schemas.openxmlformats.org/presentationml/2006/ole">
            <p:oleObj spid="_x0000_s485381" name="Equation" r:id="rId7" imgW="736560" imgH="228600" progId="Equation.3">
              <p:embed/>
            </p:oleObj>
          </a:graphicData>
        </a:graphic>
      </p:graphicFrame>
      <p:graphicFrame>
        <p:nvGraphicFramePr>
          <p:cNvPr id="145417" name="Object 9"/>
          <p:cNvGraphicFramePr>
            <a:graphicFrameLocks noChangeAspect="1"/>
          </p:cNvGraphicFramePr>
          <p:nvPr/>
        </p:nvGraphicFramePr>
        <p:xfrm>
          <a:off x="350837" y="6019800"/>
          <a:ext cx="6507163" cy="631825"/>
        </p:xfrm>
        <a:graphic>
          <a:graphicData uri="http://schemas.openxmlformats.org/presentationml/2006/ole">
            <p:oleObj spid="_x0000_s485382" name="Equation" r:id="rId8" imgW="3136680" imgH="3045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D141B9-42B9-4C7B-93DA-A8CDE9F2AE0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1270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762000"/>
          </a:xfrm>
          <a:noFill/>
        </p:spPr>
        <p:txBody>
          <a:bodyPr/>
          <a:lstStyle/>
          <a:p>
            <a:r>
              <a:rPr lang="en-US" dirty="0" smtClean="0"/>
              <a:t>Triangular Wave  {</a:t>
            </a:r>
            <a:r>
              <a:rPr lang="en-US" dirty="0" err="1" smtClean="0">
                <a:sym typeface="Wingdings" pitchFamily="2" charset="2"/>
              </a:rPr>
              <a:t>a</a:t>
            </a:r>
            <a:r>
              <a:rPr lang="en-US" baseline="-25000" dirty="0" err="1" smtClean="0">
                <a:sym typeface="Wingdings" pitchFamily="2" charset="2"/>
              </a:rPr>
              <a:t>k</a:t>
            </a:r>
            <a:r>
              <a:rPr lang="en-US" dirty="0" smtClean="0"/>
              <a:t>}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317500" y="1104698"/>
          <a:ext cx="8216900" cy="5600902"/>
        </p:xfrm>
        <a:graphic>
          <a:graphicData uri="http://schemas.openxmlformats.org/presentationml/2006/ole">
            <p:oleObj spid="_x0000_s486402" name="Equation" r:id="rId4" imgW="3733560" imgH="2539800" progId="Equation.3">
              <p:embed/>
            </p:oleObj>
          </a:graphicData>
        </a:graphic>
      </p:graphicFrame>
      <p:graphicFrame>
        <p:nvGraphicFramePr>
          <p:cNvPr id="144390" name="Object 4"/>
          <p:cNvGraphicFramePr>
            <a:graphicFrameLocks noChangeAspect="1"/>
          </p:cNvGraphicFramePr>
          <p:nvPr/>
        </p:nvGraphicFramePr>
        <p:xfrm>
          <a:off x="7086600" y="2873375"/>
          <a:ext cx="1751013" cy="1165225"/>
        </p:xfrm>
        <a:graphic>
          <a:graphicData uri="http://schemas.openxmlformats.org/presentationml/2006/ole">
            <p:oleObj spid="_x0000_s486403" name="Equation" r:id="rId5" imgW="761760" imgH="507960" progId="Equation.3">
              <p:embed/>
            </p:oleObj>
          </a:graphicData>
        </a:graphic>
      </p:graphicFrame>
      <p:graphicFrame>
        <p:nvGraphicFramePr>
          <p:cNvPr id="144391" name="Object 4"/>
          <p:cNvGraphicFramePr>
            <a:graphicFrameLocks noChangeAspect="1"/>
          </p:cNvGraphicFramePr>
          <p:nvPr/>
        </p:nvGraphicFramePr>
        <p:xfrm>
          <a:off x="6629400" y="5029200"/>
          <a:ext cx="2189163" cy="1573213"/>
        </p:xfrm>
        <a:graphic>
          <a:graphicData uri="http://schemas.openxmlformats.org/presentationml/2006/ole">
            <p:oleObj spid="_x0000_s486404" name="Equation" r:id="rId6" imgW="952200" imgH="685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FE2055-6057-4FC3-A277-DD6354EFE36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223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85800"/>
          </a:xfrm>
          <a:noFill/>
        </p:spPr>
        <p:txBody>
          <a:bodyPr/>
          <a:lstStyle/>
          <a:p>
            <a:r>
              <a:rPr lang="en-US" dirty="0" smtClean="0"/>
              <a:t>Triangular Wave   {</a:t>
            </a:r>
            <a:r>
              <a:rPr lang="en-US" dirty="0" err="1" smtClean="0">
                <a:sym typeface="Wingdings" pitchFamily="2" charset="2"/>
              </a:rPr>
              <a:t>a</a:t>
            </a:r>
            <a:r>
              <a:rPr lang="en-US" baseline="-25000" dirty="0" err="1" smtClean="0">
                <a:sym typeface="Wingdings" pitchFamily="2" charset="2"/>
              </a:rPr>
              <a:t>k</a:t>
            </a:r>
            <a:r>
              <a:rPr lang="en-US" dirty="0" smtClean="0"/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dirty="0" smtClean="0"/>
              <a:t>Spectrum, assuming 50 Hz is the fundamental frequency</a:t>
            </a:r>
            <a:endParaRPr lang="en-US" dirty="0"/>
          </a:p>
        </p:txBody>
      </p:sp>
      <p:pic>
        <p:nvPicPr>
          <p:cNvPr id="10" name="Picture 3" descr="figC_06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419475"/>
            <a:ext cx="8229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4803" name="Object 2"/>
          <p:cNvGraphicFramePr>
            <a:graphicFrameLocks noChangeAspect="1"/>
          </p:cNvGraphicFramePr>
          <p:nvPr/>
        </p:nvGraphicFramePr>
        <p:xfrm>
          <a:off x="5236668" y="2667000"/>
          <a:ext cx="3680319" cy="1720850"/>
        </p:xfrm>
        <a:graphic>
          <a:graphicData uri="http://schemas.openxmlformats.org/presentationml/2006/ole">
            <p:oleObj spid="_x0000_s487427" name="Equation" r:id="rId5" imgW="1523880" imgH="7110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FE2055-6057-4FC3-A277-DD6354EFE36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9223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85800"/>
          </a:xfrm>
          <a:noFill/>
        </p:spPr>
        <p:txBody>
          <a:bodyPr/>
          <a:lstStyle/>
          <a:p>
            <a:r>
              <a:rPr lang="en-US" dirty="0" smtClean="0"/>
              <a:t>Triangular Wave Synthesis</a:t>
            </a:r>
          </a:p>
        </p:txBody>
      </p:sp>
      <p:pic>
        <p:nvPicPr>
          <p:cNvPr id="10" name="Picture 3" descr="figC_05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990600"/>
            <a:ext cx="6553200" cy="160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figC_07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7073" y="2743200"/>
            <a:ext cx="655252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827" name="Object 1"/>
          <p:cNvGraphicFramePr>
            <a:graphicFrameLocks noChangeAspect="1"/>
          </p:cNvGraphicFramePr>
          <p:nvPr/>
        </p:nvGraphicFramePr>
        <p:xfrm>
          <a:off x="304800" y="3922713"/>
          <a:ext cx="1676400" cy="877887"/>
        </p:xfrm>
        <a:graphic>
          <a:graphicData uri="http://schemas.openxmlformats.org/presentationml/2006/ole">
            <p:oleObj spid="_x0000_s488450" name="Equation" r:id="rId6" imgW="87624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EDBF5-FBA9-4D37-B038-0234549BB6B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685800"/>
          </a:xfrm>
        </p:spPr>
        <p:txBody>
          <a:bodyPr/>
          <a:lstStyle/>
          <a:p>
            <a:r>
              <a:rPr lang="en-US" smtClean="0"/>
              <a:t>Full-Wave Rectified Sine   {</a:t>
            </a:r>
            <a:r>
              <a:rPr lang="en-US" smtClean="0">
                <a:sym typeface="Wingdings" pitchFamily="2" charset="2"/>
              </a:rPr>
              <a:t>a</a:t>
            </a:r>
            <a:r>
              <a:rPr lang="en-US" baseline="-25000" smtClean="0">
                <a:sym typeface="Wingdings" pitchFamily="2" charset="2"/>
              </a:rPr>
              <a:t>k</a:t>
            </a:r>
            <a:r>
              <a:rPr lang="en-US" smtClean="0"/>
              <a:t>}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457200" y="1100138"/>
          <a:ext cx="3556000" cy="1108075"/>
        </p:xfrm>
        <a:graphic>
          <a:graphicData uri="http://schemas.openxmlformats.org/presentationml/2006/ole">
            <p:oleObj spid="_x0000_s489474" name="Equation" r:id="rId4" imgW="1549080" imgH="482400" progId="Equation.3">
              <p:embed/>
            </p:oleObj>
          </a:graphicData>
        </a:graphic>
      </p:graphicFrame>
      <p:graphicFrame>
        <p:nvGraphicFramePr>
          <p:cNvPr id="181252" name="Object 3"/>
          <p:cNvGraphicFramePr>
            <a:graphicFrameLocks noChangeAspect="1"/>
          </p:cNvGraphicFramePr>
          <p:nvPr/>
        </p:nvGraphicFramePr>
        <p:xfrm>
          <a:off x="304800" y="2209800"/>
          <a:ext cx="6477000" cy="4537075"/>
        </p:xfrm>
        <a:graphic>
          <a:graphicData uri="http://schemas.openxmlformats.org/presentationml/2006/ole">
            <p:oleObj spid="_x0000_s489475" name="Equation" r:id="rId5" imgW="2869920" imgH="2006280" progId="Equation.3">
              <p:embed/>
            </p:oleObj>
          </a:graphicData>
        </a:graphic>
      </p:graphicFrame>
      <p:sp>
        <p:nvSpPr>
          <p:cNvPr id="10249" name="Text Box 5"/>
          <p:cNvSpPr txBox="1">
            <a:spLocks noChangeArrowheads="1"/>
          </p:cNvSpPr>
          <p:nvPr/>
        </p:nvSpPr>
        <p:spPr bwMode="auto">
          <a:xfrm>
            <a:off x="6242050" y="1752600"/>
            <a:ext cx="282575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/>
              <a:t>Full-Wave Rectified Sine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6327775" y="2127250"/>
          <a:ext cx="2740025" cy="1106488"/>
        </p:xfrm>
        <a:graphic>
          <a:graphicData uri="http://schemas.openxmlformats.org/presentationml/2006/ole">
            <p:oleObj spid="_x0000_s489476" name="Equation" r:id="rId6" imgW="1193760" imgH="482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D141B9-42B9-4C7B-93DA-A8CDE9F2AE01}" type="slidenum">
              <a:rPr lang="en-US" smtClean="0"/>
              <a:pPr/>
              <a:t>27</a:t>
            </a:fld>
            <a:endParaRPr lang="en-US" smtClean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304800" y="1270000"/>
          <a:ext cx="8386763" cy="5435600"/>
        </p:xfrm>
        <a:graphic>
          <a:graphicData uri="http://schemas.openxmlformats.org/presentationml/2006/ole">
            <p:oleObj spid="_x0000_s490498" name="Equation" r:id="rId4" imgW="3416040" imgH="2209680" progId="Equation.3">
              <p:embed/>
            </p:oleObj>
          </a:graphicData>
        </a:graphic>
      </p:graphicFrame>
      <p:sp>
        <p:nvSpPr>
          <p:cNvPr id="11270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762000"/>
          </a:xfrm>
          <a:noFill/>
        </p:spPr>
        <p:txBody>
          <a:bodyPr/>
          <a:lstStyle/>
          <a:p>
            <a:r>
              <a:rPr lang="en-US" smtClean="0"/>
              <a:t>Full-Wave Rectified Sine   {</a:t>
            </a:r>
            <a:r>
              <a:rPr lang="en-US" smtClean="0">
                <a:sym typeface="Wingdings" pitchFamily="2" charset="2"/>
              </a:rPr>
              <a:t>a</a:t>
            </a:r>
            <a:r>
              <a:rPr lang="en-US" baseline="-25000" smtClean="0">
                <a:sym typeface="Wingdings" pitchFamily="2" charset="2"/>
              </a:rPr>
              <a:t>k</a:t>
            </a:r>
            <a:r>
              <a:rPr lang="en-US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FE2055-6057-4FC3-A277-DD6354EFE36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223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685800"/>
          </a:xfrm>
          <a:noFill/>
        </p:spPr>
        <p:txBody>
          <a:bodyPr/>
          <a:lstStyle/>
          <a:p>
            <a:r>
              <a:rPr lang="en-US" dirty="0" smtClean="0"/>
              <a:t>Half-Wave Rectified Sine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is positive half cycles of sine wave</a:t>
            </a:r>
          </a:p>
          <a:p>
            <a:r>
              <a:rPr lang="en-US" dirty="0" smtClean="0"/>
              <a:t>HWRS = Half-Wave </a:t>
            </a:r>
            <a:r>
              <a:rPr lang="en-US" dirty="0" err="1" smtClean="0"/>
              <a:t>Recitified</a:t>
            </a:r>
            <a:r>
              <a:rPr lang="en-US" dirty="0" smtClean="0"/>
              <a:t> Sine</a:t>
            </a:r>
            <a:endParaRPr lang="en-US" dirty="0"/>
          </a:p>
        </p:txBody>
      </p:sp>
      <p:pic>
        <p:nvPicPr>
          <p:cNvPr id="96262" name="Picture 6" descr="C:\Users\asdf\Documents\Ddrive\DSP1st2eLectures\ReleaseLectures2016\FigC-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444" y="3340785"/>
            <a:ext cx="8241111" cy="214561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BB32F6-FFFE-443B-BAC1-6C41C2752EB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r>
              <a:rPr lang="en-US" smtClean="0"/>
              <a:t>Half-Wave Rectified Sine   {</a:t>
            </a:r>
            <a:r>
              <a:rPr lang="en-US" smtClean="0">
                <a:sym typeface="Wingdings" pitchFamily="2" charset="2"/>
              </a:rPr>
              <a:t>a</a:t>
            </a:r>
            <a:r>
              <a:rPr lang="en-US" baseline="-25000" smtClean="0">
                <a:sym typeface="Wingdings" pitchFamily="2" charset="2"/>
              </a:rPr>
              <a:t>k</a:t>
            </a:r>
            <a:r>
              <a:rPr lang="en-US" smtClean="0"/>
              <a:t>}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50850" y="1216025"/>
          <a:ext cx="5216525" cy="993775"/>
        </p:xfrm>
        <a:graphic>
          <a:graphicData uri="http://schemas.openxmlformats.org/presentationml/2006/ole">
            <p:oleObj spid="_x0000_s491522" name="Equation" r:id="rId4" imgW="2273040" imgH="431640" progId="Equation.3">
              <p:embed/>
            </p:oleObj>
          </a:graphicData>
        </a:graphic>
      </p:graphicFrame>
      <p:graphicFrame>
        <p:nvGraphicFramePr>
          <p:cNvPr id="181252" name="Object 3"/>
          <p:cNvGraphicFramePr>
            <a:graphicFrameLocks noChangeAspect="1"/>
          </p:cNvGraphicFramePr>
          <p:nvPr/>
        </p:nvGraphicFramePr>
        <p:xfrm>
          <a:off x="457200" y="2514600"/>
          <a:ext cx="6643688" cy="4171950"/>
        </p:xfrm>
        <a:graphic>
          <a:graphicData uri="http://schemas.openxmlformats.org/presentationml/2006/ole">
            <p:oleObj spid="_x0000_s491523" name="Equation" r:id="rId5" imgW="2958840" imgH="1854000" progId="Equation.3">
              <p:embed/>
            </p:oleObj>
          </a:graphicData>
        </a:graphic>
      </p:graphicFrame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6096000" y="1752600"/>
            <a:ext cx="2844800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/>
              <a:t>Half-Wave Rectified Sine</a:t>
            </a:r>
          </a:p>
        </p:txBody>
      </p:sp>
      <p:pic>
        <p:nvPicPr>
          <p:cNvPr id="10" name="Picture 6" descr="C:\Users\asdf\Documents\Ddrive\DSP1st2eLectures\ReleaseLectures2016\FigC-8.png"/>
          <p:cNvPicPr>
            <a:picLocks noChangeAspect="1" noChangeArrowheads="1"/>
          </p:cNvPicPr>
          <p:nvPr/>
        </p:nvPicPr>
        <p:blipFill>
          <a:blip r:embed="rId6"/>
          <a:srcRect l="28849"/>
          <a:stretch>
            <a:fillRect/>
          </a:stretch>
        </p:blipFill>
        <p:spPr bwMode="auto">
          <a:xfrm>
            <a:off x="5562600" y="2133600"/>
            <a:ext cx="3403330" cy="124535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DC3420-D493-4C47-9C8E-B5366820FCEF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ASSIGNMENTS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This Lecture:</a:t>
            </a:r>
          </a:p>
          <a:p>
            <a:pPr lvl="1">
              <a:defRPr/>
            </a:pPr>
            <a:r>
              <a:rPr lang="en-US" b="1" dirty="0" smtClean="0"/>
              <a:t>Appendix C, Section C-2</a:t>
            </a:r>
          </a:p>
          <a:p>
            <a:pPr lvl="1">
              <a:defRPr/>
            </a:pPr>
            <a:r>
              <a:rPr lang="en-US" b="1" dirty="0" smtClean="0"/>
              <a:t>Various Fourier Series</a:t>
            </a:r>
          </a:p>
          <a:p>
            <a:pPr lvl="2">
              <a:defRPr/>
            </a:pPr>
            <a:r>
              <a:rPr lang="en-US" b="1" dirty="0" smtClean="0"/>
              <a:t>Pulse Waves</a:t>
            </a:r>
          </a:p>
          <a:p>
            <a:pPr lvl="2">
              <a:defRPr/>
            </a:pPr>
            <a:r>
              <a:rPr lang="en-US" b="1" dirty="0" smtClean="0"/>
              <a:t>Triangular Wave</a:t>
            </a:r>
          </a:p>
          <a:p>
            <a:pPr lvl="2">
              <a:defRPr/>
            </a:pPr>
            <a:r>
              <a:rPr lang="en-US" b="1" dirty="0" smtClean="0"/>
              <a:t>Rectified Sinusoids (also in Ch. 3, Sect. 3-5)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FE2055-6057-4FC3-A277-DD6354EFE36C}" type="slidenum">
              <a:rPr lang="en-US" smtClean="0"/>
              <a:pPr/>
              <a:t>30</a:t>
            </a:fld>
            <a:endParaRPr lang="en-US" smtClean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74638" y="990600"/>
          <a:ext cx="8605837" cy="5746750"/>
        </p:xfrm>
        <a:graphic>
          <a:graphicData uri="http://schemas.openxmlformats.org/presentationml/2006/ole">
            <p:oleObj spid="_x0000_s492546" name="Equation" r:id="rId4" imgW="3504960" imgH="2336760" progId="Equation.3">
              <p:embed/>
            </p:oleObj>
          </a:graphicData>
        </a:graphic>
      </p:graphicFrame>
      <p:sp>
        <p:nvSpPr>
          <p:cNvPr id="9223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85800"/>
          </a:xfrm>
          <a:noFill/>
        </p:spPr>
        <p:txBody>
          <a:bodyPr/>
          <a:lstStyle/>
          <a:p>
            <a:r>
              <a:rPr lang="en-US" smtClean="0"/>
              <a:t>Half-Wave Rectified Sine   {</a:t>
            </a:r>
            <a:r>
              <a:rPr lang="en-US" smtClean="0">
                <a:sym typeface="Wingdings" pitchFamily="2" charset="2"/>
              </a:rPr>
              <a:t>a</a:t>
            </a:r>
            <a:r>
              <a:rPr lang="en-US" baseline="-25000" smtClean="0">
                <a:sym typeface="Wingdings" pitchFamily="2" charset="2"/>
              </a:rPr>
              <a:t>k</a:t>
            </a:r>
            <a:r>
              <a:rPr lang="en-US" smtClean="0"/>
              <a:t>}</a:t>
            </a:r>
          </a:p>
        </p:txBody>
      </p:sp>
      <p:graphicFrame>
        <p:nvGraphicFramePr>
          <p:cNvPr id="180233" name="Object 3"/>
          <p:cNvGraphicFramePr>
            <a:graphicFrameLocks noChangeAspect="1"/>
          </p:cNvGraphicFramePr>
          <p:nvPr>
            <p:ph idx="1"/>
          </p:nvPr>
        </p:nvGraphicFramePr>
        <p:xfrm>
          <a:off x="4572000" y="5360988"/>
          <a:ext cx="762000" cy="658812"/>
        </p:xfrm>
        <a:graphic>
          <a:graphicData uri="http://schemas.openxmlformats.org/presentationml/2006/ole">
            <p:oleObj spid="_x0000_s492547" name="Equation" r:id="rId5" imgW="27936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FE2055-6057-4FC3-A277-DD6354EFE36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223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85800"/>
          </a:xfrm>
          <a:noFill/>
        </p:spPr>
        <p:txBody>
          <a:bodyPr/>
          <a:lstStyle/>
          <a:p>
            <a:r>
              <a:rPr lang="en-US" dirty="0" smtClean="0"/>
              <a:t>Half-Wave Rectified Sine   {</a:t>
            </a:r>
            <a:r>
              <a:rPr lang="en-US" dirty="0" err="1" smtClean="0">
                <a:sym typeface="Wingdings" pitchFamily="2" charset="2"/>
              </a:rPr>
              <a:t>a</a:t>
            </a:r>
            <a:r>
              <a:rPr lang="en-US" baseline="-25000" dirty="0" err="1" smtClean="0">
                <a:sym typeface="Wingdings" pitchFamily="2" charset="2"/>
              </a:rPr>
              <a:t>k</a:t>
            </a:r>
            <a:r>
              <a:rPr lang="en-US" dirty="0" smtClean="0"/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dirty="0" smtClean="0"/>
              <a:t>Spectrum, assuming 50 Hz is the fundamental frequency</a:t>
            </a:r>
            <a:endParaRPr lang="en-US" dirty="0"/>
          </a:p>
        </p:txBody>
      </p:sp>
      <p:pic>
        <p:nvPicPr>
          <p:cNvPr id="96260" name="Picture 4" descr="C:\Users\asdf\Documents\Ddrive\DSP1st2eLectures\ReleaseLectures2016\FigC-1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246349"/>
            <a:ext cx="8241111" cy="2773451"/>
          </a:xfrm>
          <a:prstGeom prst="rect">
            <a:avLst/>
          </a:prstGeom>
          <a:noFill/>
        </p:spPr>
      </p:pic>
      <p:graphicFrame>
        <p:nvGraphicFramePr>
          <p:cNvPr id="99329" name="Object 2"/>
          <p:cNvGraphicFramePr>
            <a:graphicFrameLocks noChangeAspect="1"/>
          </p:cNvGraphicFramePr>
          <p:nvPr/>
        </p:nvGraphicFramePr>
        <p:xfrm>
          <a:off x="5791200" y="2514600"/>
          <a:ext cx="3211513" cy="1936750"/>
        </p:xfrm>
        <a:graphic>
          <a:graphicData uri="http://schemas.openxmlformats.org/presentationml/2006/ole">
            <p:oleObj spid="_x0000_s493570" name="Equation" r:id="rId5" imgW="1307880" imgH="7873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FE2055-6057-4FC3-A277-DD6354EFE36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223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85800"/>
          </a:xfrm>
          <a:noFill/>
        </p:spPr>
        <p:txBody>
          <a:bodyPr/>
          <a:lstStyle/>
          <a:p>
            <a:r>
              <a:rPr lang="en-US" dirty="0" smtClean="0"/>
              <a:t>HWRS Synthesis</a:t>
            </a:r>
          </a:p>
        </p:txBody>
      </p:sp>
      <p:pic>
        <p:nvPicPr>
          <p:cNvPr id="96261" name="Picture 5" descr="C:\Users\asdf\Documents\Ddrive\DSP1st2eLectures\ReleaseLectures2016\FigC-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2560830"/>
            <a:ext cx="6695783" cy="4144770"/>
          </a:xfrm>
          <a:prstGeom prst="rect">
            <a:avLst/>
          </a:prstGeom>
          <a:noFill/>
        </p:spPr>
      </p:pic>
      <p:pic>
        <p:nvPicPr>
          <p:cNvPr id="9" name="Picture 6" descr="C:\Users\asdf\Documents\Ddrive\DSP1st2eLectures\ReleaseLectures2016\FigC-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253" y="914400"/>
            <a:ext cx="5853547" cy="1524000"/>
          </a:xfrm>
          <a:prstGeom prst="rect">
            <a:avLst/>
          </a:prstGeom>
          <a:noFill/>
        </p:spPr>
      </p:pic>
      <p:graphicFrame>
        <p:nvGraphicFramePr>
          <p:cNvPr id="160769" name="Object 1"/>
          <p:cNvGraphicFramePr>
            <a:graphicFrameLocks noChangeAspect="1"/>
          </p:cNvGraphicFramePr>
          <p:nvPr/>
        </p:nvGraphicFramePr>
        <p:xfrm>
          <a:off x="304800" y="3846008"/>
          <a:ext cx="1676400" cy="878392"/>
        </p:xfrm>
        <a:graphic>
          <a:graphicData uri="http://schemas.openxmlformats.org/presentationml/2006/ole">
            <p:oleObj spid="_x0000_s494594" name="Equation" r:id="rId6" imgW="87624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CE8E68-7681-41D5-87EB-79F7690D7ED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Series </a:t>
            </a:r>
            <a:r>
              <a:rPr lang="en-US" dirty="0" smtClean="0"/>
              <a:t>Demo</a:t>
            </a:r>
            <a:endParaRPr lang="en-US" dirty="0" smtClean="0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534400" cy="4171950"/>
          </a:xfrm>
        </p:spPr>
        <p:txBody>
          <a:bodyPr/>
          <a:lstStyle/>
          <a:p>
            <a:r>
              <a:rPr lang="en-US" dirty="0" smtClean="0"/>
              <a:t>MATLAB GUI: </a:t>
            </a:r>
            <a:r>
              <a:rPr lang="en-US" dirty="0" err="1" smtClean="0"/>
              <a:t>fseriesdemo</a:t>
            </a:r>
            <a:endParaRPr lang="en-US" dirty="0" smtClean="0"/>
          </a:p>
          <a:p>
            <a:pPr lvl="1"/>
            <a:r>
              <a:rPr lang="en-US" dirty="0" smtClean="0"/>
              <a:t>Shows the convergence with more terms</a:t>
            </a:r>
          </a:p>
          <a:p>
            <a:pPr lvl="1"/>
            <a:r>
              <a:rPr lang="en-US" dirty="0" smtClean="0"/>
              <a:t>One of the demos in:</a:t>
            </a:r>
          </a:p>
          <a:p>
            <a:pPr lvl="1"/>
            <a:r>
              <a:rPr lang="en-US" sz="2000" dirty="0" smtClean="0">
                <a:hlinkClick r:id="rId3"/>
              </a:rPr>
              <a:t>http://dspfirst.gatech.edu/matlab/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910EFF-3BD5-421F-8264-3677B095EA9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838200"/>
          </a:xfrm>
        </p:spPr>
        <p:txBody>
          <a:bodyPr/>
          <a:lstStyle/>
          <a:p>
            <a:r>
              <a:rPr lang="en-US" smtClean="0"/>
              <a:t>fseriesdemo GUI</a:t>
            </a:r>
          </a:p>
        </p:txBody>
      </p:sp>
      <p:pic>
        <p:nvPicPr>
          <p:cNvPr id="41990" name="Picture 3" descr="fseriesdem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006475"/>
            <a:ext cx="7239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31AB45-A8A2-4B22-A4DC-9793D58118E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OBJECTIVES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Use the Fourier Series Integral</a:t>
            </a:r>
          </a:p>
          <a:p>
            <a:pPr lvl="1">
              <a:defRPr/>
            </a:pPr>
            <a:endParaRPr lang="en-US" sz="24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lnSpc>
                <a:spcPct val="120000"/>
              </a:lnSpc>
              <a:defRPr/>
            </a:pPr>
            <a:r>
              <a:rPr lang="en-US" sz="2800" dirty="0" smtClean="0"/>
              <a:t>Derive Fourier Series </a:t>
            </a:r>
            <a:r>
              <a:rPr lang="en-US" sz="2800" dirty="0" err="1" smtClean="0"/>
              <a:t>coeffs</a:t>
            </a:r>
            <a:r>
              <a:rPr lang="en-US" sz="2800" dirty="0" smtClean="0"/>
              <a:t> for common periodic signals</a:t>
            </a:r>
          </a:p>
          <a:p>
            <a:pPr>
              <a:lnSpc>
                <a:spcPct val="120000"/>
              </a:lnSpc>
              <a:defRPr/>
            </a:pPr>
            <a:r>
              <a:rPr lang="en-US" sz="2800" dirty="0" smtClean="0"/>
              <a:t>Draw spectrum from the Fourier Series </a:t>
            </a:r>
            <a:r>
              <a:rPr lang="en-US" sz="2800" dirty="0" err="1" smtClean="0"/>
              <a:t>coeffs</a:t>
            </a:r>
            <a:endParaRPr lang="en-US" sz="2800" dirty="0" smtClean="0"/>
          </a:p>
          <a:p>
            <a:pPr marL="742950" lvl="2" indent="-342900">
              <a:lnSpc>
                <a:spcPct val="120000"/>
              </a:lnSpc>
              <a:defRPr/>
            </a:pP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is Complex Amplitude for k-</a:t>
            </a:r>
            <a:r>
              <a:rPr lang="en-US" dirty="0" err="1" smtClean="0"/>
              <a:t>th</a:t>
            </a:r>
            <a:r>
              <a:rPr lang="en-US" dirty="0" smtClean="0"/>
              <a:t> Harmonic</a:t>
            </a:r>
          </a:p>
          <a:p>
            <a:pPr>
              <a:lnSpc>
                <a:spcPct val="120000"/>
              </a:lnSpc>
              <a:defRPr/>
            </a:pPr>
            <a:endParaRPr lang="en-US" sz="2800" dirty="0" smtClean="0"/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676400" y="2286000"/>
          <a:ext cx="6137275" cy="1416402"/>
        </p:xfrm>
        <a:graphic>
          <a:graphicData uri="http://schemas.openxmlformats.org/presentationml/2006/ole">
            <p:oleObj spid="_x0000_s482306" name="Equation" r:id="rId4" imgW="165096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53D465-47FC-4520-8034-27EDBA6FB31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975600" cy="1066800"/>
          </a:xfrm>
        </p:spPr>
        <p:txBody>
          <a:bodyPr/>
          <a:lstStyle/>
          <a:p>
            <a:r>
              <a:rPr lang="en-US" dirty="0" smtClean="0"/>
              <a:t>Harmonic Signal is Periodic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55625" y="1728788"/>
          <a:ext cx="4516438" cy="1651000"/>
        </p:xfrm>
        <a:graphic>
          <a:graphicData uri="http://schemas.openxmlformats.org/presentationml/2006/ole">
            <p:oleObj spid="_x0000_s331778" name="Equation" r:id="rId4" imgW="1180800" imgH="43164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50875" y="4368800"/>
          <a:ext cx="7627938" cy="1651000"/>
        </p:xfrm>
        <a:graphic>
          <a:graphicData uri="http://schemas.openxmlformats.org/presentationml/2006/ole">
            <p:oleObj spid="_x0000_s331779" name="Equation" r:id="rId5" imgW="1993680" imgH="431640" progId="Equation.3">
              <p:embed/>
            </p:oleObj>
          </a:graphicData>
        </a:graphic>
      </p:graphicFrame>
      <p:grpSp>
        <p:nvGrpSpPr>
          <p:cNvPr id="2" name="Group 12"/>
          <p:cNvGrpSpPr/>
          <p:nvPr/>
        </p:nvGrpSpPr>
        <p:grpSpPr>
          <a:xfrm>
            <a:off x="4343400" y="2057400"/>
            <a:ext cx="4038600" cy="1015663"/>
            <a:chOff x="4343400" y="1828801"/>
            <a:chExt cx="4038600" cy="1015663"/>
          </a:xfrm>
        </p:grpSpPr>
        <p:sp>
          <p:nvSpPr>
            <p:cNvPr id="3081" name="TextBox 8"/>
            <p:cNvSpPr txBox="1">
              <a:spLocks noChangeArrowheads="1"/>
            </p:cNvSpPr>
            <p:nvPr/>
          </p:nvSpPr>
          <p:spPr bwMode="auto">
            <a:xfrm>
              <a:off x="5715000" y="1828801"/>
              <a:ext cx="2667000" cy="1015663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i="1" dirty="0" smtClean="0">
                  <a:solidFill>
                    <a:schemeClr val="accent1"/>
                  </a:solidFill>
                  <a:latin typeface="+mn-lt"/>
                </a:rPr>
                <a:t>Sums of </a:t>
              </a:r>
              <a:r>
                <a:rPr lang="en-US" sz="2000" b="1" i="1" u="sng" dirty="0" smtClean="0">
                  <a:solidFill>
                    <a:schemeClr val="accent1"/>
                  </a:solidFill>
                  <a:latin typeface="+mn-lt"/>
                </a:rPr>
                <a:t>Harmonic </a:t>
              </a:r>
              <a:r>
                <a:rPr lang="en-US" sz="2000" i="1" dirty="0" smtClean="0">
                  <a:solidFill>
                    <a:schemeClr val="accent1"/>
                  </a:solidFill>
                  <a:latin typeface="+mn-lt"/>
                </a:rPr>
                <a:t>complex exponentials are </a:t>
              </a:r>
              <a:r>
                <a:rPr lang="en-US" sz="2000" b="1" i="1" u="sng" dirty="0" smtClean="0">
                  <a:solidFill>
                    <a:schemeClr val="accent1"/>
                  </a:solidFill>
                  <a:latin typeface="+mn-lt"/>
                </a:rPr>
                <a:t>Periodic</a:t>
              </a:r>
              <a:r>
                <a:rPr lang="en-US" sz="2000" i="1" dirty="0" smtClean="0">
                  <a:solidFill>
                    <a:schemeClr val="accent1"/>
                  </a:solidFill>
                  <a:latin typeface="+mn-lt"/>
                </a:rPr>
                <a:t> signals</a:t>
              </a:r>
              <a:endParaRPr lang="en-US" i="1" dirty="0">
                <a:solidFill>
                  <a:schemeClr val="accent1"/>
                </a:solidFill>
                <a:latin typeface="+mn-lt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4343400" y="2362201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 bwMode="auto">
          <a:xfrm>
            <a:off x="304800" y="3729335"/>
            <a:ext cx="76330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dirty="0" smtClean="0">
                <a:latin typeface="Arial" charset="0"/>
              </a:rPr>
              <a:t>PERIOD/FREQUENCY of COMPLEX EXPONENTIAL: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74B83-21B1-4090-B464-A416E798AC9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53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FWRS</a:t>
            </a:r>
          </a:p>
        </p:txBody>
      </p:sp>
      <p:graphicFrame>
        <p:nvGraphicFramePr>
          <p:cNvPr id="51203" name="Object 4"/>
          <p:cNvGraphicFramePr>
            <a:graphicFrameLocks noChangeAspect="1"/>
          </p:cNvGraphicFramePr>
          <p:nvPr/>
        </p:nvGraphicFramePr>
        <p:xfrm>
          <a:off x="830263" y="1676400"/>
          <a:ext cx="5829300" cy="582613"/>
        </p:xfrm>
        <a:graphic>
          <a:graphicData uri="http://schemas.openxmlformats.org/presentationml/2006/ole">
            <p:oleObj spid="_x0000_s414722" name="Equation" r:id="rId4" imgW="2539800" imgH="253800" progId="Equation.3">
              <p:embed/>
            </p:oleObj>
          </a:graphicData>
        </a:graphic>
      </p:graphicFrame>
      <p:pic>
        <p:nvPicPr>
          <p:cNvPr id="25" name="Picture 3" descr="fig03_19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356849"/>
            <a:ext cx="7467600" cy="427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247065" y="4154269"/>
            <a:ext cx="3211135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n-lt"/>
              </a:rPr>
              <a:t>Absolute value flips the</a:t>
            </a:r>
          </a:p>
          <a:p>
            <a:r>
              <a:rPr lang="en-US" sz="1800" i="1" dirty="0" smtClean="0">
                <a:latin typeface="+mn-lt"/>
              </a:rPr>
              <a:t>negative lobes of a sine wave</a:t>
            </a:r>
            <a:endParaRPr lang="en-US" sz="18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EDBF5-FBA9-4D37-B038-0234549BB6B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685800"/>
          </a:xfrm>
        </p:spPr>
        <p:txBody>
          <a:bodyPr/>
          <a:lstStyle/>
          <a:p>
            <a:r>
              <a:rPr lang="en-US" dirty="0" smtClean="0"/>
              <a:t>FWRS Fourier Integral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{</a:t>
            </a:r>
            <a:r>
              <a:rPr lang="en-US" dirty="0" err="1" smtClean="0">
                <a:sym typeface="Wingdings" pitchFamily="2" charset="2"/>
              </a:rPr>
              <a:t>a</a:t>
            </a:r>
            <a:r>
              <a:rPr lang="en-US" baseline="-25000" dirty="0" err="1" smtClean="0">
                <a:sym typeface="Wingdings" pitchFamily="2" charset="2"/>
              </a:rPr>
              <a:t>k</a:t>
            </a:r>
            <a:r>
              <a:rPr lang="en-US" dirty="0" smtClean="0"/>
              <a:t>}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609600" y="1019175"/>
          <a:ext cx="3556000" cy="1109663"/>
        </p:xfrm>
        <a:graphic>
          <a:graphicData uri="http://schemas.openxmlformats.org/presentationml/2006/ole">
            <p:oleObj spid="_x0000_s421890" name="Equation" r:id="rId4" imgW="1549080" imgH="482400" progId="Equation.3">
              <p:embed/>
            </p:oleObj>
          </a:graphicData>
        </a:graphic>
      </p:graphicFrame>
      <p:graphicFrame>
        <p:nvGraphicFramePr>
          <p:cNvPr id="181252" name="Object 3"/>
          <p:cNvGraphicFramePr>
            <a:graphicFrameLocks noChangeAspect="1"/>
          </p:cNvGraphicFramePr>
          <p:nvPr/>
        </p:nvGraphicFramePr>
        <p:xfrm>
          <a:off x="595313" y="2208213"/>
          <a:ext cx="5759450" cy="4421187"/>
        </p:xfrm>
        <a:graphic>
          <a:graphicData uri="http://schemas.openxmlformats.org/presentationml/2006/ole">
            <p:oleObj spid="_x0000_s421891" name="Equation" r:id="rId5" imgW="2552400" imgH="1955520" progId="Equation.3">
              <p:embed/>
            </p:oleObj>
          </a:graphicData>
        </a:graphic>
      </p:graphicFrame>
      <p:sp>
        <p:nvSpPr>
          <p:cNvPr id="10249" name="Text Box 5"/>
          <p:cNvSpPr txBox="1">
            <a:spLocks noChangeArrowheads="1"/>
          </p:cNvSpPr>
          <p:nvPr/>
        </p:nvSpPr>
        <p:spPr bwMode="auto">
          <a:xfrm>
            <a:off x="5943600" y="1676400"/>
            <a:ext cx="282575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/>
              <a:t>Full-Wave Rectified Sine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5965825" y="2063750"/>
          <a:ext cx="2568575" cy="1445248"/>
        </p:xfrm>
        <a:graphic>
          <a:graphicData uri="http://schemas.openxmlformats.org/presentationml/2006/ole">
            <p:oleObj spid="_x0000_s421892" name="Equation" r:id="rId6" imgW="1307880" imgH="7365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7213600" cy="990600"/>
          </a:xfrm>
        </p:spPr>
        <p:txBody>
          <a:bodyPr/>
          <a:lstStyle/>
          <a:p>
            <a:r>
              <a:rPr lang="en-US" dirty="0" smtClean="0"/>
              <a:t>FWRS Fourier </a:t>
            </a:r>
            <a:r>
              <a:rPr lang="en-US" dirty="0" err="1" smtClean="0"/>
              <a:t>Coeffs</a:t>
            </a:r>
            <a:r>
              <a:rPr lang="en-US" dirty="0" smtClean="0"/>
              <a:t>: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1866900"/>
          </a:xfrm>
        </p:spPr>
        <p:txBody>
          <a:bodyPr/>
          <a:lstStyle/>
          <a:p>
            <a:r>
              <a:rPr lang="en-US" dirty="0" err="1" smtClean="0">
                <a:latin typeface="Arial" charset="0"/>
              </a:rPr>
              <a:t>a</a:t>
            </a:r>
            <a:r>
              <a:rPr lang="en-US" baseline="-25000" dirty="0" err="1" smtClean="0">
                <a:latin typeface="Arial" charset="0"/>
              </a:rPr>
              <a:t>k</a:t>
            </a:r>
            <a:r>
              <a:rPr lang="en-US" baseline="-250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is a function of k</a:t>
            </a:r>
          </a:p>
          <a:p>
            <a:pPr lvl="1"/>
            <a:r>
              <a:rPr lang="en-US" dirty="0" smtClean="0">
                <a:latin typeface="Arial" charset="0"/>
              </a:rPr>
              <a:t>Complex Amplitude for k-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Harmonic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Does not depend on the period, T</a:t>
            </a:r>
            <a:r>
              <a:rPr lang="en-US" baseline="-25000" dirty="0" smtClean="0">
                <a:latin typeface="Arial" charset="0"/>
              </a:rPr>
              <a:t>0</a:t>
            </a:r>
          </a:p>
          <a:p>
            <a:pPr marL="1200150" lvl="2" indent="-285750"/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DC value is 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817728-F2DC-42A7-8909-1A7943DCC29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8851" name="Object 0"/>
          <p:cNvGraphicFramePr>
            <a:graphicFrameLocks noChangeAspect="1"/>
          </p:cNvGraphicFramePr>
          <p:nvPr/>
        </p:nvGraphicFramePr>
        <p:xfrm>
          <a:off x="1828800" y="2819400"/>
          <a:ext cx="3087688" cy="1308100"/>
        </p:xfrm>
        <a:graphic>
          <a:graphicData uri="http://schemas.openxmlformats.org/presentationml/2006/ole">
            <p:oleObj spid="_x0000_s415746" name="Equation" r:id="rId3" imgW="990360" imgH="419040" progId="Equation.3">
              <p:embed/>
            </p:oleObj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3200400" y="5154613"/>
          <a:ext cx="3105150" cy="609600"/>
        </p:xfrm>
        <a:graphic>
          <a:graphicData uri="http://schemas.openxmlformats.org/presentationml/2006/ole">
            <p:oleObj spid="_x0000_s415747" name="Equation" r:id="rId4" imgW="1168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DC3420-D493-4C47-9C8E-B5366820FCEF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1066800"/>
          </a:xfrm>
        </p:spPr>
        <p:txBody>
          <a:bodyPr/>
          <a:lstStyle/>
          <a:p>
            <a:r>
              <a:rPr lang="en-US" dirty="0" smtClean="0"/>
              <a:t>Spectrum from Fourier Series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buNone/>
              <a:defRPr/>
            </a:pPr>
            <a:r>
              <a:rPr lang="en-US" sz="2800" dirty="0" smtClean="0"/>
              <a:t>Plot a   for Full-Wave Rectified Sinusoid</a:t>
            </a:r>
          </a:p>
          <a:p>
            <a:pPr>
              <a:defRPr/>
            </a:pPr>
            <a:endParaRPr lang="en-US" sz="2800" dirty="0" smtClean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4876800" y="2514600"/>
          <a:ext cx="3794125" cy="499799"/>
        </p:xfrm>
        <a:graphic>
          <a:graphicData uri="http://schemas.openxmlformats.org/presentationml/2006/ole">
            <p:oleObj spid="_x0000_s416770" name="Equation" r:id="rId4" imgW="1739880" imgH="228600" progId="Equation.3">
              <p:embed/>
            </p:oleObj>
          </a:graphicData>
        </a:graphic>
      </p:graphicFrame>
      <p:pic>
        <p:nvPicPr>
          <p:cNvPr id="9" name="Picture 3" descr="fig03_20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200400"/>
            <a:ext cx="8305800" cy="311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0"/>
          <p:cNvGraphicFramePr>
            <a:graphicFrameLocks noChangeAspect="1"/>
          </p:cNvGraphicFramePr>
          <p:nvPr/>
        </p:nvGraphicFramePr>
        <p:xfrm>
          <a:off x="990600" y="2654300"/>
          <a:ext cx="2368550" cy="1003300"/>
        </p:xfrm>
        <a:graphic>
          <a:graphicData uri="http://schemas.openxmlformats.org/presentationml/2006/ole">
            <p:oleObj spid="_x0000_s416771" name="Equation" r:id="rId6" imgW="990360" imgH="419040" progId="Equation.3">
              <p:embed/>
            </p:oleObj>
          </a:graphicData>
        </a:graphic>
      </p:graphicFrame>
      <p:graphicFrame>
        <p:nvGraphicFramePr>
          <p:cNvPr id="12" name="Object 0"/>
          <p:cNvGraphicFramePr>
            <a:graphicFrameLocks noChangeAspect="1"/>
          </p:cNvGraphicFramePr>
          <p:nvPr/>
        </p:nvGraphicFramePr>
        <p:xfrm>
          <a:off x="1219200" y="1752600"/>
          <a:ext cx="425450" cy="547687"/>
        </p:xfrm>
        <a:graphic>
          <a:graphicData uri="http://schemas.openxmlformats.org/presentationml/2006/ole">
            <p:oleObj spid="_x0000_s416772" name="Equation" r:id="rId7" imgW="177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3270</TotalTime>
  <Words>918</Words>
  <Application>Microsoft Office PowerPoint</Application>
  <PresentationFormat>On-screen Show (4:3)</PresentationFormat>
  <Paragraphs>233</Paragraphs>
  <Slides>34</Slides>
  <Notes>30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2025-aLectures</vt:lpstr>
      <vt:lpstr>Equation</vt:lpstr>
      <vt:lpstr>DSP First, 2/e</vt:lpstr>
      <vt:lpstr>License Info for SPFirst Slides</vt:lpstr>
      <vt:lpstr>READING ASSIGNMENTS</vt:lpstr>
      <vt:lpstr>LECTURE OBJECTIVES</vt:lpstr>
      <vt:lpstr>Harmonic Signal is Periodic</vt:lpstr>
      <vt:lpstr>Recall FWRS</vt:lpstr>
      <vt:lpstr>FWRS Fourier Integral  {ak}</vt:lpstr>
      <vt:lpstr>FWRS Fourier Coeffs: ak</vt:lpstr>
      <vt:lpstr>Spectrum from Fourier Series</vt:lpstr>
      <vt:lpstr>Fourier Series Synthesis</vt:lpstr>
      <vt:lpstr>Reconstruct From Finite Number of Harmonic Components</vt:lpstr>
      <vt:lpstr>Full-Wave Rectified Sine   {ak}</vt:lpstr>
      <vt:lpstr>Reconstruct From Finite Number of Spectrum Components</vt:lpstr>
      <vt:lpstr>Fourier Series Synthesis</vt:lpstr>
      <vt:lpstr>PULSE WAVE SIGNAL GENERAL FORM</vt:lpstr>
      <vt:lpstr>Pulse Wave   {ak}</vt:lpstr>
      <vt:lpstr>Pulse Wave   {ak} = sinc</vt:lpstr>
      <vt:lpstr>PULSE WAVE SPECTRA</vt:lpstr>
      <vt:lpstr>50% duty-cycle (Square) Wave</vt:lpstr>
      <vt:lpstr>PULSE WAVE SYNTHESIS with first 5 Harmonics</vt:lpstr>
      <vt:lpstr>Triangular Wave: Time Domain</vt:lpstr>
      <vt:lpstr>Triangular Wave  {ak}</vt:lpstr>
      <vt:lpstr>Triangular Wave  {ak}</vt:lpstr>
      <vt:lpstr>Triangular Wave   {ak}</vt:lpstr>
      <vt:lpstr>Triangular Wave Synthesis</vt:lpstr>
      <vt:lpstr>Full-Wave Rectified Sine   {ak}</vt:lpstr>
      <vt:lpstr>Full-Wave Rectified Sine   {ak}</vt:lpstr>
      <vt:lpstr>Half-Wave Rectified Sine</vt:lpstr>
      <vt:lpstr>Half-Wave Rectified Sine   {ak}</vt:lpstr>
      <vt:lpstr>Half-Wave Rectified Sine   {ak}</vt:lpstr>
      <vt:lpstr>Half-Wave Rectified Sine   {ak}</vt:lpstr>
      <vt:lpstr>HWRS Synthesis</vt:lpstr>
      <vt:lpstr>Fourier Series Demo</vt:lpstr>
      <vt:lpstr>fseriesdemo GUI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#7</dc:title>
  <dc:creator>Jim McClellan</dc:creator>
  <cp:lastModifiedBy>mcclella</cp:lastModifiedBy>
  <cp:revision>218</cp:revision>
  <cp:lastPrinted>2000-09-07T03:57:18Z</cp:lastPrinted>
  <dcterms:created xsi:type="dcterms:W3CDTF">2009-09-16T00:31:51Z</dcterms:created>
  <dcterms:modified xsi:type="dcterms:W3CDTF">2016-08-17T17:54:24Z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