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404" r:id="rId3"/>
    <p:sldId id="454" r:id="rId4"/>
    <p:sldId id="274" r:id="rId5"/>
    <p:sldId id="450" r:id="rId6"/>
    <p:sldId id="413" r:id="rId7"/>
    <p:sldId id="393" r:id="rId8"/>
    <p:sldId id="429" r:id="rId9"/>
    <p:sldId id="394" r:id="rId10"/>
    <p:sldId id="356" r:id="rId11"/>
    <p:sldId id="473" r:id="rId12"/>
    <p:sldId id="480" r:id="rId13"/>
    <p:sldId id="474" r:id="rId14"/>
    <p:sldId id="475" r:id="rId15"/>
    <p:sldId id="376" r:id="rId16"/>
    <p:sldId id="476" r:id="rId17"/>
    <p:sldId id="479" r:id="rId18"/>
    <p:sldId id="477" r:id="rId19"/>
    <p:sldId id="433" r:id="rId20"/>
    <p:sldId id="333" r:id="rId21"/>
    <p:sldId id="446" r:id="rId22"/>
    <p:sldId id="447" r:id="rId23"/>
    <p:sldId id="482" r:id="rId24"/>
    <p:sldId id="402" r:id="rId25"/>
    <p:sldId id="483" r:id="rId26"/>
    <p:sldId id="484" r:id="rId27"/>
    <p:sldId id="380" r:id="rId28"/>
    <p:sldId id="401" r:id="rId29"/>
    <p:sldId id="381" r:id="rId30"/>
    <p:sldId id="409" r:id="rId31"/>
    <p:sldId id="398" r:id="rId32"/>
    <p:sldId id="481" r:id="rId33"/>
    <p:sldId id="383" r:id="rId34"/>
    <p:sldId id="485" r:id="rId35"/>
    <p:sldId id="486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19.xml"/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0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9.wmf"/><Relationship Id="rId4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6863" y="0"/>
            <a:ext cx="32210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400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6863" y="9120188"/>
            <a:ext cx="32210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B2F6D940-724F-41D0-8496-E17228CB3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5B425631-9FEF-4A7E-A0B8-842429E39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D78D0-54FA-4AB7-94E6-E01C48D2B05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FD161-128C-46E9-8BEA-75832F1681A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1E04D-5447-48F5-87C4-6E91DFFB9E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22977-EECB-4598-85CA-8E704E8BE51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39A6A-4A93-432F-9DB7-40C192953C2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38213-CFD0-4160-9476-B130D85B8B2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01804-0D0E-4461-B7E4-CED60FC9D7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43496-D5B0-4F7C-8883-693F6DBEFC2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FA555-C571-4F4E-AF68-CA333516A08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EF984-2577-42E6-84B7-F4468AF3C12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56A39-53B8-40D9-8781-44E23EF0977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39A6A-4A93-432F-9DB7-40C192953C2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BC92C-AFED-45B8-BB4F-A65196BAF1A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0BA64-29FD-4DCF-AB4B-A866170C3A0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848493-D068-4ED2-AF9C-BDE01678B2F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0BA64-29FD-4DCF-AB4B-A866170C3A0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FAA0C-7C88-4D1F-B881-F079CA8E1FF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F0058F-A6A2-4600-9469-E890F511CF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FA555-C571-4F4E-AF68-CA333516A08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EF984-2577-42E6-84B7-F4468AF3C12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57068-1C69-4510-B42B-CE01E080584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CF5D3-618B-45F2-AF86-96387BA0FC3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87A5C-CEAB-4449-976E-CA577953DE9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2975E-1369-43A2-B32C-FE23B737222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BEF99-BB33-4ECB-A6A0-C191A5EC165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220B0C-9A96-4DE4-AA26-469A1B33F78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89082200-9E56-4385-B88C-67804DCE6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76679-D0D9-4221-8737-15BF9DC43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10CD7-D334-4C41-A30A-F49E271C8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BA013-1F08-4E55-A86E-771B8B1D2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F6BA-E78E-426A-87A3-161B75418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5B7C2-C2C0-4781-8601-97BAD701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75C4F-9172-4449-BE31-29DFEDEAD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CBB7-B23C-4264-AF09-11A2CD210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10DDE-E70C-4E31-B675-6B8567EE4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7BAB5-4E58-4D22-A694-F0B849077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5E215-D928-47B6-B359-F16ADD8F2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510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7510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1751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AA67FD69-FE63-4AC6-969C-0BA841FE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27" name="Picture 1031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jpeg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jpeg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jpeg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nc-sa/1.0/legalco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spfirst.gatech.edu/matlab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ece.gatech.edu/mcclella/2025/Fsdemo_Slabaugh/fouri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spfirst.gatech.edu/matlab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DSP First, 2/e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409950"/>
            <a:ext cx="64008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Arial Black" pitchFamily="34" charset="0"/>
              </a:rPr>
              <a:t>Lecture 8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Arial Black" pitchFamily="34" charset="0"/>
              </a:rPr>
              <a:t>Fourier Series &amp; Spectrum</a:t>
            </a:r>
          </a:p>
          <a:p>
            <a:pPr>
              <a:buFont typeface="Wingdings" pitchFamily="2" charset="2"/>
              <a:buNone/>
            </a:pPr>
            <a:endParaRPr lang="en-US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D42E6-06BF-45FB-A9A7-B0B0C1051AD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2:  x(t) </a:t>
            </a:r>
            <a:r>
              <a:rPr lang="en-US" smtClean="0">
                <a:sym typeface="Wingdings" pitchFamily="2" charset="2"/>
              </a:rPr>
              <a:t>  a</a:t>
            </a:r>
            <a:r>
              <a:rPr lang="en-US" baseline="-25000" smtClean="0">
                <a:sym typeface="Wingdings" pitchFamily="2" charset="2"/>
              </a:rPr>
              <a:t>k</a:t>
            </a:r>
            <a:endParaRPr lang="en-US" baseline="-2500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b="1" u="sng" smtClean="0"/>
              <a:t>ANALYSIS</a:t>
            </a:r>
          </a:p>
          <a:p>
            <a:pPr lvl="1">
              <a:defRPr/>
            </a:pPr>
            <a:r>
              <a:rPr lang="en-US" smtClean="0"/>
              <a:t>Get representation from the signal</a:t>
            </a:r>
          </a:p>
          <a:p>
            <a:pPr lvl="1">
              <a:defRPr/>
            </a:pPr>
            <a:r>
              <a:rPr lang="en-US" smtClean="0"/>
              <a:t>Works for </a:t>
            </a:r>
            <a:r>
              <a:rPr lang="en-US" b="1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PERIODIC</a:t>
            </a:r>
            <a:r>
              <a:rPr lang="en-US" smtClean="0"/>
              <a:t> Signals</a:t>
            </a:r>
          </a:p>
          <a:p>
            <a:pPr>
              <a:defRPr/>
            </a:pPr>
            <a:r>
              <a:rPr lang="en-US" smtClean="0"/>
              <a:t>Fourier Series</a:t>
            </a:r>
          </a:p>
          <a:p>
            <a:pPr lvl="1">
              <a:defRPr/>
            </a:pPr>
            <a:r>
              <a:rPr lang="en-US" smtClean="0"/>
              <a:t>Answer is:  an INTEGRAL over one period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146300" y="4494213"/>
          <a:ext cx="5748338" cy="1614487"/>
        </p:xfrm>
        <a:graphic>
          <a:graphicData uri="http://schemas.openxmlformats.org/presentationml/2006/ole">
            <p:oleObj spid="_x0000_s7170" name="Equation" r:id="rId4" imgW="135864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74B83-21B1-4090-B464-A416E798AC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FWRS</a:t>
            </a: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830263" y="1676400"/>
          <a:ext cx="5829300" cy="582613"/>
        </p:xfrm>
        <a:graphic>
          <a:graphicData uri="http://schemas.openxmlformats.org/presentationml/2006/ole">
            <p:oleObj spid="_x0000_s414722" name="Equation" r:id="rId4" imgW="2539800" imgH="253800" progId="Equation.3">
              <p:embed/>
            </p:oleObj>
          </a:graphicData>
        </a:graphic>
      </p:graphicFrame>
      <p:pic>
        <p:nvPicPr>
          <p:cNvPr id="25" name="Picture 3" descr="fig03_19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356849"/>
            <a:ext cx="7467600" cy="427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247065" y="4154269"/>
            <a:ext cx="321113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n-lt"/>
              </a:rPr>
              <a:t>Absolute value flips the</a:t>
            </a:r>
          </a:p>
          <a:p>
            <a:r>
              <a:rPr lang="en-US" sz="1800" i="1" dirty="0" smtClean="0">
                <a:latin typeface="+mn-lt"/>
              </a:rPr>
              <a:t>negative lobes of a sine wave</a:t>
            </a:r>
            <a:endParaRPr lang="en-US" sz="18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EDBF5-FBA9-4D37-B038-0234549BB6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685800"/>
          </a:xfrm>
        </p:spPr>
        <p:txBody>
          <a:bodyPr/>
          <a:lstStyle/>
          <a:p>
            <a:r>
              <a:rPr lang="en-US" dirty="0" smtClean="0"/>
              <a:t>FWRS Fourier Integral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09600" y="1019175"/>
          <a:ext cx="3556000" cy="1109663"/>
        </p:xfrm>
        <a:graphic>
          <a:graphicData uri="http://schemas.openxmlformats.org/presentationml/2006/ole">
            <p:oleObj spid="_x0000_s421890" name="Equation" r:id="rId4" imgW="1549080" imgH="482400" progId="Equation.3">
              <p:embed/>
            </p:oleObj>
          </a:graphicData>
        </a:graphic>
      </p:graphicFrame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595313" y="2208213"/>
          <a:ext cx="5759450" cy="4421187"/>
        </p:xfrm>
        <a:graphic>
          <a:graphicData uri="http://schemas.openxmlformats.org/presentationml/2006/ole">
            <p:oleObj spid="_x0000_s421891" name="Equation" r:id="rId5" imgW="2552400" imgH="1955520" progId="Equation.3">
              <p:embed/>
            </p:oleObj>
          </a:graphicData>
        </a:graphic>
      </p:graphicFrame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5943600" y="1676400"/>
            <a:ext cx="28257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/>
              <a:t>Full-Wave Rectified Sine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965825" y="2063750"/>
          <a:ext cx="2568575" cy="1445248"/>
        </p:xfrm>
        <a:graphic>
          <a:graphicData uri="http://schemas.openxmlformats.org/presentationml/2006/ole">
            <p:oleObj spid="_x0000_s421892" name="Equation" r:id="rId6" imgW="1307880" imgH="736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7213600" cy="990600"/>
          </a:xfrm>
        </p:spPr>
        <p:txBody>
          <a:bodyPr/>
          <a:lstStyle/>
          <a:p>
            <a:r>
              <a:rPr lang="en-US" dirty="0" smtClean="0"/>
              <a:t>FWRS Fourier </a:t>
            </a:r>
            <a:r>
              <a:rPr lang="en-US" dirty="0" err="1" smtClean="0"/>
              <a:t>Coeffs</a:t>
            </a:r>
            <a:r>
              <a:rPr lang="en-US" dirty="0" smtClean="0"/>
              <a:t>: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1866900"/>
          </a:xfrm>
        </p:spPr>
        <p:txBody>
          <a:bodyPr/>
          <a:lstStyle/>
          <a:p>
            <a:r>
              <a:rPr lang="en-US" dirty="0" err="1" smtClean="0">
                <a:latin typeface="Arial" charset="0"/>
              </a:rPr>
              <a:t>a</a:t>
            </a:r>
            <a:r>
              <a:rPr lang="en-US" baseline="-25000" dirty="0" err="1" smtClean="0">
                <a:latin typeface="Arial" charset="0"/>
              </a:rPr>
              <a:t>k</a:t>
            </a:r>
            <a:r>
              <a:rPr lang="en-US" baseline="-250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is a function of k</a:t>
            </a:r>
          </a:p>
          <a:p>
            <a:pPr lvl="1"/>
            <a:r>
              <a:rPr lang="en-US" dirty="0" smtClean="0">
                <a:latin typeface="Arial" charset="0"/>
              </a:rPr>
              <a:t>Complex Amplitude for k-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Harmonic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Does not depend on the period, T</a:t>
            </a:r>
            <a:r>
              <a:rPr lang="en-US" baseline="-25000" dirty="0" smtClean="0">
                <a:latin typeface="Arial" charset="0"/>
              </a:rPr>
              <a:t>0</a:t>
            </a:r>
          </a:p>
          <a:p>
            <a:pPr marL="1200150" lvl="2" indent="-285750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DC value is 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17728-F2DC-42A7-8909-1A7943DCC2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8851" name="Object 0"/>
          <p:cNvGraphicFramePr>
            <a:graphicFrameLocks noChangeAspect="1"/>
          </p:cNvGraphicFramePr>
          <p:nvPr/>
        </p:nvGraphicFramePr>
        <p:xfrm>
          <a:off x="1828800" y="2819400"/>
          <a:ext cx="3087688" cy="1308100"/>
        </p:xfrm>
        <a:graphic>
          <a:graphicData uri="http://schemas.openxmlformats.org/presentationml/2006/ole">
            <p:oleObj spid="_x0000_s415746" name="Equation" r:id="rId3" imgW="990360" imgH="419040" progId="Equation.3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200400" y="5154613"/>
          <a:ext cx="3105150" cy="609600"/>
        </p:xfrm>
        <a:graphic>
          <a:graphicData uri="http://schemas.openxmlformats.org/presentationml/2006/ole">
            <p:oleObj spid="_x0000_s415747" name="Equation" r:id="rId4" imgW="1168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066800"/>
          </a:xfrm>
        </p:spPr>
        <p:txBody>
          <a:bodyPr/>
          <a:lstStyle/>
          <a:p>
            <a:r>
              <a:rPr lang="en-US" dirty="0" smtClean="0"/>
              <a:t>Spectrum from Fourier Series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/>
              <a:t>Plot a   for Full-Wave Rectified Sinusoid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4876800" y="2514600"/>
          <a:ext cx="3794125" cy="499799"/>
        </p:xfrm>
        <a:graphic>
          <a:graphicData uri="http://schemas.openxmlformats.org/presentationml/2006/ole">
            <p:oleObj spid="_x0000_s416770" name="Equation" r:id="rId4" imgW="1739880" imgH="228600" progId="Equation.3">
              <p:embed/>
            </p:oleObj>
          </a:graphicData>
        </a:graphic>
      </p:graphicFrame>
      <p:pic>
        <p:nvPicPr>
          <p:cNvPr id="9" name="Picture 3" descr="fig03_20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200400"/>
            <a:ext cx="8305800" cy="311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0"/>
          <p:cNvGraphicFramePr>
            <a:graphicFrameLocks noChangeAspect="1"/>
          </p:cNvGraphicFramePr>
          <p:nvPr/>
        </p:nvGraphicFramePr>
        <p:xfrm>
          <a:off x="990600" y="2654300"/>
          <a:ext cx="2368550" cy="1003300"/>
        </p:xfrm>
        <a:graphic>
          <a:graphicData uri="http://schemas.openxmlformats.org/presentationml/2006/ole">
            <p:oleObj spid="_x0000_s416771" name="Equation" r:id="rId6" imgW="990360" imgH="419040" progId="Equation.3">
              <p:embed/>
            </p:oleObj>
          </a:graphicData>
        </a:graphic>
      </p:graphicFrame>
      <p:graphicFrame>
        <p:nvGraphicFramePr>
          <p:cNvPr id="12" name="Object 0"/>
          <p:cNvGraphicFramePr>
            <a:graphicFrameLocks noChangeAspect="1"/>
          </p:cNvGraphicFramePr>
          <p:nvPr/>
        </p:nvGraphicFramePr>
        <p:xfrm>
          <a:off x="1219200" y="1752600"/>
          <a:ext cx="425450" cy="547687"/>
        </p:xfrm>
        <a:graphic>
          <a:graphicData uri="http://schemas.openxmlformats.org/presentationml/2006/ole">
            <p:oleObj spid="_x0000_s416772" name="Equation" r:id="rId7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84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84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19084-4CEF-401C-96B1-F620EA9BB05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Series Synthesis</a:t>
            </a:r>
          </a:p>
        </p:txBody>
      </p:sp>
      <p:sp>
        <p:nvSpPr>
          <p:cNvPr id="184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19250"/>
            <a:ext cx="8178800" cy="4171950"/>
          </a:xfrm>
        </p:spPr>
        <p:txBody>
          <a:bodyPr/>
          <a:lstStyle/>
          <a:p>
            <a:r>
              <a:rPr lang="en-US" dirty="0" smtClean="0"/>
              <a:t>HOW well do you </a:t>
            </a:r>
            <a:r>
              <a:rPr lang="en-US" b="1" u="sng" dirty="0" smtClean="0"/>
              <a:t>APPROXIMATE</a:t>
            </a:r>
            <a:r>
              <a:rPr lang="en-US" dirty="0" smtClean="0"/>
              <a:t> x(t) 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FINITE number of coefficients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85800" y="2208213"/>
          <a:ext cx="5160963" cy="1677987"/>
        </p:xfrm>
        <a:graphic>
          <a:graphicData uri="http://schemas.openxmlformats.org/presentationml/2006/ole">
            <p:oleObj spid="_x0000_s18434" name="Equation" r:id="rId4" imgW="1562040" imgH="50796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953000" y="5195888"/>
          <a:ext cx="3762375" cy="581025"/>
        </p:xfrm>
        <a:graphic>
          <a:graphicData uri="http://schemas.openxmlformats.org/presentationml/2006/ole">
            <p:oleObj spid="_x0000_s18435" name="Equation" r:id="rId5" imgW="1562040" imgH="241200" progId="Equation.3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62000" y="4694239"/>
          <a:ext cx="4083050" cy="1492026"/>
        </p:xfrm>
        <a:graphic>
          <a:graphicData uri="http://schemas.openxmlformats.org/presentationml/2006/ole">
            <p:oleObj spid="_x0000_s18436" name="Equation" r:id="rId6" imgW="118080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66800"/>
          </a:xfrm>
        </p:spPr>
        <p:txBody>
          <a:bodyPr/>
          <a:lstStyle/>
          <a:p>
            <a:r>
              <a:rPr lang="en-US" sz="3600" dirty="0" smtClean="0"/>
              <a:t>Reconstruct From Finite Number of Harmonic Components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Full-Wave Rectified Sinusoid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57200" y="19621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1600200" y="2438400"/>
          <a:ext cx="1865313" cy="898999"/>
        </p:xfrm>
        <a:graphic>
          <a:graphicData uri="http://schemas.openxmlformats.org/presentationml/2006/ole">
            <p:oleObj spid="_x0000_s417794" name="Equation" r:id="rId4" imgW="952200" imgH="457200" progId="Equation.3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181600" y="1752600"/>
          <a:ext cx="2593975" cy="582613"/>
        </p:xfrm>
        <a:graphic>
          <a:graphicData uri="http://schemas.openxmlformats.org/presentationml/2006/ole">
            <p:oleObj spid="_x0000_s417795" name="Equation" r:id="rId5" imgW="1130040" imgH="253800" progId="Equation.3">
              <p:embed/>
            </p:oleObj>
          </a:graphicData>
        </a:graphic>
      </p:graphicFrame>
      <p:graphicFrame>
        <p:nvGraphicFramePr>
          <p:cNvPr id="16" name="Object 0"/>
          <p:cNvGraphicFramePr>
            <a:graphicFrameLocks noChangeAspect="1"/>
          </p:cNvGraphicFramePr>
          <p:nvPr/>
        </p:nvGraphicFramePr>
        <p:xfrm>
          <a:off x="3579813" y="3352800"/>
          <a:ext cx="2401887" cy="471488"/>
        </p:xfrm>
        <a:graphic>
          <a:graphicData uri="http://schemas.openxmlformats.org/presentationml/2006/ole">
            <p:oleObj spid="_x0000_s417796" name="Equation" r:id="rId6" imgW="1168200" imgH="228600" progId="Equation.3">
              <p:embed/>
            </p:oleObj>
          </a:graphicData>
        </a:graphic>
      </p:graphicFrame>
      <p:graphicFrame>
        <p:nvGraphicFramePr>
          <p:cNvPr id="17" name="Object 0"/>
          <p:cNvGraphicFramePr>
            <a:graphicFrameLocks noChangeAspect="1"/>
          </p:cNvGraphicFramePr>
          <p:nvPr/>
        </p:nvGraphicFramePr>
        <p:xfrm>
          <a:off x="3657600" y="2438400"/>
          <a:ext cx="2063750" cy="874189"/>
        </p:xfrm>
        <a:graphic>
          <a:graphicData uri="http://schemas.openxmlformats.org/presentationml/2006/ole">
            <p:oleObj spid="_x0000_s417797" name="Equation" r:id="rId7" imgW="990360" imgH="419040" progId="Equation.3">
              <p:embed/>
            </p:oleObj>
          </a:graphicData>
        </a:graphic>
      </p:graphicFrame>
      <p:graphicFrame>
        <p:nvGraphicFramePr>
          <p:cNvPr id="18" name="Object 1024"/>
          <p:cNvGraphicFramePr>
            <a:graphicFrameLocks noChangeAspect="1"/>
          </p:cNvGraphicFramePr>
          <p:nvPr/>
        </p:nvGraphicFramePr>
        <p:xfrm>
          <a:off x="936625" y="4148138"/>
          <a:ext cx="6378575" cy="1157287"/>
        </p:xfrm>
        <a:graphic>
          <a:graphicData uri="http://schemas.openxmlformats.org/presentationml/2006/ole">
            <p:oleObj spid="_x0000_s417798" name="Equation" r:id="rId8" imgW="2374560" imgH="431640" progId="Equation.3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922338" y="5486400"/>
          <a:ext cx="5770562" cy="582613"/>
        </p:xfrm>
        <a:graphic>
          <a:graphicData uri="http://schemas.openxmlformats.org/presentationml/2006/ole">
            <p:oleObj spid="_x0000_s417799" name="Equation" r:id="rId9" imgW="25146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09000" cy="1143000"/>
          </a:xfrm>
        </p:spPr>
        <p:txBody>
          <a:bodyPr/>
          <a:lstStyle/>
          <a:p>
            <a:r>
              <a:rPr lang="en-US" dirty="0" smtClean="0"/>
              <a:t>Full-Wave Rectified Sine 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178800" cy="7239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Plots for N=4 and N=9 are shown next</a:t>
            </a:r>
          </a:p>
          <a:p>
            <a:pPr>
              <a:defRPr/>
            </a:pPr>
            <a:r>
              <a:rPr lang="en-US" sz="2400" dirty="0" smtClean="0"/>
              <a:t>Excellent  Approximation for N=9</a:t>
            </a:r>
          </a:p>
        </p:txBody>
      </p:sp>
      <p:graphicFrame>
        <p:nvGraphicFramePr>
          <p:cNvPr id="420866" name="Object 2"/>
          <p:cNvGraphicFramePr>
            <a:graphicFrameLocks noChangeAspect="1"/>
          </p:cNvGraphicFramePr>
          <p:nvPr/>
        </p:nvGraphicFramePr>
        <p:xfrm>
          <a:off x="533400" y="1676400"/>
          <a:ext cx="8186738" cy="3538538"/>
        </p:xfrm>
        <a:graphic>
          <a:graphicData uri="http://schemas.openxmlformats.org/presentationml/2006/ole">
            <p:oleObj spid="_x0000_s420866" name="Equation" r:id="rId4" imgW="3886200" imgH="167616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1295400" y="2286000"/>
            <a:ext cx="11430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66800"/>
          </a:xfrm>
        </p:spPr>
        <p:txBody>
          <a:bodyPr/>
          <a:lstStyle/>
          <a:p>
            <a:r>
              <a:rPr lang="en-US" sz="3600" dirty="0" smtClean="0"/>
              <a:t>Reconstruct From Finite Number of Spectrum Components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Full-Wave Rectified Sinusoid</a:t>
            </a:r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57200" y="19621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181600" y="1752600"/>
          <a:ext cx="2593975" cy="582613"/>
        </p:xfrm>
        <a:graphic>
          <a:graphicData uri="http://schemas.openxmlformats.org/presentationml/2006/ole">
            <p:oleObj spid="_x0000_s418818" name="Equation" r:id="rId4" imgW="1130040" imgH="253800" progId="Equation.3">
              <p:embed/>
            </p:oleObj>
          </a:graphicData>
        </a:graphic>
      </p:graphicFrame>
      <p:graphicFrame>
        <p:nvGraphicFramePr>
          <p:cNvPr id="20" name="Object 1"/>
          <p:cNvGraphicFramePr>
            <a:graphicFrameLocks noChangeAspect="1"/>
          </p:cNvGraphicFramePr>
          <p:nvPr/>
        </p:nvGraphicFramePr>
        <p:xfrm>
          <a:off x="381000" y="2362200"/>
          <a:ext cx="1865313" cy="898999"/>
        </p:xfrm>
        <a:graphic>
          <a:graphicData uri="http://schemas.openxmlformats.org/presentationml/2006/ole">
            <p:oleObj spid="_x0000_s418819" name="Equation" r:id="rId5" imgW="952200" imgH="457200" progId="Equation.3">
              <p:embed/>
            </p:oleObj>
          </a:graphicData>
        </a:graphic>
      </p:graphicFrame>
      <p:pic>
        <p:nvPicPr>
          <p:cNvPr id="21" name="Picture 3" descr="fig03_21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97545" y="2362200"/>
            <a:ext cx="646545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Object 0"/>
          <p:cNvGraphicFramePr>
            <a:graphicFrameLocks noChangeAspect="1"/>
          </p:cNvGraphicFramePr>
          <p:nvPr/>
        </p:nvGraphicFramePr>
        <p:xfrm>
          <a:off x="342900" y="4191000"/>
          <a:ext cx="2403475" cy="471488"/>
        </p:xfrm>
        <a:graphic>
          <a:graphicData uri="http://schemas.openxmlformats.org/presentationml/2006/ole">
            <p:oleObj spid="_x0000_s418820" name="Equation" r:id="rId7" imgW="1168200" imgH="228600" progId="Equation.3">
              <p:embed/>
            </p:oleObj>
          </a:graphicData>
        </a:graphic>
      </p:graphicFrame>
      <p:graphicFrame>
        <p:nvGraphicFramePr>
          <p:cNvPr id="418821" name="Object 0"/>
          <p:cNvGraphicFramePr>
            <a:graphicFrameLocks noChangeAspect="1"/>
          </p:cNvGraphicFramePr>
          <p:nvPr/>
        </p:nvGraphicFramePr>
        <p:xfrm>
          <a:off x="408490" y="5702300"/>
          <a:ext cx="2188660" cy="927100"/>
        </p:xfrm>
        <a:graphic>
          <a:graphicData uri="http://schemas.openxmlformats.org/presentationml/2006/ole">
            <p:oleObj spid="_x0000_s418821" name="Equation" r:id="rId8" imgW="9903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4D7F2-0449-497E-8477-96E1C430702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Summary of Fourier Series</a:t>
            </a:r>
          </a:p>
        </p:txBody>
      </p:sp>
      <p:pic>
        <p:nvPicPr>
          <p:cNvPr id="95234" name="Picture 2" descr="C:\Users\asdf\Documents\Ddrive\DSP1st2eLectures\ReleaseLectures2016\FigC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444" y="1371990"/>
            <a:ext cx="8241111" cy="47240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1485B9-3AF0-4B55-B158-18EF4E6117B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mtClean="0"/>
              <a:t>License Info for SPFirst Slides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This work released under a </a:t>
            </a:r>
            <a:r>
              <a:rPr lang="en-US" sz="2400" smtClean="0">
                <a:hlinkClick r:id="rId3"/>
              </a:rPr>
              <a:t>Creative Commons License</a:t>
            </a:r>
            <a:r>
              <a:rPr lang="en-US" sz="2400" smtClean="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charset="0"/>
              </a:rPr>
              <a:t> 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400" smtClean="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charset="0"/>
                <a:hlinkClick r:id="rId4"/>
              </a:rPr>
              <a:t>Full Text of the License</a:t>
            </a:r>
            <a:endParaRPr lang="en-US" sz="1800" smtClean="0">
              <a:latin typeface="Verdana" charset="0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charset="0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43071C-B6E7-4D1F-A8F8-6C64AE2B743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22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SQUARE WAVE EXAMPLE</a:t>
            </a:r>
          </a:p>
        </p:txBody>
      </p:sp>
      <p:grpSp>
        <p:nvGrpSpPr>
          <p:cNvPr id="2" name="Group 1063"/>
          <p:cNvGrpSpPr>
            <a:grpSpLocks/>
          </p:cNvGrpSpPr>
          <p:nvPr/>
        </p:nvGrpSpPr>
        <p:grpSpPr bwMode="auto">
          <a:xfrm>
            <a:off x="990600" y="4267200"/>
            <a:ext cx="7239000" cy="2193925"/>
            <a:chOff x="624" y="2736"/>
            <a:chExt cx="4560" cy="1382"/>
          </a:xfrm>
        </p:grpSpPr>
        <p:sp>
          <p:nvSpPr>
            <p:cNvPr id="12296" name="Text Box 1057"/>
            <p:cNvSpPr txBox="1">
              <a:spLocks noChangeArrowheads="1"/>
            </p:cNvSpPr>
            <p:nvPr/>
          </p:nvSpPr>
          <p:spPr bwMode="auto">
            <a:xfrm>
              <a:off x="2236" y="3648"/>
              <a:ext cx="21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" pitchFamily="18" charset="0"/>
                </a:rPr>
                <a:t>0</a:t>
              </a:r>
            </a:p>
          </p:txBody>
        </p:sp>
        <p:sp>
          <p:nvSpPr>
            <p:cNvPr id="12297" name="Line 1032"/>
            <p:cNvSpPr>
              <a:spLocks noChangeShapeType="1"/>
            </p:cNvSpPr>
            <p:nvPr/>
          </p:nvSpPr>
          <p:spPr bwMode="auto">
            <a:xfrm>
              <a:off x="624" y="3648"/>
              <a:ext cx="44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1033"/>
            <p:cNvSpPr>
              <a:spLocks noChangeShapeType="1"/>
            </p:cNvSpPr>
            <p:nvPr/>
          </p:nvSpPr>
          <p:spPr bwMode="auto">
            <a:xfrm flipV="1">
              <a:off x="2352" y="2832"/>
              <a:ext cx="0" cy="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Freeform 1041"/>
            <p:cNvSpPr>
              <a:spLocks/>
            </p:cNvSpPr>
            <p:nvPr/>
          </p:nvSpPr>
          <p:spPr bwMode="auto">
            <a:xfrm>
              <a:off x="768" y="3120"/>
              <a:ext cx="4272" cy="528"/>
            </a:xfrm>
            <a:custGeom>
              <a:avLst/>
              <a:gdLst>
                <a:gd name="T0" fmla="*/ 0 w 4272"/>
                <a:gd name="T1" fmla="*/ 0 h 528"/>
                <a:gd name="T2" fmla="*/ 672 w 4272"/>
                <a:gd name="T3" fmla="*/ 0 h 528"/>
                <a:gd name="T4" fmla="*/ 672 w 4272"/>
                <a:gd name="T5" fmla="*/ 528 h 528"/>
                <a:gd name="T6" fmla="*/ 1584 w 4272"/>
                <a:gd name="T7" fmla="*/ 528 h 528"/>
                <a:gd name="T8" fmla="*/ 1584 w 4272"/>
                <a:gd name="T9" fmla="*/ 0 h 528"/>
                <a:gd name="T10" fmla="*/ 2496 w 4272"/>
                <a:gd name="T11" fmla="*/ 0 h 528"/>
                <a:gd name="T12" fmla="*/ 2496 w 4272"/>
                <a:gd name="T13" fmla="*/ 528 h 528"/>
                <a:gd name="T14" fmla="*/ 3408 w 4272"/>
                <a:gd name="T15" fmla="*/ 528 h 528"/>
                <a:gd name="T16" fmla="*/ 3408 w 4272"/>
                <a:gd name="T17" fmla="*/ 0 h 528"/>
                <a:gd name="T18" fmla="*/ 4272 w 4272"/>
                <a:gd name="T19" fmla="*/ 0 h 5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72"/>
                <a:gd name="T31" fmla="*/ 0 h 528"/>
                <a:gd name="T32" fmla="*/ 4272 w 4272"/>
                <a:gd name="T33" fmla="*/ 528 h 5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72" h="528">
                  <a:moveTo>
                    <a:pt x="0" y="0"/>
                  </a:moveTo>
                  <a:lnTo>
                    <a:pt x="672" y="0"/>
                  </a:lnTo>
                  <a:lnTo>
                    <a:pt x="672" y="528"/>
                  </a:lnTo>
                  <a:lnTo>
                    <a:pt x="1584" y="528"/>
                  </a:lnTo>
                  <a:lnTo>
                    <a:pt x="1584" y="0"/>
                  </a:lnTo>
                  <a:lnTo>
                    <a:pt x="2496" y="0"/>
                  </a:lnTo>
                  <a:lnTo>
                    <a:pt x="2496" y="528"/>
                  </a:lnTo>
                  <a:lnTo>
                    <a:pt x="3408" y="528"/>
                  </a:lnTo>
                  <a:lnTo>
                    <a:pt x="3408" y="0"/>
                  </a:lnTo>
                  <a:lnTo>
                    <a:pt x="427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042"/>
            <p:cNvSpPr txBox="1">
              <a:spLocks noChangeArrowheads="1"/>
            </p:cNvSpPr>
            <p:nvPr/>
          </p:nvSpPr>
          <p:spPr bwMode="auto">
            <a:xfrm>
              <a:off x="1200" y="3638"/>
              <a:ext cx="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" pitchFamily="18" charset="0"/>
                </a:rPr>
                <a:t>–.02</a:t>
              </a:r>
            </a:p>
          </p:txBody>
        </p:sp>
        <p:sp>
          <p:nvSpPr>
            <p:cNvPr id="12301" name="Text Box 1043"/>
            <p:cNvSpPr txBox="1">
              <a:spLocks noChangeArrowheads="1"/>
            </p:cNvSpPr>
            <p:nvPr/>
          </p:nvSpPr>
          <p:spPr bwMode="auto">
            <a:xfrm>
              <a:off x="3120" y="3648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" pitchFamily="18" charset="0"/>
                </a:rPr>
                <a:t>.02</a:t>
              </a:r>
            </a:p>
          </p:txBody>
        </p:sp>
        <p:sp>
          <p:nvSpPr>
            <p:cNvPr id="12302" name="Text Box 1044"/>
            <p:cNvSpPr txBox="1">
              <a:spLocks noChangeArrowheads="1"/>
            </p:cNvSpPr>
            <p:nvPr/>
          </p:nvSpPr>
          <p:spPr bwMode="auto">
            <a:xfrm>
              <a:off x="3984" y="3648"/>
              <a:ext cx="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" pitchFamily="18" charset="0"/>
                </a:rPr>
                <a:t>0.04</a:t>
              </a:r>
            </a:p>
          </p:txBody>
        </p:sp>
        <p:sp>
          <p:nvSpPr>
            <p:cNvPr id="12303" name="Text Box 1046"/>
            <p:cNvSpPr txBox="1">
              <a:spLocks noChangeArrowheads="1"/>
            </p:cNvSpPr>
            <p:nvPr/>
          </p:nvSpPr>
          <p:spPr bwMode="auto">
            <a:xfrm>
              <a:off x="1094" y="383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latin typeface="Times" pitchFamily="18" charset="0"/>
              </a:endParaRPr>
            </a:p>
          </p:txBody>
        </p:sp>
        <p:sp>
          <p:nvSpPr>
            <p:cNvPr id="12304" name="Text Box 1047"/>
            <p:cNvSpPr txBox="1">
              <a:spLocks noChangeArrowheads="1"/>
            </p:cNvSpPr>
            <p:nvPr/>
          </p:nvSpPr>
          <p:spPr bwMode="auto">
            <a:xfrm>
              <a:off x="2160" y="296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" pitchFamily="18" charset="0"/>
                </a:rPr>
                <a:t>1</a:t>
              </a:r>
            </a:p>
          </p:txBody>
        </p:sp>
        <p:sp>
          <p:nvSpPr>
            <p:cNvPr id="12305" name="Line 1049"/>
            <p:cNvSpPr>
              <a:spLocks noChangeShapeType="1"/>
            </p:cNvSpPr>
            <p:nvPr/>
          </p:nvSpPr>
          <p:spPr bwMode="auto">
            <a:xfrm>
              <a:off x="3264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050"/>
            <p:cNvSpPr>
              <a:spLocks noChangeShapeType="1"/>
            </p:cNvSpPr>
            <p:nvPr/>
          </p:nvSpPr>
          <p:spPr bwMode="auto">
            <a:xfrm>
              <a:off x="1440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052"/>
            <p:cNvSpPr>
              <a:spLocks noChangeShapeType="1"/>
            </p:cNvSpPr>
            <p:nvPr/>
          </p:nvSpPr>
          <p:spPr bwMode="auto">
            <a:xfrm>
              <a:off x="4176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Text Box 1053"/>
            <p:cNvSpPr txBox="1">
              <a:spLocks noChangeArrowheads="1"/>
            </p:cNvSpPr>
            <p:nvPr/>
          </p:nvSpPr>
          <p:spPr bwMode="auto">
            <a:xfrm>
              <a:off x="4919" y="364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  t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2309" name="Text Box 1054"/>
            <p:cNvSpPr txBox="1">
              <a:spLocks noChangeArrowheads="1"/>
            </p:cNvSpPr>
            <p:nvPr/>
          </p:nvSpPr>
          <p:spPr bwMode="auto">
            <a:xfrm>
              <a:off x="2400" y="2736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" pitchFamily="18" charset="0"/>
                </a:rPr>
                <a:t>x(t)</a:t>
              </a:r>
              <a:endParaRPr lang="en-US">
                <a:latin typeface="Times" pitchFamily="18" charset="0"/>
              </a:endParaRPr>
            </a:p>
          </p:txBody>
        </p:sp>
        <p:sp>
          <p:nvSpPr>
            <p:cNvPr id="12310" name="Text Box 1056"/>
            <p:cNvSpPr txBox="1">
              <a:spLocks noChangeArrowheads="1"/>
            </p:cNvSpPr>
            <p:nvPr/>
          </p:nvSpPr>
          <p:spPr bwMode="auto">
            <a:xfrm>
              <a:off x="2640" y="3648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" pitchFamily="18" charset="0"/>
                </a:rPr>
                <a:t>.01</a:t>
              </a:r>
            </a:p>
          </p:txBody>
        </p:sp>
        <p:sp>
          <p:nvSpPr>
            <p:cNvPr id="12311" name="Line 1059"/>
            <p:cNvSpPr>
              <a:spLocks noChangeShapeType="1"/>
            </p:cNvSpPr>
            <p:nvPr/>
          </p:nvSpPr>
          <p:spPr bwMode="auto">
            <a:xfrm>
              <a:off x="2784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219200" y="1676400"/>
          <a:ext cx="4513263" cy="2437426"/>
        </p:xfrm>
        <a:graphic>
          <a:graphicData uri="http://schemas.openxmlformats.org/presentationml/2006/ole">
            <p:oleObj spid="_x0000_s12290" name="Equation" r:id="rId4" imgW="146016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1" name="Object 1025"/>
          <p:cNvGraphicFramePr>
            <a:graphicFrameLocks noChangeAspect="1"/>
          </p:cNvGraphicFramePr>
          <p:nvPr/>
        </p:nvGraphicFramePr>
        <p:xfrm>
          <a:off x="990600" y="3670300"/>
          <a:ext cx="7448550" cy="1206500"/>
        </p:xfrm>
        <a:graphic>
          <a:graphicData uri="http://schemas.openxmlformats.org/presentationml/2006/ole">
            <p:oleObj spid="_x0000_s266243" name="Equation" r:id="rId3" imgW="2984400" imgH="482400" progId="Equation.3">
              <p:embed/>
            </p:oleObj>
          </a:graphicData>
        </a:graphic>
      </p:graphicFrame>
      <p:sp>
        <p:nvSpPr>
          <p:cNvPr id="1638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63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63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6037C-9812-49D7-ADA0-515423BE658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smtClean="0"/>
              <a:t>FS for a SQUARE WAVE   {</a:t>
            </a:r>
            <a:r>
              <a:rPr lang="en-US" smtClean="0">
                <a:sym typeface="Wingdings" pitchFamily="2" charset="2"/>
              </a:rPr>
              <a:t>a</a:t>
            </a:r>
            <a:r>
              <a:rPr lang="en-US" baseline="-25000" smtClean="0">
                <a:sym typeface="Wingdings" pitchFamily="2" charset="2"/>
              </a:rPr>
              <a:t>k</a:t>
            </a:r>
            <a:r>
              <a:rPr lang="en-US" smtClean="0"/>
              <a:t>}</a:t>
            </a:r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auto">
          <a:xfrm>
            <a:off x="2209800" y="3657600"/>
            <a:ext cx="4572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20" name="Object 1024"/>
          <p:cNvGraphicFramePr>
            <a:graphicFrameLocks noChangeAspect="1"/>
          </p:cNvGraphicFramePr>
          <p:nvPr/>
        </p:nvGraphicFramePr>
        <p:xfrm>
          <a:off x="729179" y="1600200"/>
          <a:ext cx="7119421" cy="1558107"/>
        </p:xfrm>
        <a:graphic>
          <a:graphicData uri="http://schemas.openxmlformats.org/presentationml/2006/ole">
            <p:oleObj spid="_x0000_s266242" name="Equation" r:id="rId4" imgW="2323800" imgH="507960" progId="Equation.3">
              <p:embed/>
            </p:oleObj>
          </a:graphicData>
        </a:graphic>
      </p:graphicFrame>
      <p:graphicFrame>
        <p:nvGraphicFramePr>
          <p:cNvPr id="2" name="Object 2048"/>
          <p:cNvGraphicFramePr>
            <a:graphicFrameLocks noChangeAspect="1"/>
          </p:cNvGraphicFramePr>
          <p:nvPr/>
        </p:nvGraphicFramePr>
        <p:xfrm>
          <a:off x="6096000" y="2865438"/>
          <a:ext cx="2284413" cy="716932"/>
        </p:xfrm>
        <a:graphic>
          <a:graphicData uri="http://schemas.openxmlformats.org/presentationml/2006/ole">
            <p:oleObj spid="_x0000_s266245" name="Equation" r:id="rId5" imgW="1460160" imgH="457200" progId="Equation.3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44613" y="5029200"/>
            <a:ext cx="6429375" cy="1082675"/>
            <a:chOff x="1344613" y="5029200"/>
            <a:chExt cx="6429375" cy="1082675"/>
          </a:xfrm>
        </p:grpSpPr>
        <p:graphicFrame>
          <p:nvGraphicFramePr>
            <p:cNvPr id="158722" name="Object 1026"/>
            <p:cNvGraphicFramePr>
              <a:graphicFrameLocks noChangeAspect="1"/>
            </p:cNvGraphicFramePr>
            <p:nvPr/>
          </p:nvGraphicFramePr>
          <p:xfrm>
            <a:off x="1344613" y="5029200"/>
            <a:ext cx="6429375" cy="1082675"/>
          </p:xfrm>
          <a:graphic>
            <a:graphicData uri="http://schemas.openxmlformats.org/presentationml/2006/ole">
              <p:oleObj spid="_x0000_s266244" name="Equation" r:id="rId6" imgW="2717640" imgH="457200" progId="Equation.3">
                <p:embed/>
              </p:oleObj>
            </a:graphicData>
          </a:graphic>
        </p:graphicFrame>
        <p:cxnSp>
          <p:nvCxnSpPr>
            <p:cNvPr id="12" name="Straight Connector 11"/>
            <p:cNvCxnSpPr/>
            <p:nvPr/>
          </p:nvCxnSpPr>
          <p:spPr bwMode="auto">
            <a:xfrm flipH="1">
              <a:off x="6781800" y="5791200"/>
              <a:ext cx="83820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74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74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BEA02-B733-4473-80FE-EBF2D3776DE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066800"/>
          </a:xfrm>
        </p:spPr>
        <p:txBody>
          <a:bodyPr/>
          <a:lstStyle/>
          <a:p>
            <a:r>
              <a:rPr lang="en-US" smtClean="0"/>
              <a:t>DC Coefficient:  a</a:t>
            </a:r>
            <a:r>
              <a:rPr lang="en-US" baseline="-25000" smtClean="0"/>
              <a:t>0</a:t>
            </a:r>
            <a:endParaRPr lang="en-US" smtClean="0"/>
          </a:p>
        </p:txBody>
      </p:sp>
      <p:graphicFrame>
        <p:nvGraphicFramePr>
          <p:cNvPr id="159744" name="Object 0"/>
          <p:cNvGraphicFramePr>
            <a:graphicFrameLocks noChangeAspect="1"/>
          </p:cNvGraphicFramePr>
          <p:nvPr/>
        </p:nvGraphicFramePr>
        <p:xfrm>
          <a:off x="990600" y="1516063"/>
          <a:ext cx="7086600" cy="1550987"/>
        </p:xfrm>
        <a:graphic>
          <a:graphicData uri="http://schemas.openxmlformats.org/presentationml/2006/ole">
            <p:oleObj spid="_x0000_s267266" name="Equation" r:id="rId3" imgW="2323800" imgH="507960" progId="Equation.3">
              <p:embed/>
            </p:oleObj>
          </a:graphicData>
        </a:graphic>
      </p:graphicFrame>
      <p:graphicFrame>
        <p:nvGraphicFramePr>
          <p:cNvPr id="159745" name="Object 1"/>
          <p:cNvGraphicFramePr>
            <a:graphicFrameLocks noChangeAspect="1"/>
          </p:cNvGraphicFramePr>
          <p:nvPr/>
        </p:nvGraphicFramePr>
        <p:xfrm>
          <a:off x="1028700" y="3228975"/>
          <a:ext cx="5153025" cy="1450975"/>
        </p:xfrm>
        <a:graphic>
          <a:graphicData uri="http://schemas.openxmlformats.org/presentationml/2006/ole">
            <p:oleObj spid="_x0000_s267267" name="Equation" r:id="rId4" imgW="1714320" imgH="482400" progId="Equation.3">
              <p:embed/>
            </p:oleObj>
          </a:graphicData>
        </a:graphic>
      </p:graphicFrame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933450" y="4802188"/>
          <a:ext cx="5772150" cy="1463675"/>
        </p:xfrm>
        <a:graphic>
          <a:graphicData uri="http://schemas.openxmlformats.org/presentationml/2006/ole">
            <p:oleObj spid="_x0000_s267268" name="Equation" r:id="rId5" imgW="2006280" imgH="507960" progId="Equation.3">
              <p:embed/>
            </p:oleObj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338888" y="3200400"/>
            <a:ext cx="2424112" cy="1695450"/>
            <a:chOff x="3863" y="2016"/>
            <a:chExt cx="1527" cy="1068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3984" y="2016"/>
              <a:ext cx="1406" cy="1068"/>
              <a:chOff x="3984" y="2016"/>
              <a:chExt cx="1406" cy="1068"/>
            </a:xfrm>
          </p:grpSpPr>
          <p:sp>
            <p:nvSpPr>
              <p:cNvPr id="17420" name="Rectangle 38" descr="Dark downward diagonal"/>
              <p:cNvSpPr>
                <a:spLocks noChangeArrowheads="1"/>
              </p:cNvSpPr>
              <p:nvPr/>
            </p:nvSpPr>
            <p:spPr bwMode="auto">
              <a:xfrm>
                <a:off x="4073" y="2365"/>
                <a:ext cx="528" cy="432"/>
              </a:xfrm>
              <a:prstGeom prst="rect">
                <a:avLst/>
              </a:prstGeom>
              <a:pattFill prst="dkDn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1" name="Text Box 25"/>
              <p:cNvSpPr txBox="1">
                <a:spLocks noChangeArrowheads="1"/>
              </p:cNvSpPr>
              <p:nvPr/>
            </p:nvSpPr>
            <p:spPr bwMode="auto">
              <a:xfrm>
                <a:off x="4025" y="2796"/>
                <a:ext cx="116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>
                    <a:latin typeface="Times" pitchFamily="18" charset="0"/>
                  </a:rPr>
                  <a:t>0</a:t>
                </a:r>
              </a:p>
            </p:txBody>
          </p:sp>
          <p:sp>
            <p:nvSpPr>
              <p:cNvPr id="17422" name="Line 26"/>
              <p:cNvSpPr>
                <a:spLocks noChangeShapeType="1"/>
              </p:cNvSpPr>
              <p:nvPr/>
            </p:nvSpPr>
            <p:spPr bwMode="auto">
              <a:xfrm>
                <a:off x="3984" y="2796"/>
                <a:ext cx="1167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3" name="Line 27"/>
              <p:cNvSpPr>
                <a:spLocks noChangeShapeType="1"/>
              </p:cNvSpPr>
              <p:nvPr/>
            </p:nvSpPr>
            <p:spPr bwMode="auto">
              <a:xfrm flipV="1">
                <a:off x="4080" y="2016"/>
                <a:ext cx="0" cy="8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Freeform 28"/>
              <p:cNvSpPr>
                <a:spLocks/>
              </p:cNvSpPr>
              <p:nvPr/>
            </p:nvSpPr>
            <p:spPr bwMode="auto">
              <a:xfrm>
                <a:off x="4088" y="2372"/>
                <a:ext cx="985" cy="424"/>
              </a:xfrm>
              <a:custGeom>
                <a:avLst/>
                <a:gdLst>
                  <a:gd name="T0" fmla="*/ 0 w 1824"/>
                  <a:gd name="T1" fmla="*/ 340 h 528"/>
                  <a:gd name="T2" fmla="*/ 0 w 1824"/>
                  <a:gd name="T3" fmla="*/ 0 h 528"/>
                  <a:gd name="T4" fmla="*/ 266 w 1824"/>
                  <a:gd name="T5" fmla="*/ 0 h 528"/>
                  <a:gd name="T6" fmla="*/ 266 w 1824"/>
                  <a:gd name="T7" fmla="*/ 340 h 528"/>
                  <a:gd name="T8" fmla="*/ 532 w 1824"/>
                  <a:gd name="T9" fmla="*/ 34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4"/>
                  <a:gd name="T16" fmla="*/ 0 h 528"/>
                  <a:gd name="T17" fmla="*/ 1824 w 1824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4" h="528">
                    <a:moveTo>
                      <a:pt x="0" y="528"/>
                    </a:moveTo>
                    <a:lnTo>
                      <a:pt x="0" y="0"/>
                    </a:lnTo>
                    <a:lnTo>
                      <a:pt x="912" y="0"/>
                    </a:lnTo>
                    <a:lnTo>
                      <a:pt x="912" y="528"/>
                    </a:lnTo>
                    <a:lnTo>
                      <a:pt x="1824" y="528"/>
                    </a:ln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Text Box 29"/>
              <p:cNvSpPr txBox="1">
                <a:spLocks noChangeArrowheads="1"/>
              </p:cNvSpPr>
              <p:nvPr/>
            </p:nvSpPr>
            <p:spPr bwMode="auto">
              <a:xfrm>
                <a:off x="4464" y="2832"/>
                <a:ext cx="2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Times" pitchFamily="18" charset="0"/>
                  </a:rPr>
                  <a:t>.02</a:t>
                </a:r>
              </a:p>
            </p:txBody>
          </p:sp>
          <p:sp>
            <p:nvSpPr>
              <p:cNvPr id="17426" name="Text Box 30"/>
              <p:cNvSpPr txBox="1">
                <a:spLocks noChangeArrowheads="1"/>
              </p:cNvSpPr>
              <p:nvPr/>
            </p:nvSpPr>
            <p:spPr bwMode="auto">
              <a:xfrm>
                <a:off x="4896" y="2832"/>
                <a:ext cx="3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Times" pitchFamily="18" charset="0"/>
                  </a:rPr>
                  <a:t>0.04</a:t>
                </a:r>
              </a:p>
            </p:txBody>
          </p:sp>
          <p:sp>
            <p:nvSpPr>
              <p:cNvPr id="17427" name="Text Box 31"/>
              <p:cNvSpPr txBox="1">
                <a:spLocks noChangeArrowheads="1"/>
              </p:cNvSpPr>
              <p:nvPr/>
            </p:nvSpPr>
            <p:spPr bwMode="auto">
              <a:xfrm>
                <a:off x="3984" y="224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" pitchFamily="18" charset="0"/>
                  </a:rPr>
                  <a:t>1</a:t>
                </a:r>
              </a:p>
            </p:txBody>
          </p:sp>
          <p:sp>
            <p:nvSpPr>
              <p:cNvPr id="17428" name="Line 32"/>
              <p:cNvSpPr>
                <a:spLocks noChangeShapeType="1"/>
              </p:cNvSpPr>
              <p:nvPr/>
            </p:nvSpPr>
            <p:spPr bwMode="auto">
              <a:xfrm>
                <a:off x="4581" y="2758"/>
                <a:ext cx="0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Line 33"/>
              <p:cNvSpPr>
                <a:spLocks noChangeShapeType="1"/>
              </p:cNvSpPr>
              <p:nvPr/>
            </p:nvSpPr>
            <p:spPr bwMode="auto">
              <a:xfrm>
                <a:off x="5073" y="2758"/>
                <a:ext cx="0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Text Box 34"/>
              <p:cNvSpPr txBox="1">
                <a:spLocks noChangeArrowheads="1"/>
              </p:cNvSpPr>
              <p:nvPr/>
            </p:nvSpPr>
            <p:spPr bwMode="auto">
              <a:xfrm>
                <a:off x="5125" y="264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Times" pitchFamily="18" charset="0"/>
                  </a:rPr>
                  <a:t>  t</a:t>
                </a:r>
                <a:endParaRPr lang="en-US" altLang="en-US">
                  <a:latin typeface="Times" pitchFamily="18" charset="0"/>
                </a:endParaRPr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4128" y="2064"/>
                <a:ext cx="3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Times" pitchFamily="18" charset="0"/>
                  </a:rPr>
                  <a:t>x(t)</a:t>
                </a:r>
                <a:endParaRPr lang="en-US" altLang="en-US">
                  <a:latin typeface="Times" pitchFamily="18" charset="0"/>
                </a:endParaRPr>
              </a:p>
            </p:txBody>
          </p:sp>
          <p:sp>
            <p:nvSpPr>
              <p:cNvPr id="17432" name="Text Box 36"/>
              <p:cNvSpPr txBox="1">
                <a:spLocks noChangeArrowheads="1"/>
              </p:cNvSpPr>
              <p:nvPr/>
            </p:nvSpPr>
            <p:spPr bwMode="auto">
              <a:xfrm>
                <a:off x="4176" y="2832"/>
                <a:ext cx="2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Times" pitchFamily="18" charset="0"/>
                  </a:rPr>
                  <a:t>.01</a:t>
                </a:r>
              </a:p>
            </p:txBody>
          </p:sp>
          <p:sp>
            <p:nvSpPr>
              <p:cNvPr id="17433" name="Line 37"/>
              <p:cNvSpPr>
                <a:spLocks noChangeShapeType="1"/>
              </p:cNvSpPr>
              <p:nvPr/>
            </p:nvSpPr>
            <p:spPr bwMode="auto">
              <a:xfrm>
                <a:off x="4321" y="2758"/>
                <a:ext cx="0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19" name="Text Box 41"/>
            <p:cNvSpPr txBox="1">
              <a:spLocks noChangeArrowheads="1"/>
            </p:cNvSpPr>
            <p:nvPr/>
          </p:nvSpPr>
          <p:spPr bwMode="auto">
            <a:xfrm>
              <a:off x="3863" y="2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94600" cy="990600"/>
          </a:xfrm>
        </p:spPr>
        <p:txBody>
          <a:bodyPr/>
          <a:lstStyle/>
          <a:p>
            <a:r>
              <a:rPr lang="en-US" dirty="0" smtClean="0"/>
              <a:t>Square Wave </a:t>
            </a:r>
            <a:r>
              <a:rPr lang="en-US" dirty="0" err="1" smtClean="0"/>
              <a:t>Coeffs</a:t>
            </a:r>
            <a:r>
              <a:rPr lang="en-US" dirty="0" smtClean="0"/>
              <a:t>:  {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18669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Complex </a:t>
            </a:r>
            <a:r>
              <a:rPr lang="en-US" dirty="0" smtClean="0">
                <a:latin typeface="Arial" charset="0"/>
              </a:rPr>
              <a:t>Amplitude </a:t>
            </a:r>
            <a:r>
              <a:rPr lang="en-US" dirty="0" err="1" smtClean="0">
                <a:latin typeface="Arial" charset="0"/>
              </a:rPr>
              <a:t>a</a:t>
            </a:r>
            <a:r>
              <a:rPr lang="en-US" baseline="-25000" dirty="0" err="1" smtClean="0">
                <a:latin typeface="Arial" charset="0"/>
              </a:rPr>
              <a:t>k</a:t>
            </a:r>
            <a:r>
              <a:rPr lang="en-US" baseline="-25000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for </a:t>
            </a:r>
            <a:r>
              <a:rPr lang="en-US" dirty="0" smtClean="0">
                <a:latin typeface="Arial" charset="0"/>
              </a:rPr>
              <a:t>k-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Harmonic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2"/>
            <a:endParaRPr lang="en-US" dirty="0" smtClean="0">
              <a:latin typeface="Arial" charset="0"/>
            </a:endParaRPr>
          </a:p>
          <a:p>
            <a:pPr lvl="2"/>
            <a:endParaRPr lang="en-US" dirty="0" smtClean="0">
              <a:latin typeface="Arial" charset="0"/>
            </a:endParaRPr>
          </a:p>
          <a:p>
            <a:pPr lvl="2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Does </a:t>
            </a:r>
            <a:r>
              <a:rPr lang="en-US" dirty="0" smtClean="0">
                <a:latin typeface="Arial" charset="0"/>
              </a:rPr>
              <a:t>not depend on the period, </a:t>
            </a:r>
            <a:r>
              <a:rPr lang="en-US" dirty="0" smtClean="0">
                <a:latin typeface="Arial" charset="0"/>
              </a:rPr>
              <a:t>T</a:t>
            </a:r>
            <a:r>
              <a:rPr lang="en-US" baseline="-25000" dirty="0" smtClean="0">
                <a:latin typeface="Arial" charset="0"/>
              </a:rPr>
              <a:t>0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DC value is </a:t>
            </a:r>
            <a:r>
              <a:rPr lang="en-US" dirty="0" smtClean="0">
                <a:latin typeface="Arial" charset="0"/>
              </a:rPr>
              <a:t>0.5</a:t>
            </a:r>
            <a:endParaRPr lang="en-US" dirty="0" smtClean="0">
              <a:latin typeface="Arial" charset="0"/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17728-F2DC-42A7-8909-1A7943DCC29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463876" name="Object 0"/>
          <p:cNvGraphicFramePr>
            <a:graphicFrameLocks noChangeAspect="1"/>
          </p:cNvGraphicFramePr>
          <p:nvPr/>
        </p:nvGraphicFramePr>
        <p:xfrm>
          <a:off x="1489208" y="2286000"/>
          <a:ext cx="5942864" cy="2667000"/>
        </p:xfrm>
        <a:graphic>
          <a:graphicData uri="http://schemas.openxmlformats.org/presentationml/2006/ole">
            <p:oleObj spid="_x0000_s463876" name="Equation" r:id="rId3" imgW="232380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71A504-33AD-485C-B039-AEB7FB9B261F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73064" name="Picture 8" descr="spectrumSqWave"/>
          <p:cNvPicPr>
            <a:picLocks noChangeAspect="1" noChangeArrowheads="1"/>
          </p:cNvPicPr>
          <p:nvPr/>
        </p:nvPicPr>
        <p:blipFill>
          <a:blip r:embed="rId4"/>
          <a:srcRect l="14159" r="17699"/>
          <a:stretch>
            <a:fillRect/>
          </a:stretch>
        </p:blipFill>
        <p:spPr bwMode="auto">
          <a:xfrm>
            <a:off x="381000" y="3503613"/>
            <a:ext cx="8229600" cy="251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14400"/>
          </a:xfrm>
        </p:spPr>
        <p:txBody>
          <a:bodyPr/>
          <a:lstStyle/>
          <a:p>
            <a:r>
              <a:rPr lang="en-US" smtClean="0"/>
              <a:t>Spectrum from Fourier Series</a:t>
            </a:r>
          </a:p>
        </p:txBody>
      </p:sp>
      <p:sp>
        <p:nvSpPr>
          <p:cNvPr id="1741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181600" y="1575059"/>
          <a:ext cx="3429000" cy="2288916"/>
        </p:xfrm>
        <a:graphic>
          <a:graphicData uri="http://schemas.openxmlformats.org/presentationml/2006/ole">
            <p:oleObj spid="_x0000_s17410" name="Equation" r:id="rId5" imgW="1562040" imgH="104112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81000" y="1800225"/>
          <a:ext cx="3733800" cy="1095375"/>
        </p:xfrm>
        <a:graphic>
          <a:graphicData uri="http://schemas.openxmlformats.org/presentationml/2006/ole">
            <p:oleObj spid="_x0000_s17411" name="Equation" r:id="rId6" imgW="15620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A2DB91-32FD-47D9-906B-6F7D8A10177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838200"/>
          </a:xfrm>
        </p:spPr>
        <p:txBody>
          <a:bodyPr/>
          <a:lstStyle/>
          <a:p>
            <a:r>
              <a:rPr lang="en-US" smtClean="0"/>
              <a:t>Synthesis: 1st &amp; 3rd Harmonics</a:t>
            </a:r>
          </a:p>
        </p:txBody>
      </p:sp>
      <p:sp>
        <p:nvSpPr>
          <p:cNvPr id="19464" name="Line 4"/>
          <p:cNvSpPr>
            <a:spLocks noChangeShapeType="1"/>
          </p:cNvSpPr>
          <p:nvPr/>
        </p:nvSpPr>
        <p:spPr bwMode="auto">
          <a:xfrm>
            <a:off x="4419600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/>
          <p:nvPr/>
        </p:nvGrpSpPr>
        <p:grpSpPr>
          <a:xfrm>
            <a:off x="392113" y="1752600"/>
            <a:ext cx="8447087" cy="2590800"/>
            <a:chOff x="87313" y="1674813"/>
            <a:chExt cx="8977312" cy="2744787"/>
          </a:xfrm>
        </p:grpSpPr>
        <p:pic>
          <p:nvPicPr>
            <p:cNvPr id="19462" name="Picture 9" descr="spectrumSqWave"/>
            <p:cNvPicPr>
              <a:picLocks noChangeAspect="1" noChangeArrowheads="1"/>
            </p:cNvPicPr>
            <p:nvPr/>
          </p:nvPicPr>
          <p:blipFill>
            <a:blip r:embed="rId4"/>
            <a:srcRect l="14238" r="17725"/>
            <a:stretch>
              <a:fillRect/>
            </a:stretch>
          </p:blipFill>
          <p:spPr bwMode="auto">
            <a:xfrm>
              <a:off x="87313" y="1674813"/>
              <a:ext cx="8977312" cy="2744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8486" name="Freeform 6"/>
            <p:cNvSpPr>
              <a:spLocks/>
            </p:cNvSpPr>
            <p:nvPr/>
          </p:nvSpPr>
          <p:spPr bwMode="auto">
            <a:xfrm>
              <a:off x="2743200" y="1936750"/>
              <a:ext cx="3657600" cy="2133600"/>
            </a:xfrm>
            <a:custGeom>
              <a:avLst/>
              <a:gdLst>
                <a:gd name="T0" fmla="*/ 0 w 2544"/>
                <a:gd name="T1" fmla="*/ 2147483647 h 1248"/>
                <a:gd name="T2" fmla="*/ 0 w 2544"/>
                <a:gd name="T3" fmla="*/ 0 h 1248"/>
                <a:gd name="T4" fmla="*/ 2147483647 w 2544"/>
                <a:gd name="T5" fmla="*/ 0 h 1248"/>
                <a:gd name="T6" fmla="*/ 2147483647 w 2544"/>
                <a:gd name="T7" fmla="*/ 2147483647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4"/>
                <a:gd name="T13" fmla="*/ 0 h 1248"/>
                <a:gd name="T14" fmla="*/ 2544 w 2544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4" h="1248">
                  <a:moveTo>
                    <a:pt x="0" y="1248"/>
                  </a:moveTo>
                  <a:lnTo>
                    <a:pt x="0" y="0"/>
                  </a:lnTo>
                  <a:lnTo>
                    <a:pt x="2544" y="0"/>
                  </a:lnTo>
                  <a:lnTo>
                    <a:pt x="2544" y="1248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84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419600"/>
            <a:ext cx="65532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8490" name="Object 2"/>
          <p:cNvGraphicFramePr>
            <a:graphicFrameLocks noChangeAspect="1"/>
          </p:cNvGraphicFramePr>
          <p:nvPr/>
        </p:nvGraphicFramePr>
        <p:xfrm>
          <a:off x="1001713" y="754063"/>
          <a:ext cx="7443787" cy="904875"/>
        </p:xfrm>
        <a:graphic>
          <a:graphicData uri="http://schemas.openxmlformats.org/presentationml/2006/ole">
            <p:oleObj spid="_x0000_s466946" name="Equation" r:id="rId6" imgW="32382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A18A2-4B19-49CD-8948-F2141217EAAE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306888"/>
            <a:ext cx="7010400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smtClean="0"/>
              <a:t>Synthesis: up to 7th Harmonic</a:t>
            </a:r>
          </a:p>
        </p:txBody>
      </p:sp>
      <p:sp>
        <p:nvSpPr>
          <p:cNvPr id="20489" name="Line 5"/>
          <p:cNvSpPr>
            <a:spLocks noChangeShapeType="1"/>
          </p:cNvSpPr>
          <p:nvPr/>
        </p:nvSpPr>
        <p:spPr bwMode="auto">
          <a:xfrm>
            <a:off x="4419600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/>
          <p:nvPr/>
        </p:nvGrpSpPr>
        <p:grpSpPr>
          <a:xfrm>
            <a:off x="468313" y="1676400"/>
            <a:ext cx="8218487" cy="2563813"/>
            <a:chOff x="87313" y="1571625"/>
            <a:chExt cx="8977312" cy="2744788"/>
          </a:xfrm>
        </p:grpSpPr>
        <p:pic>
          <p:nvPicPr>
            <p:cNvPr id="20486" name="Picture 9" descr="spectrumSqWave"/>
            <p:cNvPicPr>
              <a:picLocks noChangeAspect="1" noChangeArrowheads="1"/>
            </p:cNvPicPr>
            <p:nvPr/>
          </p:nvPicPr>
          <p:blipFill>
            <a:blip r:embed="rId5"/>
            <a:srcRect l="14238" r="17725"/>
            <a:stretch>
              <a:fillRect/>
            </a:stretch>
          </p:blipFill>
          <p:spPr bwMode="auto">
            <a:xfrm>
              <a:off x="87313" y="1571625"/>
              <a:ext cx="8977312" cy="274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919" name="Freeform 7"/>
            <p:cNvSpPr>
              <a:spLocks/>
            </p:cNvSpPr>
            <p:nvPr/>
          </p:nvSpPr>
          <p:spPr bwMode="auto">
            <a:xfrm>
              <a:off x="914400" y="1752600"/>
              <a:ext cx="7315200" cy="2209800"/>
            </a:xfrm>
            <a:custGeom>
              <a:avLst/>
              <a:gdLst>
                <a:gd name="T0" fmla="*/ 0 w 2544"/>
                <a:gd name="T1" fmla="*/ 2147483647 h 1248"/>
                <a:gd name="T2" fmla="*/ 0 w 2544"/>
                <a:gd name="T3" fmla="*/ 0 h 1248"/>
                <a:gd name="T4" fmla="*/ 2147483647 w 2544"/>
                <a:gd name="T5" fmla="*/ 0 h 1248"/>
                <a:gd name="T6" fmla="*/ 2147483647 w 2544"/>
                <a:gd name="T7" fmla="*/ 2147483647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4"/>
                <a:gd name="T13" fmla="*/ 0 h 1248"/>
                <a:gd name="T14" fmla="*/ 2544 w 2544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4" h="1248">
                  <a:moveTo>
                    <a:pt x="0" y="1248"/>
                  </a:moveTo>
                  <a:lnTo>
                    <a:pt x="0" y="0"/>
                  </a:lnTo>
                  <a:lnTo>
                    <a:pt x="2544" y="0"/>
                  </a:lnTo>
                  <a:lnTo>
                    <a:pt x="2544" y="1248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66922" name="Object 2"/>
          <p:cNvGraphicFramePr>
            <a:graphicFrameLocks noChangeAspect="1"/>
          </p:cNvGraphicFramePr>
          <p:nvPr/>
        </p:nvGraphicFramePr>
        <p:xfrm>
          <a:off x="381000" y="826434"/>
          <a:ext cx="8305800" cy="702329"/>
        </p:xfrm>
        <a:graphic>
          <a:graphicData uri="http://schemas.openxmlformats.org/presentationml/2006/ole">
            <p:oleObj spid="_x0000_s467970" name="Equation" r:id="rId6" imgW="46479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135B3C-2ADD-4149-AB6B-FC78E0F00F1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7772400" cy="838200"/>
          </a:xfrm>
        </p:spPr>
        <p:txBody>
          <a:bodyPr/>
          <a:lstStyle/>
          <a:p>
            <a:r>
              <a:rPr lang="en-US" smtClean="0"/>
              <a:t>Fourier Synthesis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078038"/>
            <a:ext cx="7696200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838200" y="958850"/>
          <a:ext cx="7200900" cy="1098550"/>
        </p:xfrm>
        <a:graphic>
          <a:graphicData uri="http://schemas.openxmlformats.org/presentationml/2006/ole">
            <p:oleObj spid="_x0000_s21506" name="Equation" r:id="rId5" imgW="25779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4D7F2-0449-497E-8477-96E1C430702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Fourier Series Summary</a:t>
            </a:r>
          </a:p>
        </p:txBody>
      </p:sp>
      <p:pic>
        <p:nvPicPr>
          <p:cNvPr id="38918" name="Picture 4" descr="FSeries_block_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71600"/>
            <a:ext cx="8991600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FCE45E-0B8F-4150-81AB-54CCA2552B5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Gibbs’ Phenomenon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/>
              <a:t>Convergence at </a:t>
            </a:r>
            <a:r>
              <a:rPr lang="en-US" smtClean="0">
                <a:solidFill>
                  <a:schemeClr val="accent1"/>
                </a:solidFill>
              </a:rPr>
              <a:t>DISCONTINUITY</a:t>
            </a:r>
            <a:r>
              <a:rPr lang="en-US" smtClean="0"/>
              <a:t> of x(t)</a:t>
            </a:r>
          </a:p>
          <a:p>
            <a:pPr lvl="1"/>
            <a:r>
              <a:rPr lang="en-US" smtClean="0"/>
              <a:t>There is always an </a:t>
            </a:r>
            <a:r>
              <a:rPr lang="en-US" smtClean="0">
                <a:solidFill>
                  <a:schemeClr val="accent1"/>
                </a:solidFill>
              </a:rPr>
              <a:t>overshoot</a:t>
            </a:r>
            <a:endParaRPr lang="en-US" smtClean="0"/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9%</a:t>
            </a:r>
            <a:r>
              <a:rPr lang="en-US" smtClean="0"/>
              <a:t> for the Square Wave case</a:t>
            </a: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448050"/>
            <a:ext cx="7772400" cy="27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6096000" y="2590800"/>
            <a:ext cx="1295400" cy="13906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  <p:bldP spid="1515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DC3420-D493-4C47-9C8E-B5366820FCEF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ASSIGNMENTS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This Lecture:</a:t>
            </a:r>
          </a:p>
          <a:p>
            <a:pPr lvl="1">
              <a:defRPr/>
            </a:pPr>
            <a:r>
              <a:rPr lang="en-US" b="1" dirty="0" smtClean="0"/>
              <a:t>Fourier Series in Ch 3, Sect. 3-5</a:t>
            </a:r>
          </a:p>
          <a:p>
            <a:pPr lvl="1">
              <a:defRPr/>
            </a:pPr>
            <a:endParaRPr lang="en-US" b="1" dirty="0" smtClean="0"/>
          </a:p>
          <a:p>
            <a:pPr>
              <a:defRPr/>
            </a:pPr>
            <a:r>
              <a:rPr lang="en-US" dirty="0" smtClean="0"/>
              <a:t>Other Reading:</a:t>
            </a:r>
          </a:p>
          <a:p>
            <a:pPr lvl="1">
              <a:defRPr/>
            </a:pPr>
            <a:r>
              <a:rPr lang="en-US" dirty="0" smtClean="0"/>
              <a:t>Appendix C: More details on Fourier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CE8E68-7681-41D5-87EB-79F7690D7ED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Series Demos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 dirty="0" smtClean="0"/>
              <a:t>MATLAB GUI: </a:t>
            </a:r>
            <a:r>
              <a:rPr lang="en-US" dirty="0" err="1" smtClean="0"/>
              <a:t>fseriesdemo</a:t>
            </a:r>
            <a:endParaRPr lang="en-US" dirty="0" smtClean="0"/>
          </a:p>
          <a:p>
            <a:pPr lvl="1"/>
            <a:r>
              <a:rPr lang="en-US" dirty="0" smtClean="0"/>
              <a:t>Shows the convergence with more terms</a:t>
            </a:r>
          </a:p>
          <a:p>
            <a:pPr lvl="1"/>
            <a:r>
              <a:rPr lang="en-US" dirty="0" smtClean="0"/>
              <a:t>One of the demos in:</a:t>
            </a:r>
          </a:p>
          <a:p>
            <a:pPr lvl="1"/>
            <a:r>
              <a:rPr lang="en-US" sz="2000" dirty="0" smtClean="0">
                <a:hlinkClick r:id="rId3"/>
              </a:rPr>
              <a:t>http://dspfirst.gatech.edu/matlab/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910EFF-3BD5-421F-8264-3677B095EA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smtClean="0"/>
              <a:t>fseriesdemo GUI</a:t>
            </a:r>
          </a:p>
        </p:txBody>
      </p:sp>
      <p:pic>
        <p:nvPicPr>
          <p:cNvPr id="41990" name="Picture 3" descr="fseriesdem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06475"/>
            <a:ext cx="7239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CE8E68-7681-41D5-87EB-79F7690D7ED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Series Demos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 dirty="0" smtClean="0"/>
              <a:t>Fourier Series Java Applet</a:t>
            </a:r>
          </a:p>
          <a:p>
            <a:pPr lvl="1"/>
            <a:r>
              <a:rPr lang="en-US" dirty="0" smtClean="0"/>
              <a:t>Greg </a:t>
            </a:r>
            <a:r>
              <a:rPr lang="en-US" dirty="0" err="1" smtClean="0"/>
              <a:t>Slabaugh</a:t>
            </a:r>
            <a:endParaRPr lang="en-US" dirty="0" smtClean="0"/>
          </a:p>
          <a:p>
            <a:pPr lvl="2"/>
            <a:r>
              <a:rPr lang="en-US" dirty="0" smtClean="0"/>
              <a:t>Interactive</a:t>
            </a:r>
          </a:p>
          <a:p>
            <a:pPr lvl="2"/>
            <a:endParaRPr lang="en-US" sz="2000" dirty="0" smtClean="0"/>
          </a:p>
          <a:p>
            <a:pPr lvl="1"/>
            <a:r>
              <a:rPr lang="en-US" sz="1800" dirty="0" smtClean="0">
                <a:hlinkClick r:id="rId3"/>
              </a:rPr>
              <a:t>http://users.ece.gatech.edu/mcclella/2025/Fsdemo_Slabaugh/fourier.html</a:t>
            </a:r>
            <a:endParaRPr lang="en-US" sz="1800" dirty="0" smtClean="0"/>
          </a:p>
          <a:p>
            <a:endParaRPr lang="en-US" sz="2800" dirty="0" smtClean="0"/>
          </a:p>
          <a:p>
            <a:r>
              <a:rPr lang="en-US" dirty="0" smtClean="0"/>
              <a:t>MATLAB GUI: </a:t>
            </a:r>
            <a:r>
              <a:rPr lang="en-US" dirty="0" err="1" smtClean="0"/>
              <a:t>fseriesdemo</a:t>
            </a:r>
            <a:endParaRPr lang="en-US" dirty="0" smtClean="0"/>
          </a:p>
          <a:p>
            <a:pPr lvl="1"/>
            <a:r>
              <a:rPr lang="en-US" dirty="0" smtClean="0"/>
              <a:t>One of the demos in:</a:t>
            </a:r>
          </a:p>
          <a:p>
            <a:pPr lvl="1"/>
            <a:r>
              <a:rPr lang="en-US" sz="2000" dirty="0" smtClean="0">
                <a:hlinkClick r:id="rId4"/>
              </a:rPr>
              <a:t>http://dspfirst.gatech.edu/matlab/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526889-2703-4CDE-B57A-A1F61FE1E49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Series Java Applet</a:t>
            </a:r>
          </a:p>
        </p:txBody>
      </p:sp>
      <p:pic>
        <p:nvPicPr>
          <p:cNvPr id="440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769620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A2DB91-32FD-47D9-906B-6F7D8A101773}" type="slidenum">
              <a:rPr lang="en-US" smtClean="0"/>
              <a:pPr/>
              <a:t>34</a:t>
            </a:fld>
            <a:endParaRPr lang="en-US" smtClean="0"/>
          </a:p>
        </p:txBody>
      </p:sp>
      <p:pic>
        <p:nvPicPr>
          <p:cNvPr id="19462" name="Picture 9" descr="spectrumSqWave"/>
          <p:cNvPicPr>
            <a:picLocks noChangeAspect="1" noChangeArrowheads="1"/>
          </p:cNvPicPr>
          <p:nvPr/>
        </p:nvPicPr>
        <p:blipFill>
          <a:blip r:embed="rId4"/>
          <a:srcRect l="14238" r="17725"/>
          <a:stretch>
            <a:fillRect/>
          </a:stretch>
        </p:blipFill>
        <p:spPr bwMode="auto">
          <a:xfrm>
            <a:off x="87313" y="1674813"/>
            <a:ext cx="8977312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838200"/>
          </a:xfrm>
        </p:spPr>
        <p:txBody>
          <a:bodyPr/>
          <a:lstStyle/>
          <a:p>
            <a:r>
              <a:rPr lang="en-US" smtClean="0"/>
              <a:t>Synthesis: 1st &amp; 3rd Harmonics</a:t>
            </a:r>
          </a:p>
        </p:txBody>
      </p:sp>
      <p:sp>
        <p:nvSpPr>
          <p:cNvPr id="19464" name="Line 4"/>
          <p:cNvSpPr>
            <a:spLocks noChangeShapeType="1"/>
          </p:cNvSpPr>
          <p:nvPr/>
        </p:nvSpPr>
        <p:spPr bwMode="auto">
          <a:xfrm>
            <a:off x="4419600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6" name="Freeform 6"/>
          <p:cNvSpPr>
            <a:spLocks/>
          </p:cNvSpPr>
          <p:nvPr/>
        </p:nvSpPr>
        <p:spPr bwMode="auto">
          <a:xfrm>
            <a:off x="2743200" y="1936750"/>
            <a:ext cx="3657600" cy="2133600"/>
          </a:xfrm>
          <a:custGeom>
            <a:avLst/>
            <a:gdLst>
              <a:gd name="T0" fmla="*/ 0 w 2544"/>
              <a:gd name="T1" fmla="*/ 2147483647 h 1248"/>
              <a:gd name="T2" fmla="*/ 0 w 2544"/>
              <a:gd name="T3" fmla="*/ 0 h 1248"/>
              <a:gd name="T4" fmla="*/ 2147483647 w 2544"/>
              <a:gd name="T5" fmla="*/ 0 h 1248"/>
              <a:gd name="T6" fmla="*/ 2147483647 w 2544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248"/>
              <a:gd name="T14" fmla="*/ 2544 w 2544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248">
                <a:moveTo>
                  <a:pt x="0" y="1248"/>
                </a:moveTo>
                <a:lnTo>
                  <a:pt x="0" y="0"/>
                </a:lnTo>
                <a:lnTo>
                  <a:pt x="2544" y="0"/>
                </a:lnTo>
                <a:lnTo>
                  <a:pt x="2544" y="1248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84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419600"/>
            <a:ext cx="65532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8490" name="Object 2"/>
          <p:cNvGraphicFramePr>
            <a:graphicFrameLocks noChangeAspect="1"/>
          </p:cNvGraphicFramePr>
          <p:nvPr/>
        </p:nvGraphicFramePr>
        <p:xfrm>
          <a:off x="1001713" y="754063"/>
          <a:ext cx="7443787" cy="904875"/>
        </p:xfrm>
        <a:graphic>
          <a:graphicData uri="http://schemas.openxmlformats.org/presentationml/2006/ole">
            <p:oleObj spid="_x0000_s468994" name="Equation" r:id="rId6" imgW="323820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A18A2-4B19-49CD-8948-F2141217EAAE}" type="slidenum">
              <a:rPr lang="en-US" smtClean="0"/>
              <a:pPr/>
              <a:t>35</a:t>
            </a:fld>
            <a:endParaRPr lang="en-US" smtClean="0"/>
          </a:p>
        </p:txBody>
      </p:sp>
      <p:pic>
        <p:nvPicPr>
          <p:cNvPr id="20486" name="Picture 9" descr="spectrumSqWave"/>
          <p:cNvPicPr>
            <a:picLocks noChangeAspect="1" noChangeArrowheads="1"/>
          </p:cNvPicPr>
          <p:nvPr/>
        </p:nvPicPr>
        <p:blipFill>
          <a:blip r:embed="rId4"/>
          <a:srcRect l="14238" r="17725"/>
          <a:stretch>
            <a:fillRect/>
          </a:stretch>
        </p:blipFill>
        <p:spPr bwMode="auto">
          <a:xfrm>
            <a:off x="87313" y="1571625"/>
            <a:ext cx="8977312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306888"/>
            <a:ext cx="7010400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smtClean="0"/>
              <a:t>Synthesis: up to 7th Harmonic</a:t>
            </a:r>
          </a:p>
        </p:txBody>
      </p:sp>
      <p:sp>
        <p:nvSpPr>
          <p:cNvPr id="20489" name="Line 5"/>
          <p:cNvSpPr>
            <a:spLocks noChangeShapeType="1"/>
          </p:cNvSpPr>
          <p:nvPr/>
        </p:nvSpPr>
        <p:spPr bwMode="auto">
          <a:xfrm>
            <a:off x="4419600" y="3886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919" name="Freeform 7"/>
          <p:cNvSpPr>
            <a:spLocks/>
          </p:cNvSpPr>
          <p:nvPr/>
        </p:nvSpPr>
        <p:spPr bwMode="auto">
          <a:xfrm>
            <a:off x="914400" y="1752600"/>
            <a:ext cx="7315200" cy="2209800"/>
          </a:xfrm>
          <a:custGeom>
            <a:avLst/>
            <a:gdLst>
              <a:gd name="T0" fmla="*/ 0 w 2544"/>
              <a:gd name="T1" fmla="*/ 2147483647 h 1248"/>
              <a:gd name="T2" fmla="*/ 0 w 2544"/>
              <a:gd name="T3" fmla="*/ 0 h 1248"/>
              <a:gd name="T4" fmla="*/ 2147483647 w 2544"/>
              <a:gd name="T5" fmla="*/ 0 h 1248"/>
              <a:gd name="T6" fmla="*/ 2147483647 w 2544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248"/>
              <a:gd name="T14" fmla="*/ 2544 w 2544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248">
                <a:moveTo>
                  <a:pt x="0" y="1248"/>
                </a:moveTo>
                <a:lnTo>
                  <a:pt x="0" y="0"/>
                </a:lnTo>
                <a:lnTo>
                  <a:pt x="2544" y="0"/>
                </a:lnTo>
                <a:lnTo>
                  <a:pt x="2544" y="1248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6922" name="Object 2"/>
          <p:cNvGraphicFramePr>
            <a:graphicFrameLocks noChangeAspect="1"/>
          </p:cNvGraphicFramePr>
          <p:nvPr/>
        </p:nvGraphicFramePr>
        <p:xfrm>
          <a:off x="381000" y="826434"/>
          <a:ext cx="8305800" cy="702329"/>
        </p:xfrm>
        <a:graphic>
          <a:graphicData uri="http://schemas.openxmlformats.org/presentationml/2006/ole">
            <p:oleObj spid="_x0000_s470018" name="Equation" r:id="rId6" imgW="464796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0498D-C749-4D4E-946F-09B8BB91F21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OBJECTIVES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171950"/>
          </a:xfrm>
        </p:spPr>
        <p:txBody>
          <a:bodyPr/>
          <a:lstStyle/>
          <a:p>
            <a:pPr>
              <a:defRPr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Synthesis Summation</a:t>
            </a:r>
            <a:r>
              <a:rPr lang="en-US" dirty="0" smtClean="0"/>
              <a:t> of Fourier Series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Produces a </a:t>
            </a:r>
            <a:r>
              <a:rPr lang="en-US" b="1" u="sng" dirty="0" smtClean="0">
                <a:solidFill>
                  <a:schemeClr val="accent1"/>
                </a:solidFill>
              </a:rPr>
              <a:t>PERIODIC</a:t>
            </a:r>
            <a:r>
              <a:rPr lang="en-US" dirty="0" smtClean="0"/>
              <a:t> signal:    </a:t>
            </a:r>
            <a:r>
              <a:rPr lang="en-US" b="1" dirty="0" smtClean="0">
                <a:latin typeface="Times New Roman" pitchFamily="18" charset="0"/>
              </a:rPr>
              <a:t>x(t+T</a:t>
            </a:r>
            <a:r>
              <a:rPr lang="en-US" b="1" baseline="-25000" dirty="0" smtClean="0">
                <a:latin typeface="Times New Roman" pitchFamily="18" charset="0"/>
              </a:rPr>
              <a:t>0</a:t>
            </a:r>
            <a:r>
              <a:rPr lang="en-US" b="1" dirty="0" smtClean="0">
                <a:latin typeface="Times New Roman" pitchFamily="18" charset="0"/>
              </a:rPr>
              <a:t>) = x(t)</a:t>
            </a:r>
          </a:p>
          <a:p>
            <a:pPr lvl="2">
              <a:lnSpc>
                <a:spcPct val="120000"/>
              </a:lnSpc>
              <a:defRPr/>
            </a:pPr>
            <a:endParaRPr lang="en-US" b="1" dirty="0" smtClean="0">
              <a:latin typeface="Times New Roman" pitchFamily="18" charset="0"/>
            </a:endParaRPr>
          </a:p>
          <a:p>
            <a:pPr lvl="2">
              <a:lnSpc>
                <a:spcPct val="120000"/>
              </a:lnSpc>
              <a:defRPr/>
            </a:pPr>
            <a:endParaRPr lang="en-US" b="1" dirty="0" smtClean="0">
              <a:latin typeface="Times New Roman" pitchFamily="18" charset="0"/>
            </a:endParaRPr>
          </a:p>
          <a:p>
            <a:pPr lvl="2">
              <a:lnSpc>
                <a:spcPct val="120000"/>
              </a:lnSpc>
              <a:defRPr/>
            </a:pPr>
            <a:endParaRPr lang="en-US" b="1" dirty="0" smtClean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Approximation when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finite. How good?</a:t>
            </a:r>
          </a:p>
          <a:p>
            <a:pPr>
              <a:defRPr/>
            </a:pP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SPECTRUM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from Fourier Series</a:t>
            </a:r>
          </a:p>
          <a:p>
            <a:pPr lvl="1">
              <a:defRPr/>
            </a:pP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is Complex Amplitude for k-</a:t>
            </a:r>
            <a:r>
              <a:rPr lang="en-US" dirty="0" err="1" smtClean="0"/>
              <a:t>th</a:t>
            </a:r>
            <a:r>
              <a:rPr lang="en-US" dirty="0" smtClean="0"/>
              <a:t> Harmonic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757362" y="2895600"/>
          <a:ext cx="6091238" cy="1344613"/>
        </p:xfrm>
        <a:graphic>
          <a:graphicData uri="http://schemas.openxmlformats.org/presentationml/2006/ole">
            <p:oleObj spid="_x0000_s1027" name="Equation" r:id="rId4" imgW="1955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53D465-47FC-4520-8034-27EDBA6FB31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975600" cy="1066800"/>
          </a:xfrm>
        </p:spPr>
        <p:txBody>
          <a:bodyPr/>
          <a:lstStyle/>
          <a:p>
            <a:r>
              <a:rPr lang="en-US" dirty="0" smtClean="0"/>
              <a:t>Harmonic Signal is Periodic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5625" y="1728788"/>
          <a:ext cx="4516438" cy="1651000"/>
        </p:xfrm>
        <a:graphic>
          <a:graphicData uri="http://schemas.openxmlformats.org/presentationml/2006/ole">
            <p:oleObj spid="_x0000_s331778" name="Equation" r:id="rId4" imgW="1180800" imgH="4316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50875" y="4368800"/>
          <a:ext cx="7627938" cy="1651000"/>
        </p:xfrm>
        <a:graphic>
          <a:graphicData uri="http://schemas.openxmlformats.org/presentationml/2006/ole">
            <p:oleObj spid="_x0000_s331779" name="Equation" r:id="rId5" imgW="1993680" imgH="431640" progId="Equation.3">
              <p:embed/>
            </p:oleObj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4343400" y="2057400"/>
            <a:ext cx="4038600" cy="1015663"/>
            <a:chOff x="4343400" y="1828801"/>
            <a:chExt cx="4038600" cy="1015663"/>
          </a:xfrm>
        </p:grpSpPr>
        <p:sp>
          <p:nvSpPr>
            <p:cNvPr id="3081" name="TextBox 8"/>
            <p:cNvSpPr txBox="1">
              <a:spLocks noChangeArrowheads="1"/>
            </p:cNvSpPr>
            <p:nvPr/>
          </p:nvSpPr>
          <p:spPr bwMode="auto">
            <a:xfrm>
              <a:off x="5715000" y="1828801"/>
              <a:ext cx="2667000" cy="1015663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i="1" dirty="0" smtClean="0">
                  <a:solidFill>
                    <a:schemeClr val="accent1"/>
                  </a:solidFill>
                  <a:latin typeface="+mn-lt"/>
                </a:rPr>
                <a:t>Sums of </a:t>
              </a:r>
              <a:r>
                <a:rPr lang="en-US" sz="2000" b="1" i="1" u="sng" dirty="0" smtClean="0">
                  <a:solidFill>
                    <a:schemeClr val="accent1"/>
                  </a:solidFill>
                  <a:latin typeface="+mn-lt"/>
                </a:rPr>
                <a:t>Harmonic </a:t>
              </a:r>
              <a:r>
                <a:rPr lang="en-US" sz="2000" i="1" dirty="0" smtClean="0">
                  <a:solidFill>
                    <a:schemeClr val="accent1"/>
                  </a:solidFill>
                  <a:latin typeface="+mn-lt"/>
                </a:rPr>
                <a:t>complex exponentials are </a:t>
              </a:r>
              <a:r>
                <a:rPr lang="en-US" sz="2000" b="1" i="1" u="sng" dirty="0" smtClean="0">
                  <a:solidFill>
                    <a:schemeClr val="accent1"/>
                  </a:solidFill>
                  <a:latin typeface="+mn-lt"/>
                </a:rPr>
                <a:t>Periodic</a:t>
              </a:r>
              <a:r>
                <a:rPr lang="en-US" sz="2000" i="1" dirty="0" smtClean="0">
                  <a:solidFill>
                    <a:schemeClr val="accent1"/>
                  </a:solidFill>
                  <a:latin typeface="+mn-lt"/>
                </a:rPr>
                <a:t> signals</a:t>
              </a:r>
              <a:endParaRPr lang="en-US" i="1" dirty="0">
                <a:solidFill>
                  <a:schemeClr val="accent1"/>
                </a:solidFill>
                <a:latin typeface="+mn-lt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4343400" y="2362201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 bwMode="auto">
          <a:xfrm>
            <a:off x="304800" y="3729335"/>
            <a:ext cx="7633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>
                <a:latin typeface="Arial" charset="0"/>
              </a:rPr>
              <a:t>PERIOD/FREQUENCY of COMPLEX EXPONENTIAL: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E2EE2C-B9CC-472E-A400-640F1DE157C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228600"/>
            <a:ext cx="8051800" cy="1143000"/>
          </a:xfrm>
        </p:spPr>
        <p:txBody>
          <a:bodyPr/>
          <a:lstStyle/>
          <a:p>
            <a:r>
              <a:rPr lang="en-US" dirty="0" smtClean="0"/>
              <a:t>Fourier Series ANALYSIS</a:t>
            </a:r>
            <a:endParaRPr lang="en-US" baseline="-25000" dirty="0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u="sng" dirty="0" smtClean="0"/>
              <a:t>Some thoughts: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Starting from signal, x(t), which frequencies and complex amplitudes are required?</a:t>
            </a:r>
          </a:p>
          <a:p>
            <a:pPr lvl="4"/>
            <a:endParaRPr lang="en-US" sz="1600" dirty="0" smtClean="0"/>
          </a:p>
          <a:p>
            <a:pPr lvl="1"/>
            <a:r>
              <a:rPr lang="en-US" sz="2400" dirty="0" smtClean="0"/>
              <a:t>ONLY FOR PERIODIC SIGNALS!</a:t>
            </a:r>
          </a:p>
          <a:p>
            <a:pPr lvl="4"/>
            <a:endParaRPr lang="en-US" sz="1600" dirty="0" smtClean="0"/>
          </a:p>
          <a:p>
            <a:pPr lvl="1"/>
            <a:r>
              <a:rPr lang="en-US" sz="2400" dirty="0" smtClean="0"/>
              <a:t>Two possible analysis methods:</a:t>
            </a:r>
          </a:p>
          <a:p>
            <a:pPr lvl="2"/>
            <a:r>
              <a:rPr lang="en-US" sz="2000" b="1" dirty="0" smtClean="0"/>
              <a:t>1. Read off coefficients from inverse Euler’s</a:t>
            </a:r>
          </a:p>
          <a:p>
            <a:pPr lvl="2"/>
            <a:r>
              <a:rPr lang="en-US" sz="2000" b="1" dirty="0" smtClean="0"/>
              <a:t>2. Evaluate Fourier series integral </a:t>
            </a:r>
          </a:p>
          <a:p>
            <a:pPr lvl="4"/>
            <a:endParaRPr lang="en-US" sz="1600" dirty="0" smtClean="0"/>
          </a:p>
          <a:p>
            <a:pPr lvl="1"/>
            <a:r>
              <a:rPr lang="en-US" sz="2400" dirty="0" smtClean="0"/>
              <a:t>Can plot the spectrum for the Fourier Series</a:t>
            </a:r>
          </a:p>
          <a:p>
            <a:pPr lvl="2"/>
            <a:r>
              <a:rPr lang="en-US" sz="2000" b="1" dirty="0" smtClean="0"/>
              <a:t>Equally spaced lines at kF</a:t>
            </a:r>
            <a:r>
              <a:rPr lang="en-US" sz="2000" b="1" baseline="-25000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7CC34-5968-4656-A2BB-E2316863191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1:</a:t>
            </a:r>
          </a:p>
        </p:txBody>
      </p:sp>
      <p:pic>
        <p:nvPicPr>
          <p:cNvPr id="410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701800"/>
            <a:ext cx="828675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670425" y="317500"/>
          <a:ext cx="4016375" cy="977900"/>
        </p:xfrm>
        <a:graphic>
          <a:graphicData uri="http://schemas.openxmlformats.org/presentationml/2006/ole">
            <p:oleObj spid="_x0000_s4098" name="Equation" r:id="rId5" imgW="990360" imgH="2412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8600" y="4953000"/>
          <a:ext cx="8610600" cy="1066800"/>
        </p:xfrm>
        <a:graphic>
          <a:graphicData uri="http://schemas.openxmlformats.org/presentationml/2006/ole">
            <p:oleObj spid="_x0000_s4099" name="Equation" r:id="rId6" imgW="347976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6C297-7686-4146-AFAB-BFC88137C30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1: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701800"/>
            <a:ext cx="828675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670425" y="317500"/>
          <a:ext cx="4016375" cy="977900"/>
        </p:xfrm>
        <a:graphic>
          <a:graphicData uri="http://schemas.openxmlformats.org/presentationml/2006/ole">
            <p:oleObj spid="_x0000_s5122" name="Equation" r:id="rId5" imgW="990360" imgH="24120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3400" y="4953000"/>
          <a:ext cx="8229600" cy="1019596"/>
        </p:xfrm>
        <a:graphic>
          <a:graphicData uri="http://schemas.openxmlformats.org/presentationml/2006/ole">
            <p:oleObj spid="_x0000_s5123" name="Equation" r:id="rId6" imgW="347976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Aug 2016</a:t>
            </a:r>
          </a:p>
        </p:txBody>
      </p:sp>
      <p:sp>
        <p:nvSpPr>
          <p:cNvPr id="6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/>
              <a:t>© 2003-2016, JH McClellan &amp; RW Schafer</a:t>
            </a:r>
            <a:endParaRPr lang="en-US" smtClean="0"/>
          </a:p>
        </p:txBody>
      </p:sp>
      <p:sp>
        <p:nvSpPr>
          <p:cNvPr id="6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678107-77DE-4679-92A1-8998359367D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615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243263"/>
            <a:ext cx="7467600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90977" y="2895600"/>
            <a:ext cx="2809423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Arial" charset="0"/>
              </a:rPr>
              <a:t>Don’t use the integral,</a:t>
            </a:r>
          </a:p>
          <a:p>
            <a:r>
              <a:rPr lang="en-US" sz="1800" b="1" i="1">
                <a:latin typeface="Arial" charset="0"/>
              </a:rPr>
              <a:t>Analysis just requires</a:t>
            </a:r>
          </a:p>
          <a:p>
            <a:r>
              <a:rPr lang="en-US" sz="1800" b="1" i="1">
                <a:latin typeface="Arial" charset="0"/>
              </a:rPr>
              <a:t>picking the coefficients.</a:t>
            </a:r>
            <a:endParaRPr lang="en-US" sz="2000" b="1" i="1">
              <a:latin typeface="Times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657600" y="317500"/>
          <a:ext cx="4016375" cy="977900"/>
        </p:xfrm>
        <a:graphic>
          <a:graphicData uri="http://schemas.openxmlformats.org/presentationml/2006/ole">
            <p:oleObj spid="_x0000_s6146" name="Equation" r:id="rId5" imgW="990360" imgH="2412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81000" y="1676400"/>
          <a:ext cx="8382000" cy="1038225"/>
        </p:xfrm>
        <a:graphic>
          <a:graphicData uri="http://schemas.openxmlformats.org/presentationml/2006/ole">
            <p:oleObj spid="_x0000_s6147" name="Equation" r:id="rId6" imgW="3479760" imgH="431640" progId="Equation.3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282825" y="2971800"/>
            <a:ext cx="6084888" cy="2889250"/>
            <a:chOff x="1438" y="1872"/>
            <a:chExt cx="3833" cy="1820"/>
          </a:xfrm>
        </p:grpSpPr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4800" y="3412"/>
            <a:ext cx="471" cy="236"/>
          </p:xfrm>
          <a:graphic>
            <a:graphicData uri="http://schemas.openxmlformats.org/presentationml/2006/ole">
              <p:oleObj spid="_x0000_s6148" name="Equation" r:id="rId7" imgW="355320" imgH="177480" progId="Equation.3">
                <p:embed/>
              </p:oleObj>
            </a:graphicData>
          </a:graphic>
        </p:graphicFrame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3600" y="3264"/>
            <a:ext cx="437" cy="236"/>
          </p:xfrm>
          <a:graphic>
            <a:graphicData uri="http://schemas.openxmlformats.org/presentationml/2006/ole">
              <p:oleObj spid="_x0000_s6149" name="Equation" r:id="rId8" imgW="330120" imgH="177480" progId="Equation.3">
                <p:embed/>
              </p:oleObj>
            </a:graphicData>
          </a:graphic>
        </p:graphicFrame>
        <p:graphicFrame>
          <p:nvGraphicFramePr>
            <p:cNvPr id="6150" name="Object 6"/>
            <p:cNvGraphicFramePr>
              <a:graphicFrameLocks noChangeAspect="1"/>
            </p:cNvGraphicFramePr>
            <p:nvPr/>
          </p:nvGraphicFramePr>
          <p:xfrm>
            <a:off x="2446" y="3268"/>
            <a:ext cx="572" cy="236"/>
          </p:xfrm>
          <a:graphic>
            <a:graphicData uri="http://schemas.openxmlformats.org/presentationml/2006/ole">
              <p:oleObj spid="_x0000_s6150" name="Equation" r:id="rId9" imgW="431640" imgH="177480" progId="Equation.3">
                <p:embed/>
              </p:oleObj>
            </a:graphicData>
          </a:graphic>
        </p:graphicFrame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1438" y="3456"/>
            <a:ext cx="572" cy="236"/>
          </p:xfrm>
          <a:graphic>
            <a:graphicData uri="http://schemas.openxmlformats.org/presentationml/2006/ole">
              <p:oleObj spid="_x0000_s6151" name="Equation" r:id="rId10" imgW="431640" imgH="177480" progId="Equation.3">
                <p:embed/>
              </p:oleObj>
            </a:graphicData>
          </a:graphic>
        </p:graphicFrame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2880" y="1872"/>
            <a:ext cx="398" cy="513"/>
          </p:xfrm>
          <a:graphic>
            <a:graphicData uri="http://schemas.openxmlformats.org/presentationml/2006/ole">
              <p:oleObj spid="_x0000_s6152" name="Equation" r:id="rId11" imgW="1774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7" grpId="0" animBg="1" autoUpdateAnimBg="0"/>
    </p:bld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3273</TotalTime>
  <Words>1010</Words>
  <Application>Microsoft Office PowerPoint</Application>
  <PresentationFormat>On-screen Show (4:3)</PresentationFormat>
  <Paragraphs>275</Paragraphs>
  <Slides>35</Slides>
  <Notes>31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2025-aLectures</vt:lpstr>
      <vt:lpstr>Equation</vt:lpstr>
      <vt:lpstr>Microsoft Equation 3.0</vt:lpstr>
      <vt:lpstr>DSP First, 2/e</vt:lpstr>
      <vt:lpstr>License Info for SPFirst Slides</vt:lpstr>
      <vt:lpstr>READING ASSIGNMENTS</vt:lpstr>
      <vt:lpstr>LECTURE OBJECTIVES</vt:lpstr>
      <vt:lpstr>Harmonic Signal is Periodic</vt:lpstr>
      <vt:lpstr>Fourier Series ANALYSIS</vt:lpstr>
      <vt:lpstr>STRATEGY 1:</vt:lpstr>
      <vt:lpstr>STRATEGY 1:</vt:lpstr>
      <vt:lpstr>Example</vt:lpstr>
      <vt:lpstr>STRATEGY 2:  x(t)   ak</vt:lpstr>
      <vt:lpstr>Recall FWRS</vt:lpstr>
      <vt:lpstr>FWRS Fourier Integral  {ak}</vt:lpstr>
      <vt:lpstr>FWRS Fourier Coeffs: ak</vt:lpstr>
      <vt:lpstr>Spectrum from Fourier Series</vt:lpstr>
      <vt:lpstr>Fourier Series Synthesis</vt:lpstr>
      <vt:lpstr>Reconstruct From Finite Number of Harmonic Components</vt:lpstr>
      <vt:lpstr>Full-Wave Rectified Sine   {ak}</vt:lpstr>
      <vt:lpstr>Reconstruct From Finite Number of Spectrum Components</vt:lpstr>
      <vt:lpstr>Summary of Fourier Series</vt:lpstr>
      <vt:lpstr>SQUARE WAVE EXAMPLE</vt:lpstr>
      <vt:lpstr>FS for a SQUARE WAVE   {ak}</vt:lpstr>
      <vt:lpstr>DC Coefficient:  a0</vt:lpstr>
      <vt:lpstr>Square Wave Coeffs:  {ak}</vt:lpstr>
      <vt:lpstr>Spectrum from Fourier Series</vt:lpstr>
      <vt:lpstr>Synthesis: 1st &amp; 3rd Harmonics</vt:lpstr>
      <vt:lpstr>Synthesis: up to 7th Harmonic</vt:lpstr>
      <vt:lpstr>Fourier Synthesis</vt:lpstr>
      <vt:lpstr>Fourier Series Summary</vt:lpstr>
      <vt:lpstr>Gibbs’ Phenomenon</vt:lpstr>
      <vt:lpstr>Fourier Series Demos</vt:lpstr>
      <vt:lpstr>fseriesdemo GUI</vt:lpstr>
      <vt:lpstr>Fourier Series Demos</vt:lpstr>
      <vt:lpstr>Fourier Series Java Applet</vt:lpstr>
      <vt:lpstr>Synthesis: 1st &amp; 3rd Harmonics</vt:lpstr>
      <vt:lpstr>Synthesis: up to 7th Harmonic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#7</dc:title>
  <dc:creator>Jim McClellan</dc:creator>
  <cp:lastModifiedBy>mcclella</cp:lastModifiedBy>
  <cp:revision>219</cp:revision>
  <cp:lastPrinted>2000-09-07T03:57:18Z</cp:lastPrinted>
  <dcterms:created xsi:type="dcterms:W3CDTF">2009-09-16T00:31:51Z</dcterms:created>
  <dcterms:modified xsi:type="dcterms:W3CDTF">2016-08-17T15:51:27Z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