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1" r:id="rId1"/>
  </p:sldMasterIdLst>
  <p:notesMasterIdLst>
    <p:notesMasterId r:id="rId43"/>
  </p:notesMasterIdLst>
  <p:handoutMasterIdLst>
    <p:handoutMasterId r:id="rId44"/>
  </p:handoutMasterIdLst>
  <p:sldIdLst>
    <p:sldId id="256" r:id="rId2"/>
    <p:sldId id="421" r:id="rId3"/>
    <p:sldId id="270" r:id="rId4"/>
    <p:sldId id="274" r:id="rId5"/>
    <p:sldId id="371" r:id="rId6"/>
    <p:sldId id="372" r:id="rId7"/>
    <p:sldId id="373" r:id="rId8"/>
    <p:sldId id="374" r:id="rId9"/>
    <p:sldId id="395" r:id="rId10"/>
    <p:sldId id="426" r:id="rId11"/>
    <p:sldId id="380" r:id="rId12"/>
    <p:sldId id="415" r:id="rId13"/>
    <p:sldId id="423" r:id="rId14"/>
    <p:sldId id="424" r:id="rId15"/>
    <p:sldId id="381" r:id="rId16"/>
    <p:sldId id="382" r:id="rId17"/>
    <p:sldId id="405" r:id="rId18"/>
    <p:sldId id="407" r:id="rId19"/>
    <p:sldId id="406" r:id="rId20"/>
    <p:sldId id="402" r:id="rId21"/>
    <p:sldId id="408" r:id="rId22"/>
    <p:sldId id="422" r:id="rId23"/>
    <p:sldId id="390" r:id="rId24"/>
    <p:sldId id="416" r:id="rId25"/>
    <p:sldId id="417" r:id="rId26"/>
    <p:sldId id="427" r:id="rId27"/>
    <p:sldId id="375" r:id="rId28"/>
    <p:sldId id="418" r:id="rId29"/>
    <p:sldId id="419" r:id="rId30"/>
    <p:sldId id="376" r:id="rId31"/>
    <p:sldId id="412" r:id="rId32"/>
    <p:sldId id="413" r:id="rId33"/>
    <p:sldId id="414" r:id="rId34"/>
    <p:sldId id="398" r:id="rId35"/>
    <p:sldId id="386" r:id="rId36"/>
    <p:sldId id="403" r:id="rId37"/>
    <p:sldId id="387" r:id="rId38"/>
    <p:sldId id="397" r:id="rId39"/>
    <p:sldId id="425" r:id="rId40"/>
    <p:sldId id="428" r:id="rId41"/>
    <p:sldId id="429" r:id="rId4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72" y="-2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1880" y="-12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43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22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24.wmf"/><Relationship Id="rId5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2.wmf"/><Relationship Id="rId1" Type="http://schemas.openxmlformats.org/officeDocument/2006/relationships/image" Target="../media/image52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2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22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62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22.wmf"/><Relationship Id="rId1" Type="http://schemas.openxmlformats.org/officeDocument/2006/relationships/image" Target="../media/image68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4" Type="http://schemas.openxmlformats.org/officeDocument/2006/relationships/image" Target="../media/image22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7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0.wmf"/><Relationship Id="rId1" Type="http://schemas.openxmlformats.org/officeDocument/2006/relationships/image" Target="../media/image27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40838" cy="467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07250" y="0"/>
            <a:ext cx="3221372" cy="467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491"/>
            <a:ext cx="3140838" cy="467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07250" y="9120491"/>
            <a:ext cx="3221372" cy="467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1F0DBE2-7261-4347-9435-46F1D7596D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361" cy="480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62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840" y="0"/>
            <a:ext cx="3169360" cy="480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62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802" y="4560245"/>
            <a:ext cx="5365599" cy="4321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490"/>
            <a:ext cx="3169361" cy="480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62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840" y="9120490"/>
            <a:ext cx="3169360" cy="480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621">
              <a:defRPr sz="1200"/>
            </a:lvl1pPr>
          </a:lstStyle>
          <a:p>
            <a:pPr>
              <a:defRPr/>
            </a:pPr>
            <a:fld id="{C7926AC3-2CBE-4372-9FB3-AA49876BCF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A:\paint.G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3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latin typeface="Arial Black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r>
              <a:rPr lang="en-US" smtClean="0"/>
              <a:t>May 2016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F5CABB26-5024-4529-8B2C-2BD5151213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May 2016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726BAE-B8B3-4079-B903-670C6BB8B5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May 2016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E08EB-85F4-4AED-93A8-DF2362937C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May 2016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EE7686-CC66-496E-8E8A-2DE12FBF7C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May 2016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7D7BE-88E5-41E7-88AF-C72F2A6AE6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May 2016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41503E-E03A-4861-8794-B1EB7703AC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May 2016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B6FE9-0E81-4DF2-8044-853A6AC748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May 2016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52E7B6-9252-40EC-8629-6EF9B11EAE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May 2016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B8917B-0AAC-4594-8394-12079AB330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May 2016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29194-4CFA-4234-BB61-D5A8F10775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May 2016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87DC2-0A04-48AD-8C06-1350C8301A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925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2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May 2016</a:t>
            </a:r>
            <a:endParaRPr lang="en-US"/>
          </a:p>
        </p:txBody>
      </p:sp>
      <p:sp>
        <p:nvSpPr>
          <p:cNvPr id="1925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0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1925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49153642-3C5B-40B7-9A31-E77D1AA42C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1511" name="Picture 7" descr="A:\paint.GIF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kumimoji="1"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kumimoji="1"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kumimoji="1"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6.xml"/><Relationship Id="rId1" Type="http://schemas.openxmlformats.org/officeDocument/2006/relationships/video" Target="\Users\crozell\Documents\courses\Fall10_2025\lecture\Lec09\helicopter.mp4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image" Target="../media/image26.png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Relationship Id="rId9" Type="http://schemas.openxmlformats.org/officeDocument/2006/relationships/oleObject" Target="../embeddings/oleObject18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png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Relationship Id="rId9" Type="http://schemas.openxmlformats.org/officeDocument/2006/relationships/oleObject" Target="../embeddings/oleObject24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1.0/legalcode" TargetMode="External"/><Relationship Id="rId2" Type="http://schemas.openxmlformats.org/officeDocument/2006/relationships/hyperlink" Target="http://creativecommons.org/licenses/by-nc-sa/1.0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9.bin"/><Relationship Id="rId5" Type="http://schemas.openxmlformats.org/officeDocument/2006/relationships/oleObject" Target="../embeddings/oleObject28.bin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27.bin"/><Relationship Id="rId9" Type="http://schemas.openxmlformats.org/officeDocument/2006/relationships/oleObject" Target="../embeddings/oleObject3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7.bin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Relationship Id="rId9" Type="http://schemas.openxmlformats.org/officeDocument/2006/relationships/oleObject" Target="../embeddings/oleObject40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image" Target="../media/image26.png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3.bin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2.bin"/><Relationship Id="rId10" Type="http://schemas.openxmlformats.org/officeDocument/2006/relationships/oleObject" Target="../embeddings/oleObject47.bin"/><Relationship Id="rId4" Type="http://schemas.openxmlformats.org/officeDocument/2006/relationships/oleObject" Target="../embeddings/oleObject41.bin"/><Relationship Id="rId9" Type="http://schemas.openxmlformats.org/officeDocument/2006/relationships/oleObject" Target="../embeddings/oleObject46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13" Type="http://schemas.openxmlformats.org/officeDocument/2006/relationships/oleObject" Target="../embeddings/oleObject58.bin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2.bin"/><Relationship Id="rId12" Type="http://schemas.openxmlformats.org/officeDocument/2006/relationships/oleObject" Target="../embeddings/oleObject5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1.bin"/><Relationship Id="rId11" Type="http://schemas.openxmlformats.org/officeDocument/2006/relationships/oleObject" Target="../embeddings/oleObject56.bin"/><Relationship Id="rId5" Type="http://schemas.openxmlformats.org/officeDocument/2006/relationships/image" Target="../media/image49.png"/><Relationship Id="rId10" Type="http://schemas.openxmlformats.org/officeDocument/2006/relationships/oleObject" Target="../embeddings/oleObject55.bin"/><Relationship Id="rId4" Type="http://schemas.openxmlformats.org/officeDocument/2006/relationships/oleObject" Target="../embeddings/oleObject50.bin"/><Relationship Id="rId9" Type="http://schemas.openxmlformats.org/officeDocument/2006/relationships/oleObject" Target="../embeddings/oleObject54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62.bin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1.bin"/><Relationship Id="rId10" Type="http://schemas.openxmlformats.org/officeDocument/2006/relationships/image" Target="../media/image55.png"/><Relationship Id="rId4" Type="http://schemas.openxmlformats.org/officeDocument/2006/relationships/oleObject" Target="../embeddings/oleObject60.bin"/><Relationship Id="rId9" Type="http://schemas.openxmlformats.org/officeDocument/2006/relationships/oleObject" Target="../embeddings/oleObject65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70.bin"/><Relationship Id="rId5" Type="http://schemas.openxmlformats.org/officeDocument/2006/relationships/oleObject" Target="../embeddings/oleObject69.bin"/><Relationship Id="rId4" Type="http://schemas.openxmlformats.org/officeDocument/2006/relationships/oleObject" Target="../embeddings/oleObject68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75.bin"/><Relationship Id="rId5" Type="http://schemas.openxmlformats.org/officeDocument/2006/relationships/oleObject" Target="../embeddings/oleObject74.bin"/><Relationship Id="rId4" Type="http://schemas.openxmlformats.org/officeDocument/2006/relationships/oleObject" Target="../embeddings/oleObject73.bin"/><Relationship Id="rId9" Type="http://schemas.openxmlformats.org/officeDocument/2006/relationships/oleObject" Target="../embeddings/oleObject78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82.bin"/><Relationship Id="rId5" Type="http://schemas.openxmlformats.org/officeDocument/2006/relationships/oleObject" Target="../embeddings/oleObject81.bin"/><Relationship Id="rId4" Type="http://schemas.openxmlformats.org/officeDocument/2006/relationships/oleObject" Target="../embeddings/oleObject80.bin"/><Relationship Id="rId9" Type="http://schemas.openxmlformats.org/officeDocument/2006/relationships/image" Target="../media/image7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oleObject" Target="../embeddings/oleObject8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88.bin"/><Relationship Id="rId5" Type="http://schemas.openxmlformats.org/officeDocument/2006/relationships/oleObject" Target="../embeddings/oleObject87.bin"/><Relationship Id="rId4" Type="http://schemas.openxmlformats.org/officeDocument/2006/relationships/oleObject" Target="../embeddings/oleObject86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91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93.bin"/><Relationship Id="rId5" Type="http://schemas.openxmlformats.org/officeDocument/2006/relationships/oleObject" Target="../embeddings/oleObject92.bin"/><Relationship Id="rId4" Type="http://schemas.openxmlformats.org/officeDocument/2006/relationships/image" Target="../media/image7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DSP First, 2/e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562350"/>
            <a:ext cx="6400800" cy="1771650"/>
          </a:xfrm>
        </p:spPr>
        <p:txBody>
          <a:bodyPr/>
          <a:lstStyle/>
          <a:p>
            <a:r>
              <a:rPr lang="en-US" smtClean="0"/>
              <a:t>Lecture 9</a:t>
            </a:r>
          </a:p>
          <a:p>
            <a:r>
              <a:rPr lang="en-US" smtClean="0"/>
              <a:t>Sampling &amp; Aliasing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May 2016</a:t>
            </a:r>
          </a:p>
        </p:txBody>
      </p:sp>
      <p:sp>
        <p:nvSpPr>
          <p:cNvPr id="205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205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FE659C-A3F3-4ED2-A567-069EDBEC8E88}" type="slidenum">
              <a:rPr lang="en-US" smtClean="0"/>
              <a:pPr/>
              <a:t>10</a:t>
            </a:fld>
            <a:endParaRPr lang="en-US" smtClean="0"/>
          </a:p>
        </p:txBody>
      </p:sp>
      <p:pic>
        <p:nvPicPr>
          <p:cNvPr id="12" name="Picture 3" descr="fig04_03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52400"/>
            <a:ext cx="5486400" cy="6163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7464" name="Oval 2056"/>
          <p:cNvSpPr>
            <a:spLocks noChangeArrowheads="1"/>
          </p:cNvSpPr>
          <p:nvPr/>
        </p:nvSpPr>
        <p:spPr bwMode="auto">
          <a:xfrm>
            <a:off x="5943600" y="2286000"/>
            <a:ext cx="533400" cy="4572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65" name="Oval 2057"/>
          <p:cNvSpPr>
            <a:spLocks noChangeArrowheads="1"/>
          </p:cNvSpPr>
          <p:nvPr/>
        </p:nvSpPr>
        <p:spPr bwMode="auto">
          <a:xfrm>
            <a:off x="5943600" y="4267200"/>
            <a:ext cx="533400" cy="4572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914400" y="6324600"/>
            <a:ext cx="7696338" cy="461665"/>
          </a:xfrm>
          <a:prstGeom prst="rect">
            <a:avLst/>
          </a:prstGeom>
          <a:solidFill>
            <a:srgbClr val="FFCC00"/>
          </a:solidFill>
          <a:ln w="25400">
            <a:solidFill>
              <a:srgbClr val="0000FF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Which one provides </a:t>
            </a:r>
            <a:r>
              <a:rPr lang="en-US" dirty="0" smtClean="0"/>
              <a:t>the most </a:t>
            </a:r>
            <a:r>
              <a:rPr lang="en-US" dirty="0"/>
              <a:t>accurate representation of x(t)?</a:t>
            </a:r>
          </a:p>
        </p:txBody>
      </p:sp>
      <p:graphicFrame>
        <p:nvGraphicFramePr>
          <p:cNvPr id="147459" name="Object 2"/>
          <p:cNvGraphicFramePr>
            <a:graphicFrameLocks noChangeAspect="1"/>
          </p:cNvGraphicFramePr>
          <p:nvPr/>
        </p:nvGraphicFramePr>
        <p:xfrm>
          <a:off x="123825" y="2546350"/>
          <a:ext cx="1476375" cy="425450"/>
        </p:xfrm>
        <a:graphic>
          <a:graphicData uri="http://schemas.openxmlformats.org/presentationml/2006/ole">
            <p:oleObj spid="_x0000_s55298" name="Equation" r:id="rId4" imgW="660400" imgH="190500" progId="Equation.3">
              <p:embed/>
            </p:oleObj>
          </a:graphicData>
        </a:graphic>
      </p:graphicFrame>
      <p:graphicFrame>
        <p:nvGraphicFramePr>
          <p:cNvPr id="147460" name="Object 3"/>
          <p:cNvGraphicFramePr>
            <a:graphicFrameLocks noChangeAspect="1"/>
          </p:cNvGraphicFramePr>
          <p:nvPr/>
        </p:nvGraphicFramePr>
        <p:xfrm>
          <a:off x="52388" y="4724400"/>
          <a:ext cx="1619250" cy="425450"/>
        </p:xfrm>
        <a:graphic>
          <a:graphicData uri="http://schemas.openxmlformats.org/presentationml/2006/ole">
            <p:oleObj spid="_x0000_s55299" name="Equation" r:id="rId5" imgW="723900" imgH="190500" progId="Equation.3">
              <p:embed/>
            </p:oleObj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11113" y="212725"/>
          <a:ext cx="1589087" cy="455613"/>
        </p:xfrm>
        <a:graphic>
          <a:graphicData uri="http://schemas.openxmlformats.org/presentationml/2006/ole">
            <p:oleObj spid="_x0000_s55300" name="Equation" r:id="rId6" imgW="71100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4" grpId="0" animBg="1"/>
      <p:bldP spid="147465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May 2016</a:t>
            </a:r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A46EA2-0D2F-44A8-9CAD-FCB6249B82E7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SAMPLING THEOREM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71650"/>
            <a:ext cx="8610600" cy="4171950"/>
          </a:xfrm>
        </p:spPr>
        <p:txBody>
          <a:bodyPr/>
          <a:lstStyle/>
          <a:p>
            <a:r>
              <a:rPr lang="en-US" smtClean="0"/>
              <a:t>HOW OFTEN DO WE NEED TO SAMPLE?</a:t>
            </a:r>
          </a:p>
          <a:p>
            <a:pPr lvl="1"/>
            <a:r>
              <a:rPr lang="en-US" smtClean="0"/>
              <a:t>DEPENDS on FREQUENCY of SINUSOID</a:t>
            </a:r>
          </a:p>
          <a:p>
            <a:pPr lvl="1"/>
            <a:r>
              <a:rPr lang="en-US" smtClean="0"/>
              <a:t>ANSWERED by SHANNON/NYQUIST Theorem</a:t>
            </a:r>
          </a:p>
          <a:p>
            <a:pPr lvl="1"/>
            <a:r>
              <a:rPr lang="en-US" smtClean="0"/>
              <a:t>ALSO DEPENDS on “</a:t>
            </a:r>
            <a:r>
              <a:rPr lang="en-US" b="1" u="sng" smtClean="0"/>
              <a:t>RECONSTRUCTION</a:t>
            </a:r>
            <a:r>
              <a:rPr lang="en-US" smtClean="0"/>
              <a:t>”</a:t>
            </a:r>
          </a:p>
        </p:txBody>
      </p:sp>
      <p:pic>
        <p:nvPicPr>
          <p:cNvPr id="148484" name="Picture 4" descr="Shannon.gif                                                    00009033JKL-2                          B0CAADC9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191000"/>
            <a:ext cx="9144000" cy="189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8486" name="Oval 6"/>
          <p:cNvSpPr>
            <a:spLocks noChangeArrowheads="1"/>
          </p:cNvSpPr>
          <p:nvPr/>
        </p:nvSpPr>
        <p:spPr bwMode="auto">
          <a:xfrm>
            <a:off x="4495800" y="5410200"/>
            <a:ext cx="914400" cy="5334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May 2016</a:t>
            </a:r>
          </a:p>
        </p:txBody>
      </p:sp>
      <p:sp>
        <p:nvSpPr>
          <p:cNvPr id="307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30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11E780-85DF-412B-BC19-B28FC73C3056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079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432800" cy="1143000"/>
          </a:xfrm>
        </p:spPr>
        <p:txBody>
          <a:bodyPr/>
          <a:lstStyle/>
          <a:p>
            <a:r>
              <a:rPr lang="en-US" smtClean="0"/>
              <a:t>Reconstruction?  Which One?</a:t>
            </a:r>
          </a:p>
        </p:txBody>
      </p:sp>
      <p:pic>
        <p:nvPicPr>
          <p:cNvPr id="3080" name="Picture 17" descr="D:\Courses\2025-f01\Lectures\Lect07\Alias-Ex-Tim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" y="2362200"/>
            <a:ext cx="908685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487363" y="5048250"/>
          <a:ext cx="4130675" cy="742950"/>
        </p:xfrm>
        <a:graphic>
          <a:graphicData uri="http://schemas.openxmlformats.org/presentationml/2006/ole">
            <p:oleObj spid="_x0000_s3074" name="Equation" r:id="rId4" imgW="1130040" imgH="203040" progId="Equation.3">
              <p:embed/>
            </p:oleObj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5091113" y="5111750"/>
          <a:ext cx="3716337" cy="984250"/>
        </p:xfrm>
        <a:graphic>
          <a:graphicData uri="http://schemas.openxmlformats.org/presentationml/2006/ole">
            <p:oleObj spid="_x0000_s3075" name="Equation" r:id="rId5" imgW="1536700" imgH="406400" progId="Equation.3">
              <p:embed/>
            </p:oleObj>
          </a:graphicData>
        </a:graphic>
      </p:graphicFrame>
      <p:sp>
        <p:nvSpPr>
          <p:cNvPr id="3081" name="Text Box 20"/>
          <p:cNvSpPr txBox="1">
            <a:spLocks noChangeArrowheads="1"/>
          </p:cNvSpPr>
          <p:nvPr/>
        </p:nvSpPr>
        <p:spPr bwMode="auto">
          <a:xfrm>
            <a:off x="609600" y="1752600"/>
            <a:ext cx="7559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Given the samples, draw a sinusoid through the values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524000" y="6172200"/>
            <a:ext cx="6224588" cy="461963"/>
          </a:xfrm>
          <a:prstGeom prst="rect">
            <a:avLst/>
          </a:prstGeom>
          <a:solidFill>
            <a:srgbClr val="FFCC00"/>
          </a:solidFill>
          <a:ln w="25400">
            <a:solidFill>
              <a:srgbClr val="0000FF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Occam’s razor -&gt; pick lowest frequency sinusoid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4"/>
          <p:cNvSpPr>
            <a:spLocks noGrp="1"/>
          </p:cNvSpPr>
          <p:nvPr>
            <p:ph type="title"/>
          </p:nvPr>
        </p:nvSpPr>
        <p:spPr>
          <a:xfrm>
            <a:off x="406400" y="228600"/>
            <a:ext cx="7772400" cy="914400"/>
          </a:xfrm>
        </p:spPr>
        <p:txBody>
          <a:bodyPr/>
          <a:lstStyle/>
          <a:p>
            <a:r>
              <a:rPr lang="en-US" sz="2800" dirty="0" smtClean="0"/>
              <a:t>Be careful</a:t>
            </a:r>
            <a:r>
              <a:rPr lang="en-US" sz="2800" dirty="0" smtClean="0"/>
              <a:t>…</a:t>
            </a:r>
            <a:r>
              <a:rPr lang="en-US" sz="2800" i="1" dirty="0" smtClean="0"/>
              <a:t> </a:t>
            </a:r>
            <a:r>
              <a:rPr lang="en-US" sz="2000" i="1" dirty="0" smtClean="0"/>
              <a:t>https://www.youtube.com/watch?v=qgvuQGY946g</a:t>
            </a:r>
            <a:endParaRPr lang="en-US" sz="2000" dirty="0" smtClean="0"/>
          </a:p>
        </p:txBody>
      </p:sp>
      <p:sp>
        <p:nvSpPr>
          <p:cNvPr id="31747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May 2016</a:t>
            </a:r>
          </a:p>
        </p:txBody>
      </p:sp>
      <p:sp>
        <p:nvSpPr>
          <p:cNvPr id="3174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3174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87F3C9-B653-4154-AA06-1350CDFBEA71}" type="slidenum">
              <a:rPr lang="en-US" smtClean="0"/>
              <a:pPr/>
              <a:t>13</a:t>
            </a:fld>
            <a:endParaRPr lang="en-US" smtClean="0"/>
          </a:p>
        </p:txBody>
      </p:sp>
      <p:pic>
        <p:nvPicPr>
          <p:cNvPr id="24582" name="helicopter.mp4" descr="/Users/crozell/Documents/courses/Fall10_2025/lecture/Lec09/helicopter.mp4">
            <a:hlinkClick r:id="" action="ppaction://media"/>
          </p:cNvPr>
          <p:cNvPicPr>
            <a:picLocks noRot="1" noChangeAspect="1" noChangeArrowheads="1"/>
          </p:cNvPicPr>
          <p:nvPr>
            <a:quickTimeFile r:link="rId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43013" y="1420813"/>
            <a:ext cx="6651625" cy="498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45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458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582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4582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May 2016</a:t>
            </a:r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02C536-3F6B-449E-BDA4-46E0F34145AA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Spatial Aliasing</a:t>
            </a:r>
          </a:p>
        </p:txBody>
      </p:sp>
      <p:pic>
        <p:nvPicPr>
          <p:cNvPr id="33798" name="Picture 5" descr="lighthous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376363"/>
            <a:ext cx="3370263" cy="505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9" name="Picture 6" descr="lighthouse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33925" y="1373188"/>
            <a:ext cx="3381375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May 2016</a:t>
            </a:r>
          </a:p>
        </p:txBody>
      </p:sp>
      <p:sp>
        <p:nvSpPr>
          <p:cNvPr id="41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41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E2428F-4C6B-4493-8395-015A0E9F295D}" type="slidenum">
              <a:rPr lang="en-US" smtClean="0"/>
              <a:pPr/>
              <a:t>15</a:t>
            </a:fld>
            <a:endParaRPr lang="en-US" smtClean="0"/>
          </a:p>
        </p:txBody>
      </p:sp>
      <p:graphicFrame>
        <p:nvGraphicFramePr>
          <p:cNvPr id="149518" name="Object 2"/>
          <p:cNvGraphicFramePr>
            <a:graphicFrameLocks noChangeAspect="1"/>
          </p:cNvGraphicFramePr>
          <p:nvPr/>
        </p:nvGraphicFramePr>
        <p:xfrm>
          <a:off x="1395413" y="4792663"/>
          <a:ext cx="4527550" cy="1608137"/>
        </p:xfrm>
        <a:graphic>
          <a:graphicData uri="http://schemas.openxmlformats.org/presentationml/2006/ole">
            <p:oleObj spid="_x0000_s4098" name="Equation" r:id="rId3" imgW="1320480" imgH="469800" progId="Equation.3">
              <p:embed/>
            </p:oleObj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1274763" y="2343150"/>
          <a:ext cx="6878637" cy="1390650"/>
        </p:xfrm>
        <a:graphic>
          <a:graphicData uri="http://schemas.openxmlformats.org/presentationml/2006/ole">
            <p:oleObj spid="_x0000_s4099" name="Equation" r:id="rId4" imgW="2006280" imgH="406080" progId="Equation.3">
              <p:embed/>
            </p:oleObj>
          </a:graphicData>
        </a:graphic>
      </p:graphicFrame>
      <p:sp>
        <p:nvSpPr>
          <p:cNvPr id="41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DISCRETE-TIME SINUSOID</a:t>
            </a:r>
          </a:p>
        </p:txBody>
      </p:sp>
      <p:sp>
        <p:nvSpPr>
          <p:cNvPr id="41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171950"/>
          </a:xfrm>
        </p:spPr>
        <p:txBody>
          <a:bodyPr/>
          <a:lstStyle/>
          <a:p>
            <a:r>
              <a:rPr lang="en-US" smtClean="0"/>
              <a:t>Change x(t) into x[n]      </a:t>
            </a:r>
            <a:r>
              <a:rPr lang="en-US" b="1" u="sng" smtClean="0">
                <a:solidFill>
                  <a:schemeClr val="accent1"/>
                </a:solidFill>
              </a:rPr>
              <a:t>DERIVATION</a:t>
            </a:r>
            <a:endParaRPr lang="en-US" smtClean="0"/>
          </a:p>
        </p:txBody>
      </p:sp>
      <p:graphicFrame>
        <p:nvGraphicFramePr>
          <p:cNvPr id="149509" name="Object 4"/>
          <p:cNvGraphicFramePr>
            <a:graphicFrameLocks noChangeAspect="1"/>
          </p:cNvGraphicFramePr>
          <p:nvPr/>
        </p:nvGraphicFramePr>
        <p:xfrm>
          <a:off x="1285875" y="3854450"/>
          <a:ext cx="5311775" cy="782638"/>
        </p:xfrm>
        <a:graphic>
          <a:graphicData uri="http://schemas.openxmlformats.org/presentationml/2006/ole">
            <p:oleObj spid="_x0000_s4100" name="Equation" r:id="rId5" imgW="1549080" imgH="228600" progId="Equation.3">
              <p:embed/>
            </p:oleObj>
          </a:graphicData>
        </a:graphic>
      </p:graphicFrame>
      <p:sp>
        <p:nvSpPr>
          <p:cNvPr id="149513" name="Text Box 9"/>
          <p:cNvSpPr txBox="1">
            <a:spLocks noChangeArrowheads="1"/>
          </p:cNvSpPr>
          <p:nvPr/>
        </p:nvSpPr>
        <p:spPr bwMode="auto">
          <a:xfrm>
            <a:off x="4338638" y="5762625"/>
            <a:ext cx="4652962" cy="48577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Times" pitchFamily="18" charset="0"/>
              </a:rPr>
              <a:t>DEFINE DIGITAL FREQUENCY</a:t>
            </a:r>
            <a:endParaRPr lang="en-US" i="1">
              <a:latin typeface="Times" pitchFamily="18" charset="0"/>
            </a:endParaRPr>
          </a:p>
        </p:txBody>
      </p:sp>
      <p:sp>
        <p:nvSpPr>
          <p:cNvPr id="13" name="Freeform 12"/>
          <p:cNvSpPr/>
          <p:nvPr/>
        </p:nvSpPr>
        <p:spPr bwMode="auto">
          <a:xfrm>
            <a:off x="4114800" y="3886200"/>
            <a:ext cx="1066800" cy="1512650"/>
          </a:xfrm>
          <a:custGeom>
            <a:avLst/>
            <a:gdLst>
              <a:gd name="connsiteX0" fmla="*/ 1089498 w 1128409"/>
              <a:gd name="connsiteY0" fmla="*/ 38911 h 1546698"/>
              <a:gd name="connsiteX1" fmla="*/ 1128409 w 1128409"/>
              <a:gd name="connsiteY1" fmla="*/ 787941 h 1546698"/>
              <a:gd name="connsiteX2" fmla="*/ 476655 w 1128409"/>
              <a:gd name="connsiteY2" fmla="*/ 1021404 h 1546698"/>
              <a:gd name="connsiteX3" fmla="*/ 466928 w 1128409"/>
              <a:gd name="connsiteY3" fmla="*/ 1546698 h 1546698"/>
              <a:gd name="connsiteX4" fmla="*/ 19455 w 1128409"/>
              <a:gd name="connsiteY4" fmla="*/ 1536970 h 1546698"/>
              <a:gd name="connsiteX5" fmla="*/ 0 w 1128409"/>
              <a:gd name="connsiteY5" fmla="*/ 0 h 1546698"/>
              <a:gd name="connsiteX6" fmla="*/ 1089498 w 1128409"/>
              <a:gd name="connsiteY6" fmla="*/ 38911 h 1546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8409" h="1546698">
                <a:moveTo>
                  <a:pt x="1089498" y="38911"/>
                </a:moveTo>
                <a:lnTo>
                  <a:pt x="1128409" y="787941"/>
                </a:lnTo>
                <a:lnTo>
                  <a:pt x="476655" y="1021404"/>
                </a:lnTo>
                <a:lnTo>
                  <a:pt x="466928" y="1546698"/>
                </a:lnTo>
                <a:lnTo>
                  <a:pt x="19455" y="1536970"/>
                </a:lnTo>
                <a:lnTo>
                  <a:pt x="0" y="0"/>
                </a:lnTo>
                <a:lnTo>
                  <a:pt x="1089498" y="38911"/>
                </a:lnTo>
                <a:close/>
              </a:path>
            </a:pathLst>
          </a:cu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13" grpId="0" animBg="1" autoUpdateAnimBg="0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May 2016</a:t>
            </a:r>
          </a:p>
        </p:txBody>
      </p:sp>
      <p:sp>
        <p:nvSpPr>
          <p:cNvPr id="51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51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300B12-AD2F-448C-9205-731EBA5CC93D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51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DIGITAL FREQUENCY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943350"/>
            <a:ext cx="8178800" cy="2343150"/>
          </a:xfrm>
        </p:spPr>
        <p:txBody>
          <a:bodyPr/>
          <a:lstStyle/>
          <a:p>
            <a:r>
              <a:rPr lang="en-US" smtClean="0"/>
              <a:t>      VARIES from </a:t>
            </a:r>
            <a:r>
              <a:rPr lang="en-US" b="1" smtClean="0">
                <a:solidFill>
                  <a:schemeClr val="accent1"/>
                </a:solidFill>
              </a:rPr>
              <a:t>0</a:t>
            </a:r>
            <a:r>
              <a:rPr lang="en-US" smtClean="0"/>
              <a:t> to </a:t>
            </a:r>
            <a:r>
              <a:rPr lang="en-US" b="1" smtClean="0">
                <a:solidFill>
                  <a:schemeClr val="accent1"/>
                </a:solidFill>
              </a:rPr>
              <a:t>2</a:t>
            </a:r>
            <a:r>
              <a:rPr lang="en-US" b="1" smtClean="0">
                <a:solidFill>
                  <a:schemeClr val="accent1"/>
                </a:solidFill>
                <a:latin typeface="Symbol" pitchFamily="18" charset="2"/>
              </a:rPr>
              <a:t>p</a:t>
            </a:r>
            <a:r>
              <a:rPr lang="en-US" smtClean="0"/>
              <a:t>, as f varies from 0 to the sampling frequency</a:t>
            </a:r>
          </a:p>
          <a:p>
            <a:r>
              <a:rPr lang="en-US" smtClean="0"/>
              <a:t>UNITS are radians, </a:t>
            </a:r>
            <a:r>
              <a:rPr lang="en-US" b="1" u="sng" smtClean="0">
                <a:solidFill>
                  <a:schemeClr val="accent1"/>
                </a:solidFill>
              </a:rPr>
              <a:t>not</a:t>
            </a:r>
            <a:r>
              <a:rPr lang="en-US" smtClean="0"/>
              <a:t>  rad/sec</a:t>
            </a:r>
          </a:p>
          <a:p>
            <a:pPr lvl="1"/>
            <a:r>
              <a:rPr lang="en-US" smtClean="0"/>
              <a:t>DIGITAL FREQUENCY is </a:t>
            </a:r>
            <a:r>
              <a:rPr lang="en-US" u="sng" smtClean="0"/>
              <a:t>NORMALIZED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2936875" y="1905000"/>
          <a:ext cx="3235325" cy="1458913"/>
        </p:xfrm>
        <a:graphic>
          <a:graphicData uri="http://schemas.openxmlformats.org/presentationml/2006/ole">
            <p:oleObj spid="_x0000_s5122" name="Equation" r:id="rId3" imgW="901700" imgH="406400" progId="Equation.3">
              <p:embed/>
            </p:oleObj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6864350" y="449263"/>
          <a:ext cx="755650" cy="760412"/>
        </p:xfrm>
        <a:graphic>
          <a:graphicData uri="http://schemas.openxmlformats.org/presentationml/2006/ole">
            <p:oleObj spid="_x0000_s5123" name="Equation" r:id="rId4" imgW="139700" imgH="139700" progId="Equation.3">
              <p:embed/>
            </p:oleObj>
          </a:graphicData>
        </a:graphic>
      </p:graphicFrame>
      <p:graphicFrame>
        <p:nvGraphicFramePr>
          <p:cNvPr id="150536" name="Object 4"/>
          <p:cNvGraphicFramePr>
            <a:graphicFrameLocks noChangeAspect="1"/>
          </p:cNvGraphicFramePr>
          <p:nvPr/>
        </p:nvGraphicFramePr>
        <p:xfrm>
          <a:off x="849313" y="3813175"/>
          <a:ext cx="546100" cy="682625"/>
        </p:xfrm>
        <a:graphic>
          <a:graphicData uri="http://schemas.openxmlformats.org/presentationml/2006/ole">
            <p:oleObj spid="_x0000_s5124" name="Equation" r:id="rId5" imgW="152280" imgH="1904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May 2016</a:t>
            </a:r>
          </a:p>
        </p:txBody>
      </p:sp>
      <p:sp>
        <p:nvSpPr>
          <p:cNvPr id="615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61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60DFAF-50E3-4F98-AE92-28AE3DBA277A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SPECTRUM (DIGITAL)</a:t>
            </a:r>
          </a:p>
        </p:txBody>
      </p:sp>
      <p:pic>
        <p:nvPicPr>
          <p:cNvPr id="6156" name="Picture 10" descr="cos-100Hz-sampled.gif                                          0000D4B4JIM-2                          B29E03F8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4121150"/>
            <a:ext cx="8991600" cy="273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74091" name="Object 2"/>
          <p:cNvGraphicFramePr>
            <a:graphicFrameLocks noChangeAspect="1"/>
          </p:cNvGraphicFramePr>
          <p:nvPr/>
        </p:nvGraphicFramePr>
        <p:xfrm>
          <a:off x="133350" y="1698625"/>
          <a:ext cx="1901825" cy="1219200"/>
        </p:xfrm>
        <a:graphic>
          <a:graphicData uri="http://schemas.openxmlformats.org/presentationml/2006/ole">
            <p:oleObj spid="_x0000_s6146" name="Equation" r:id="rId4" imgW="672840" imgH="431640" progId="Equation.3">
              <p:embed/>
            </p:oleObj>
          </a:graphicData>
        </a:graphic>
      </p:graphicFrame>
      <p:graphicFrame>
        <p:nvGraphicFramePr>
          <p:cNvPr id="174092" name="Object 3"/>
          <p:cNvGraphicFramePr>
            <a:graphicFrameLocks noChangeAspect="1"/>
          </p:cNvGraphicFramePr>
          <p:nvPr/>
        </p:nvGraphicFramePr>
        <p:xfrm>
          <a:off x="109538" y="3157538"/>
          <a:ext cx="1504950" cy="511175"/>
        </p:xfrm>
        <a:graphic>
          <a:graphicData uri="http://schemas.openxmlformats.org/presentationml/2006/ole">
            <p:oleObj spid="_x0000_s6147" name="Equation" r:id="rId5" imgW="672840" imgH="228600" progId="Equation.3">
              <p:embed/>
            </p:oleObj>
          </a:graphicData>
        </a:graphic>
      </p:graphicFrame>
      <p:graphicFrame>
        <p:nvGraphicFramePr>
          <p:cNvPr id="174101" name="Object 4"/>
          <p:cNvGraphicFramePr>
            <a:graphicFrameLocks noChangeAspect="1"/>
          </p:cNvGraphicFramePr>
          <p:nvPr/>
        </p:nvGraphicFramePr>
        <p:xfrm>
          <a:off x="8229600" y="3124200"/>
          <a:ext cx="385763" cy="457200"/>
        </p:xfrm>
        <a:graphic>
          <a:graphicData uri="http://schemas.openxmlformats.org/presentationml/2006/ole">
            <p:oleObj spid="_x0000_s6148" name="Equation" r:id="rId6" imgW="139700" imgH="165100" progId="Equation.DSMT36">
              <p:embed/>
            </p:oleObj>
          </a:graphicData>
        </a:graphic>
      </p:graphicFrame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1295400" y="1827213"/>
            <a:ext cx="7010400" cy="1449387"/>
            <a:chOff x="816" y="1151"/>
            <a:chExt cx="4416" cy="913"/>
          </a:xfrm>
        </p:grpSpPr>
        <p:graphicFrame>
          <p:nvGraphicFramePr>
            <p:cNvPr id="6150" name="Object 6"/>
            <p:cNvGraphicFramePr>
              <a:graphicFrameLocks noChangeAspect="1"/>
            </p:cNvGraphicFramePr>
            <p:nvPr/>
          </p:nvGraphicFramePr>
          <p:xfrm>
            <a:off x="3792" y="1160"/>
            <a:ext cx="355" cy="280"/>
          </p:xfrm>
          <a:graphic>
            <a:graphicData uri="http://schemas.openxmlformats.org/presentationml/2006/ole">
              <p:oleObj spid="_x0000_s6150" name="Equation" r:id="rId7" imgW="241300" imgH="190500" progId="Equation.3">
                <p:embed/>
              </p:oleObj>
            </a:graphicData>
          </a:graphic>
        </p:graphicFrame>
        <p:graphicFrame>
          <p:nvGraphicFramePr>
            <p:cNvPr id="6151" name="Object 7"/>
            <p:cNvGraphicFramePr>
              <a:graphicFrameLocks noChangeAspect="1"/>
            </p:cNvGraphicFramePr>
            <p:nvPr/>
          </p:nvGraphicFramePr>
          <p:xfrm>
            <a:off x="2036" y="1151"/>
            <a:ext cx="411" cy="299"/>
          </p:xfrm>
          <a:graphic>
            <a:graphicData uri="http://schemas.openxmlformats.org/presentationml/2006/ole">
              <p:oleObj spid="_x0000_s6151" name="Equation" r:id="rId8" imgW="279400" imgH="203200" progId="Equation.3">
                <p:embed/>
              </p:oleObj>
            </a:graphicData>
          </a:graphic>
        </p:graphicFrame>
        <p:sp>
          <p:nvSpPr>
            <p:cNvPr id="6160" name="Line 32"/>
            <p:cNvSpPr>
              <a:spLocks noChangeShapeType="1"/>
            </p:cNvSpPr>
            <p:nvPr/>
          </p:nvSpPr>
          <p:spPr bwMode="auto">
            <a:xfrm>
              <a:off x="816" y="1920"/>
              <a:ext cx="44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1" name="Line 33"/>
            <p:cNvSpPr>
              <a:spLocks noChangeShapeType="1"/>
            </p:cNvSpPr>
            <p:nvPr/>
          </p:nvSpPr>
          <p:spPr bwMode="auto">
            <a:xfrm flipV="1">
              <a:off x="3120" y="1200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2" name="Line 34"/>
            <p:cNvSpPr>
              <a:spLocks noChangeShapeType="1"/>
            </p:cNvSpPr>
            <p:nvPr/>
          </p:nvSpPr>
          <p:spPr bwMode="auto">
            <a:xfrm flipV="1">
              <a:off x="3984" y="1392"/>
              <a:ext cx="0" cy="52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3" name="Line 35"/>
            <p:cNvSpPr>
              <a:spLocks noChangeShapeType="1"/>
            </p:cNvSpPr>
            <p:nvPr/>
          </p:nvSpPr>
          <p:spPr bwMode="auto">
            <a:xfrm flipV="1">
              <a:off x="2256" y="1392"/>
              <a:ext cx="0" cy="52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116" name="Rectangle 36"/>
          <p:cNvSpPr>
            <a:spLocks noChangeArrowheads="1"/>
          </p:cNvSpPr>
          <p:nvPr/>
        </p:nvSpPr>
        <p:spPr bwMode="auto">
          <a:xfrm>
            <a:off x="5770563" y="3048000"/>
            <a:ext cx="1087437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2</a:t>
            </a:r>
            <a:r>
              <a:rPr lang="en-US" b="1">
                <a:solidFill>
                  <a:schemeClr val="accent1"/>
                </a:solidFill>
                <a:latin typeface="Symbol" pitchFamily="18" charset="2"/>
              </a:rPr>
              <a:t>p(0.1)</a:t>
            </a:r>
          </a:p>
        </p:txBody>
      </p:sp>
      <p:sp>
        <p:nvSpPr>
          <p:cNvPr id="174117" name="Rectangle 37"/>
          <p:cNvSpPr>
            <a:spLocks noChangeArrowheads="1"/>
          </p:cNvSpPr>
          <p:nvPr/>
        </p:nvSpPr>
        <p:spPr bwMode="auto">
          <a:xfrm>
            <a:off x="3124200" y="3048000"/>
            <a:ext cx="884238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–0.2</a:t>
            </a:r>
            <a:r>
              <a:rPr lang="en-US" b="1">
                <a:solidFill>
                  <a:schemeClr val="accent1"/>
                </a:solidFill>
                <a:latin typeface="Symbol" pitchFamily="18" charset="2"/>
              </a:rPr>
              <a:t>p</a:t>
            </a:r>
          </a:p>
        </p:txBody>
      </p:sp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2057400" y="3705225"/>
          <a:ext cx="5181600" cy="479425"/>
        </p:xfrm>
        <a:graphic>
          <a:graphicData uri="http://schemas.openxmlformats.org/presentationml/2006/ole">
            <p:oleObj spid="_x0000_s6149" name="Equation" r:id="rId9" imgW="219708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6" grpId="0" autoUpdateAnimBg="0"/>
      <p:bldP spid="174117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May 2016</a:t>
            </a:r>
          </a:p>
        </p:txBody>
      </p:sp>
      <p:sp>
        <p:nvSpPr>
          <p:cNvPr id="717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71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7998BD-039F-4388-A213-21CFE4958A5D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7179" name="Rectangle 4098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356600" cy="1143000"/>
          </a:xfrm>
        </p:spPr>
        <p:txBody>
          <a:bodyPr/>
          <a:lstStyle/>
          <a:p>
            <a:r>
              <a:rPr lang="en-US" smtClean="0"/>
              <a:t>SPECTRUM (DIGITAL) ???</a:t>
            </a:r>
          </a:p>
        </p:txBody>
      </p:sp>
      <p:grpSp>
        <p:nvGrpSpPr>
          <p:cNvPr id="2" name="Group 4115"/>
          <p:cNvGrpSpPr>
            <a:grpSpLocks/>
          </p:cNvGrpSpPr>
          <p:nvPr/>
        </p:nvGrpSpPr>
        <p:grpSpPr bwMode="auto">
          <a:xfrm>
            <a:off x="1295400" y="1827213"/>
            <a:ext cx="7319963" cy="1719262"/>
            <a:chOff x="816" y="1151"/>
            <a:chExt cx="4611" cy="1083"/>
          </a:xfrm>
        </p:grpSpPr>
        <p:graphicFrame>
          <p:nvGraphicFramePr>
            <p:cNvPr id="7173" name="Object 3"/>
            <p:cNvGraphicFramePr>
              <a:graphicFrameLocks noChangeAspect="1"/>
            </p:cNvGraphicFramePr>
            <p:nvPr/>
          </p:nvGraphicFramePr>
          <p:xfrm>
            <a:off x="5184" y="1990"/>
            <a:ext cx="243" cy="244"/>
          </p:xfrm>
          <a:graphic>
            <a:graphicData uri="http://schemas.openxmlformats.org/presentationml/2006/ole">
              <p:oleObj spid="_x0000_s7173" name="Equation" r:id="rId3" imgW="139700" imgH="139700" progId="Equation.3">
                <p:embed/>
              </p:oleObj>
            </a:graphicData>
          </a:graphic>
        </p:graphicFrame>
        <p:graphicFrame>
          <p:nvGraphicFramePr>
            <p:cNvPr id="7174" name="Object 4"/>
            <p:cNvGraphicFramePr>
              <a:graphicFrameLocks noChangeAspect="1"/>
            </p:cNvGraphicFramePr>
            <p:nvPr/>
          </p:nvGraphicFramePr>
          <p:xfrm>
            <a:off x="4128" y="1160"/>
            <a:ext cx="355" cy="280"/>
          </p:xfrm>
          <a:graphic>
            <a:graphicData uri="http://schemas.openxmlformats.org/presentationml/2006/ole">
              <p:oleObj spid="_x0000_s7174" name="Equation" r:id="rId4" imgW="241300" imgH="190500" progId="Equation.3">
                <p:embed/>
              </p:oleObj>
            </a:graphicData>
          </a:graphic>
        </p:graphicFrame>
        <p:graphicFrame>
          <p:nvGraphicFramePr>
            <p:cNvPr id="7175" name="Object 5"/>
            <p:cNvGraphicFramePr>
              <a:graphicFrameLocks noChangeAspect="1"/>
            </p:cNvGraphicFramePr>
            <p:nvPr/>
          </p:nvGraphicFramePr>
          <p:xfrm>
            <a:off x="1700" y="1151"/>
            <a:ext cx="411" cy="299"/>
          </p:xfrm>
          <a:graphic>
            <a:graphicData uri="http://schemas.openxmlformats.org/presentationml/2006/ole">
              <p:oleObj spid="_x0000_s7175" name="Equation" r:id="rId5" imgW="279400" imgH="203200" progId="Equation.3">
                <p:embed/>
              </p:oleObj>
            </a:graphicData>
          </a:graphic>
        </p:graphicFrame>
        <p:sp>
          <p:nvSpPr>
            <p:cNvPr id="7188" name="Line 4106"/>
            <p:cNvSpPr>
              <a:spLocks noChangeShapeType="1"/>
            </p:cNvSpPr>
            <p:nvPr/>
          </p:nvSpPr>
          <p:spPr bwMode="auto">
            <a:xfrm>
              <a:off x="816" y="1920"/>
              <a:ext cx="44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9" name="Line 4107"/>
            <p:cNvSpPr>
              <a:spLocks noChangeShapeType="1"/>
            </p:cNvSpPr>
            <p:nvPr/>
          </p:nvSpPr>
          <p:spPr bwMode="auto">
            <a:xfrm flipV="1">
              <a:off x="3120" y="1200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0" name="Line 4108"/>
            <p:cNvSpPr>
              <a:spLocks noChangeShapeType="1"/>
            </p:cNvSpPr>
            <p:nvPr/>
          </p:nvSpPr>
          <p:spPr bwMode="auto">
            <a:xfrm flipV="1">
              <a:off x="4320" y="1392"/>
              <a:ext cx="0" cy="52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1" name="Line 4109"/>
            <p:cNvSpPr>
              <a:spLocks noChangeShapeType="1"/>
            </p:cNvSpPr>
            <p:nvPr/>
          </p:nvSpPr>
          <p:spPr bwMode="auto">
            <a:xfrm flipV="1">
              <a:off x="1920" y="1392"/>
              <a:ext cx="0" cy="52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6142" name="Rectangle 4110"/>
          <p:cNvSpPr>
            <a:spLocks noChangeArrowheads="1"/>
          </p:cNvSpPr>
          <p:nvPr/>
        </p:nvSpPr>
        <p:spPr bwMode="auto">
          <a:xfrm>
            <a:off x="6456363" y="3048000"/>
            <a:ext cx="858837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2</a:t>
            </a:r>
            <a:r>
              <a:rPr lang="en-US" b="1">
                <a:solidFill>
                  <a:schemeClr val="accent1"/>
                </a:solidFill>
                <a:latin typeface="Symbol" pitchFamily="18" charset="2"/>
              </a:rPr>
              <a:t>p(1)</a:t>
            </a:r>
          </a:p>
        </p:txBody>
      </p:sp>
      <p:sp>
        <p:nvSpPr>
          <p:cNvPr id="176143" name="Rectangle 4111"/>
          <p:cNvSpPr>
            <a:spLocks noChangeArrowheads="1"/>
          </p:cNvSpPr>
          <p:nvPr/>
        </p:nvSpPr>
        <p:spPr bwMode="auto">
          <a:xfrm>
            <a:off x="2697163" y="3048000"/>
            <a:ext cx="655637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–2</a:t>
            </a:r>
            <a:r>
              <a:rPr lang="en-US" b="1">
                <a:solidFill>
                  <a:schemeClr val="accent1"/>
                </a:solidFill>
                <a:latin typeface="Symbol" pitchFamily="18" charset="2"/>
              </a:rPr>
              <a:t>p</a:t>
            </a:r>
          </a:p>
        </p:txBody>
      </p:sp>
      <p:pic>
        <p:nvPicPr>
          <p:cNvPr id="7183" name="Picture 4113" descr="cos-alias-to-zero.gif                                          0000D4B4JIM-2                          B29E03F8: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200" y="4017963"/>
            <a:ext cx="9058275" cy="268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4118"/>
          <p:cNvGrpSpPr>
            <a:grpSpLocks/>
          </p:cNvGrpSpPr>
          <p:nvPr/>
        </p:nvGrpSpPr>
        <p:grpSpPr bwMode="auto">
          <a:xfrm>
            <a:off x="4953000" y="1731963"/>
            <a:ext cx="403225" cy="1316037"/>
            <a:chOff x="3120" y="1091"/>
            <a:chExt cx="254" cy="829"/>
          </a:xfrm>
        </p:grpSpPr>
        <p:sp>
          <p:nvSpPr>
            <p:cNvPr id="7186" name="Line 4116"/>
            <p:cNvSpPr>
              <a:spLocks noChangeShapeType="1"/>
            </p:cNvSpPr>
            <p:nvPr/>
          </p:nvSpPr>
          <p:spPr bwMode="auto">
            <a:xfrm flipV="1">
              <a:off x="3120" y="1344"/>
              <a:ext cx="0" cy="57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7" name="Text Box 4117"/>
            <p:cNvSpPr txBox="1">
              <a:spLocks noChangeArrowheads="1"/>
            </p:cNvSpPr>
            <p:nvPr/>
          </p:nvSpPr>
          <p:spPr bwMode="auto">
            <a:xfrm>
              <a:off x="3158" y="1091"/>
              <a:ext cx="216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0000"/>
                  </a:solidFill>
                  <a:latin typeface="Arial" charset="0"/>
                </a:rPr>
                <a:t>?</a:t>
              </a:r>
              <a:endParaRPr lang="en-US" i="1">
                <a:latin typeface="Times" pitchFamily="18" charset="0"/>
              </a:endParaRPr>
            </a:p>
          </p:txBody>
        </p:sp>
      </p:grpSp>
      <p:sp>
        <p:nvSpPr>
          <p:cNvPr id="176151" name="Text Box 4119"/>
          <p:cNvSpPr txBox="1">
            <a:spLocks noChangeArrowheads="1"/>
          </p:cNvSpPr>
          <p:nvPr/>
        </p:nvSpPr>
        <p:spPr bwMode="auto">
          <a:xfrm>
            <a:off x="1600200" y="5638800"/>
            <a:ext cx="3625850" cy="4572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/>
              <a:t>x</a:t>
            </a:r>
            <a:r>
              <a:rPr lang="en-US"/>
              <a:t>[</a:t>
            </a:r>
            <a:r>
              <a:rPr lang="en-US" b="1" i="1"/>
              <a:t>n</a:t>
            </a:r>
            <a:r>
              <a:rPr lang="en-US"/>
              <a:t>]</a:t>
            </a:r>
            <a:r>
              <a:rPr lang="en-US" i="1">
                <a:latin typeface="Arial" charset="0"/>
              </a:rPr>
              <a:t> is zero frequency???</a:t>
            </a:r>
            <a:endParaRPr lang="en-US" i="1">
              <a:latin typeface="Times" pitchFamily="18" charset="0"/>
            </a:endParaRP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2438400" y="3635375"/>
          <a:ext cx="5002213" cy="479425"/>
        </p:xfrm>
        <a:graphic>
          <a:graphicData uri="http://schemas.openxmlformats.org/presentationml/2006/ole">
            <p:oleObj spid="_x0000_s7170" name="Equation" r:id="rId7" imgW="2120760" imgH="203040" progId="Equation.3">
              <p:embed/>
            </p:oleObj>
          </a:graphicData>
        </a:graphic>
      </p:graphicFrame>
      <p:graphicFrame>
        <p:nvGraphicFramePr>
          <p:cNvPr id="176154" name="Object 6"/>
          <p:cNvGraphicFramePr>
            <a:graphicFrameLocks noChangeAspect="1"/>
          </p:cNvGraphicFramePr>
          <p:nvPr/>
        </p:nvGraphicFramePr>
        <p:xfrm>
          <a:off x="176213" y="1589088"/>
          <a:ext cx="1901825" cy="1219200"/>
        </p:xfrm>
        <a:graphic>
          <a:graphicData uri="http://schemas.openxmlformats.org/presentationml/2006/ole">
            <p:oleObj spid="_x0000_s7171" name="Equation" r:id="rId8" imgW="672840" imgH="431640" progId="Equation.3">
              <p:embed/>
            </p:oleObj>
          </a:graphicData>
        </a:graphic>
      </p:graphicFrame>
      <p:graphicFrame>
        <p:nvGraphicFramePr>
          <p:cNvPr id="176155" name="Object 7"/>
          <p:cNvGraphicFramePr>
            <a:graphicFrameLocks noChangeAspect="1"/>
          </p:cNvGraphicFramePr>
          <p:nvPr/>
        </p:nvGraphicFramePr>
        <p:xfrm>
          <a:off x="228600" y="3103563"/>
          <a:ext cx="1646238" cy="398462"/>
        </p:xfrm>
        <a:graphic>
          <a:graphicData uri="http://schemas.openxmlformats.org/presentationml/2006/ole">
            <p:oleObj spid="_x0000_s7172" name="Equation" r:id="rId9" imgW="736600" imgH="177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6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6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42" grpId="0" autoUpdateAnimBg="0"/>
      <p:bldP spid="176143" grpId="0" autoUpdateAnimBg="0"/>
      <p:bldP spid="176151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May 2016</a:t>
            </a:r>
          </a:p>
        </p:txBody>
      </p:sp>
      <p:sp>
        <p:nvSpPr>
          <p:cNvPr id="819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E80AF2-C0D4-499E-98CD-FCAA9495E8F0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REST of the STORY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5950"/>
            <a:ext cx="8458200" cy="4171950"/>
          </a:xfrm>
        </p:spPr>
        <p:txBody>
          <a:bodyPr/>
          <a:lstStyle/>
          <a:p>
            <a:r>
              <a:rPr lang="en-US" smtClean="0"/>
              <a:t>Spectrum of x[n] has more than one line for each complex exponential</a:t>
            </a:r>
          </a:p>
          <a:p>
            <a:pPr lvl="1"/>
            <a:r>
              <a:rPr lang="en-US" smtClean="0"/>
              <a:t>Called </a:t>
            </a:r>
            <a:r>
              <a:rPr lang="en-US" b="1" u="sng" smtClean="0">
                <a:solidFill>
                  <a:schemeClr val="accent1"/>
                </a:solidFill>
              </a:rPr>
              <a:t>ALIASING</a:t>
            </a:r>
          </a:p>
          <a:p>
            <a:pPr lvl="1"/>
            <a:r>
              <a:rPr lang="en-US" b="1" u="sng" smtClean="0">
                <a:solidFill>
                  <a:schemeClr val="accent1"/>
                </a:solidFill>
              </a:rPr>
              <a:t>MANY SPECTRAL LINES</a:t>
            </a:r>
            <a:endParaRPr lang="en-US" smtClean="0"/>
          </a:p>
          <a:p>
            <a:pPr lvl="1"/>
            <a:endParaRPr lang="en-US" smtClean="0"/>
          </a:p>
          <a:p>
            <a:pPr>
              <a:lnSpc>
                <a:spcPct val="80000"/>
              </a:lnSpc>
            </a:pPr>
            <a:r>
              <a:rPr lang="en-US" smtClean="0"/>
              <a:t>SPECTRUM is PERIODIC with period = </a:t>
            </a:r>
            <a:r>
              <a:rPr lang="en-US" b="1" smtClean="0">
                <a:solidFill>
                  <a:schemeClr val="accent1"/>
                </a:solidFill>
              </a:rPr>
              <a:t>2</a:t>
            </a:r>
            <a:r>
              <a:rPr lang="en-US" b="1" smtClean="0">
                <a:solidFill>
                  <a:schemeClr val="accent1"/>
                </a:solidFill>
                <a:latin typeface="Symbol" pitchFamily="18" charset="2"/>
              </a:rPr>
              <a:t>p</a:t>
            </a:r>
          </a:p>
          <a:p>
            <a:pPr lvl="1">
              <a:lnSpc>
                <a:spcPct val="70000"/>
              </a:lnSpc>
            </a:pPr>
            <a:r>
              <a:rPr lang="en-US" smtClean="0"/>
              <a:t>Because </a:t>
            </a:r>
          </a:p>
        </p:txBody>
      </p:sp>
      <p:graphicFrame>
        <p:nvGraphicFramePr>
          <p:cNvPr id="175109" name="Object 2"/>
          <p:cNvGraphicFramePr>
            <a:graphicFrameLocks noChangeAspect="1"/>
          </p:cNvGraphicFramePr>
          <p:nvPr/>
        </p:nvGraphicFramePr>
        <p:xfrm>
          <a:off x="1317625" y="5503863"/>
          <a:ext cx="6567488" cy="609600"/>
        </p:xfrm>
        <a:graphic>
          <a:graphicData uri="http://schemas.openxmlformats.org/presentationml/2006/ole">
            <p:oleObj spid="_x0000_s8194" name="Equation" r:id="rId3" imgW="232380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5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May 2016</a:t>
            </a:r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8FB51D-4855-4AE7-9235-B94296527320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585200" cy="1143000"/>
          </a:xfrm>
        </p:spPr>
        <p:txBody>
          <a:bodyPr/>
          <a:lstStyle/>
          <a:p>
            <a:r>
              <a:rPr lang="en-US" sz="3600" dirty="0" smtClean="0"/>
              <a:t>License Info for </a:t>
            </a:r>
            <a:r>
              <a:rPr lang="en-US" sz="3600" dirty="0" err="1" smtClean="0"/>
              <a:t>DSPFirst</a:t>
            </a:r>
            <a:r>
              <a:rPr lang="en-US" sz="3600" dirty="0" smtClean="0"/>
              <a:t> Slides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820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This work released under a </a:t>
            </a:r>
            <a:r>
              <a:rPr lang="en-US" sz="2400" smtClean="0">
                <a:hlinkClick r:id="rId2"/>
              </a:rPr>
              <a:t>Creative Commons License</a:t>
            </a:r>
            <a:r>
              <a:rPr lang="en-US" sz="2400" smtClean="0"/>
              <a:t> with the following terms: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Attribution</a:t>
            </a:r>
          </a:p>
          <a:p>
            <a:pPr lvl="2">
              <a:lnSpc>
                <a:spcPct val="90000"/>
              </a:lnSpc>
            </a:pPr>
            <a:r>
              <a:rPr lang="en-US" sz="1600" smtClean="0">
                <a:latin typeface="Verdana" charset="0"/>
              </a:rPr>
              <a:t>The licensor permits others to copy, distribute, display, and perform the work. In return, licensees must give the original authors credit.</a:t>
            </a:r>
            <a:r>
              <a:rPr lang="en-US" sz="1800" smtClean="0">
                <a:latin typeface="Verdana" charset="0"/>
              </a:rPr>
              <a:t> </a:t>
            </a:r>
            <a:endParaRPr lang="en-US" sz="1800" smtClean="0"/>
          </a:p>
          <a:p>
            <a:pPr>
              <a:lnSpc>
                <a:spcPct val="90000"/>
              </a:lnSpc>
            </a:pPr>
            <a:r>
              <a:rPr lang="en-US" sz="2400" smtClean="0"/>
              <a:t>Non-Commercial</a:t>
            </a:r>
          </a:p>
          <a:p>
            <a:pPr lvl="2">
              <a:lnSpc>
                <a:spcPct val="90000"/>
              </a:lnSpc>
            </a:pPr>
            <a:r>
              <a:rPr lang="en-US" sz="1600" smtClean="0">
                <a:latin typeface="Verdana" charset="0"/>
              </a:rPr>
              <a:t>The licensor permits others to copy, distribute, display, and perform the work. In return, licensees may not use the work for commercial purposes—unless they get the licensor's permission.</a:t>
            </a:r>
            <a:endParaRPr lang="en-US" sz="1600" smtClean="0"/>
          </a:p>
          <a:p>
            <a:pPr>
              <a:lnSpc>
                <a:spcPct val="90000"/>
              </a:lnSpc>
            </a:pPr>
            <a:r>
              <a:rPr lang="en-US" sz="2400" smtClean="0"/>
              <a:t>Share Alike</a:t>
            </a:r>
          </a:p>
          <a:p>
            <a:pPr lvl="2">
              <a:lnSpc>
                <a:spcPct val="90000"/>
              </a:lnSpc>
            </a:pPr>
            <a:r>
              <a:rPr lang="en-US" sz="1600" smtClean="0">
                <a:latin typeface="Verdana" charset="0"/>
              </a:rPr>
              <a:t>The licensor permits others to distribute derivative works only under a license identical to the one that governs the licensor's work.</a:t>
            </a:r>
          </a:p>
          <a:p>
            <a:pPr>
              <a:lnSpc>
                <a:spcPct val="90000"/>
              </a:lnSpc>
            </a:pPr>
            <a:r>
              <a:rPr lang="en-US" sz="1800" smtClean="0">
                <a:latin typeface="Verdana" charset="0"/>
                <a:hlinkClick r:id="rId3"/>
              </a:rPr>
              <a:t>Full Text of the License</a:t>
            </a:r>
            <a:endParaRPr lang="en-US" sz="1800" smtClean="0">
              <a:latin typeface="Verdana" charset="0"/>
            </a:endParaRPr>
          </a:p>
          <a:p>
            <a:pPr>
              <a:lnSpc>
                <a:spcPct val="90000"/>
              </a:lnSpc>
            </a:pPr>
            <a:r>
              <a:rPr lang="en-US" sz="1800" i="1" smtClean="0">
                <a:solidFill>
                  <a:schemeClr val="accent1"/>
                </a:solidFill>
                <a:latin typeface="Verdana" charset="0"/>
              </a:rPr>
              <a:t>This (hidden) page should be kept with the presentation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May 2016</a:t>
            </a:r>
          </a:p>
        </p:txBody>
      </p:sp>
      <p:sp>
        <p:nvSpPr>
          <p:cNvPr id="92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9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5EF027-8137-4EC3-B40A-E3FD7987F9A0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922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ALIASING DERIVATION</a:t>
            </a:r>
          </a:p>
        </p:txBody>
      </p:sp>
      <p:sp>
        <p:nvSpPr>
          <p:cNvPr id="923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78800" cy="990600"/>
          </a:xfrm>
        </p:spPr>
        <p:txBody>
          <a:bodyPr/>
          <a:lstStyle/>
          <a:p>
            <a:r>
              <a:rPr lang="en-US" smtClean="0"/>
              <a:t>Other Frequencies give the same</a:t>
            </a:r>
          </a:p>
          <a:p>
            <a:endParaRPr lang="en-US" smtClean="0"/>
          </a:p>
        </p:txBody>
      </p:sp>
      <p:graphicFrame>
        <p:nvGraphicFramePr>
          <p:cNvPr id="171029" name="Object 2"/>
          <p:cNvGraphicFramePr>
            <a:graphicFrameLocks noChangeAspect="1"/>
          </p:cNvGraphicFramePr>
          <p:nvPr/>
        </p:nvGraphicFramePr>
        <p:xfrm>
          <a:off x="893763" y="2408238"/>
          <a:ext cx="6510337" cy="536575"/>
        </p:xfrm>
        <a:graphic>
          <a:graphicData uri="http://schemas.openxmlformats.org/presentationml/2006/ole">
            <p:oleObj spid="_x0000_s9218" name="Equation" r:id="rId3" imgW="2781000" imgH="228600" progId="Equation.3">
              <p:embed/>
            </p:oleObj>
          </a:graphicData>
        </a:graphic>
      </p:graphicFrame>
      <p:graphicFrame>
        <p:nvGraphicFramePr>
          <p:cNvPr id="171030" name="Object 3"/>
          <p:cNvGraphicFramePr>
            <a:graphicFrameLocks noChangeAspect="1"/>
          </p:cNvGraphicFramePr>
          <p:nvPr/>
        </p:nvGraphicFramePr>
        <p:xfrm>
          <a:off x="858838" y="2941638"/>
          <a:ext cx="5145087" cy="596900"/>
        </p:xfrm>
        <a:graphic>
          <a:graphicData uri="http://schemas.openxmlformats.org/presentationml/2006/ole">
            <p:oleObj spid="_x0000_s9219" name="Equation" r:id="rId4" imgW="2197080" imgH="253800" progId="Equation.3">
              <p:embed/>
            </p:oleObj>
          </a:graphicData>
        </a:graphic>
      </p:graphicFrame>
      <p:graphicFrame>
        <p:nvGraphicFramePr>
          <p:cNvPr id="171031" name="Object 4"/>
          <p:cNvGraphicFramePr>
            <a:graphicFrameLocks noChangeAspect="1"/>
          </p:cNvGraphicFramePr>
          <p:nvPr/>
        </p:nvGraphicFramePr>
        <p:xfrm>
          <a:off x="855663" y="3581400"/>
          <a:ext cx="6748462" cy="536575"/>
        </p:xfrm>
        <a:graphic>
          <a:graphicData uri="http://schemas.openxmlformats.org/presentationml/2006/ole">
            <p:oleObj spid="_x0000_s9220" name="Equation" r:id="rId5" imgW="2882880" imgH="228600" progId="Equation.3">
              <p:embed/>
            </p:oleObj>
          </a:graphicData>
        </a:graphic>
      </p:graphicFrame>
      <p:graphicFrame>
        <p:nvGraphicFramePr>
          <p:cNvPr id="171032" name="Object 5"/>
          <p:cNvGraphicFramePr>
            <a:graphicFrameLocks noChangeAspect="1"/>
          </p:cNvGraphicFramePr>
          <p:nvPr/>
        </p:nvGraphicFramePr>
        <p:xfrm>
          <a:off x="866775" y="4160838"/>
          <a:ext cx="5380038" cy="596900"/>
        </p:xfrm>
        <a:graphic>
          <a:graphicData uri="http://schemas.openxmlformats.org/presentationml/2006/ole">
            <p:oleObj spid="_x0000_s9221" name="Equation" r:id="rId6" imgW="2298600" imgH="253800" progId="Equation.3">
              <p:embed/>
            </p:oleObj>
          </a:graphicData>
        </a:graphic>
      </p:graphicFrame>
      <p:graphicFrame>
        <p:nvGraphicFramePr>
          <p:cNvPr id="171033" name="Object 6"/>
          <p:cNvGraphicFramePr>
            <a:graphicFrameLocks noChangeAspect="1"/>
          </p:cNvGraphicFramePr>
          <p:nvPr/>
        </p:nvGraphicFramePr>
        <p:xfrm>
          <a:off x="923925" y="4938713"/>
          <a:ext cx="7670800" cy="508000"/>
        </p:xfrm>
        <a:graphic>
          <a:graphicData uri="http://schemas.openxmlformats.org/presentationml/2006/ole">
            <p:oleObj spid="_x0000_s9222" name="Equation" r:id="rId7" imgW="3276360" imgH="215640" progId="Equation.3">
              <p:embed/>
            </p:oleObj>
          </a:graphicData>
        </a:graphic>
      </p:graphicFrame>
      <p:graphicFrame>
        <p:nvGraphicFramePr>
          <p:cNvPr id="171034" name="Object 7"/>
          <p:cNvGraphicFramePr>
            <a:graphicFrameLocks noChangeAspect="1"/>
          </p:cNvGraphicFramePr>
          <p:nvPr/>
        </p:nvGraphicFramePr>
        <p:xfrm>
          <a:off x="1123950" y="5638800"/>
          <a:ext cx="2349500" cy="506413"/>
        </p:xfrm>
        <a:graphic>
          <a:graphicData uri="http://schemas.openxmlformats.org/presentationml/2006/ole">
            <p:oleObj spid="_x0000_s9223" name="Equation" r:id="rId8" imgW="1002960" imgH="215640" progId="Equation.3">
              <p:embed/>
            </p:oleObj>
          </a:graphicData>
        </a:graphic>
      </p:graphicFrame>
      <p:graphicFrame>
        <p:nvGraphicFramePr>
          <p:cNvPr id="171035" name="Object 8"/>
          <p:cNvGraphicFramePr>
            <a:graphicFrameLocks noChangeAspect="1"/>
          </p:cNvGraphicFramePr>
          <p:nvPr/>
        </p:nvGraphicFramePr>
        <p:xfrm>
          <a:off x="5005388" y="5772150"/>
          <a:ext cx="3246437" cy="400050"/>
        </p:xfrm>
        <a:graphic>
          <a:graphicData uri="http://schemas.openxmlformats.org/presentationml/2006/ole">
            <p:oleObj spid="_x0000_s9224" name="Equation" r:id="rId9" imgW="1650960" imgH="203040" progId="Equation.3">
              <p:embed/>
            </p:oleObj>
          </a:graphicData>
        </a:graphic>
      </p:graphicFrame>
      <p:graphicFrame>
        <p:nvGraphicFramePr>
          <p:cNvPr id="9225" name="Object 9"/>
          <p:cNvGraphicFramePr>
            <a:graphicFrameLocks noChangeAspect="1"/>
          </p:cNvGraphicFramePr>
          <p:nvPr/>
        </p:nvGraphicFramePr>
        <p:xfrm>
          <a:off x="7010400" y="1830388"/>
          <a:ext cx="457200" cy="455612"/>
        </p:xfrm>
        <a:graphic>
          <a:graphicData uri="http://schemas.openxmlformats.org/presentationml/2006/ole">
            <p:oleObj spid="_x0000_s9225" name="Equation" r:id="rId10" imgW="139700" imgH="1397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May 2016</a:t>
            </a:r>
          </a:p>
        </p:txBody>
      </p:sp>
      <p:sp>
        <p:nvSpPr>
          <p:cNvPr id="102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102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85362F-A7DA-45F6-9058-64B2760C5B8A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10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ALIASING DERIVATION </a:t>
            </a:r>
          </a:p>
        </p:txBody>
      </p:sp>
      <p:sp>
        <p:nvSpPr>
          <p:cNvPr id="102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78800" cy="990600"/>
          </a:xfrm>
        </p:spPr>
        <p:txBody>
          <a:bodyPr/>
          <a:lstStyle/>
          <a:p>
            <a:r>
              <a:rPr lang="en-US" smtClean="0"/>
              <a:t>Other Frequencies give the same</a:t>
            </a:r>
          </a:p>
          <a:p>
            <a:endParaRPr lang="en-US" smtClean="0"/>
          </a:p>
        </p:txBody>
      </p:sp>
      <p:graphicFrame>
        <p:nvGraphicFramePr>
          <p:cNvPr id="177156" name="Object 2"/>
          <p:cNvGraphicFramePr>
            <a:graphicFrameLocks noChangeAspect="1"/>
          </p:cNvGraphicFramePr>
          <p:nvPr/>
        </p:nvGraphicFramePr>
        <p:xfrm>
          <a:off x="2519363" y="5405438"/>
          <a:ext cx="3259137" cy="1439862"/>
        </p:xfrm>
        <a:graphic>
          <a:graphicData uri="http://schemas.openxmlformats.org/presentationml/2006/ole">
            <p:oleObj spid="_x0000_s10242" name="Equation" r:id="rId3" imgW="977760" imgH="431640" progId="Equation.3">
              <p:embed/>
            </p:oleObj>
          </a:graphicData>
        </a:graphic>
      </p:graphicFrame>
      <p:graphicFrame>
        <p:nvGraphicFramePr>
          <p:cNvPr id="177157" name="Object 3"/>
          <p:cNvGraphicFramePr>
            <a:graphicFrameLocks noChangeAspect="1"/>
          </p:cNvGraphicFramePr>
          <p:nvPr/>
        </p:nvGraphicFramePr>
        <p:xfrm>
          <a:off x="5811838" y="5749925"/>
          <a:ext cx="1292225" cy="666750"/>
        </p:xfrm>
        <a:graphic>
          <a:graphicData uri="http://schemas.openxmlformats.org/presentationml/2006/ole">
            <p:oleObj spid="_x0000_s10243" name="Equation" r:id="rId4" imgW="393480" imgH="203040" progId="Equation.3">
              <p:embed/>
            </p:oleObj>
          </a:graphicData>
        </a:graphic>
      </p:graphicFrame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7010400" y="1797050"/>
          <a:ext cx="500063" cy="501650"/>
        </p:xfrm>
        <a:graphic>
          <a:graphicData uri="http://schemas.openxmlformats.org/presentationml/2006/ole">
            <p:oleObj spid="_x0000_s10244" name="Equation" r:id="rId5" imgW="139700" imgH="139700" progId="Equation.3">
              <p:embed/>
            </p:oleObj>
          </a:graphicData>
        </a:graphic>
      </p:graphicFrame>
      <p:graphicFrame>
        <p:nvGraphicFramePr>
          <p:cNvPr id="177159" name="Object 5"/>
          <p:cNvGraphicFramePr>
            <a:graphicFrameLocks noChangeAspect="1"/>
          </p:cNvGraphicFramePr>
          <p:nvPr/>
        </p:nvGraphicFramePr>
        <p:xfrm>
          <a:off x="1012825" y="4038600"/>
          <a:ext cx="7292975" cy="1317625"/>
        </p:xfrm>
        <a:graphic>
          <a:graphicData uri="http://schemas.openxmlformats.org/presentationml/2006/ole">
            <p:oleObj spid="_x0000_s10245" name="Equation" r:id="rId6" imgW="2387520" imgH="431640" progId="Equation.3">
              <p:embed/>
            </p:oleObj>
          </a:graphicData>
        </a:graphic>
      </p:graphicFrame>
      <p:graphicFrame>
        <p:nvGraphicFramePr>
          <p:cNvPr id="177160" name="Object 6"/>
          <p:cNvGraphicFramePr>
            <a:graphicFrameLocks noChangeAspect="1"/>
          </p:cNvGraphicFramePr>
          <p:nvPr/>
        </p:nvGraphicFramePr>
        <p:xfrm>
          <a:off x="857250" y="3333750"/>
          <a:ext cx="6699250" cy="533400"/>
        </p:xfrm>
        <a:graphic>
          <a:graphicData uri="http://schemas.openxmlformats.org/presentationml/2006/ole">
            <p:oleObj spid="_x0000_s10246" name="Equation" r:id="rId7" imgW="2235200" imgH="177800" progId="Equation.3">
              <p:embed/>
            </p:oleObj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720725" y="2462213"/>
            <a:ext cx="6348413" cy="639762"/>
            <a:chOff x="451" y="1499"/>
            <a:chExt cx="4149" cy="460"/>
          </a:xfrm>
        </p:grpSpPr>
        <p:graphicFrame>
          <p:nvGraphicFramePr>
            <p:cNvPr id="10248" name="Object 8"/>
            <p:cNvGraphicFramePr>
              <a:graphicFrameLocks noChangeAspect="1"/>
            </p:cNvGraphicFramePr>
            <p:nvPr/>
          </p:nvGraphicFramePr>
          <p:xfrm>
            <a:off x="451" y="1499"/>
            <a:ext cx="4149" cy="460"/>
          </p:xfrm>
          <a:graphic>
            <a:graphicData uri="http://schemas.openxmlformats.org/presentationml/2006/ole">
              <p:oleObj spid="_x0000_s10248" name="Equation" r:id="rId8" imgW="2057400" imgH="228600" progId="Equation.3">
                <p:embed/>
              </p:oleObj>
            </a:graphicData>
          </a:graphic>
        </p:graphicFrame>
        <p:sp>
          <p:nvSpPr>
            <p:cNvPr id="10255" name="Line 11"/>
            <p:cNvSpPr>
              <a:spLocks noChangeShapeType="1"/>
            </p:cNvSpPr>
            <p:nvPr/>
          </p:nvSpPr>
          <p:spPr bwMode="auto">
            <a:xfrm>
              <a:off x="2832" y="1920"/>
              <a:ext cx="864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77164" name="Object 7"/>
          <p:cNvGraphicFramePr>
            <a:graphicFrameLocks noChangeAspect="1"/>
          </p:cNvGraphicFramePr>
          <p:nvPr/>
        </p:nvGraphicFramePr>
        <p:xfrm>
          <a:off x="7988300" y="2501900"/>
          <a:ext cx="939800" cy="839788"/>
        </p:xfrm>
        <a:graphic>
          <a:graphicData uri="http://schemas.openxmlformats.org/presentationml/2006/ole">
            <p:oleObj spid="_x0000_s10247" name="Equation" r:id="rId9" imgW="457200" imgH="406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7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7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May 2016</a:t>
            </a:r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B6FFB4-19D9-449D-9CA3-71758895542B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ALIASING CONCLUSIONS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5950"/>
            <a:ext cx="8382000" cy="4171950"/>
          </a:xfrm>
        </p:spPr>
        <p:txBody>
          <a:bodyPr/>
          <a:lstStyle/>
          <a:p>
            <a:r>
              <a:rPr lang="en-US" smtClean="0"/>
              <a:t>Adding an </a:t>
            </a:r>
            <a:r>
              <a:rPr lang="en-US" b="1" u="sng" smtClean="0"/>
              <a:t>INTEGER multiple</a:t>
            </a:r>
            <a:r>
              <a:rPr lang="en-US" smtClean="0"/>
              <a:t> of f</a:t>
            </a:r>
            <a:r>
              <a:rPr lang="en-US" baseline="-25000" smtClean="0"/>
              <a:t>s </a:t>
            </a:r>
            <a:r>
              <a:rPr lang="en-US" smtClean="0"/>
              <a:t>or –f</a:t>
            </a:r>
            <a:r>
              <a:rPr lang="en-US" baseline="-25000" smtClean="0"/>
              <a:t>s</a:t>
            </a:r>
            <a:r>
              <a:rPr lang="en-US" smtClean="0"/>
              <a:t> to the frequency of a continuous sinusoid x</a:t>
            </a:r>
            <a:r>
              <a:rPr lang="en-US" baseline="-25000" smtClean="0"/>
              <a:t>c</a:t>
            </a:r>
            <a:r>
              <a:rPr lang="en-US" smtClean="0"/>
              <a:t>(t) gives </a:t>
            </a:r>
            <a:r>
              <a:rPr lang="en-US" b="1" u="sng" smtClean="0"/>
              <a:t>exactly the same values </a:t>
            </a:r>
            <a:r>
              <a:rPr lang="en-US" smtClean="0"/>
              <a:t>for the sampled signal x[n] = x</a:t>
            </a:r>
            <a:r>
              <a:rPr lang="en-US" baseline="-25000" smtClean="0"/>
              <a:t>c</a:t>
            </a:r>
            <a:r>
              <a:rPr lang="en-US" smtClean="0"/>
              <a:t>(n/f</a:t>
            </a:r>
            <a:r>
              <a:rPr lang="en-US" baseline="-25000" smtClean="0"/>
              <a:t>s </a:t>
            </a:r>
            <a:r>
              <a:rPr lang="en-US" smtClean="0"/>
              <a:t>)</a:t>
            </a:r>
          </a:p>
          <a:p>
            <a:pPr lvl="2"/>
            <a:endParaRPr lang="en-US" smtClean="0"/>
          </a:p>
          <a:p>
            <a:r>
              <a:rPr lang="en-US" sz="2800" b="1" smtClean="0"/>
              <a:t>GIVEN x[n], we CAN’T KNOW whether it came from a sinusoid at f</a:t>
            </a:r>
            <a:r>
              <a:rPr lang="en-US" sz="2800" b="1" baseline="-25000" smtClean="0"/>
              <a:t>o </a:t>
            </a:r>
            <a:r>
              <a:rPr lang="en-US" sz="2800" b="1" smtClean="0"/>
              <a:t>or (f</a:t>
            </a:r>
            <a:r>
              <a:rPr lang="en-US" sz="2800" b="1" baseline="-25000" smtClean="0"/>
              <a:t>o </a:t>
            </a:r>
            <a:r>
              <a:rPr lang="en-US" sz="2800" b="1" smtClean="0"/>
              <a:t>+</a:t>
            </a:r>
            <a:r>
              <a:rPr lang="en-US" sz="2800" b="1" baseline="-25000" smtClean="0"/>
              <a:t> </a:t>
            </a:r>
            <a:r>
              <a:rPr lang="en-US" sz="2800" b="1" smtClean="0"/>
              <a:t>f</a:t>
            </a:r>
            <a:r>
              <a:rPr lang="en-US" sz="2800" b="1" baseline="-25000" smtClean="0"/>
              <a:t>s </a:t>
            </a:r>
            <a:r>
              <a:rPr lang="en-US" sz="2800" b="1" smtClean="0"/>
              <a:t>) or (f</a:t>
            </a:r>
            <a:r>
              <a:rPr lang="en-US" sz="2800" b="1" baseline="-25000" smtClean="0"/>
              <a:t>o </a:t>
            </a:r>
            <a:r>
              <a:rPr lang="en-US" sz="2800" b="1" smtClean="0"/>
              <a:t>+ 2f</a:t>
            </a:r>
            <a:r>
              <a:rPr lang="en-US" sz="2800" b="1" baseline="-25000" smtClean="0"/>
              <a:t>s </a:t>
            </a:r>
            <a:r>
              <a:rPr lang="en-US" sz="2800" b="1" smtClean="0"/>
              <a:t>) …</a:t>
            </a:r>
          </a:p>
          <a:p>
            <a:pPr lvl="1"/>
            <a:endParaRPr lang="en-US" sz="2400" b="1" smtClean="0"/>
          </a:p>
          <a:p>
            <a:r>
              <a:rPr lang="en-US" sz="2800" b="1" smtClean="0">
                <a:solidFill>
                  <a:schemeClr val="accent1"/>
                </a:solidFill>
              </a:rPr>
              <a:t>This is called ALIASING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May 2016</a:t>
            </a:r>
          </a:p>
        </p:txBody>
      </p:sp>
      <p:sp>
        <p:nvSpPr>
          <p:cNvPr id="378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27A3BF-799C-426F-B0F2-CA673D04A8C1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SPECTRUM for x[n]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5950"/>
            <a:ext cx="8382000" cy="4171950"/>
          </a:xfrm>
        </p:spPr>
        <p:txBody>
          <a:bodyPr/>
          <a:lstStyle/>
          <a:p>
            <a:r>
              <a:rPr lang="en-US" smtClean="0"/>
              <a:t>PLOT versus NORMALIZED FREQUENCY</a:t>
            </a:r>
          </a:p>
          <a:p>
            <a:r>
              <a:rPr lang="en-US" smtClean="0"/>
              <a:t>INCLUDE </a:t>
            </a:r>
            <a:r>
              <a:rPr lang="en-US" b="1" u="sng" smtClean="0">
                <a:solidFill>
                  <a:schemeClr val="accent1"/>
                </a:solidFill>
              </a:rPr>
              <a:t>ALL</a:t>
            </a:r>
            <a:r>
              <a:rPr lang="en-US" smtClean="0"/>
              <a:t> SPECTRUM LINES</a:t>
            </a:r>
          </a:p>
          <a:p>
            <a:pPr lvl="1"/>
            <a:r>
              <a:rPr lang="en-US" smtClean="0"/>
              <a:t>ALIASES</a:t>
            </a:r>
          </a:p>
          <a:p>
            <a:pPr lvl="2"/>
            <a:r>
              <a:rPr lang="en-US" smtClean="0"/>
              <a:t>ADD MULTIPLES of 2</a:t>
            </a:r>
            <a:r>
              <a:rPr lang="en-US" b="1" smtClean="0">
                <a:latin typeface="Symbol" pitchFamily="18" charset="2"/>
              </a:rPr>
              <a:t>p</a:t>
            </a:r>
          </a:p>
          <a:p>
            <a:pPr lvl="2"/>
            <a:r>
              <a:rPr lang="en-US" smtClean="0"/>
              <a:t>SUBTRACT MULTIPLES of 2</a:t>
            </a:r>
            <a:r>
              <a:rPr lang="en-US" b="1" smtClean="0">
                <a:latin typeface="Symbol" pitchFamily="18" charset="2"/>
              </a:rPr>
              <a:t>p</a:t>
            </a:r>
            <a:endParaRPr lang="en-US" smtClean="0"/>
          </a:p>
          <a:p>
            <a:pPr lvl="1"/>
            <a:r>
              <a:rPr lang="en-US" smtClean="0"/>
              <a:t>FOLDED ALIASES</a:t>
            </a:r>
          </a:p>
          <a:p>
            <a:pPr lvl="2"/>
            <a:r>
              <a:rPr lang="en-US" smtClean="0"/>
              <a:t>(to be discussed later)</a:t>
            </a:r>
          </a:p>
          <a:p>
            <a:pPr lvl="2"/>
            <a:r>
              <a:rPr lang="en-US" smtClean="0"/>
              <a:t>ALIASES of NEGATIVE FREQS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May 2016</a:t>
            </a:r>
          </a:p>
        </p:txBody>
      </p:sp>
      <p:sp>
        <p:nvSpPr>
          <p:cNvPr id="1229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1230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14F62B-C08F-4679-A41C-1BCBF152356E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123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SPECTRUM (MORE LINES)</a:t>
            </a:r>
          </a:p>
        </p:txBody>
      </p:sp>
      <p:pic>
        <p:nvPicPr>
          <p:cNvPr id="12302" name="Picture 3" descr="cos-100Hz-sampled.gif                                          0000D4B4JIM-2                          B29E03F8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4121150"/>
            <a:ext cx="8991600" cy="273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95400" y="1827213"/>
            <a:ext cx="7548563" cy="1773237"/>
            <a:chOff x="816" y="1151"/>
            <a:chExt cx="4755" cy="1117"/>
          </a:xfrm>
        </p:grpSpPr>
        <p:graphicFrame>
          <p:nvGraphicFramePr>
            <p:cNvPr id="12295" name="Object 7"/>
            <p:cNvGraphicFramePr>
              <a:graphicFrameLocks noChangeAspect="1"/>
            </p:cNvGraphicFramePr>
            <p:nvPr/>
          </p:nvGraphicFramePr>
          <p:xfrm>
            <a:off x="5328" y="1776"/>
            <a:ext cx="243" cy="288"/>
          </p:xfrm>
          <a:graphic>
            <a:graphicData uri="http://schemas.openxmlformats.org/presentationml/2006/ole">
              <p:oleObj spid="_x0000_s12295" name="Equation" r:id="rId4" imgW="139700" imgH="165100" progId="Equation.DSMT36">
                <p:embed/>
              </p:oleObj>
            </a:graphicData>
          </a:graphic>
        </p:graphicFrame>
        <p:graphicFrame>
          <p:nvGraphicFramePr>
            <p:cNvPr id="12296" name="Object 8"/>
            <p:cNvGraphicFramePr>
              <a:graphicFrameLocks noChangeAspect="1"/>
            </p:cNvGraphicFramePr>
            <p:nvPr/>
          </p:nvGraphicFramePr>
          <p:xfrm>
            <a:off x="3469" y="1160"/>
            <a:ext cx="355" cy="280"/>
          </p:xfrm>
          <a:graphic>
            <a:graphicData uri="http://schemas.openxmlformats.org/presentationml/2006/ole">
              <p:oleObj spid="_x0000_s12296" name="Equation" r:id="rId5" imgW="241300" imgH="190500" progId="Equation.3">
                <p:embed/>
              </p:oleObj>
            </a:graphicData>
          </a:graphic>
        </p:graphicFrame>
        <p:graphicFrame>
          <p:nvGraphicFramePr>
            <p:cNvPr id="12297" name="Object 9"/>
            <p:cNvGraphicFramePr>
              <a:graphicFrameLocks noChangeAspect="1"/>
            </p:cNvGraphicFramePr>
            <p:nvPr/>
          </p:nvGraphicFramePr>
          <p:xfrm>
            <a:off x="2343" y="1151"/>
            <a:ext cx="411" cy="299"/>
          </p:xfrm>
          <a:graphic>
            <a:graphicData uri="http://schemas.openxmlformats.org/presentationml/2006/ole">
              <p:oleObj spid="_x0000_s12297" name="Equation" r:id="rId6" imgW="279400" imgH="203200" progId="Equation.3">
                <p:embed/>
              </p:oleObj>
            </a:graphicData>
          </a:graphic>
        </p:graphicFrame>
        <p:sp>
          <p:nvSpPr>
            <p:cNvPr id="12313" name="Line 8"/>
            <p:cNvSpPr>
              <a:spLocks noChangeShapeType="1"/>
            </p:cNvSpPr>
            <p:nvPr/>
          </p:nvSpPr>
          <p:spPr bwMode="auto">
            <a:xfrm>
              <a:off x="816" y="1920"/>
              <a:ext cx="44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4" name="Line 9"/>
            <p:cNvSpPr>
              <a:spLocks noChangeShapeType="1"/>
            </p:cNvSpPr>
            <p:nvPr/>
          </p:nvSpPr>
          <p:spPr bwMode="auto">
            <a:xfrm flipV="1">
              <a:off x="3120" y="1200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5" name="Line 10"/>
            <p:cNvSpPr>
              <a:spLocks noChangeShapeType="1"/>
            </p:cNvSpPr>
            <p:nvPr/>
          </p:nvSpPr>
          <p:spPr bwMode="auto">
            <a:xfrm flipV="1">
              <a:off x="3661" y="1392"/>
              <a:ext cx="0" cy="52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6" name="Line 11"/>
            <p:cNvSpPr>
              <a:spLocks noChangeShapeType="1"/>
            </p:cNvSpPr>
            <p:nvPr/>
          </p:nvSpPr>
          <p:spPr bwMode="auto">
            <a:xfrm flipV="1">
              <a:off x="2563" y="1392"/>
              <a:ext cx="0" cy="52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7" name="Rectangle 12"/>
            <p:cNvSpPr>
              <a:spLocks noChangeArrowheads="1"/>
            </p:cNvSpPr>
            <p:nvPr/>
          </p:nvSpPr>
          <p:spPr bwMode="auto">
            <a:xfrm>
              <a:off x="3312" y="1920"/>
              <a:ext cx="685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2"/>
                  </a:solidFill>
                </a:rPr>
                <a:t>2</a:t>
              </a:r>
              <a:r>
                <a:rPr lang="en-US" b="1">
                  <a:solidFill>
                    <a:schemeClr val="tx2"/>
                  </a:solidFill>
                  <a:latin typeface="Symbol" pitchFamily="18" charset="2"/>
                </a:rPr>
                <a:t>p(0.1)</a:t>
              </a:r>
            </a:p>
          </p:txBody>
        </p:sp>
        <p:sp>
          <p:nvSpPr>
            <p:cNvPr id="12318" name="Rectangle 13"/>
            <p:cNvSpPr>
              <a:spLocks noChangeArrowheads="1"/>
            </p:cNvSpPr>
            <p:nvPr/>
          </p:nvSpPr>
          <p:spPr bwMode="auto">
            <a:xfrm>
              <a:off x="2275" y="1920"/>
              <a:ext cx="557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1"/>
                  </a:solidFill>
                </a:rPr>
                <a:t>–0.2</a:t>
              </a:r>
              <a:r>
                <a:rPr lang="en-US" b="1">
                  <a:solidFill>
                    <a:schemeClr val="accent1"/>
                  </a:solidFill>
                  <a:latin typeface="Symbol" pitchFamily="18" charset="2"/>
                </a:rPr>
                <a:t>p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7391400" y="1828800"/>
            <a:ext cx="760413" cy="1773238"/>
            <a:chOff x="4656" y="1152"/>
            <a:chExt cx="479" cy="1117"/>
          </a:xfrm>
        </p:grpSpPr>
        <p:graphicFrame>
          <p:nvGraphicFramePr>
            <p:cNvPr id="12294" name="Object 6"/>
            <p:cNvGraphicFramePr>
              <a:graphicFrameLocks noChangeAspect="1"/>
            </p:cNvGraphicFramePr>
            <p:nvPr/>
          </p:nvGraphicFramePr>
          <p:xfrm>
            <a:off x="4724" y="1152"/>
            <a:ext cx="411" cy="299"/>
          </p:xfrm>
          <a:graphic>
            <a:graphicData uri="http://schemas.openxmlformats.org/presentationml/2006/ole">
              <p:oleObj spid="_x0000_s12294" name="Equation" r:id="rId7" imgW="279400" imgH="203200" progId="Equation.3">
                <p:embed/>
              </p:oleObj>
            </a:graphicData>
          </a:graphic>
        </p:graphicFrame>
        <p:sp>
          <p:nvSpPr>
            <p:cNvPr id="12311" name="Line 16"/>
            <p:cNvSpPr>
              <a:spLocks noChangeShapeType="1"/>
            </p:cNvSpPr>
            <p:nvPr/>
          </p:nvSpPr>
          <p:spPr bwMode="auto">
            <a:xfrm flipV="1">
              <a:off x="4944" y="1393"/>
              <a:ext cx="0" cy="528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2" name="Rectangle 17"/>
            <p:cNvSpPr>
              <a:spLocks noChangeArrowheads="1"/>
            </p:cNvSpPr>
            <p:nvPr/>
          </p:nvSpPr>
          <p:spPr bwMode="auto">
            <a:xfrm>
              <a:off x="4656" y="1921"/>
              <a:ext cx="461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1"/>
                  </a:solidFill>
                </a:rPr>
                <a:t>1.8</a:t>
              </a:r>
              <a:r>
                <a:rPr lang="en-US" b="1">
                  <a:solidFill>
                    <a:schemeClr val="accent1"/>
                  </a:solidFill>
                  <a:latin typeface="Symbol" pitchFamily="18" charset="2"/>
                </a:rPr>
                <a:t>p</a:t>
              </a: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905000" y="1828800"/>
            <a:ext cx="884238" cy="1758950"/>
            <a:chOff x="1200" y="1152"/>
            <a:chExt cx="557" cy="1108"/>
          </a:xfrm>
        </p:grpSpPr>
        <p:graphicFrame>
          <p:nvGraphicFramePr>
            <p:cNvPr id="12293" name="Object 5"/>
            <p:cNvGraphicFramePr>
              <a:graphicFrameLocks noChangeAspect="1"/>
            </p:cNvGraphicFramePr>
            <p:nvPr/>
          </p:nvGraphicFramePr>
          <p:xfrm>
            <a:off x="1357" y="1152"/>
            <a:ext cx="355" cy="280"/>
          </p:xfrm>
          <a:graphic>
            <a:graphicData uri="http://schemas.openxmlformats.org/presentationml/2006/ole">
              <p:oleObj spid="_x0000_s12293" name="Equation" r:id="rId8" imgW="241300" imgH="190500" progId="Equation.3">
                <p:embed/>
              </p:oleObj>
            </a:graphicData>
          </a:graphic>
        </p:graphicFrame>
        <p:sp>
          <p:nvSpPr>
            <p:cNvPr id="12309" name="Line 20"/>
            <p:cNvSpPr>
              <a:spLocks noChangeShapeType="1"/>
            </p:cNvSpPr>
            <p:nvPr/>
          </p:nvSpPr>
          <p:spPr bwMode="auto">
            <a:xfrm flipV="1">
              <a:off x="1549" y="1392"/>
              <a:ext cx="0" cy="528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0" name="Rectangle 21"/>
            <p:cNvSpPr>
              <a:spLocks noChangeArrowheads="1"/>
            </p:cNvSpPr>
            <p:nvPr/>
          </p:nvSpPr>
          <p:spPr bwMode="auto">
            <a:xfrm>
              <a:off x="1200" y="1912"/>
              <a:ext cx="557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2"/>
                  </a:solidFill>
                </a:rPr>
                <a:t>–1.8</a:t>
              </a:r>
              <a:r>
                <a:rPr lang="en-US" b="1">
                  <a:solidFill>
                    <a:schemeClr val="tx2"/>
                  </a:solidFill>
                  <a:latin typeface="Symbol" pitchFamily="18" charset="2"/>
                </a:rPr>
                <a:t>p</a:t>
              </a:r>
            </a:p>
          </p:txBody>
        </p:sp>
      </p:grpSp>
      <p:sp>
        <p:nvSpPr>
          <p:cNvPr id="186390" name="Freeform 22"/>
          <p:cNvSpPr>
            <a:spLocks/>
          </p:cNvSpPr>
          <p:nvPr/>
        </p:nvSpPr>
        <p:spPr bwMode="auto">
          <a:xfrm>
            <a:off x="4000500" y="2324100"/>
            <a:ext cx="3924300" cy="455613"/>
          </a:xfrm>
          <a:custGeom>
            <a:avLst/>
            <a:gdLst>
              <a:gd name="T0" fmla="*/ 2147483647 w 2472"/>
              <a:gd name="T1" fmla="*/ 2147483647 h 287"/>
              <a:gd name="T2" fmla="*/ 2147483647 w 2472"/>
              <a:gd name="T3" fmla="*/ 2147483647 h 287"/>
              <a:gd name="T4" fmla="*/ 2147483647 w 2472"/>
              <a:gd name="T5" fmla="*/ 2147483647 h 287"/>
              <a:gd name="T6" fmla="*/ 2147483647 w 2472"/>
              <a:gd name="T7" fmla="*/ 2147483647 h 287"/>
              <a:gd name="T8" fmla="*/ 2147483647 w 2472"/>
              <a:gd name="T9" fmla="*/ 2147483647 h 287"/>
              <a:gd name="T10" fmla="*/ 2147483647 w 2472"/>
              <a:gd name="T11" fmla="*/ 2147483647 h 28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72"/>
              <a:gd name="T19" fmla="*/ 0 h 287"/>
              <a:gd name="T20" fmla="*/ 2472 w 2472"/>
              <a:gd name="T21" fmla="*/ 287 h 28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72" h="287">
                <a:moveTo>
                  <a:pt x="72" y="216"/>
                </a:moveTo>
                <a:cubicBezTo>
                  <a:pt x="172" y="188"/>
                  <a:pt x="272" y="160"/>
                  <a:pt x="312" y="168"/>
                </a:cubicBezTo>
                <a:cubicBezTo>
                  <a:pt x="351" y="175"/>
                  <a:pt x="0" y="287"/>
                  <a:pt x="312" y="264"/>
                </a:cubicBezTo>
                <a:cubicBezTo>
                  <a:pt x="623" y="240"/>
                  <a:pt x="1896" y="48"/>
                  <a:pt x="2184" y="24"/>
                </a:cubicBezTo>
                <a:cubicBezTo>
                  <a:pt x="2472" y="0"/>
                  <a:pt x="2000" y="112"/>
                  <a:pt x="2040" y="120"/>
                </a:cubicBezTo>
                <a:cubicBezTo>
                  <a:pt x="2079" y="127"/>
                  <a:pt x="2251" y="99"/>
                  <a:pt x="2424" y="72"/>
                </a:cubicBezTo>
              </a:path>
            </a:pathLst>
          </a:custGeom>
          <a:noFill/>
          <a:ln w="38100">
            <a:solidFill>
              <a:schemeClr val="accent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6391" name="Freeform 23"/>
          <p:cNvSpPr>
            <a:spLocks/>
          </p:cNvSpPr>
          <p:nvPr/>
        </p:nvSpPr>
        <p:spPr bwMode="auto">
          <a:xfrm>
            <a:off x="1866900" y="3352800"/>
            <a:ext cx="4724400" cy="457200"/>
          </a:xfrm>
          <a:custGeom>
            <a:avLst/>
            <a:gdLst>
              <a:gd name="T0" fmla="*/ 2147483647 w 2976"/>
              <a:gd name="T1" fmla="*/ 2147483647 h 168"/>
              <a:gd name="T2" fmla="*/ 2147483647 w 2976"/>
              <a:gd name="T3" fmla="*/ 2147483647 h 168"/>
              <a:gd name="T4" fmla="*/ 2147483647 w 2976"/>
              <a:gd name="T5" fmla="*/ 2147483647 h 168"/>
              <a:gd name="T6" fmla="*/ 2147483647 w 2976"/>
              <a:gd name="T7" fmla="*/ 0 h 168"/>
              <a:gd name="T8" fmla="*/ 0 60000 65536"/>
              <a:gd name="T9" fmla="*/ 0 60000 65536"/>
              <a:gd name="T10" fmla="*/ 0 60000 65536"/>
              <a:gd name="T11" fmla="*/ 0 60000 65536"/>
              <a:gd name="T12" fmla="*/ 0 w 2976"/>
              <a:gd name="T13" fmla="*/ 0 h 168"/>
              <a:gd name="T14" fmla="*/ 2976 w 2976"/>
              <a:gd name="T15" fmla="*/ 168 h 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76" h="168">
                <a:moveTo>
                  <a:pt x="408" y="48"/>
                </a:moveTo>
                <a:cubicBezTo>
                  <a:pt x="204" y="88"/>
                  <a:pt x="0" y="128"/>
                  <a:pt x="360" y="144"/>
                </a:cubicBezTo>
                <a:cubicBezTo>
                  <a:pt x="720" y="160"/>
                  <a:pt x="2160" y="168"/>
                  <a:pt x="2568" y="144"/>
                </a:cubicBezTo>
                <a:cubicBezTo>
                  <a:pt x="2976" y="120"/>
                  <a:pt x="2892" y="60"/>
                  <a:pt x="2808" y="0"/>
                </a:cubicBezTo>
              </a:path>
            </a:pathLst>
          </a:custGeom>
          <a:noFill/>
          <a:ln w="28575">
            <a:solidFill>
              <a:schemeClr val="tx2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2743200" y="3810000"/>
          <a:ext cx="4254500" cy="393700"/>
        </p:xfrm>
        <a:graphic>
          <a:graphicData uri="http://schemas.openxmlformats.org/presentationml/2006/ole">
            <p:oleObj spid="_x0000_s12290" name="Equation" r:id="rId9" imgW="2197080" imgH="203040" progId="Equation.3">
              <p:embed/>
            </p:oleObj>
          </a:graphicData>
        </a:graphic>
      </p:graphicFrame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76200" y="1752600"/>
            <a:ext cx="1752600" cy="1916113"/>
            <a:chOff x="48" y="1104"/>
            <a:chExt cx="1104" cy="1207"/>
          </a:xfrm>
        </p:grpSpPr>
        <p:graphicFrame>
          <p:nvGraphicFramePr>
            <p:cNvPr id="12291" name="Object 3"/>
            <p:cNvGraphicFramePr>
              <a:graphicFrameLocks noChangeAspect="1"/>
            </p:cNvGraphicFramePr>
            <p:nvPr/>
          </p:nvGraphicFramePr>
          <p:xfrm>
            <a:off x="70" y="1989"/>
            <a:ext cx="947" cy="322"/>
          </p:xfrm>
          <a:graphic>
            <a:graphicData uri="http://schemas.openxmlformats.org/presentationml/2006/ole">
              <p:oleObj spid="_x0000_s12291" name="Equation" r:id="rId10" imgW="672840" imgH="228600" progId="Equation.3">
                <p:embed/>
              </p:oleObj>
            </a:graphicData>
          </a:graphic>
        </p:graphicFrame>
        <p:graphicFrame>
          <p:nvGraphicFramePr>
            <p:cNvPr id="12292" name="Object 4"/>
            <p:cNvGraphicFramePr>
              <a:graphicFrameLocks noChangeAspect="1"/>
            </p:cNvGraphicFramePr>
            <p:nvPr/>
          </p:nvGraphicFramePr>
          <p:xfrm>
            <a:off x="48" y="1104"/>
            <a:ext cx="1104" cy="708"/>
          </p:xfrm>
          <a:graphic>
            <a:graphicData uri="http://schemas.openxmlformats.org/presentationml/2006/ole">
              <p:oleObj spid="_x0000_s12292" name="Equation" r:id="rId11" imgW="672840" imgH="43164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90" grpId="0" animBg="1"/>
      <p:bldP spid="18639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4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May 2016</a:t>
            </a:r>
          </a:p>
        </p:txBody>
      </p:sp>
      <p:sp>
        <p:nvSpPr>
          <p:cNvPr id="1332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1332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7AC601-15C2-4A9C-A682-25C58F110564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13327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52400"/>
            <a:ext cx="8356600" cy="1143000"/>
          </a:xfrm>
        </p:spPr>
        <p:txBody>
          <a:bodyPr/>
          <a:lstStyle/>
          <a:p>
            <a:r>
              <a:rPr lang="en-US" smtClean="0"/>
              <a:t>SPECTRUM (ALIASING CASE)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916363" y="1827213"/>
            <a:ext cx="884237" cy="1773237"/>
            <a:chOff x="2467" y="1151"/>
            <a:chExt cx="557" cy="1117"/>
          </a:xfrm>
        </p:grpSpPr>
        <p:graphicFrame>
          <p:nvGraphicFramePr>
            <p:cNvPr id="13323" name="Object 11"/>
            <p:cNvGraphicFramePr>
              <a:graphicFrameLocks noChangeAspect="1"/>
            </p:cNvGraphicFramePr>
            <p:nvPr/>
          </p:nvGraphicFramePr>
          <p:xfrm>
            <a:off x="2535" y="1151"/>
            <a:ext cx="411" cy="299"/>
          </p:xfrm>
          <a:graphic>
            <a:graphicData uri="http://schemas.openxmlformats.org/presentationml/2006/ole">
              <p:oleObj spid="_x0000_s13323" name="Equation" r:id="rId3" imgW="279400" imgH="203200" progId="Equation.3">
                <p:embed/>
              </p:oleObj>
            </a:graphicData>
          </a:graphic>
        </p:graphicFrame>
        <p:sp>
          <p:nvSpPr>
            <p:cNvPr id="13351" name="Line 5"/>
            <p:cNvSpPr>
              <a:spLocks noChangeShapeType="1"/>
            </p:cNvSpPr>
            <p:nvPr/>
          </p:nvSpPr>
          <p:spPr bwMode="auto">
            <a:xfrm flipV="1">
              <a:off x="2755" y="1392"/>
              <a:ext cx="0" cy="528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2" name="Rectangle 6"/>
            <p:cNvSpPr>
              <a:spLocks noChangeArrowheads="1"/>
            </p:cNvSpPr>
            <p:nvPr/>
          </p:nvSpPr>
          <p:spPr bwMode="auto">
            <a:xfrm>
              <a:off x="2467" y="1920"/>
              <a:ext cx="557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1"/>
                  </a:solidFill>
                </a:rPr>
                <a:t>–0.5</a:t>
              </a:r>
              <a:r>
                <a:rPr lang="en-US" b="1">
                  <a:solidFill>
                    <a:schemeClr val="accent1"/>
                  </a:solidFill>
                  <a:latin typeface="Symbol" pitchFamily="18" charset="2"/>
                </a:rPr>
                <a:t>p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697163" y="1828800"/>
            <a:ext cx="884237" cy="1758950"/>
            <a:chOff x="1699" y="1152"/>
            <a:chExt cx="557" cy="1108"/>
          </a:xfrm>
        </p:grpSpPr>
        <p:graphicFrame>
          <p:nvGraphicFramePr>
            <p:cNvPr id="13322" name="Object 10"/>
            <p:cNvGraphicFramePr>
              <a:graphicFrameLocks noChangeAspect="1"/>
            </p:cNvGraphicFramePr>
            <p:nvPr/>
          </p:nvGraphicFramePr>
          <p:xfrm>
            <a:off x="1776" y="1152"/>
            <a:ext cx="355" cy="280"/>
          </p:xfrm>
          <a:graphic>
            <a:graphicData uri="http://schemas.openxmlformats.org/presentationml/2006/ole">
              <p:oleObj spid="_x0000_s13322" name="Equation" r:id="rId4" imgW="241300" imgH="190500" progId="Equation.3">
                <p:embed/>
              </p:oleObj>
            </a:graphicData>
          </a:graphic>
        </p:graphicFrame>
        <p:sp>
          <p:nvSpPr>
            <p:cNvPr id="13349" name="Line 9"/>
            <p:cNvSpPr>
              <a:spLocks noChangeShapeType="1"/>
            </p:cNvSpPr>
            <p:nvPr/>
          </p:nvSpPr>
          <p:spPr bwMode="auto">
            <a:xfrm flipV="1">
              <a:off x="1968" y="1392"/>
              <a:ext cx="0" cy="528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0" name="Rectangle 10"/>
            <p:cNvSpPr>
              <a:spLocks noChangeArrowheads="1"/>
            </p:cNvSpPr>
            <p:nvPr/>
          </p:nvSpPr>
          <p:spPr bwMode="auto">
            <a:xfrm>
              <a:off x="1699" y="1912"/>
              <a:ext cx="557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2"/>
                  </a:solidFill>
                </a:rPr>
                <a:t>–1.5</a:t>
              </a:r>
              <a:r>
                <a:rPr lang="en-US" b="1">
                  <a:solidFill>
                    <a:schemeClr val="tx2"/>
                  </a:solidFill>
                  <a:latin typeface="Symbol" pitchFamily="18" charset="2"/>
                </a:rPr>
                <a:t>p</a:t>
              </a:r>
            </a:p>
          </p:txBody>
        </p:sp>
      </p:grpSp>
      <p:pic>
        <p:nvPicPr>
          <p:cNvPr id="13330" name="Picture 11" descr="cosine-aliasing.gif                                            00006EFBJJ2                            B37C3755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513" y="4068763"/>
            <a:ext cx="9031287" cy="271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5211763" y="1828800"/>
            <a:ext cx="731837" cy="1758950"/>
            <a:chOff x="3283" y="1152"/>
            <a:chExt cx="461" cy="1108"/>
          </a:xfrm>
        </p:grpSpPr>
        <p:graphicFrame>
          <p:nvGraphicFramePr>
            <p:cNvPr id="13321" name="Object 9"/>
            <p:cNvGraphicFramePr>
              <a:graphicFrameLocks noChangeAspect="1"/>
            </p:cNvGraphicFramePr>
            <p:nvPr/>
          </p:nvGraphicFramePr>
          <p:xfrm>
            <a:off x="3325" y="1152"/>
            <a:ext cx="355" cy="280"/>
          </p:xfrm>
          <a:graphic>
            <a:graphicData uri="http://schemas.openxmlformats.org/presentationml/2006/ole">
              <p:oleObj spid="_x0000_s13321" name="Equation" r:id="rId6" imgW="241300" imgH="190500" progId="Equation.3">
                <p:embed/>
              </p:oleObj>
            </a:graphicData>
          </a:graphic>
        </p:graphicFrame>
        <p:sp>
          <p:nvSpPr>
            <p:cNvPr id="13347" name="Line 14"/>
            <p:cNvSpPr>
              <a:spLocks noChangeShapeType="1"/>
            </p:cNvSpPr>
            <p:nvPr/>
          </p:nvSpPr>
          <p:spPr bwMode="auto">
            <a:xfrm flipV="1">
              <a:off x="3517" y="1392"/>
              <a:ext cx="0" cy="528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8" name="Rectangle 15"/>
            <p:cNvSpPr>
              <a:spLocks noChangeArrowheads="1"/>
            </p:cNvSpPr>
            <p:nvPr/>
          </p:nvSpPr>
          <p:spPr bwMode="auto">
            <a:xfrm>
              <a:off x="3283" y="1912"/>
              <a:ext cx="461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2"/>
                  </a:solidFill>
                </a:rPr>
                <a:t>0.5</a:t>
              </a:r>
              <a:r>
                <a:rPr lang="en-US" b="1">
                  <a:solidFill>
                    <a:schemeClr val="tx2"/>
                  </a:solidFill>
                  <a:latin typeface="Symbol" pitchFamily="18" charset="2"/>
                </a:rPr>
                <a:t>p</a:t>
              </a:r>
            </a:p>
          </p:txBody>
        </p:sp>
      </p:grpSp>
      <p:sp>
        <p:nvSpPr>
          <p:cNvPr id="187408" name="Rectangle 16"/>
          <p:cNvSpPr>
            <a:spLocks noChangeArrowheads="1"/>
          </p:cNvSpPr>
          <p:nvPr/>
        </p:nvSpPr>
        <p:spPr bwMode="auto">
          <a:xfrm>
            <a:off x="7696200" y="3049588"/>
            <a:ext cx="731838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2"/>
                </a:solidFill>
              </a:rPr>
              <a:t>2.5</a:t>
            </a:r>
            <a:r>
              <a:rPr lang="en-US" b="1">
                <a:solidFill>
                  <a:schemeClr val="tx2"/>
                </a:solidFill>
                <a:latin typeface="Symbol" pitchFamily="18" charset="2"/>
              </a:rPr>
              <a:t>p</a:t>
            </a:r>
            <a:endParaRPr lang="en-US" b="1">
              <a:solidFill>
                <a:schemeClr val="accent1"/>
              </a:solidFill>
              <a:latin typeface="Symbol" pitchFamily="18" charset="2"/>
            </a:endParaRPr>
          </a:p>
        </p:txBody>
      </p:sp>
      <p:sp>
        <p:nvSpPr>
          <p:cNvPr id="187409" name="Rectangle 17"/>
          <p:cNvSpPr>
            <a:spLocks noChangeArrowheads="1"/>
          </p:cNvSpPr>
          <p:nvPr/>
        </p:nvSpPr>
        <p:spPr bwMode="auto">
          <a:xfrm>
            <a:off x="1447800" y="3048000"/>
            <a:ext cx="884238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–2.5</a:t>
            </a:r>
            <a:r>
              <a:rPr lang="en-US" b="1">
                <a:solidFill>
                  <a:schemeClr val="accent1"/>
                </a:solidFill>
                <a:latin typeface="Symbol" pitchFamily="18" charset="2"/>
              </a:rPr>
              <a:t>p</a:t>
            </a: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1295400" y="1811338"/>
            <a:ext cx="7548563" cy="1465262"/>
            <a:chOff x="816" y="1141"/>
            <a:chExt cx="4755" cy="923"/>
          </a:xfrm>
        </p:grpSpPr>
        <p:graphicFrame>
          <p:nvGraphicFramePr>
            <p:cNvPr id="13318" name="Object 6"/>
            <p:cNvGraphicFramePr>
              <a:graphicFrameLocks noChangeAspect="1"/>
            </p:cNvGraphicFramePr>
            <p:nvPr/>
          </p:nvGraphicFramePr>
          <p:xfrm>
            <a:off x="5328" y="1776"/>
            <a:ext cx="243" cy="288"/>
          </p:xfrm>
          <a:graphic>
            <a:graphicData uri="http://schemas.openxmlformats.org/presentationml/2006/ole">
              <p:oleObj spid="_x0000_s13318" name="Equation" r:id="rId7" imgW="139700" imgH="165100" progId="Equation.DSMT36">
                <p:embed/>
              </p:oleObj>
            </a:graphicData>
          </a:graphic>
        </p:graphicFrame>
        <p:sp>
          <p:nvSpPr>
            <p:cNvPr id="13341" name="Line 20"/>
            <p:cNvSpPr>
              <a:spLocks noChangeShapeType="1"/>
            </p:cNvSpPr>
            <p:nvPr/>
          </p:nvSpPr>
          <p:spPr bwMode="auto">
            <a:xfrm>
              <a:off x="816" y="1920"/>
              <a:ext cx="44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2" name="Line 21"/>
            <p:cNvSpPr>
              <a:spLocks noChangeShapeType="1"/>
            </p:cNvSpPr>
            <p:nvPr/>
          </p:nvSpPr>
          <p:spPr bwMode="auto">
            <a:xfrm flipV="1">
              <a:off x="3120" y="1200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343" name="Group 22"/>
            <p:cNvGrpSpPr>
              <a:grpSpLocks/>
            </p:cNvGrpSpPr>
            <p:nvPr/>
          </p:nvGrpSpPr>
          <p:grpSpPr bwMode="auto">
            <a:xfrm>
              <a:off x="4848" y="1152"/>
              <a:ext cx="355" cy="769"/>
              <a:chOff x="4848" y="1152"/>
              <a:chExt cx="355" cy="769"/>
            </a:xfrm>
          </p:grpSpPr>
          <p:graphicFrame>
            <p:nvGraphicFramePr>
              <p:cNvPr id="13320" name="Object 8"/>
              <p:cNvGraphicFramePr>
                <a:graphicFrameLocks noChangeAspect="1"/>
              </p:cNvGraphicFramePr>
              <p:nvPr/>
            </p:nvGraphicFramePr>
            <p:xfrm>
              <a:off x="4848" y="1152"/>
              <a:ext cx="355" cy="280"/>
            </p:xfrm>
            <a:graphic>
              <a:graphicData uri="http://schemas.openxmlformats.org/presentationml/2006/ole">
                <p:oleObj spid="_x0000_s13320" name="Equation" r:id="rId8" imgW="241300" imgH="190500" progId="Equation.3">
                  <p:embed/>
                </p:oleObj>
              </a:graphicData>
            </a:graphic>
          </p:graphicFrame>
          <p:sp>
            <p:nvSpPr>
              <p:cNvPr id="13346" name="Line 24"/>
              <p:cNvSpPr>
                <a:spLocks noChangeShapeType="1"/>
              </p:cNvSpPr>
              <p:nvPr/>
            </p:nvSpPr>
            <p:spPr bwMode="auto">
              <a:xfrm flipV="1">
                <a:off x="5040" y="1393"/>
                <a:ext cx="0" cy="52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344" name="Group 25"/>
            <p:cNvGrpSpPr>
              <a:grpSpLocks/>
            </p:cNvGrpSpPr>
            <p:nvPr/>
          </p:nvGrpSpPr>
          <p:grpSpPr bwMode="auto">
            <a:xfrm>
              <a:off x="1029" y="1141"/>
              <a:ext cx="411" cy="779"/>
              <a:chOff x="1029" y="1141"/>
              <a:chExt cx="411" cy="779"/>
            </a:xfrm>
          </p:grpSpPr>
          <p:graphicFrame>
            <p:nvGraphicFramePr>
              <p:cNvPr id="13319" name="Object 7"/>
              <p:cNvGraphicFramePr>
                <a:graphicFrameLocks noChangeAspect="1"/>
              </p:cNvGraphicFramePr>
              <p:nvPr/>
            </p:nvGraphicFramePr>
            <p:xfrm>
              <a:off x="1029" y="1141"/>
              <a:ext cx="411" cy="299"/>
            </p:xfrm>
            <a:graphic>
              <a:graphicData uri="http://schemas.openxmlformats.org/presentationml/2006/ole">
                <p:oleObj spid="_x0000_s13319" name="Equation" r:id="rId9" imgW="279400" imgH="203200" progId="Equation.3">
                  <p:embed/>
                </p:oleObj>
              </a:graphicData>
            </a:graphic>
          </p:graphicFrame>
          <p:sp>
            <p:nvSpPr>
              <p:cNvPr id="13345" name="Line 27"/>
              <p:cNvSpPr>
                <a:spLocks noChangeShapeType="1"/>
              </p:cNvSpPr>
              <p:nvPr/>
            </p:nvSpPr>
            <p:spPr bwMode="auto">
              <a:xfrm flipV="1">
                <a:off x="1200" y="1392"/>
                <a:ext cx="0" cy="52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6324600" y="1828800"/>
            <a:ext cx="731838" cy="1771650"/>
            <a:chOff x="3984" y="1152"/>
            <a:chExt cx="461" cy="1116"/>
          </a:xfrm>
        </p:grpSpPr>
        <p:graphicFrame>
          <p:nvGraphicFramePr>
            <p:cNvPr id="13317" name="Object 5"/>
            <p:cNvGraphicFramePr>
              <a:graphicFrameLocks noChangeAspect="1"/>
            </p:cNvGraphicFramePr>
            <p:nvPr/>
          </p:nvGraphicFramePr>
          <p:xfrm>
            <a:off x="4032" y="1152"/>
            <a:ext cx="411" cy="299"/>
          </p:xfrm>
          <a:graphic>
            <a:graphicData uri="http://schemas.openxmlformats.org/presentationml/2006/ole">
              <p:oleObj spid="_x0000_s13317" name="Equation" r:id="rId10" imgW="279400" imgH="203200" progId="Equation.3">
                <p:embed/>
              </p:oleObj>
            </a:graphicData>
          </a:graphic>
        </p:graphicFrame>
        <p:sp>
          <p:nvSpPr>
            <p:cNvPr id="13339" name="Line 30"/>
            <p:cNvSpPr>
              <a:spLocks noChangeShapeType="1"/>
            </p:cNvSpPr>
            <p:nvPr/>
          </p:nvSpPr>
          <p:spPr bwMode="auto">
            <a:xfrm flipV="1">
              <a:off x="4224" y="1392"/>
              <a:ext cx="0" cy="528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0" name="Rectangle 31"/>
            <p:cNvSpPr>
              <a:spLocks noChangeArrowheads="1"/>
            </p:cNvSpPr>
            <p:nvPr/>
          </p:nvSpPr>
          <p:spPr bwMode="auto">
            <a:xfrm>
              <a:off x="3984" y="1920"/>
              <a:ext cx="461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1"/>
                  </a:solidFill>
                </a:rPr>
                <a:t>1.5</a:t>
              </a:r>
              <a:r>
                <a:rPr lang="en-US" b="1">
                  <a:solidFill>
                    <a:schemeClr val="accent1"/>
                  </a:solidFill>
                  <a:latin typeface="Symbol" pitchFamily="18" charset="2"/>
                </a:rPr>
                <a:t>p</a:t>
              </a:r>
            </a:p>
          </p:txBody>
        </p:sp>
      </p:grpSp>
      <p:sp>
        <p:nvSpPr>
          <p:cNvPr id="187424" name="Freeform 32"/>
          <p:cNvSpPr>
            <a:spLocks/>
          </p:cNvSpPr>
          <p:nvPr/>
        </p:nvSpPr>
        <p:spPr bwMode="auto">
          <a:xfrm>
            <a:off x="5562600" y="2478088"/>
            <a:ext cx="2438400" cy="341312"/>
          </a:xfrm>
          <a:custGeom>
            <a:avLst/>
            <a:gdLst>
              <a:gd name="T0" fmla="*/ 0 w 1488"/>
              <a:gd name="T1" fmla="*/ 2147483647 h 215"/>
              <a:gd name="T2" fmla="*/ 2147483647 w 1488"/>
              <a:gd name="T3" fmla="*/ 2147483647 h 215"/>
              <a:gd name="T4" fmla="*/ 2147483647 w 1488"/>
              <a:gd name="T5" fmla="*/ 2147483647 h 215"/>
              <a:gd name="T6" fmla="*/ 2147483647 w 1488"/>
              <a:gd name="T7" fmla="*/ 2147483647 h 215"/>
              <a:gd name="T8" fmla="*/ 2147483647 w 1488"/>
              <a:gd name="T9" fmla="*/ 2147483647 h 215"/>
              <a:gd name="T10" fmla="*/ 2147483647 w 1488"/>
              <a:gd name="T11" fmla="*/ 2147483647 h 2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88"/>
              <a:gd name="T19" fmla="*/ 0 h 215"/>
              <a:gd name="T20" fmla="*/ 1488 w 1488"/>
              <a:gd name="T21" fmla="*/ 215 h 2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88" h="215">
                <a:moveTo>
                  <a:pt x="0" y="160"/>
                </a:moveTo>
                <a:cubicBezTo>
                  <a:pt x="79" y="107"/>
                  <a:pt x="159" y="55"/>
                  <a:pt x="192" y="64"/>
                </a:cubicBezTo>
                <a:cubicBezTo>
                  <a:pt x="224" y="72"/>
                  <a:pt x="8" y="215"/>
                  <a:pt x="192" y="208"/>
                </a:cubicBezTo>
                <a:cubicBezTo>
                  <a:pt x="375" y="200"/>
                  <a:pt x="1120" y="32"/>
                  <a:pt x="1296" y="16"/>
                </a:cubicBezTo>
                <a:cubicBezTo>
                  <a:pt x="1472" y="0"/>
                  <a:pt x="1216" y="96"/>
                  <a:pt x="1248" y="112"/>
                </a:cubicBezTo>
                <a:cubicBezTo>
                  <a:pt x="1280" y="128"/>
                  <a:pt x="1384" y="120"/>
                  <a:pt x="1488" y="112"/>
                </a:cubicBezTo>
              </a:path>
            </a:pathLst>
          </a:custGeom>
          <a:noFill/>
          <a:ln w="28575">
            <a:solidFill>
              <a:schemeClr val="tx2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25" name="Freeform 33"/>
          <p:cNvSpPr>
            <a:spLocks/>
          </p:cNvSpPr>
          <p:nvPr/>
        </p:nvSpPr>
        <p:spPr bwMode="auto">
          <a:xfrm>
            <a:off x="1905000" y="2362200"/>
            <a:ext cx="2438400" cy="341313"/>
          </a:xfrm>
          <a:custGeom>
            <a:avLst/>
            <a:gdLst>
              <a:gd name="T0" fmla="*/ 0 w 1488"/>
              <a:gd name="T1" fmla="*/ 2147483647 h 215"/>
              <a:gd name="T2" fmla="*/ 2147483647 w 1488"/>
              <a:gd name="T3" fmla="*/ 2147483647 h 215"/>
              <a:gd name="T4" fmla="*/ 2147483647 w 1488"/>
              <a:gd name="T5" fmla="*/ 2147483647 h 215"/>
              <a:gd name="T6" fmla="*/ 2147483647 w 1488"/>
              <a:gd name="T7" fmla="*/ 2147483647 h 215"/>
              <a:gd name="T8" fmla="*/ 2147483647 w 1488"/>
              <a:gd name="T9" fmla="*/ 2147483647 h 215"/>
              <a:gd name="T10" fmla="*/ 2147483647 w 1488"/>
              <a:gd name="T11" fmla="*/ 2147483647 h 2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88"/>
              <a:gd name="T19" fmla="*/ 0 h 215"/>
              <a:gd name="T20" fmla="*/ 1488 w 1488"/>
              <a:gd name="T21" fmla="*/ 215 h 2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88" h="215">
                <a:moveTo>
                  <a:pt x="0" y="160"/>
                </a:moveTo>
                <a:cubicBezTo>
                  <a:pt x="79" y="107"/>
                  <a:pt x="159" y="55"/>
                  <a:pt x="192" y="64"/>
                </a:cubicBezTo>
                <a:cubicBezTo>
                  <a:pt x="224" y="72"/>
                  <a:pt x="8" y="215"/>
                  <a:pt x="192" y="208"/>
                </a:cubicBezTo>
                <a:cubicBezTo>
                  <a:pt x="375" y="200"/>
                  <a:pt x="1120" y="32"/>
                  <a:pt x="1296" y="16"/>
                </a:cubicBezTo>
                <a:cubicBezTo>
                  <a:pt x="1472" y="0"/>
                  <a:pt x="1216" y="96"/>
                  <a:pt x="1248" y="112"/>
                </a:cubicBezTo>
                <a:cubicBezTo>
                  <a:pt x="1280" y="128"/>
                  <a:pt x="1384" y="120"/>
                  <a:pt x="1488" y="112"/>
                </a:cubicBezTo>
              </a:path>
            </a:pathLst>
          </a:custGeom>
          <a:noFill/>
          <a:ln w="28575">
            <a:solidFill>
              <a:schemeClr val="accent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2362200" y="3657600"/>
          <a:ext cx="4822825" cy="479425"/>
        </p:xfrm>
        <a:graphic>
          <a:graphicData uri="http://schemas.openxmlformats.org/presentationml/2006/ole">
            <p:oleObj spid="_x0000_s13314" name="Equation" r:id="rId11" imgW="2044440" imgH="203040" progId="Equation.3">
              <p:embed/>
            </p:oleObj>
          </a:graphicData>
        </a:graphic>
      </p:graphicFrame>
      <p:grpSp>
        <p:nvGrpSpPr>
          <p:cNvPr id="9" name="Group 35"/>
          <p:cNvGrpSpPr>
            <a:grpSpLocks/>
          </p:cNvGrpSpPr>
          <p:nvPr/>
        </p:nvGrpSpPr>
        <p:grpSpPr bwMode="auto">
          <a:xfrm>
            <a:off x="76200" y="1890713"/>
            <a:ext cx="1447800" cy="1793875"/>
            <a:chOff x="48" y="1191"/>
            <a:chExt cx="912" cy="1130"/>
          </a:xfrm>
        </p:grpSpPr>
        <p:graphicFrame>
          <p:nvGraphicFramePr>
            <p:cNvPr id="13315" name="Object 3"/>
            <p:cNvGraphicFramePr>
              <a:graphicFrameLocks noChangeAspect="1"/>
            </p:cNvGraphicFramePr>
            <p:nvPr/>
          </p:nvGraphicFramePr>
          <p:xfrm>
            <a:off x="56" y="2064"/>
            <a:ext cx="856" cy="257"/>
          </p:xfrm>
          <a:graphic>
            <a:graphicData uri="http://schemas.openxmlformats.org/presentationml/2006/ole">
              <p:oleObj spid="_x0000_s13315" name="Equation" r:id="rId12" imgW="761760" imgH="228600" progId="Equation.3">
                <p:embed/>
              </p:oleObj>
            </a:graphicData>
          </a:graphic>
        </p:graphicFrame>
        <p:graphicFrame>
          <p:nvGraphicFramePr>
            <p:cNvPr id="13316" name="Object 4"/>
            <p:cNvGraphicFramePr>
              <a:graphicFrameLocks noChangeAspect="1"/>
            </p:cNvGraphicFramePr>
            <p:nvPr/>
          </p:nvGraphicFramePr>
          <p:xfrm>
            <a:off x="48" y="1191"/>
            <a:ext cx="912" cy="585"/>
          </p:xfrm>
          <a:graphic>
            <a:graphicData uri="http://schemas.openxmlformats.org/presentationml/2006/ole">
              <p:oleObj spid="_x0000_s13316" name="Equation" r:id="rId13" imgW="672840" imgH="43164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7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08" grpId="0" autoUpdateAnimBg="0"/>
      <p:bldP spid="187409" grpId="0" autoUpdateAnimBg="0"/>
      <p:bldP spid="187424" grpId="0" animBg="1"/>
      <p:bldP spid="18742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May 2016</a:t>
            </a:r>
          </a:p>
        </p:txBody>
      </p:sp>
      <p:sp>
        <p:nvSpPr>
          <p:cNvPr id="2969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D4412D-4932-4A96-8EFF-1CFD65341F4D}" type="slidenum">
              <a:rPr lang="en-US" smtClean="0">
                <a:ea typeface="ＭＳ Ｐゴシック" pitchFamily="34" charset="-128"/>
              </a:rPr>
              <a:pPr/>
              <a:t>26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52400"/>
            <a:ext cx="7772400" cy="7620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SAMPLING GUI (con2dis)</a:t>
            </a:r>
          </a:p>
        </p:txBody>
      </p:sp>
      <p:pic>
        <p:nvPicPr>
          <p:cNvPr id="7" name="Picture 6" descr="fig04_13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71600"/>
            <a:ext cx="8229600" cy="474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May 2016</a:t>
            </a:r>
          </a:p>
        </p:txBody>
      </p:sp>
      <p:sp>
        <p:nvSpPr>
          <p:cNvPr id="3891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3891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CFA288-9FE3-4E8F-A515-F7FF85E886B4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52400"/>
            <a:ext cx="7772400" cy="762000"/>
          </a:xfrm>
        </p:spPr>
        <p:txBody>
          <a:bodyPr/>
          <a:lstStyle/>
          <a:p>
            <a:r>
              <a:rPr lang="en-US" smtClean="0"/>
              <a:t>SAMPLING GUI (con2dis)</a:t>
            </a:r>
          </a:p>
        </p:txBody>
      </p:sp>
      <p:pic>
        <p:nvPicPr>
          <p:cNvPr id="38918" name="Picture 7" descr="F:\users\Ddrive\Courses\2025-s03\Lectures\Lect08\con2disGUIcolo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5200" y="889000"/>
            <a:ext cx="7264400" cy="592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6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May 2016</a:t>
            </a:r>
          </a:p>
        </p:txBody>
      </p:sp>
      <p:sp>
        <p:nvSpPr>
          <p:cNvPr id="1434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1434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7D719F-95BA-489E-915F-F4E1903C8835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14349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52400"/>
            <a:ext cx="8356600" cy="1143000"/>
          </a:xfrm>
        </p:spPr>
        <p:txBody>
          <a:bodyPr/>
          <a:lstStyle/>
          <a:p>
            <a:r>
              <a:rPr lang="en-US" smtClean="0"/>
              <a:t>SPECTRUM (FOLDING CASE)</a:t>
            </a:r>
          </a:p>
        </p:txBody>
      </p:sp>
      <p:grpSp>
        <p:nvGrpSpPr>
          <p:cNvPr id="14350" name="Group 3"/>
          <p:cNvGrpSpPr>
            <a:grpSpLocks/>
          </p:cNvGrpSpPr>
          <p:nvPr/>
        </p:nvGrpSpPr>
        <p:grpSpPr bwMode="auto">
          <a:xfrm>
            <a:off x="76200" y="1897063"/>
            <a:ext cx="1489075" cy="1692275"/>
            <a:chOff x="48" y="1195"/>
            <a:chExt cx="938" cy="1066"/>
          </a:xfrm>
        </p:grpSpPr>
        <p:graphicFrame>
          <p:nvGraphicFramePr>
            <p:cNvPr id="14344" name="Object 8"/>
            <p:cNvGraphicFramePr>
              <a:graphicFrameLocks noChangeAspect="1"/>
            </p:cNvGraphicFramePr>
            <p:nvPr/>
          </p:nvGraphicFramePr>
          <p:xfrm>
            <a:off x="48" y="1195"/>
            <a:ext cx="938" cy="581"/>
          </p:xfrm>
          <a:graphic>
            <a:graphicData uri="http://schemas.openxmlformats.org/presentationml/2006/ole">
              <p:oleObj spid="_x0000_s14344" name="Equation" r:id="rId3" imgW="635000" imgH="393700" progId="Equation.DSMT36">
                <p:embed/>
              </p:oleObj>
            </a:graphicData>
          </a:graphic>
        </p:graphicFrame>
        <p:graphicFrame>
          <p:nvGraphicFramePr>
            <p:cNvPr id="14345" name="Object 9"/>
            <p:cNvGraphicFramePr>
              <a:graphicFrameLocks noChangeAspect="1"/>
            </p:cNvGraphicFramePr>
            <p:nvPr/>
          </p:nvGraphicFramePr>
          <p:xfrm>
            <a:off x="48" y="2016"/>
            <a:ext cx="897" cy="245"/>
          </p:xfrm>
          <a:graphic>
            <a:graphicData uri="http://schemas.openxmlformats.org/presentationml/2006/ole">
              <p:oleObj spid="_x0000_s14345" name="Equation" r:id="rId4" imgW="698500" imgH="190500" progId="Equation.DSMT36">
                <p:embed/>
              </p:oleObj>
            </a:graphicData>
          </a:graphic>
        </p:graphicFrame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5334000" y="1828800"/>
            <a:ext cx="760413" cy="1773238"/>
            <a:chOff x="2467" y="1151"/>
            <a:chExt cx="479" cy="1117"/>
          </a:xfrm>
        </p:grpSpPr>
        <p:graphicFrame>
          <p:nvGraphicFramePr>
            <p:cNvPr id="14343" name="Object 7"/>
            <p:cNvGraphicFramePr>
              <a:graphicFrameLocks noChangeAspect="1"/>
            </p:cNvGraphicFramePr>
            <p:nvPr/>
          </p:nvGraphicFramePr>
          <p:xfrm>
            <a:off x="2535" y="1151"/>
            <a:ext cx="411" cy="299"/>
          </p:xfrm>
          <a:graphic>
            <a:graphicData uri="http://schemas.openxmlformats.org/presentationml/2006/ole">
              <p:oleObj spid="_x0000_s14343" name="Equation" r:id="rId5" imgW="279400" imgH="203200" progId="Equation.3">
                <p:embed/>
              </p:oleObj>
            </a:graphicData>
          </a:graphic>
        </p:graphicFrame>
        <p:sp>
          <p:nvSpPr>
            <p:cNvPr id="14367" name="Line 8"/>
            <p:cNvSpPr>
              <a:spLocks noChangeShapeType="1"/>
            </p:cNvSpPr>
            <p:nvPr/>
          </p:nvSpPr>
          <p:spPr bwMode="auto">
            <a:xfrm flipV="1">
              <a:off x="2755" y="1392"/>
              <a:ext cx="0" cy="528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8" name="Rectangle 9"/>
            <p:cNvSpPr>
              <a:spLocks noChangeArrowheads="1"/>
            </p:cNvSpPr>
            <p:nvPr/>
          </p:nvSpPr>
          <p:spPr bwMode="auto">
            <a:xfrm>
              <a:off x="2467" y="1920"/>
              <a:ext cx="461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1"/>
                  </a:solidFill>
                </a:rPr>
                <a:t>0.4</a:t>
              </a:r>
              <a:r>
                <a:rPr lang="en-US" b="1">
                  <a:solidFill>
                    <a:schemeClr val="accent1"/>
                  </a:solidFill>
                  <a:latin typeface="Symbol" pitchFamily="18" charset="2"/>
                </a:rPr>
                <a:t>p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3657600" y="1828800"/>
            <a:ext cx="884238" cy="1758950"/>
            <a:chOff x="3283" y="1152"/>
            <a:chExt cx="557" cy="1108"/>
          </a:xfrm>
        </p:grpSpPr>
        <p:graphicFrame>
          <p:nvGraphicFramePr>
            <p:cNvPr id="14342" name="Object 6"/>
            <p:cNvGraphicFramePr>
              <a:graphicFrameLocks noChangeAspect="1"/>
            </p:cNvGraphicFramePr>
            <p:nvPr/>
          </p:nvGraphicFramePr>
          <p:xfrm>
            <a:off x="3325" y="1152"/>
            <a:ext cx="355" cy="280"/>
          </p:xfrm>
          <a:graphic>
            <a:graphicData uri="http://schemas.openxmlformats.org/presentationml/2006/ole">
              <p:oleObj spid="_x0000_s14342" name="Equation" r:id="rId6" imgW="241300" imgH="190500" progId="Equation.3">
                <p:embed/>
              </p:oleObj>
            </a:graphicData>
          </a:graphic>
        </p:graphicFrame>
        <p:sp>
          <p:nvSpPr>
            <p:cNvPr id="14365" name="Line 12"/>
            <p:cNvSpPr>
              <a:spLocks noChangeShapeType="1"/>
            </p:cNvSpPr>
            <p:nvPr/>
          </p:nvSpPr>
          <p:spPr bwMode="auto">
            <a:xfrm flipV="1">
              <a:off x="3517" y="1392"/>
              <a:ext cx="0" cy="528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6" name="Rectangle 13"/>
            <p:cNvSpPr>
              <a:spLocks noChangeArrowheads="1"/>
            </p:cNvSpPr>
            <p:nvPr/>
          </p:nvSpPr>
          <p:spPr bwMode="auto">
            <a:xfrm>
              <a:off x="3283" y="1912"/>
              <a:ext cx="557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2"/>
                  </a:solidFill>
                </a:rPr>
                <a:t>–0.4</a:t>
              </a:r>
              <a:r>
                <a:rPr lang="en-US" b="1">
                  <a:solidFill>
                    <a:schemeClr val="tx2"/>
                  </a:solidFill>
                  <a:latin typeface="Symbol" pitchFamily="18" charset="2"/>
                </a:rPr>
                <a:t>p</a:t>
              </a:r>
            </a:p>
          </p:txBody>
        </p:sp>
      </p:grpSp>
      <p:sp>
        <p:nvSpPr>
          <p:cNvPr id="188430" name="Rectangle 14"/>
          <p:cNvSpPr>
            <a:spLocks noChangeArrowheads="1"/>
          </p:cNvSpPr>
          <p:nvPr/>
        </p:nvSpPr>
        <p:spPr bwMode="auto">
          <a:xfrm>
            <a:off x="7315200" y="3049588"/>
            <a:ext cx="731838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2"/>
                </a:solidFill>
              </a:rPr>
              <a:t>1.6</a:t>
            </a:r>
            <a:r>
              <a:rPr lang="en-US" b="1">
                <a:solidFill>
                  <a:schemeClr val="tx2"/>
                </a:solidFill>
                <a:latin typeface="Symbol" pitchFamily="18" charset="2"/>
              </a:rPr>
              <a:t>p</a:t>
            </a:r>
            <a:endParaRPr lang="en-US" b="1">
              <a:solidFill>
                <a:schemeClr val="accent1"/>
              </a:solidFill>
              <a:latin typeface="Symbol" pitchFamily="18" charset="2"/>
            </a:endParaRPr>
          </a:p>
        </p:txBody>
      </p:sp>
      <p:sp>
        <p:nvSpPr>
          <p:cNvPr id="188431" name="Rectangle 15"/>
          <p:cNvSpPr>
            <a:spLocks noChangeArrowheads="1"/>
          </p:cNvSpPr>
          <p:nvPr/>
        </p:nvSpPr>
        <p:spPr bwMode="auto">
          <a:xfrm>
            <a:off x="1752600" y="3048000"/>
            <a:ext cx="884238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–1.6</a:t>
            </a:r>
            <a:r>
              <a:rPr lang="en-US" b="1">
                <a:solidFill>
                  <a:schemeClr val="accent1"/>
                </a:solidFill>
                <a:latin typeface="Symbol" pitchFamily="18" charset="2"/>
              </a:rPr>
              <a:t>p</a:t>
            </a:r>
          </a:p>
        </p:txBody>
      </p:sp>
      <p:grpSp>
        <p:nvGrpSpPr>
          <p:cNvPr id="14355" name="Group 16"/>
          <p:cNvGrpSpPr>
            <a:grpSpLocks/>
          </p:cNvGrpSpPr>
          <p:nvPr/>
        </p:nvGrpSpPr>
        <p:grpSpPr bwMode="auto">
          <a:xfrm>
            <a:off x="1295400" y="1811338"/>
            <a:ext cx="7548563" cy="1465262"/>
            <a:chOff x="816" y="1141"/>
            <a:chExt cx="4755" cy="923"/>
          </a:xfrm>
        </p:grpSpPr>
        <p:graphicFrame>
          <p:nvGraphicFramePr>
            <p:cNvPr id="14339" name="Object 3"/>
            <p:cNvGraphicFramePr>
              <a:graphicFrameLocks noChangeAspect="1"/>
            </p:cNvGraphicFramePr>
            <p:nvPr/>
          </p:nvGraphicFramePr>
          <p:xfrm>
            <a:off x="5328" y="1776"/>
            <a:ext cx="243" cy="288"/>
          </p:xfrm>
          <a:graphic>
            <a:graphicData uri="http://schemas.openxmlformats.org/presentationml/2006/ole">
              <p:oleObj spid="_x0000_s14339" name="Equation" r:id="rId7" imgW="139700" imgH="165100" progId="Equation.DSMT36">
                <p:embed/>
              </p:oleObj>
            </a:graphicData>
          </a:graphic>
        </p:graphicFrame>
        <p:sp>
          <p:nvSpPr>
            <p:cNvPr id="14359" name="Line 18"/>
            <p:cNvSpPr>
              <a:spLocks noChangeShapeType="1"/>
            </p:cNvSpPr>
            <p:nvPr/>
          </p:nvSpPr>
          <p:spPr bwMode="auto">
            <a:xfrm>
              <a:off x="816" y="1920"/>
              <a:ext cx="44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0" name="Line 19"/>
            <p:cNvSpPr>
              <a:spLocks noChangeShapeType="1"/>
            </p:cNvSpPr>
            <p:nvPr/>
          </p:nvSpPr>
          <p:spPr bwMode="auto">
            <a:xfrm flipV="1">
              <a:off x="3120" y="1200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361" name="Group 20"/>
            <p:cNvGrpSpPr>
              <a:grpSpLocks/>
            </p:cNvGrpSpPr>
            <p:nvPr/>
          </p:nvGrpSpPr>
          <p:grpSpPr bwMode="auto">
            <a:xfrm>
              <a:off x="4656" y="1152"/>
              <a:ext cx="355" cy="769"/>
              <a:chOff x="4848" y="1152"/>
              <a:chExt cx="355" cy="769"/>
            </a:xfrm>
          </p:grpSpPr>
          <p:graphicFrame>
            <p:nvGraphicFramePr>
              <p:cNvPr id="14341" name="Object 5"/>
              <p:cNvGraphicFramePr>
                <a:graphicFrameLocks noChangeAspect="1"/>
              </p:cNvGraphicFramePr>
              <p:nvPr/>
            </p:nvGraphicFramePr>
            <p:xfrm>
              <a:off x="4848" y="1152"/>
              <a:ext cx="355" cy="280"/>
            </p:xfrm>
            <a:graphic>
              <a:graphicData uri="http://schemas.openxmlformats.org/presentationml/2006/ole">
                <p:oleObj spid="_x0000_s14341" name="Equation" r:id="rId8" imgW="241300" imgH="190500" progId="Equation.3">
                  <p:embed/>
                </p:oleObj>
              </a:graphicData>
            </a:graphic>
          </p:graphicFrame>
          <p:sp>
            <p:nvSpPr>
              <p:cNvPr id="14364" name="Line 22"/>
              <p:cNvSpPr>
                <a:spLocks noChangeShapeType="1"/>
              </p:cNvSpPr>
              <p:nvPr/>
            </p:nvSpPr>
            <p:spPr bwMode="auto">
              <a:xfrm flipV="1">
                <a:off x="5040" y="1393"/>
                <a:ext cx="0" cy="52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362" name="Group 23"/>
            <p:cNvGrpSpPr>
              <a:grpSpLocks/>
            </p:cNvGrpSpPr>
            <p:nvPr/>
          </p:nvGrpSpPr>
          <p:grpSpPr bwMode="auto">
            <a:xfrm>
              <a:off x="1221" y="1141"/>
              <a:ext cx="411" cy="779"/>
              <a:chOff x="1029" y="1141"/>
              <a:chExt cx="411" cy="779"/>
            </a:xfrm>
          </p:grpSpPr>
          <p:graphicFrame>
            <p:nvGraphicFramePr>
              <p:cNvPr id="14340" name="Object 4"/>
              <p:cNvGraphicFramePr>
                <a:graphicFrameLocks noChangeAspect="1"/>
              </p:cNvGraphicFramePr>
              <p:nvPr/>
            </p:nvGraphicFramePr>
            <p:xfrm>
              <a:off x="1029" y="1141"/>
              <a:ext cx="411" cy="299"/>
            </p:xfrm>
            <a:graphic>
              <a:graphicData uri="http://schemas.openxmlformats.org/presentationml/2006/ole">
                <p:oleObj spid="_x0000_s14340" name="Equation" r:id="rId9" imgW="279400" imgH="203200" progId="Equation.3">
                  <p:embed/>
                </p:oleObj>
              </a:graphicData>
            </a:graphic>
          </p:graphicFrame>
          <p:sp>
            <p:nvSpPr>
              <p:cNvPr id="14363" name="Line 25"/>
              <p:cNvSpPr>
                <a:spLocks noChangeShapeType="1"/>
              </p:cNvSpPr>
              <p:nvPr/>
            </p:nvSpPr>
            <p:spPr bwMode="auto">
              <a:xfrm flipV="1">
                <a:off x="1200" y="1392"/>
                <a:ext cx="0" cy="52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8442" name="Freeform 26"/>
          <p:cNvSpPr>
            <a:spLocks/>
          </p:cNvSpPr>
          <p:nvPr/>
        </p:nvSpPr>
        <p:spPr bwMode="auto">
          <a:xfrm>
            <a:off x="4038600" y="2554288"/>
            <a:ext cx="3657600" cy="341312"/>
          </a:xfrm>
          <a:custGeom>
            <a:avLst/>
            <a:gdLst>
              <a:gd name="T0" fmla="*/ 0 w 1488"/>
              <a:gd name="T1" fmla="*/ 2147483647 h 215"/>
              <a:gd name="T2" fmla="*/ 2147483647 w 1488"/>
              <a:gd name="T3" fmla="*/ 2147483647 h 215"/>
              <a:gd name="T4" fmla="*/ 2147483647 w 1488"/>
              <a:gd name="T5" fmla="*/ 2147483647 h 215"/>
              <a:gd name="T6" fmla="*/ 2147483647 w 1488"/>
              <a:gd name="T7" fmla="*/ 2147483647 h 215"/>
              <a:gd name="T8" fmla="*/ 2147483647 w 1488"/>
              <a:gd name="T9" fmla="*/ 2147483647 h 215"/>
              <a:gd name="T10" fmla="*/ 2147483647 w 1488"/>
              <a:gd name="T11" fmla="*/ 2147483647 h 2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88"/>
              <a:gd name="T19" fmla="*/ 0 h 215"/>
              <a:gd name="T20" fmla="*/ 1488 w 1488"/>
              <a:gd name="T21" fmla="*/ 215 h 2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88" h="215">
                <a:moveTo>
                  <a:pt x="0" y="160"/>
                </a:moveTo>
                <a:cubicBezTo>
                  <a:pt x="79" y="107"/>
                  <a:pt x="159" y="55"/>
                  <a:pt x="192" y="64"/>
                </a:cubicBezTo>
                <a:cubicBezTo>
                  <a:pt x="224" y="72"/>
                  <a:pt x="8" y="215"/>
                  <a:pt x="192" y="208"/>
                </a:cubicBezTo>
                <a:cubicBezTo>
                  <a:pt x="375" y="200"/>
                  <a:pt x="1120" y="32"/>
                  <a:pt x="1296" y="16"/>
                </a:cubicBezTo>
                <a:cubicBezTo>
                  <a:pt x="1472" y="0"/>
                  <a:pt x="1216" y="96"/>
                  <a:pt x="1248" y="112"/>
                </a:cubicBezTo>
                <a:cubicBezTo>
                  <a:pt x="1280" y="128"/>
                  <a:pt x="1384" y="120"/>
                  <a:pt x="1488" y="112"/>
                </a:cubicBezTo>
              </a:path>
            </a:pathLst>
          </a:custGeom>
          <a:noFill/>
          <a:ln w="28575">
            <a:solidFill>
              <a:schemeClr val="tx2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8443" name="Freeform 27"/>
          <p:cNvSpPr>
            <a:spLocks/>
          </p:cNvSpPr>
          <p:nvPr/>
        </p:nvSpPr>
        <p:spPr bwMode="auto">
          <a:xfrm>
            <a:off x="2209800" y="2362200"/>
            <a:ext cx="3581400" cy="341313"/>
          </a:xfrm>
          <a:custGeom>
            <a:avLst/>
            <a:gdLst>
              <a:gd name="T0" fmla="*/ 0 w 1488"/>
              <a:gd name="T1" fmla="*/ 2147483647 h 215"/>
              <a:gd name="T2" fmla="*/ 2147483647 w 1488"/>
              <a:gd name="T3" fmla="*/ 2147483647 h 215"/>
              <a:gd name="T4" fmla="*/ 2147483647 w 1488"/>
              <a:gd name="T5" fmla="*/ 2147483647 h 215"/>
              <a:gd name="T6" fmla="*/ 2147483647 w 1488"/>
              <a:gd name="T7" fmla="*/ 2147483647 h 215"/>
              <a:gd name="T8" fmla="*/ 2147483647 w 1488"/>
              <a:gd name="T9" fmla="*/ 2147483647 h 215"/>
              <a:gd name="T10" fmla="*/ 2147483647 w 1488"/>
              <a:gd name="T11" fmla="*/ 2147483647 h 2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88"/>
              <a:gd name="T19" fmla="*/ 0 h 215"/>
              <a:gd name="T20" fmla="*/ 1488 w 1488"/>
              <a:gd name="T21" fmla="*/ 215 h 2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88" h="215">
                <a:moveTo>
                  <a:pt x="0" y="160"/>
                </a:moveTo>
                <a:cubicBezTo>
                  <a:pt x="79" y="107"/>
                  <a:pt x="159" y="55"/>
                  <a:pt x="192" y="64"/>
                </a:cubicBezTo>
                <a:cubicBezTo>
                  <a:pt x="224" y="72"/>
                  <a:pt x="8" y="215"/>
                  <a:pt x="192" y="208"/>
                </a:cubicBezTo>
                <a:cubicBezTo>
                  <a:pt x="375" y="200"/>
                  <a:pt x="1120" y="32"/>
                  <a:pt x="1296" y="16"/>
                </a:cubicBezTo>
                <a:cubicBezTo>
                  <a:pt x="1472" y="0"/>
                  <a:pt x="1216" y="96"/>
                  <a:pt x="1248" y="112"/>
                </a:cubicBezTo>
                <a:cubicBezTo>
                  <a:pt x="1280" y="128"/>
                  <a:pt x="1384" y="120"/>
                  <a:pt x="1488" y="112"/>
                </a:cubicBezTo>
              </a:path>
            </a:pathLst>
          </a:custGeom>
          <a:noFill/>
          <a:ln w="28575">
            <a:solidFill>
              <a:schemeClr val="accent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4358" name="Picture 28" descr="cosine-folding.gif                                             00006EFBJJ2                            B37C3755: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9213" y="4191000"/>
            <a:ext cx="9094787" cy="258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2287588" y="3657600"/>
          <a:ext cx="4973637" cy="479425"/>
        </p:xfrm>
        <a:graphic>
          <a:graphicData uri="http://schemas.openxmlformats.org/presentationml/2006/ole">
            <p:oleObj spid="_x0000_s14338" name="Equation" r:id="rId11" imgW="2108160" imgH="2030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8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8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30" grpId="0" autoUpdateAnimBg="0"/>
      <p:bldP spid="188431" grpId="0" autoUpdateAnimBg="0"/>
      <p:bldP spid="188442" grpId="0" animBg="1"/>
      <p:bldP spid="18844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May 2016</a:t>
            </a:r>
          </a:p>
        </p:txBody>
      </p:sp>
      <p:sp>
        <p:nvSpPr>
          <p:cNvPr id="4096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4096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3CED9F-7BDC-4D73-8FDC-3CEE24F24F65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7772400" cy="1143000"/>
          </a:xfrm>
        </p:spPr>
        <p:txBody>
          <a:bodyPr/>
          <a:lstStyle/>
          <a:p>
            <a:r>
              <a:rPr lang="en-US" smtClean="0"/>
              <a:t>FOLDING DIAGRAM</a:t>
            </a:r>
          </a:p>
        </p:txBody>
      </p:sp>
      <p:pic>
        <p:nvPicPr>
          <p:cNvPr id="40966" name="Picture 3" descr="F:\users\Ddrive\Courses\2025-s03\Lectures\Lect09\foldingplo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344613"/>
            <a:ext cx="7162800" cy="520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May 2016</a:t>
            </a:r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0846E5-A5F4-4379-A056-E234674C85D0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READING ASSIGNMENTS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Lecture: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Chap 4, Sections 4-1 and 4-2</a:t>
            </a:r>
          </a:p>
          <a:p>
            <a:endParaRPr lang="en-US" dirty="0" smtClean="0"/>
          </a:p>
          <a:p>
            <a:r>
              <a:rPr lang="en-US" dirty="0" smtClean="0"/>
              <a:t>Other Reading:</a:t>
            </a:r>
          </a:p>
          <a:p>
            <a:pPr lvl="1"/>
            <a:r>
              <a:rPr lang="en-US" dirty="0" smtClean="0"/>
              <a:t>Recitation: Strobe Demo (Sect 4-5)</a:t>
            </a:r>
          </a:p>
          <a:p>
            <a:pPr lvl="1"/>
            <a:r>
              <a:rPr lang="en-US" dirty="0" smtClean="0"/>
              <a:t>Next Lecture: </a:t>
            </a:r>
            <a:r>
              <a:rPr lang="en-US" dirty="0" smtClean="0">
                <a:solidFill>
                  <a:schemeClr val="accent1"/>
                </a:solidFill>
              </a:rPr>
              <a:t>Chap. 4, Sects. 4-3 and 4-4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May 2016</a:t>
            </a:r>
          </a:p>
        </p:txBody>
      </p:sp>
      <p:sp>
        <p:nvSpPr>
          <p:cNvPr id="4301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4301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537570-88AC-4C10-ADA9-A5C9A94B1055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STROBE DEMO (Synthetic)</a:t>
            </a:r>
          </a:p>
        </p:txBody>
      </p:sp>
      <p:pic>
        <p:nvPicPr>
          <p:cNvPr id="43014" name="Picture 5" descr="Synth-strobes.gif                                              0000869AJKL-2                          B0CAADC9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638300"/>
            <a:ext cx="62230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May 2016</a:t>
            </a:r>
          </a:p>
        </p:txBody>
      </p:sp>
      <p:sp>
        <p:nvSpPr>
          <p:cNvPr id="3993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3994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BD76B7-6490-42B5-80C1-8CDDC6040F1B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SAMPLING DEMO (Chap. 4)</a:t>
            </a:r>
          </a:p>
        </p:txBody>
      </p:sp>
      <p:pic>
        <p:nvPicPr>
          <p:cNvPr id="39942" name="Picture 3" descr="sampling-movie.gif                                             0000869AJKL-2                          B0CAADC9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9538" y="1778000"/>
            <a:ext cx="6088062" cy="485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May 2016</a:t>
            </a:r>
          </a:p>
        </p:txBody>
      </p:sp>
      <p:sp>
        <p:nvSpPr>
          <p:cNvPr id="1536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153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17DB58-4D2E-48EB-A810-42E6230CE9EB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15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ALIASING DERIVATION</a:t>
            </a:r>
          </a:p>
        </p:txBody>
      </p:sp>
      <p:sp>
        <p:nvSpPr>
          <p:cNvPr id="15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78800" cy="990600"/>
          </a:xfrm>
        </p:spPr>
        <p:txBody>
          <a:bodyPr/>
          <a:lstStyle/>
          <a:p>
            <a:r>
              <a:rPr lang="en-US" smtClean="0"/>
              <a:t>Other Frequencies give the same</a:t>
            </a:r>
          </a:p>
          <a:p>
            <a:endParaRPr lang="en-US" smtClean="0"/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7729538" y="1693863"/>
          <a:ext cx="500062" cy="592137"/>
        </p:xfrm>
        <a:graphic>
          <a:graphicData uri="http://schemas.openxmlformats.org/presentationml/2006/ole">
            <p:oleObj spid="_x0000_s15362" name="Equation" r:id="rId3" imgW="139700" imgH="165100" progId="Equation.3">
              <p:embed/>
            </p:oleObj>
          </a:graphicData>
        </a:graphic>
      </p:graphicFrame>
      <p:graphicFrame>
        <p:nvGraphicFramePr>
          <p:cNvPr id="182277" name="Object 3"/>
          <p:cNvGraphicFramePr>
            <a:graphicFrameLocks noChangeAspect="1"/>
          </p:cNvGraphicFramePr>
          <p:nvPr/>
        </p:nvGraphicFramePr>
        <p:xfrm>
          <a:off x="1752600" y="3694113"/>
          <a:ext cx="5083175" cy="649287"/>
        </p:xfrm>
        <a:graphic>
          <a:graphicData uri="http://schemas.openxmlformats.org/presentationml/2006/ole">
            <p:oleObj spid="_x0000_s15363" name="Equation" r:id="rId4" imgW="1587500" imgH="203200" progId="Equation.DSMT36">
              <p:embed/>
            </p:oleObj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85800" y="2590800"/>
            <a:ext cx="6342063" cy="609600"/>
            <a:chOff x="528" y="1536"/>
            <a:chExt cx="3995" cy="384"/>
          </a:xfrm>
        </p:grpSpPr>
        <p:graphicFrame>
          <p:nvGraphicFramePr>
            <p:cNvPr id="15366" name="Object 6"/>
            <p:cNvGraphicFramePr>
              <a:graphicFrameLocks noChangeAspect="1"/>
            </p:cNvGraphicFramePr>
            <p:nvPr/>
          </p:nvGraphicFramePr>
          <p:xfrm>
            <a:off x="528" y="1536"/>
            <a:ext cx="3995" cy="384"/>
          </p:xfrm>
          <a:graphic>
            <a:graphicData uri="http://schemas.openxmlformats.org/presentationml/2006/ole">
              <p:oleObj spid="_x0000_s15366" name="Equation" r:id="rId5" imgW="1981200" imgH="190500" progId="Equation.3">
                <p:embed/>
              </p:oleObj>
            </a:graphicData>
          </a:graphic>
        </p:graphicFrame>
        <p:sp>
          <p:nvSpPr>
            <p:cNvPr id="15373" name="Line 8"/>
            <p:cNvSpPr>
              <a:spLocks noChangeShapeType="1"/>
            </p:cNvSpPr>
            <p:nvPr/>
          </p:nvSpPr>
          <p:spPr bwMode="auto">
            <a:xfrm>
              <a:off x="2832" y="1920"/>
              <a:ext cx="864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82281" name="Object 4"/>
          <p:cNvGraphicFramePr>
            <a:graphicFrameLocks noChangeAspect="1"/>
          </p:cNvGraphicFramePr>
          <p:nvPr/>
        </p:nvGraphicFramePr>
        <p:xfrm>
          <a:off x="838200" y="4572000"/>
          <a:ext cx="7239000" cy="650875"/>
        </p:xfrm>
        <a:graphic>
          <a:graphicData uri="http://schemas.openxmlformats.org/presentationml/2006/ole">
            <p:oleObj spid="_x0000_s15364" name="Equation" r:id="rId6" imgW="2260600" imgH="203200" progId="Equation.DSMT36">
              <p:embed/>
            </p:oleObj>
          </a:graphicData>
        </a:graphic>
      </p:graphicFrame>
      <p:graphicFrame>
        <p:nvGraphicFramePr>
          <p:cNvPr id="182282" name="Object 5"/>
          <p:cNvGraphicFramePr>
            <a:graphicFrameLocks noChangeAspect="1"/>
          </p:cNvGraphicFramePr>
          <p:nvPr/>
        </p:nvGraphicFramePr>
        <p:xfrm>
          <a:off x="1174750" y="5368925"/>
          <a:ext cx="6911975" cy="733425"/>
        </p:xfrm>
        <a:graphic>
          <a:graphicData uri="http://schemas.openxmlformats.org/presentationml/2006/ole">
            <p:oleObj spid="_x0000_s15365" name="Equation" r:id="rId7" imgW="2159000" imgH="228600" progId="Equation.DSMT36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2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May 2016</a:t>
            </a:r>
          </a:p>
        </p:txBody>
      </p:sp>
      <p:sp>
        <p:nvSpPr>
          <p:cNvPr id="163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163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6ED65A-16F4-4B4A-B8BB-FE3A92596557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16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ALIASING DERIVATION–2</a:t>
            </a:r>
          </a:p>
        </p:txBody>
      </p:sp>
      <p:sp>
        <p:nvSpPr>
          <p:cNvPr id="16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78800" cy="990600"/>
          </a:xfrm>
        </p:spPr>
        <p:txBody>
          <a:bodyPr/>
          <a:lstStyle/>
          <a:p>
            <a:r>
              <a:rPr lang="en-US" smtClean="0"/>
              <a:t>Other Frequencies give the same</a:t>
            </a:r>
          </a:p>
          <a:p>
            <a:endParaRPr lang="en-US" smtClean="0"/>
          </a:p>
        </p:txBody>
      </p:sp>
      <p:graphicFrame>
        <p:nvGraphicFramePr>
          <p:cNvPr id="183300" name="Object 2"/>
          <p:cNvGraphicFramePr>
            <a:graphicFrameLocks noChangeAspect="1"/>
          </p:cNvGraphicFramePr>
          <p:nvPr/>
        </p:nvGraphicFramePr>
        <p:xfrm>
          <a:off x="2274888" y="5368925"/>
          <a:ext cx="3371850" cy="1412875"/>
        </p:xfrm>
        <a:graphic>
          <a:graphicData uri="http://schemas.openxmlformats.org/presentationml/2006/ole">
            <p:oleObj spid="_x0000_s16386" name="Equation" r:id="rId3" imgW="939800" imgH="393700" progId="Equation.3">
              <p:embed/>
            </p:oleObj>
          </a:graphicData>
        </a:graphic>
      </p:graphicFrame>
      <p:graphicFrame>
        <p:nvGraphicFramePr>
          <p:cNvPr id="183301" name="Object 3"/>
          <p:cNvGraphicFramePr>
            <a:graphicFrameLocks noChangeAspect="1"/>
          </p:cNvGraphicFramePr>
          <p:nvPr/>
        </p:nvGraphicFramePr>
        <p:xfrm>
          <a:off x="5703888" y="5715000"/>
          <a:ext cx="1230312" cy="547688"/>
        </p:xfrm>
        <a:graphic>
          <a:graphicData uri="http://schemas.openxmlformats.org/presentationml/2006/ole">
            <p:oleObj spid="_x0000_s16387" name="Equation" r:id="rId4" imgW="342900" imgH="152400" progId="Equation.3">
              <p:embed/>
            </p:oleObj>
          </a:graphicData>
        </a:graphic>
      </p:graphicFrame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7729538" y="1693863"/>
          <a:ext cx="500062" cy="592137"/>
        </p:xfrm>
        <a:graphic>
          <a:graphicData uri="http://schemas.openxmlformats.org/presentationml/2006/ole">
            <p:oleObj spid="_x0000_s16388" name="Equation" r:id="rId5" imgW="139700" imgH="165100" progId="Equation.3">
              <p:embed/>
            </p:oleObj>
          </a:graphicData>
        </a:graphic>
      </p:graphicFrame>
      <p:graphicFrame>
        <p:nvGraphicFramePr>
          <p:cNvPr id="183303" name="Object 5"/>
          <p:cNvGraphicFramePr>
            <a:graphicFrameLocks noChangeAspect="1"/>
          </p:cNvGraphicFramePr>
          <p:nvPr/>
        </p:nvGraphicFramePr>
        <p:xfrm>
          <a:off x="623888" y="4038600"/>
          <a:ext cx="8008937" cy="1258888"/>
        </p:xfrm>
        <a:graphic>
          <a:graphicData uri="http://schemas.openxmlformats.org/presentationml/2006/ole">
            <p:oleObj spid="_x0000_s16389" name="Equation" r:id="rId6" imgW="2501900" imgH="393700" progId="Equation.3">
              <p:embed/>
            </p:oleObj>
          </a:graphicData>
        </a:graphic>
      </p:graphicFrame>
      <p:graphicFrame>
        <p:nvGraphicFramePr>
          <p:cNvPr id="183304" name="Object 6"/>
          <p:cNvGraphicFramePr>
            <a:graphicFrameLocks noChangeAspect="1"/>
          </p:cNvGraphicFramePr>
          <p:nvPr/>
        </p:nvGraphicFramePr>
        <p:xfrm>
          <a:off x="685800" y="3276600"/>
          <a:ext cx="7194550" cy="609600"/>
        </p:xfrm>
        <a:graphic>
          <a:graphicData uri="http://schemas.openxmlformats.org/presentationml/2006/ole">
            <p:oleObj spid="_x0000_s16390" name="Equation" r:id="rId7" imgW="2247900" imgH="190500" progId="Equation.3">
              <p:embed/>
            </p:oleObj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85800" y="2438400"/>
            <a:ext cx="6342063" cy="609600"/>
            <a:chOff x="528" y="1536"/>
            <a:chExt cx="3995" cy="384"/>
          </a:xfrm>
        </p:grpSpPr>
        <p:graphicFrame>
          <p:nvGraphicFramePr>
            <p:cNvPr id="16392" name="Object 8"/>
            <p:cNvGraphicFramePr>
              <a:graphicFrameLocks noChangeAspect="1"/>
            </p:cNvGraphicFramePr>
            <p:nvPr/>
          </p:nvGraphicFramePr>
          <p:xfrm>
            <a:off x="528" y="1536"/>
            <a:ext cx="3995" cy="384"/>
          </p:xfrm>
          <a:graphic>
            <a:graphicData uri="http://schemas.openxmlformats.org/presentationml/2006/ole">
              <p:oleObj spid="_x0000_s16392" name="Equation" r:id="rId8" imgW="1981200" imgH="190500" progId="Equation.3">
                <p:embed/>
              </p:oleObj>
            </a:graphicData>
          </a:graphic>
        </p:graphicFrame>
        <p:sp>
          <p:nvSpPr>
            <p:cNvPr id="16399" name="Line 11"/>
            <p:cNvSpPr>
              <a:spLocks noChangeShapeType="1"/>
            </p:cNvSpPr>
            <p:nvPr/>
          </p:nvSpPr>
          <p:spPr bwMode="auto">
            <a:xfrm>
              <a:off x="2832" y="1920"/>
              <a:ext cx="864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83308" name="Object 7"/>
          <p:cNvGraphicFramePr>
            <a:graphicFrameLocks noChangeAspect="1"/>
          </p:cNvGraphicFramePr>
          <p:nvPr/>
        </p:nvGraphicFramePr>
        <p:xfrm>
          <a:off x="8001000" y="2514600"/>
          <a:ext cx="914400" cy="812800"/>
        </p:xfrm>
        <a:graphic>
          <a:graphicData uri="http://schemas.openxmlformats.org/presentationml/2006/ole">
            <p:oleObj spid="_x0000_s16391" name="Equation" r:id="rId9" imgW="444500" imgH="3937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3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3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May 2016</a:t>
            </a:r>
          </a:p>
        </p:txBody>
      </p:sp>
      <p:sp>
        <p:nvSpPr>
          <p:cNvPr id="1741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17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4A33EC-09A1-4542-A716-182A0CF6DF2B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17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FOLDING DERIVATION</a:t>
            </a:r>
          </a:p>
        </p:txBody>
      </p:sp>
      <p:sp>
        <p:nvSpPr>
          <p:cNvPr id="17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171950"/>
          </a:xfrm>
        </p:spPr>
        <p:txBody>
          <a:bodyPr/>
          <a:lstStyle/>
          <a:p>
            <a:r>
              <a:rPr lang="en-US" smtClean="0"/>
              <a:t>Negative Freqs can give the same</a:t>
            </a:r>
          </a:p>
          <a:p>
            <a:endParaRPr lang="en-US" smtClean="0"/>
          </a:p>
        </p:txBody>
      </p:sp>
      <p:graphicFrame>
        <p:nvGraphicFramePr>
          <p:cNvPr id="166916" name="Object 2"/>
          <p:cNvGraphicFramePr>
            <a:graphicFrameLocks noChangeAspect="1"/>
          </p:cNvGraphicFramePr>
          <p:nvPr/>
        </p:nvGraphicFramePr>
        <p:xfrm>
          <a:off x="304800" y="2209800"/>
          <a:ext cx="6242050" cy="623888"/>
        </p:xfrm>
        <a:graphic>
          <a:graphicData uri="http://schemas.openxmlformats.org/presentationml/2006/ole">
            <p:oleObj spid="_x0000_s17410" name="Equation" r:id="rId3" imgW="1905000" imgH="190500" progId="Equation.3">
              <p:embed/>
            </p:oleObj>
          </a:graphicData>
        </a:graphic>
      </p:graphicFrame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7848600" y="1617663"/>
          <a:ext cx="500063" cy="592137"/>
        </p:xfrm>
        <a:graphic>
          <a:graphicData uri="http://schemas.openxmlformats.org/presentationml/2006/ole">
            <p:oleObj spid="_x0000_s17411" name="Equation" r:id="rId4" imgW="139700" imgH="165100" progId="Equation.3">
              <p:embed/>
            </p:oleObj>
          </a:graphicData>
        </a:graphic>
      </p:graphicFrame>
      <p:sp>
        <p:nvSpPr>
          <p:cNvPr id="166918" name="Line 6"/>
          <p:cNvSpPr>
            <a:spLocks noChangeShapeType="1"/>
          </p:cNvSpPr>
          <p:nvPr/>
        </p:nvSpPr>
        <p:spPr bwMode="auto">
          <a:xfrm>
            <a:off x="3505200" y="2819400"/>
            <a:ext cx="16002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6921" name="Text Box 9"/>
          <p:cNvSpPr txBox="1">
            <a:spLocks noChangeArrowheads="1"/>
          </p:cNvSpPr>
          <p:nvPr/>
        </p:nvSpPr>
        <p:spPr bwMode="auto">
          <a:xfrm>
            <a:off x="5024438" y="5638800"/>
            <a:ext cx="3586162" cy="48577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Times" pitchFamily="18" charset="0"/>
              </a:rPr>
              <a:t>SAME DIGITAL SIGNAL</a:t>
            </a:r>
            <a:endParaRPr lang="en-US" i="1">
              <a:latin typeface="Times" pitchFamily="18" charset="0"/>
            </a:endParaRPr>
          </a:p>
        </p:txBody>
      </p:sp>
      <p:graphicFrame>
        <p:nvGraphicFramePr>
          <p:cNvPr id="166923" name="Object 4"/>
          <p:cNvGraphicFramePr>
            <a:graphicFrameLocks noChangeAspect="1"/>
          </p:cNvGraphicFramePr>
          <p:nvPr/>
        </p:nvGraphicFramePr>
        <p:xfrm>
          <a:off x="133350" y="5257800"/>
          <a:ext cx="4286250" cy="623888"/>
        </p:xfrm>
        <a:graphic>
          <a:graphicData uri="http://schemas.openxmlformats.org/presentationml/2006/ole">
            <p:oleObj spid="_x0000_s17412" name="Equation" r:id="rId5" imgW="1308100" imgH="190500" progId="Equation.3">
              <p:embed/>
            </p:oleObj>
          </a:graphicData>
        </a:graphic>
      </p:graphicFrame>
      <p:graphicFrame>
        <p:nvGraphicFramePr>
          <p:cNvPr id="166924" name="Object 5"/>
          <p:cNvGraphicFramePr>
            <a:graphicFrameLocks noChangeAspect="1"/>
          </p:cNvGraphicFramePr>
          <p:nvPr/>
        </p:nvGraphicFramePr>
        <p:xfrm>
          <a:off x="152400" y="4495800"/>
          <a:ext cx="6950075" cy="623888"/>
        </p:xfrm>
        <a:graphic>
          <a:graphicData uri="http://schemas.openxmlformats.org/presentationml/2006/ole">
            <p:oleObj spid="_x0000_s17413" name="Equation" r:id="rId6" imgW="2120900" imgH="190500" progId="Equation.3">
              <p:embed/>
            </p:oleObj>
          </a:graphicData>
        </a:graphic>
      </p:graphicFrame>
      <p:graphicFrame>
        <p:nvGraphicFramePr>
          <p:cNvPr id="166925" name="Object 6"/>
          <p:cNvGraphicFramePr>
            <a:graphicFrameLocks noChangeAspect="1"/>
          </p:cNvGraphicFramePr>
          <p:nvPr/>
        </p:nvGraphicFramePr>
        <p:xfrm>
          <a:off x="228600" y="3719513"/>
          <a:ext cx="8240713" cy="623887"/>
        </p:xfrm>
        <a:graphic>
          <a:graphicData uri="http://schemas.openxmlformats.org/presentationml/2006/ole">
            <p:oleObj spid="_x0000_s17414" name="Equation" r:id="rId7" imgW="2514600" imgH="190500" progId="Equation.3">
              <p:embed/>
            </p:oleObj>
          </a:graphicData>
        </a:graphic>
      </p:graphicFrame>
      <p:graphicFrame>
        <p:nvGraphicFramePr>
          <p:cNvPr id="166927" name="Object 7"/>
          <p:cNvGraphicFramePr>
            <a:graphicFrameLocks noChangeAspect="1"/>
          </p:cNvGraphicFramePr>
          <p:nvPr/>
        </p:nvGraphicFramePr>
        <p:xfrm>
          <a:off x="188913" y="2957513"/>
          <a:ext cx="8574087" cy="623887"/>
        </p:xfrm>
        <a:graphic>
          <a:graphicData uri="http://schemas.openxmlformats.org/presentationml/2006/ole">
            <p:oleObj spid="_x0000_s17415" name="Equation" r:id="rId8" imgW="2616200" imgH="190500" progId="Equation.3">
              <p:embed/>
            </p:oleObj>
          </a:graphicData>
        </a:graphic>
      </p:graphicFrame>
      <p:pic>
        <p:nvPicPr>
          <p:cNvPr id="166928" name="Picture 16" descr="cos-is-even.gif                                                00008D49JJ2                            B083FE93: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086600" y="4641850"/>
            <a:ext cx="1981200" cy="5397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66930" name="Freeform 18"/>
          <p:cNvSpPr>
            <a:spLocks/>
          </p:cNvSpPr>
          <p:nvPr/>
        </p:nvSpPr>
        <p:spPr bwMode="auto">
          <a:xfrm>
            <a:off x="2741613" y="5791200"/>
            <a:ext cx="2287587" cy="495300"/>
          </a:xfrm>
          <a:custGeom>
            <a:avLst/>
            <a:gdLst>
              <a:gd name="T0" fmla="*/ 2147483647 w 1441"/>
              <a:gd name="T1" fmla="*/ 2147483647 h 312"/>
              <a:gd name="T2" fmla="*/ 2147483647 w 1441"/>
              <a:gd name="T3" fmla="*/ 2147483647 h 312"/>
              <a:gd name="T4" fmla="*/ 2147483647 w 1441"/>
              <a:gd name="T5" fmla="*/ 2147483647 h 312"/>
              <a:gd name="T6" fmla="*/ 2147483647 w 1441"/>
              <a:gd name="T7" fmla="*/ 0 h 312"/>
              <a:gd name="T8" fmla="*/ 0 60000 65536"/>
              <a:gd name="T9" fmla="*/ 0 60000 65536"/>
              <a:gd name="T10" fmla="*/ 0 60000 65536"/>
              <a:gd name="T11" fmla="*/ 0 60000 65536"/>
              <a:gd name="T12" fmla="*/ 0 w 1441"/>
              <a:gd name="T13" fmla="*/ 0 h 312"/>
              <a:gd name="T14" fmla="*/ 1441 w 1441"/>
              <a:gd name="T15" fmla="*/ 312 h 3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1" h="312">
                <a:moveTo>
                  <a:pt x="1441" y="48"/>
                </a:moveTo>
                <a:cubicBezTo>
                  <a:pt x="1309" y="75"/>
                  <a:pt x="1177" y="103"/>
                  <a:pt x="961" y="144"/>
                </a:cubicBezTo>
                <a:cubicBezTo>
                  <a:pt x="744" y="184"/>
                  <a:pt x="289" y="312"/>
                  <a:pt x="145" y="288"/>
                </a:cubicBezTo>
                <a:cubicBezTo>
                  <a:pt x="0" y="263"/>
                  <a:pt x="48" y="131"/>
                  <a:pt x="97" y="0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6931" name="Line 19"/>
          <p:cNvSpPr>
            <a:spLocks noChangeShapeType="1"/>
          </p:cNvSpPr>
          <p:nvPr/>
        </p:nvSpPr>
        <p:spPr bwMode="auto">
          <a:xfrm>
            <a:off x="4953000" y="5029200"/>
            <a:ext cx="10668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6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6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6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6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6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6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6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6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8" grpId="0" animBg="1"/>
      <p:bldP spid="166921" grpId="0" animBg="1" autoUpdateAnimBg="0"/>
      <p:bldP spid="166930" grpId="0" animBg="1"/>
      <p:bldP spid="16693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May 2016</a:t>
            </a:r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226F64-A091-42B5-BF92-EA1953171D30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184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1143000"/>
          </a:xfrm>
        </p:spPr>
        <p:txBody>
          <a:bodyPr/>
          <a:lstStyle/>
          <a:p>
            <a:r>
              <a:rPr lang="en-US" smtClean="0"/>
              <a:t>FOLDING (a type of ALIASING)</a:t>
            </a:r>
          </a:p>
        </p:txBody>
      </p:sp>
      <p:sp>
        <p:nvSpPr>
          <p:cNvPr id="1843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MANY x(t) give IDENTICAL x[n]</a:t>
            </a:r>
          </a:p>
          <a:p>
            <a:r>
              <a:rPr lang="en-US" smtClean="0"/>
              <a:t>CAN’T TELL f</a:t>
            </a:r>
            <a:r>
              <a:rPr lang="en-US" baseline="-25000" smtClean="0"/>
              <a:t>o </a:t>
            </a:r>
            <a:r>
              <a:rPr lang="en-US" smtClean="0"/>
              <a:t>FROM (f</a:t>
            </a:r>
            <a:r>
              <a:rPr lang="en-US" baseline="-25000" smtClean="0"/>
              <a:t>s</a:t>
            </a:r>
            <a:r>
              <a:rPr lang="en-US" smtClean="0"/>
              <a:t>-f</a:t>
            </a:r>
            <a:r>
              <a:rPr lang="en-US" baseline="-25000" smtClean="0"/>
              <a:t>o</a:t>
            </a:r>
            <a:r>
              <a:rPr lang="en-US" smtClean="0"/>
              <a:t>)</a:t>
            </a:r>
            <a:endParaRPr lang="en-US" baseline="-25000" smtClean="0"/>
          </a:p>
          <a:p>
            <a:pPr lvl="1"/>
            <a:r>
              <a:rPr lang="en-US" smtClean="0"/>
              <a:t>Or, (2f</a:t>
            </a:r>
            <a:r>
              <a:rPr lang="en-US" baseline="-25000" smtClean="0"/>
              <a:t>s</a:t>
            </a:r>
            <a:r>
              <a:rPr lang="en-US" smtClean="0"/>
              <a:t>-f</a:t>
            </a:r>
            <a:r>
              <a:rPr lang="en-US" baseline="-25000" smtClean="0"/>
              <a:t>o </a:t>
            </a:r>
            <a:r>
              <a:rPr lang="en-US" smtClean="0"/>
              <a:t>)</a:t>
            </a:r>
            <a:r>
              <a:rPr lang="en-US" baseline="-25000" smtClean="0"/>
              <a:t> </a:t>
            </a:r>
            <a:r>
              <a:rPr lang="en-US" smtClean="0"/>
              <a:t>or, (3f</a:t>
            </a:r>
            <a:r>
              <a:rPr lang="en-US" baseline="-25000" smtClean="0"/>
              <a:t>s</a:t>
            </a:r>
            <a:r>
              <a:rPr lang="en-US" smtClean="0"/>
              <a:t>-f</a:t>
            </a:r>
            <a:r>
              <a:rPr lang="en-US" baseline="-25000" smtClean="0"/>
              <a:t>o </a:t>
            </a:r>
            <a:r>
              <a:rPr lang="en-US" smtClean="0"/>
              <a:t>)</a:t>
            </a:r>
            <a:endParaRPr lang="en-US" baseline="-25000" smtClean="0"/>
          </a:p>
          <a:p>
            <a:r>
              <a:rPr lang="en-US" smtClean="0"/>
              <a:t>EXAMPLE:</a:t>
            </a:r>
          </a:p>
          <a:p>
            <a:pPr lvl="1"/>
            <a:r>
              <a:rPr lang="en-US" smtClean="0"/>
              <a:t>y(t) has 1000 Hz component</a:t>
            </a:r>
          </a:p>
          <a:p>
            <a:pPr lvl="1"/>
            <a:r>
              <a:rPr lang="en-US" smtClean="0"/>
              <a:t>SAMPLING FREQ = 1500 Hz</a:t>
            </a:r>
          </a:p>
          <a:p>
            <a:pPr lvl="1"/>
            <a:r>
              <a:rPr lang="en-US" smtClean="0"/>
              <a:t>WHAT is the “FOLDED” ALIAS ?</a:t>
            </a:r>
          </a:p>
        </p:txBody>
      </p:sp>
      <p:graphicFrame>
        <p:nvGraphicFramePr>
          <p:cNvPr id="154629" name="Object 2"/>
          <p:cNvGraphicFramePr>
            <a:graphicFrameLocks noChangeAspect="1"/>
          </p:cNvGraphicFramePr>
          <p:nvPr/>
        </p:nvGraphicFramePr>
        <p:xfrm>
          <a:off x="4800600" y="5791200"/>
          <a:ext cx="3463925" cy="455613"/>
        </p:xfrm>
        <a:graphic>
          <a:graphicData uri="http://schemas.openxmlformats.org/presentationml/2006/ole">
            <p:oleObj spid="_x0000_s18434" name="Equation" r:id="rId3" imgW="1320800" imgH="1524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May 2016</a:t>
            </a:r>
          </a:p>
        </p:txBody>
      </p:sp>
      <p:sp>
        <p:nvSpPr>
          <p:cNvPr id="194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194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788ADC-9B39-41C8-A253-F92AEB5DD291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1946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DIGITAL FREQ       AGAIN</a:t>
            </a:r>
          </a:p>
        </p:txBody>
      </p:sp>
      <p:pic>
        <p:nvPicPr>
          <p:cNvPr id="19466" name="Picture 1029" descr="normalized-omega.gif                                           00009033JKL-2                          B0CAADC9:"/>
          <p:cNvPicPr>
            <a:picLocks noChangeAspect="1" noChangeArrowheads="1"/>
          </p:cNvPicPr>
          <p:nvPr/>
        </p:nvPicPr>
        <p:blipFill>
          <a:blip r:embed="rId3"/>
          <a:srcRect b="58139"/>
          <a:stretch>
            <a:fillRect/>
          </a:stretch>
        </p:blipFill>
        <p:spPr bwMode="auto">
          <a:xfrm>
            <a:off x="1219200" y="1981200"/>
            <a:ext cx="6985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1066800" y="2895600"/>
          <a:ext cx="3371850" cy="1412875"/>
        </p:xfrm>
        <a:graphic>
          <a:graphicData uri="http://schemas.openxmlformats.org/presentationml/2006/ole">
            <p:oleObj spid="_x0000_s19458" name="Equation" r:id="rId4" imgW="939800" imgH="393700" progId="Equation.3">
              <p:embed/>
            </p:oleObj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4495800" y="3200400"/>
          <a:ext cx="1230313" cy="547688"/>
        </p:xfrm>
        <a:graphic>
          <a:graphicData uri="http://schemas.openxmlformats.org/presentationml/2006/ole">
            <p:oleObj spid="_x0000_s19459" name="Equation" r:id="rId5" imgW="342900" imgH="152400" progId="Equation.3">
              <p:embed/>
            </p:oleObj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1084263" y="4606925"/>
          <a:ext cx="5011737" cy="1412875"/>
        </p:xfrm>
        <a:graphic>
          <a:graphicData uri="http://schemas.openxmlformats.org/presentationml/2006/ole">
            <p:oleObj spid="_x0000_s19460" name="Equation" r:id="rId6" imgW="1397000" imgH="393700" progId="Equation.3">
              <p:embed/>
            </p:oleObj>
          </a:graphicData>
        </a:graphic>
      </p:graphicFrame>
      <p:sp>
        <p:nvSpPr>
          <p:cNvPr id="19467" name="Text Box 1034"/>
          <p:cNvSpPr txBox="1">
            <a:spLocks noChangeArrowheads="1"/>
          </p:cNvSpPr>
          <p:nvPr/>
        </p:nvSpPr>
        <p:spPr bwMode="auto">
          <a:xfrm>
            <a:off x="6477000" y="5105400"/>
            <a:ext cx="2424113" cy="48577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Times" pitchFamily="18" charset="0"/>
              </a:rPr>
              <a:t>FOLDED ALIAS</a:t>
            </a:r>
            <a:endParaRPr lang="en-US" i="1">
              <a:latin typeface="Times" pitchFamily="18" charset="0"/>
            </a:endParaRPr>
          </a:p>
        </p:txBody>
      </p:sp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4716463" y="474663"/>
          <a:ext cx="693737" cy="820737"/>
        </p:xfrm>
        <a:graphic>
          <a:graphicData uri="http://schemas.openxmlformats.org/presentationml/2006/ole">
            <p:oleObj spid="_x0000_s19461" name="Equation" r:id="rId7" imgW="139700" imgH="165100" progId="Equation.3">
              <p:embed/>
            </p:oleObj>
          </a:graphicData>
        </a:graphic>
      </p:graphicFrame>
      <p:sp>
        <p:nvSpPr>
          <p:cNvPr id="19468" name="Text Box 1036"/>
          <p:cNvSpPr txBox="1">
            <a:spLocks noChangeArrowheads="1"/>
          </p:cNvSpPr>
          <p:nvPr/>
        </p:nvSpPr>
        <p:spPr bwMode="auto">
          <a:xfrm>
            <a:off x="6934200" y="3276600"/>
            <a:ext cx="1654175" cy="48577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Times" pitchFamily="18" charset="0"/>
              </a:rPr>
              <a:t>ALIASING</a:t>
            </a:r>
            <a:endParaRPr lang="en-US" i="1">
              <a:latin typeface="Times" pitchFamily="18" charset="0"/>
            </a:endParaRPr>
          </a:p>
        </p:txBody>
      </p:sp>
      <p:sp>
        <p:nvSpPr>
          <p:cNvPr id="19469" name="Freeform 1037"/>
          <p:cNvSpPr>
            <a:spLocks/>
          </p:cNvSpPr>
          <p:nvPr/>
        </p:nvSpPr>
        <p:spPr bwMode="auto">
          <a:xfrm>
            <a:off x="5130800" y="3581400"/>
            <a:ext cx="1803400" cy="571500"/>
          </a:xfrm>
          <a:custGeom>
            <a:avLst/>
            <a:gdLst>
              <a:gd name="T0" fmla="*/ 2147483647 w 1136"/>
              <a:gd name="T1" fmla="*/ 2147483647 h 360"/>
              <a:gd name="T2" fmla="*/ 2147483647 w 1136"/>
              <a:gd name="T3" fmla="*/ 2147483647 h 360"/>
              <a:gd name="T4" fmla="*/ 2147483647 w 1136"/>
              <a:gd name="T5" fmla="*/ 2147483647 h 360"/>
              <a:gd name="T6" fmla="*/ 2147483647 w 1136"/>
              <a:gd name="T7" fmla="*/ 2147483647 h 360"/>
              <a:gd name="T8" fmla="*/ 2147483647 w 1136"/>
              <a:gd name="T9" fmla="*/ 0 h 3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36"/>
              <a:gd name="T16" fmla="*/ 0 h 360"/>
              <a:gd name="T17" fmla="*/ 1136 w 1136"/>
              <a:gd name="T18" fmla="*/ 360 h 3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36" h="360">
                <a:moveTo>
                  <a:pt x="32" y="96"/>
                </a:moveTo>
                <a:cubicBezTo>
                  <a:pt x="16" y="148"/>
                  <a:pt x="0" y="200"/>
                  <a:pt x="32" y="240"/>
                </a:cubicBezTo>
                <a:cubicBezTo>
                  <a:pt x="64" y="280"/>
                  <a:pt x="104" y="360"/>
                  <a:pt x="224" y="336"/>
                </a:cubicBezTo>
                <a:cubicBezTo>
                  <a:pt x="344" y="312"/>
                  <a:pt x="600" y="152"/>
                  <a:pt x="752" y="96"/>
                </a:cubicBezTo>
                <a:cubicBezTo>
                  <a:pt x="904" y="40"/>
                  <a:pt x="1020" y="20"/>
                  <a:pt x="1136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AutoShape 1038"/>
          <p:cNvSpPr>
            <a:spLocks noChangeArrowheads="1"/>
          </p:cNvSpPr>
          <p:nvPr/>
        </p:nvSpPr>
        <p:spPr bwMode="auto">
          <a:xfrm>
            <a:off x="3505200" y="5562600"/>
            <a:ext cx="152400" cy="762000"/>
          </a:xfrm>
          <a:prstGeom prst="upArrow">
            <a:avLst>
              <a:gd name="adj1" fmla="val 50000"/>
              <a:gd name="adj2" fmla="val 125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May 2016</a:t>
            </a:r>
          </a:p>
        </p:txBody>
      </p:sp>
      <p:sp>
        <p:nvSpPr>
          <p:cNvPr id="4198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4198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00AE10-6036-4FF3-915C-0A2E0FB1FF50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7772400" cy="1143000"/>
          </a:xfrm>
        </p:spPr>
        <p:txBody>
          <a:bodyPr/>
          <a:lstStyle/>
          <a:p>
            <a:r>
              <a:rPr lang="en-US" smtClean="0"/>
              <a:t>FOLDING DIAGRAM</a:t>
            </a:r>
          </a:p>
        </p:txBody>
      </p:sp>
      <p:pic>
        <p:nvPicPr>
          <p:cNvPr id="41990" name="Picture 3" descr="folding-diagram.gif                                            00009033JKL-2                          B0CAADC9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33488"/>
            <a:ext cx="7556500" cy="562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May 2016</a:t>
            </a:r>
          </a:p>
        </p:txBody>
      </p:sp>
      <p:sp>
        <p:nvSpPr>
          <p:cNvPr id="2048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E1AC6B-F34F-4DF4-8023-5F22B1A7FDC4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204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ALIASING DERIVATION</a:t>
            </a:r>
          </a:p>
        </p:txBody>
      </p:sp>
      <p:sp>
        <p:nvSpPr>
          <p:cNvPr id="204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171950"/>
          </a:xfrm>
        </p:spPr>
        <p:txBody>
          <a:bodyPr/>
          <a:lstStyle/>
          <a:p>
            <a:r>
              <a:rPr lang="en-US" smtClean="0"/>
              <a:t>Other Frequencies give the same</a:t>
            </a:r>
          </a:p>
          <a:p>
            <a:endParaRPr lang="en-US" smtClean="0"/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381000" y="2438400"/>
          <a:ext cx="8535988" cy="4265613"/>
        </p:xfrm>
        <a:graphic>
          <a:graphicData uri="http://schemas.openxmlformats.org/presentationml/2006/ole">
            <p:oleObj spid="_x0000_s20482" name="Equation" r:id="rId3" imgW="2667000" imgH="1333500" progId="Equation.3">
              <p:embed/>
            </p:oleObj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7696200" y="1600200"/>
          <a:ext cx="500063" cy="592138"/>
        </p:xfrm>
        <a:graphic>
          <a:graphicData uri="http://schemas.openxmlformats.org/presentationml/2006/ole">
            <p:oleObj spid="_x0000_s20483" name="Equation" r:id="rId4" imgW="139700" imgH="165100" progId="Equation.3">
              <p:embed/>
            </p:oleObj>
          </a:graphicData>
        </a:graphic>
      </p:graphicFrame>
      <p:sp>
        <p:nvSpPr>
          <p:cNvPr id="20489" name="Line 7"/>
          <p:cNvSpPr>
            <a:spLocks noChangeShapeType="1"/>
          </p:cNvSpPr>
          <p:nvPr/>
        </p:nvSpPr>
        <p:spPr bwMode="auto">
          <a:xfrm>
            <a:off x="3505200" y="2971800"/>
            <a:ext cx="12954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Line 8"/>
          <p:cNvSpPr>
            <a:spLocks noChangeShapeType="1"/>
          </p:cNvSpPr>
          <p:nvPr/>
        </p:nvSpPr>
        <p:spPr bwMode="auto">
          <a:xfrm>
            <a:off x="5105400" y="5181600"/>
            <a:ext cx="10668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May 2016</a:t>
            </a:r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924D22-3D37-4089-9F67-EEA975108585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Spatial Aliasing</a:t>
            </a:r>
          </a:p>
        </p:txBody>
      </p:sp>
      <p:pic>
        <p:nvPicPr>
          <p:cNvPr id="34822" name="Picture 4" descr="StFargeaux_kasteel_buiten1_aliase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1713" y="1536700"/>
            <a:ext cx="7240587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May 2016</a:t>
            </a:r>
          </a:p>
        </p:txBody>
      </p:sp>
      <p:sp>
        <p:nvSpPr>
          <p:cNvPr id="102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10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D17DAF-6196-4D19-9E2B-EE882B49FAAF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OBJECTIVES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78800" cy="4171950"/>
          </a:xfrm>
        </p:spPr>
        <p:txBody>
          <a:bodyPr/>
          <a:lstStyle/>
          <a:p>
            <a:r>
              <a:rPr lang="en-US" smtClean="0"/>
              <a:t>SAMPLING can cause ALIASING</a:t>
            </a:r>
          </a:p>
          <a:p>
            <a:pPr lvl="1"/>
            <a:r>
              <a:rPr lang="en-US" b="1" u="sng" smtClean="0">
                <a:solidFill>
                  <a:schemeClr val="accent1"/>
                </a:solidFill>
              </a:rPr>
              <a:t>Sampling Theorem</a:t>
            </a:r>
            <a:endParaRPr lang="en-US" b="1" u="sng" smtClean="0"/>
          </a:p>
          <a:p>
            <a:pPr lvl="1"/>
            <a:r>
              <a:rPr lang="en-US" smtClean="0"/>
              <a:t>Sampling Rate &gt; 2(Highest Frequency)</a:t>
            </a:r>
          </a:p>
          <a:p>
            <a:r>
              <a:rPr lang="en-US" smtClean="0"/>
              <a:t>Spectrum for digital signals, x[n]</a:t>
            </a:r>
          </a:p>
          <a:p>
            <a:pPr lvl="1">
              <a:lnSpc>
                <a:spcPct val="120000"/>
              </a:lnSpc>
            </a:pPr>
            <a:r>
              <a:rPr lang="en-US" smtClean="0"/>
              <a:t>Normalized Frequency</a:t>
            </a:r>
            <a:endParaRPr lang="en-US" b="1" smtClean="0">
              <a:latin typeface="Times New Roman" charset="0"/>
            </a:endParaRPr>
          </a:p>
        </p:txBody>
      </p:sp>
      <p:graphicFrame>
        <p:nvGraphicFramePr>
          <p:cNvPr id="28677" name="Object 2"/>
          <p:cNvGraphicFramePr>
            <a:graphicFrameLocks noChangeAspect="1"/>
          </p:cNvGraphicFramePr>
          <p:nvPr/>
        </p:nvGraphicFramePr>
        <p:xfrm>
          <a:off x="2155825" y="4732338"/>
          <a:ext cx="4695825" cy="1549400"/>
        </p:xfrm>
        <a:graphic>
          <a:graphicData uri="http://schemas.openxmlformats.org/presentationml/2006/ole">
            <p:oleObj spid="_x0000_s1026" name="Equation" r:id="rId3" imgW="1307880" imgH="431640" progId="Equation.3">
              <p:embed/>
            </p:oleObj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248400" y="5678488"/>
            <a:ext cx="1701800" cy="762000"/>
            <a:chOff x="3936" y="3648"/>
            <a:chExt cx="1072" cy="480"/>
          </a:xfrm>
        </p:grpSpPr>
        <p:sp>
          <p:nvSpPr>
            <p:cNvPr id="1033" name="AutoShape 8"/>
            <p:cNvSpPr>
              <a:spLocks noChangeArrowheads="1"/>
            </p:cNvSpPr>
            <p:nvPr/>
          </p:nvSpPr>
          <p:spPr bwMode="auto">
            <a:xfrm>
              <a:off x="3936" y="3648"/>
              <a:ext cx="192" cy="384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Text Box 9"/>
            <p:cNvSpPr txBox="1">
              <a:spLocks noChangeArrowheads="1"/>
            </p:cNvSpPr>
            <p:nvPr/>
          </p:nvSpPr>
          <p:spPr bwMode="auto">
            <a:xfrm>
              <a:off x="3984" y="3840"/>
              <a:ext cx="1024" cy="28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latin typeface="Times" pitchFamily="18" charset="0"/>
                </a:rPr>
                <a:t>ALIASING</a:t>
              </a:r>
              <a:endParaRPr lang="en-US" i="1">
                <a:latin typeface="Times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May 2016</a:t>
            </a:r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2C64F9-847E-4DA0-884B-130271B529B1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ALIASING CONCLUSIONS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ADDING f</a:t>
            </a:r>
            <a:r>
              <a:rPr lang="en-US" baseline="-25000" smtClean="0"/>
              <a:t>s </a:t>
            </a:r>
            <a:r>
              <a:rPr lang="en-US" smtClean="0"/>
              <a:t>or 2f</a:t>
            </a:r>
            <a:r>
              <a:rPr lang="en-US" baseline="-25000" smtClean="0"/>
              <a:t>s </a:t>
            </a:r>
            <a:r>
              <a:rPr lang="en-US" smtClean="0"/>
              <a:t>or –f</a:t>
            </a:r>
            <a:r>
              <a:rPr lang="en-US" baseline="-25000" smtClean="0"/>
              <a:t>s</a:t>
            </a:r>
            <a:r>
              <a:rPr lang="en-US" smtClean="0"/>
              <a:t> to the FREQ of x(t) gives exactly the same x[n]</a:t>
            </a:r>
          </a:p>
          <a:p>
            <a:pPr lvl="1"/>
            <a:r>
              <a:rPr lang="en-US" smtClean="0"/>
              <a:t>The sample values, x[n] = x(n/ f</a:t>
            </a:r>
            <a:r>
              <a:rPr lang="en-US" baseline="-25000" smtClean="0"/>
              <a:t>s </a:t>
            </a:r>
            <a:r>
              <a:rPr lang="en-US" smtClean="0"/>
              <a:t>)</a:t>
            </a:r>
          </a:p>
          <a:p>
            <a:pPr lvl="1">
              <a:buFont typeface="Wingdings" charset="2"/>
              <a:buNone/>
            </a:pPr>
            <a:r>
              <a:rPr lang="en-US" smtClean="0"/>
              <a:t>	are EXACTLY THE </a:t>
            </a:r>
            <a:r>
              <a:rPr lang="en-US" u="sng" smtClean="0"/>
              <a:t>SAME VALUES</a:t>
            </a:r>
            <a:endParaRPr lang="en-US" smtClean="0"/>
          </a:p>
          <a:p>
            <a:pPr lvl="1"/>
            <a:endParaRPr lang="en-US" smtClean="0"/>
          </a:p>
          <a:p>
            <a:r>
              <a:rPr lang="en-US" smtClean="0"/>
              <a:t>GIVEN x[n], WE CAN’T DISTINGUISH</a:t>
            </a:r>
          </a:p>
          <a:p>
            <a:pPr>
              <a:buFont typeface="Wingdings" charset="2"/>
              <a:buNone/>
            </a:pPr>
            <a:r>
              <a:rPr lang="en-US" smtClean="0"/>
              <a:t>	f</a:t>
            </a:r>
            <a:r>
              <a:rPr lang="en-US" baseline="-25000" smtClean="0"/>
              <a:t>o </a:t>
            </a:r>
            <a:r>
              <a:rPr lang="en-US" smtClean="0"/>
              <a:t>FROM (f</a:t>
            </a:r>
            <a:r>
              <a:rPr lang="en-US" baseline="-25000" smtClean="0"/>
              <a:t>o </a:t>
            </a:r>
            <a:r>
              <a:rPr lang="en-US" smtClean="0"/>
              <a:t>+</a:t>
            </a:r>
            <a:r>
              <a:rPr lang="en-US" baseline="-25000" smtClean="0"/>
              <a:t> </a:t>
            </a:r>
            <a:r>
              <a:rPr lang="en-US" smtClean="0"/>
              <a:t>f</a:t>
            </a:r>
            <a:r>
              <a:rPr lang="en-US" baseline="-25000" smtClean="0"/>
              <a:t>s </a:t>
            </a:r>
            <a:r>
              <a:rPr lang="en-US" smtClean="0"/>
              <a:t>) or (f</a:t>
            </a:r>
            <a:r>
              <a:rPr lang="en-US" baseline="-25000" smtClean="0"/>
              <a:t>o </a:t>
            </a:r>
            <a:r>
              <a:rPr lang="en-US" smtClean="0"/>
              <a:t>+ 2f</a:t>
            </a:r>
            <a:r>
              <a:rPr lang="en-US" baseline="-25000" smtClean="0"/>
              <a:t>s </a:t>
            </a:r>
            <a:r>
              <a:rPr lang="en-US" smtClean="0"/>
              <a:t>)</a:t>
            </a:r>
            <a:endParaRPr lang="en-US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May 2016</a:t>
            </a:r>
          </a:p>
        </p:txBody>
      </p:sp>
      <p:sp>
        <p:nvSpPr>
          <p:cNvPr id="1126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8158DC-B653-487B-9A53-C9A17C87AFDF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112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NORMALIZED FREQUENCY</a:t>
            </a:r>
          </a:p>
        </p:txBody>
      </p:sp>
      <p:sp>
        <p:nvSpPr>
          <p:cNvPr id="112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78800" cy="4171950"/>
          </a:xfrm>
        </p:spPr>
        <p:txBody>
          <a:bodyPr/>
          <a:lstStyle/>
          <a:p>
            <a:r>
              <a:rPr lang="en-US" smtClean="0"/>
              <a:t>DIGITAL FREQUENCY</a:t>
            </a:r>
          </a:p>
        </p:txBody>
      </p:sp>
      <p:pic>
        <p:nvPicPr>
          <p:cNvPr id="157700" name="Picture 4" descr="normalized-freq.gif                                            00009033JKL-2                          B0CAADC9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5029200"/>
            <a:ext cx="4953000" cy="124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4" name="Picture 5" descr="normalized-omega.gif                                           00009033JKL-2                          B0CAADC9:"/>
          <p:cNvPicPr>
            <a:picLocks noChangeAspect="1" noChangeArrowheads="1"/>
          </p:cNvPicPr>
          <p:nvPr/>
        </p:nvPicPr>
        <p:blipFill>
          <a:blip r:embed="rId4"/>
          <a:srcRect b="58139"/>
          <a:stretch>
            <a:fillRect/>
          </a:stretch>
        </p:blipFill>
        <p:spPr bwMode="auto">
          <a:xfrm>
            <a:off x="1219200" y="2286000"/>
            <a:ext cx="6985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57704" name="Object 2"/>
          <p:cNvGraphicFramePr>
            <a:graphicFrameLocks noChangeAspect="1"/>
          </p:cNvGraphicFramePr>
          <p:nvPr/>
        </p:nvGraphicFramePr>
        <p:xfrm>
          <a:off x="2187575" y="2979738"/>
          <a:ext cx="3417888" cy="1549400"/>
        </p:xfrm>
        <a:graphic>
          <a:graphicData uri="http://schemas.openxmlformats.org/presentationml/2006/ole">
            <p:oleObj spid="_x0000_s89090" name="Equation" r:id="rId5" imgW="952200" imgH="431640" progId="Equation.3">
              <p:embed/>
            </p:oleObj>
          </a:graphicData>
        </a:graphic>
      </p:graphicFrame>
      <p:graphicFrame>
        <p:nvGraphicFramePr>
          <p:cNvPr id="157705" name="Object 3"/>
          <p:cNvGraphicFramePr>
            <a:graphicFrameLocks noChangeAspect="1"/>
          </p:cNvGraphicFramePr>
          <p:nvPr/>
        </p:nvGraphicFramePr>
        <p:xfrm>
          <a:off x="5570538" y="3308350"/>
          <a:ext cx="1366837" cy="638175"/>
        </p:xfrm>
        <a:graphic>
          <a:graphicData uri="http://schemas.openxmlformats.org/presentationml/2006/ole">
            <p:oleObj spid="_x0000_s89091" name="Equation" r:id="rId6" imgW="380880" imgH="17748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7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May 2016</a:t>
            </a:r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F393B9-B6D6-44FC-A053-A9BFF1D5AFBA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SYSTEMS Process Signals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257550"/>
            <a:ext cx="8178800" cy="2838450"/>
          </a:xfrm>
        </p:spPr>
        <p:txBody>
          <a:bodyPr/>
          <a:lstStyle/>
          <a:p>
            <a:r>
              <a:rPr lang="en-US" smtClean="0"/>
              <a:t>PROCESSING GOALS:</a:t>
            </a:r>
          </a:p>
          <a:p>
            <a:pPr lvl="1"/>
            <a:r>
              <a:rPr lang="en-US" smtClean="0"/>
              <a:t>Change x(t) into y(t)</a:t>
            </a:r>
          </a:p>
          <a:p>
            <a:pPr lvl="2"/>
            <a:r>
              <a:rPr lang="en-US" smtClean="0"/>
              <a:t>For example, more BASS, pitch shifting</a:t>
            </a:r>
          </a:p>
          <a:p>
            <a:pPr lvl="1"/>
            <a:r>
              <a:rPr lang="en-US" smtClean="0"/>
              <a:t>Improve x(t), e.g., image deblurring</a:t>
            </a:r>
          </a:p>
          <a:p>
            <a:pPr lvl="1"/>
            <a:r>
              <a:rPr lang="en-US" smtClean="0"/>
              <a:t>Extract Information from x(t)</a:t>
            </a:r>
          </a:p>
        </p:txBody>
      </p:sp>
      <p:grpSp>
        <p:nvGrpSpPr>
          <p:cNvPr id="26631" name="Group 10"/>
          <p:cNvGrpSpPr>
            <a:grpSpLocks/>
          </p:cNvGrpSpPr>
          <p:nvPr/>
        </p:nvGrpSpPr>
        <p:grpSpPr bwMode="auto">
          <a:xfrm>
            <a:off x="1981200" y="1981200"/>
            <a:ext cx="4419600" cy="914400"/>
            <a:chOff x="1152" y="3072"/>
            <a:chExt cx="2784" cy="576"/>
          </a:xfrm>
        </p:grpSpPr>
        <p:sp>
          <p:nvSpPr>
            <p:cNvPr id="26632" name="Rectangle 4"/>
            <p:cNvSpPr>
              <a:spLocks noChangeArrowheads="1"/>
            </p:cNvSpPr>
            <p:nvPr/>
          </p:nvSpPr>
          <p:spPr bwMode="auto">
            <a:xfrm>
              <a:off x="1776" y="3072"/>
              <a:ext cx="1536" cy="57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i="1">
                  <a:latin typeface="Times" pitchFamily="18" charset="0"/>
                </a:rPr>
                <a:t>SYSTEM</a:t>
              </a:r>
              <a:endParaRPr lang="en-US" i="1">
                <a:latin typeface="Times" pitchFamily="18" charset="0"/>
              </a:endParaRPr>
            </a:p>
          </p:txBody>
        </p:sp>
        <p:sp>
          <p:nvSpPr>
            <p:cNvPr id="26633" name="Line 6"/>
            <p:cNvSpPr>
              <a:spLocks noChangeShapeType="1"/>
            </p:cNvSpPr>
            <p:nvPr/>
          </p:nvSpPr>
          <p:spPr bwMode="auto">
            <a:xfrm>
              <a:off x="1152" y="3360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4" name="Line 7"/>
            <p:cNvSpPr>
              <a:spLocks noChangeShapeType="1"/>
            </p:cNvSpPr>
            <p:nvPr/>
          </p:nvSpPr>
          <p:spPr bwMode="auto">
            <a:xfrm>
              <a:off x="3312" y="3360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5" name="Text Box 8"/>
            <p:cNvSpPr txBox="1">
              <a:spLocks noChangeArrowheads="1"/>
            </p:cNvSpPr>
            <p:nvPr/>
          </p:nvSpPr>
          <p:spPr bwMode="auto">
            <a:xfrm>
              <a:off x="1152" y="3072"/>
              <a:ext cx="39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latin typeface="Times" pitchFamily="18" charset="0"/>
                </a:rPr>
                <a:t>x(t)</a:t>
              </a:r>
              <a:endParaRPr lang="en-US" i="1">
                <a:latin typeface="Times" pitchFamily="18" charset="0"/>
              </a:endParaRPr>
            </a:p>
          </p:txBody>
        </p:sp>
        <p:sp>
          <p:nvSpPr>
            <p:cNvPr id="26636" name="Rectangle 9"/>
            <p:cNvSpPr>
              <a:spLocks noChangeArrowheads="1"/>
            </p:cNvSpPr>
            <p:nvPr/>
          </p:nvSpPr>
          <p:spPr bwMode="auto">
            <a:xfrm>
              <a:off x="3504" y="3072"/>
              <a:ext cx="38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latin typeface="Times" pitchFamily="18" charset="0"/>
                </a:rPr>
                <a:t>y(t)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May 2016</a:t>
            </a:r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54E95F-9854-4C0E-BA1B-7EE2E8700596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 IMPLEMENTATION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943350"/>
            <a:ext cx="8178800" cy="1238250"/>
          </a:xfrm>
        </p:spPr>
        <p:txBody>
          <a:bodyPr/>
          <a:lstStyle/>
          <a:p>
            <a:r>
              <a:rPr lang="en-US" smtClean="0"/>
              <a:t>DIGITAL/MICROPROCESSOR</a:t>
            </a:r>
          </a:p>
          <a:p>
            <a:pPr lvl="2"/>
            <a:r>
              <a:rPr lang="en-US" smtClean="0"/>
              <a:t>Convert x(t) to </a:t>
            </a:r>
            <a:r>
              <a:rPr lang="en-US" smtClean="0">
                <a:solidFill>
                  <a:schemeClr val="accent1"/>
                </a:solidFill>
              </a:rPr>
              <a:t>numbers</a:t>
            </a:r>
            <a:r>
              <a:rPr lang="en-US" smtClean="0"/>
              <a:t> stored in memory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905000" y="2895600"/>
            <a:ext cx="4419600" cy="914400"/>
            <a:chOff x="1152" y="1920"/>
            <a:chExt cx="2784" cy="576"/>
          </a:xfrm>
        </p:grpSpPr>
        <p:sp>
          <p:nvSpPr>
            <p:cNvPr id="27669" name="Rectangle 4"/>
            <p:cNvSpPr>
              <a:spLocks noChangeArrowheads="1"/>
            </p:cNvSpPr>
            <p:nvPr/>
          </p:nvSpPr>
          <p:spPr bwMode="auto">
            <a:xfrm>
              <a:off x="1776" y="1920"/>
              <a:ext cx="1536" cy="57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i="1">
                  <a:latin typeface="Times" pitchFamily="18" charset="0"/>
                </a:rPr>
                <a:t>ELECTRONICS</a:t>
              </a:r>
              <a:endParaRPr lang="en-US" i="1">
                <a:latin typeface="Times" pitchFamily="18" charset="0"/>
              </a:endParaRPr>
            </a:p>
          </p:txBody>
        </p:sp>
        <p:sp>
          <p:nvSpPr>
            <p:cNvPr id="27670" name="Line 5"/>
            <p:cNvSpPr>
              <a:spLocks noChangeShapeType="1"/>
            </p:cNvSpPr>
            <p:nvPr/>
          </p:nvSpPr>
          <p:spPr bwMode="auto">
            <a:xfrm>
              <a:off x="1152" y="2208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1" name="Line 6"/>
            <p:cNvSpPr>
              <a:spLocks noChangeShapeType="1"/>
            </p:cNvSpPr>
            <p:nvPr/>
          </p:nvSpPr>
          <p:spPr bwMode="auto">
            <a:xfrm>
              <a:off x="3312" y="2208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2" name="Text Box 7"/>
            <p:cNvSpPr txBox="1">
              <a:spLocks noChangeArrowheads="1"/>
            </p:cNvSpPr>
            <p:nvPr/>
          </p:nvSpPr>
          <p:spPr bwMode="auto">
            <a:xfrm>
              <a:off x="1152" y="1920"/>
              <a:ext cx="39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latin typeface="Times" pitchFamily="18" charset="0"/>
                </a:rPr>
                <a:t>x(t)</a:t>
              </a:r>
              <a:endParaRPr lang="en-US" i="1">
                <a:latin typeface="Times" pitchFamily="18" charset="0"/>
              </a:endParaRPr>
            </a:p>
          </p:txBody>
        </p:sp>
        <p:sp>
          <p:nvSpPr>
            <p:cNvPr id="27673" name="Rectangle 8"/>
            <p:cNvSpPr>
              <a:spLocks noChangeArrowheads="1"/>
            </p:cNvSpPr>
            <p:nvPr/>
          </p:nvSpPr>
          <p:spPr bwMode="auto">
            <a:xfrm>
              <a:off x="3504" y="1920"/>
              <a:ext cx="38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latin typeface="Times" pitchFamily="18" charset="0"/>
                </a:rPr>
                <a:t>y(t)</a:t>
              </a: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381000" y="5181600"/>
            <a:ext cx="8001000" cy="914400"/>
            <a:chOff x="240" y="3312"/>
            <a:chExt cx="5040" cy="576"/>
          </a:xfrm>
        </p:grpSpPr>
        <p:sp>
          <p:nvSpPr>
            <p:cNvPr id="27658" name="Rectangle 9"/>
            <p:cNvSpPr>
              <a:spLocks noChangeArrowheads="1"/>
            </p:cNvSpPr>
            <p:nvPr/>
          </p:nvSpPr>
          <p:spPr bwMode="auto">
            <a:xfrm>
              <a:off x="2160" y="3312"/>
              <a:ext cx="1200" cy="57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i="1">
                  <a:latin typeface="Times" pitchFamily="18" charset="0"/>
                </a:rPr>
                <a:t>COMPUTER</a:t>
              </a:r>
              <a:endParaRPr lang="en-US" i="1">
                <a:latin typeface="Times" pitchFamily="18" charset="0"/>
              </a:endParaRPr>
            </a:p>
          </p:txBody>
        </p:sp>
        <p:sp>
          <p:nvSpPr>
            <p:cNvPr id="27659" name="Rectangle 10"/>
            <p:cNvSpPr>
              <a:spLocks noChangeArrowheads="1"/>
            </p:cNvSpPr>
            <p:nvPr/>
          </p:nvSpPr>
          <p:spPr bwMode="auto">
            <a:xfrm>
              <a:off x="3984" y="3312"/>
              <a:ext cx="672" cy="57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i="1">
                  <a:latin typeface="Times" pitchFamily="18" charset="0"/>
                </a:rPr>
                <a:t>D-to-A</a:t>
              </a:r>
              <a:endParaRPr lang="en-US" i="1">
                <a:latin typeface="Times" pitchFamily="18" charset="0"/>
              </a:endParaRPr>
            </a:p>
          </p:txBody>
        </p:sp>
        <p:sp>
          <p:nvSpPr>
            <p:cNvPr id="27660" name="Rectangle 12"/>
            <p:cNvSpPr>
              <a:spLocks noChangeArrowheads="1"/>
            </p:cNvSpPr>
            <p:nvPr/>
          </p:nvSpPr>
          <p:spPr bwMode="auto">
            <a:xfrm>
              <a:off x="864" y="3312"/>
              <a:ext cx="672" cy="57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i="1">
                  <a:latin typeface="Times" pitchFamily="18" charset="0"/>
                </a:rPr>
                <a:t>A-to-D</a:t>
              </a:r>
              <a:endParaRPr lang="en-US" i="1">
                <a:latin typeface="Times" pitchFamily="18" charset="0"/>
              </a:endParaRPr>
            </a:p>
          </p:txBody>
        </p:sp>
        <p:sp>
          <p:nvSpPr>
            <p:cNvPr id="27661" name="Line 13"/>
            <p:cNvSpPr>
              <a:spLocks noChangeShapeType="1"/>
            </p:cNvSpPr>
            <p:nvPr/>
          </p:nvSpPr>
          <p:spPr bwMode="auto">
            <a:xfrm>
              <a:off x="1536" y="3600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2" name="Line 14"/>
            <p:cNvSpPr>
              <a:spLocks noChangeShapeType="1"/>
            </p:cNvSpPr>
            <p:nvPr/>
          </p:nvSpPr>
          <p:spPr bwMode="auto">
            <a:xfrm>
              <a:off x="3360" y="3600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3" name="Line 15"/>
            <p:cNvSpPr>
              <a:spLocks noChangeShapeType="1"/>
            </p:cNvSpPr>
            <p:nvPr/>
          </p:nvSpPr>
          <p:spPr bwMode="auto">
            <a:xfrm>
              <a:off x="4656" y="3600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4" name="Line 16"/>
            <p:cNvSpPr>
              <a:spLocks noChangeShapeType="1"/>
            </p:cNvSpPr>
            <p:nvPr/>
          </p:nvSpPr>
          <p:spPr bwMode="auto">
            <a:xfrm>
              <a:off x="240" y="3600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5" name="Text Box 17"/>
            <p:cNvSpPr txBox="1">
              <a:spLocks noChangeArrowheads="1"/>
            </p:cNvSpPr>
            <p:nvPr/>
          </p:nvSpPr>
          <p:spPr bwMode="auto">
            <a:xfrm>
              <a:off x="240" y="3312"/>
              <a:ext cx="39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latin typeface="Times" pitchFamily="18" charset="0"/>
                </a:rPr>
                <a:t>x(t)</a:t>
              </a:r>
              <a:endParaRPr lang="en-US" i="1">
                <a:latin typeface="Times" pitchFamily="18" charset="0"/>
              </a:endParaRPr>
            </a:p>
          </p:txBody>
        </p:sp>
        <p:sp>
          <p:nvSpPr>
            <p:cNvPr id="27666" name="Rectangle 18"/>
            <p:cNvSpPr>
              <a:spLocks noChangeArrowheads="1"/>
            </p:cNvSpPr>
            <p:nvPr/>
          </p:nvSpPr>
          <p:spPr bwMode="auto">
            <a:xfrm>
              <a:off x="4800" y="3312"/>
              <a:ext cx="38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latin typeface="Times" pitchFamily="18" charset="0"/>
                </a:rPr>
                <a:t>y(t)</a:t>
              </a:r>
            </a:p>
          </p:txBody>
        </p:sp>
        <p:sp>
          <p:nvSpPr>
            <p:cNvPr id="27667" name="Rectangle 19"/>
            <p:cNvSpPr>
              <a:spLocks noChangeArrowheads="1"/>
            </p:cNvSpPr>
            <p:nvPr/>
          </p:nvSpPr>
          <p:spPr bwMode="auto">
            <a:xfrm>
              <a:off x="3456" y="3312"/>
              <a:ext cx="4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accent1"/>
                  </a:solidFill>
                  <a:latin typeface="Times" pitchFamily="18" charset="0"/>
                </a:rPr>
                <a:t>y[n]</a:t>
              </a:r>
              <a:endParaRPr lang="en-US" b="1" i="1">
                <a:latin typeface="Times" pitchFamily="18" charset="0"/>
              </a:endParaRPr>
            </a:p>
          </p:txBody>
        </p:sp>
        <p:sp>
          <p:nvSpPr>
            <p:cNvPr id="27668" name="Rectangle 20"/>
            <p:cNvSpPr>
              <a:spLocks noChangeArrowheads="1"/>
            </p:cNvSpPr>
            <p:nvPr/>
          </p:nvSpPr>
          <p:spPr bwMode="auto">
            <a:xfrm>
              <a:off x="1632" y="3312"/>
              <a:ext cx="44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accent1"/>
                  </a:solidFill>
                  <a:latin typeface="Times" pitchFamily="18" charset="0"/>
                </a:rPr>
                <a:t>x[n]</a:t>
              </a:r>
              <a:endParaRPr lang="en-US" b="1" i="1">
                <a:latin typeface="Times" pitchFamily="18" charset="0"/>
              </a:endParaRPr>
            </a:p>
          </p:txBody>
        </p:sp>
      </p:grpSp>
      <p:sp>
        <p:nvSpPr>
          <p:cNvPr id="140309" name="Rectangle 21"/>
          <p:cNvSpPr>
            <a:spLocks noChangeArrowheads="1"/>
          </p:cNvSpPr>
          <p:nvPr/>
        </p:nvSpPr>
        <p:spPr bwMode="auto">
          <a:xfrm>
            <a:off x="457200" y="1676400"/>
            <a:ext cx="8178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</a:pPr>
            <a:r>
              <a:rPr kumimoji="1" lang="en-US" sz="3200">
                <a:latin typeface="Arial" charset="0"/>
              </a:rPr>
              <a:t>ANALOG/ELECTRONIC:</a:t>
            </a:r>
          </a:p>
          <a:p>
            <a:pPr marL="1143000" lvl="2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</a:pPr>
            <a:r>
              <a:rPr kumimoji="1" lang="en-US">
                <a:latin typeface="Arial" charset="0"/>
              </a:rPr>
              <a:t>Circuits: resistors, capacitors, op-amps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0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0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autoUpdateAnimBg="0"/>
      <p:bldP spid="14030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May 2016</a:t>
            </a:r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562F97-5332-46FD-9445-89CD68F6DC19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SAMPLING x(t)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82000" cy="4171950"/>
          </a:xfrm>
        </p:spPr>
        <p:txBody>
          <a:bodyPr/>
          <a:lstStyle/>
          <a:p>
            <a:r>
              <a:rPr lang="en-US" dirty="0" smtClean="0"/>
              <a:t>SAMPLING PROCESS</a:t>
            </a:r>
          </a:p>
          <a:p>
            <a:pPr lvl="2"/>
            <a:r>
              <a:rPr lang="en-US" dirty="0" smtClean="0"/>
              <a:t>Convert x(t) to </a:t>
            </a:r>
            <a:r>
              <a:rPr lang="en-US" dirty="0" smtClean="0">
                <a:solidFill>
                  <a:schemeClr val="accent1"/>
                </a:solidFill>
              </a:rPr>
              <a:t>numbers</a:t>
            </a:r>
            <a:r>
              <a:rPr lang="en-US" dirty="0" smtClean="0"/>
              <a:t> x[n]</a:t>
            </a:r>
          </a:p>
          <a:p>
            <a:pPr lvl="2"/>
            <a:r>
              <a:rPr lang="en-US" dirty="0" smtClean="0"/>
              <a:t>“n” is an </a:t>
            </a:r>
            <a:r>
              <a:rPr lang="en-US" u="sng" dirty="0" smtClean="0"/>
              <a:t>integer index</a:t>
            </a:r>
            <a:r>
              <a:rPr lang="en-US" dirty="0" smtClean="0"/>
              <a:t>; x[n] is a sequence of values</a:t>
            </a:r>
          </a:p>
          <a:p>
            <a:pPr lvl="2"/>
            <a:r>
              <a:rPr lang="en-US" dirty="0" smtClean="0"/>
              <a:t>Think of “n” as the storage address in memory</a:t>
            </a:r>
          </a:p>
          <a:p>
            <a:r>
              <a:rPr lang="en-US" dirty="0" smtClean="0"/>
              <a:t>UNIFORM SAMPLING at t = </a:t>
            </a:r>
            <a:r>
              <a:rPr lang="en-US" dirty="0" err="1" smtClean="0"/>
              <a:t>nT</a:t>
            </a:r>
            <a:r>
              <a:rPr lang="en-US" baseline="-25000" dirty="0" err="1" smtClean="0"/>
              <a:t>s</a:t>
            </a:r>
            <a:endParaRPr lang="en-US" dirty="0" smtClean="0"/>
          </a:p>
          <a:p>
            <a:pPr lvl="2"/>
            <a:r>
              <a:rPr lang="en-US" dirty="0" smtClean="0"/>
              <a:t>IDEAL:  x[n] = x(</a:t>
            </a:r>
            <a:r>
              <a:rPr lang="en-US" dirty="0" err="1" smtClean="0"/>
              <a:t>nT</a:t>
            </a:r>
            <a:r>
              <a:rPr lang="en-US" baseline="-25000" dirty="0" err="1" smtClean="0"/>
              <a:t>s</a:t>
            </a:r>
            <a:r>
              <a:rPr lang="en-US" dirty="0" smtClean="0"/>
              <a:t>)</a:t>
            </a:r>
          </a:p>
        </p:txBody>
      </p:sp>
      <p:grpSp>
        <p:nvGrpSpPr>
          <p:cNvPr id="28679" name="Group 20"/>
          <p:cNvGrpSpPr>
            <a:grpSpLocks/>
          </p:cNvGrpSpPr>
          <p:nvPr/>
        </p:nvGrpSpPr>
        <p:grpSpPr bwMode="auto">
          <a:xfrm>
            <a:off x="2971800" y="5105400"/>
            <a:ext cx="3048000" cy="914400"/>
            <a:chOff x="1872" y="3264"/>
            <a:chExt cx="1920" cy="576"/>
          </a:xfrm>
        </p:grpSpPr>
        <p:sp>
          <p:nvSpPr>
            <p:cNvPr id="28680" name="Rectangle 11"/>
            <p:cNvSpPr>
              <a:spLocks noChangeArrowheads="1"/>
            </p:cNvSpPr>
            <p:nvPr/>
          </p:nvSpPr>
          <p:spPr bwMode="auto">
            <a:xfrm>
              <a:off x="2496" y="3264"/>
              <a:ext cx="672" cy="57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i="1">
                  <a:latin typeface="Times" pitchFamily="18" charset="0"/>
                </a:rPr>
                <a:t>C-to-D</a:t>
              </a:r>
              <a:endParaRPr lang="en-US" i="1">
                <a:latin typeface="Times" pitchFamily="18" charset="0"/>
              </a:endParaRPr>
            </a:p>
          </p:txBody>
        </p:sp>
        <p:sp>
          <p:nvSpPr>
            <p:cNvPr id="28681" name="Line 12"/>
            <p:cNvSpPr>
              <a:spLocks noChangeShapeType="1"/>
            </p:cNvSpPr>
            <p:nvPr/>
          </p:nvSpPr>
          <p:spPr bwMode="auto">
            <a:xfrm>
              <a:off x="3168" y="3552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2" name="Line 15"/>
            <p:cNvSpPr>
              <a:spLocks noChangeShapeType="1"/>
            </p:cNvSpPr>
            <p:nvPr/>
          </p:nvSpPr>
          <p:spPr bwMode="auto">
            <a:xfrm>
              <a:off x="1872" y="3552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3" name="Text Box 16"/>
            <p:cNvSpPr txBox="1">
              <a:spLocks noChangeArrowheads="1"/>
            </p:cNvSpPr>
            <p:nvPr/>
          </p:nvSpPr>
          <p:spPr bwMode="auto">
            <a:xfrm>
              <a:off x="1872" y="3264"/>
              <a:ext cx="39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latin typeface="Times" pitchFamily="18" charset="0"/>
                </a:rPr>
                <a:t>x(t)</a:t>
              </a:r>
              <a:endParaRPr lang="en-US" i="1">
                <a:latin typeface="Times" pitchFamily="18" charset="0"/>
              </a:endParaRPr>
            </a:p>
          </p:txBody>
        </p:sp>
        <p:sp>
          <p:nvSpPr>
            <p:cNvPr id="28684" name="Rectangle 19"/>
            <p:cNvSpPr>
              <a:spLocks noChangeArrowheads="1"/>
            </p:cNvSpPr>
            <p:nvPr/>
          </p:nvSpPr>
          <p:spPr bwMode="auto">
            <a:xfrm>
              <a:off x="3264" y="3264"/>
              <a:ext cx="44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accent1"/>
                  </a:solidFill>
                  <a:latin typeface="Times" pitchFamily="18" charset="0"/>
                </a:rPr>
                <a:t>x[n]</a:t>
              </a:r>
              <a:endParaRPr lang="en-US" b="1" i="1">
                <a:latin typeface="Times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May 2016</a:t>
            </a: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328627-E670-432E-B3F5-5A738405A8F2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SAMPLING RATE, f</a:t>
            </a:r>
            <a:r>
              <a:rPr lang="en-US" baseline="-25000" smtClean="0"/>
              <a:t>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534400" cy="3352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SAMPLING RATE (</a:t>
            </a:r>
            <a:r>
              <a:rPr lang="en-US" dirty="0" err="1" smtClean="0"/>
              <a:t>f</a:t>
            </a:r>
            <a:r>
              <a:rPr lang="en-US" baseline="-25000" dirty="0" err="1" smtClean="0"/>
              <a:t>s</a:t>
            </a:r>
            <a:r>
              <a:rPr lang="en-US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f</a:t>
            </a:r>
            <a:r>
              <a:rPr lang="en-US" baseline="-25000" dirty="0" err="1" smtClean="0"/>
              <a:t>s</a:t>
            </a:r>
            <a:r>
              <a:rPr lang="en-US" dirty="0" smtClean="0"/>
              <a:t> =1/T</a:t>
            </a:r>
            <a:r>
              <a:rPr lang="en-US" baseline="-25000" dirty="0" smtClean="0"/>
              <a:t>s </a:t>
            </a:r>
            <a:endParaRPr lang="en-US" dirty="0" smtClean="0"/>
          </a:p>
          <a:p>
            <a:pPr lvl="2">
              <a:lnSpc>
                <a:spcPct val="90000"/>
              </a:lnSpc>
            </a:pPr>
            <a:r>
              <a:rPr lang="en-US" dirty="0" smtClean="0"/>
              <a:t>NUMBER of SAMPLES PER SECOND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</a:t>
            </a:r>
            <a:r>
              <a:rPr lang="en-US" baseline="-25000" dirty="0" smtClean="0"/>
              <a:t>s </a:t>
            </a:r>
            <a:r>
              <a:rPr lang="en-US" dirty="0" smtClean="0"/>
              <a:t>= 125 </a:t>
            </a:r>
            <a:r>
              <a:rPr lang="en-US" dirty="0" err="1" smtClean="0"/>
              <a:t>microsec</a:t>
            </a:r>
            <a:r>
              <a:rPr lang="en-US" dirty="0" smtClean="0"/>
              <a:t> </a:t>
            </a:r>
            <a:r>
              <a:rPr lang="en-US" dirty="0" smtClean="0">
                <a:sym typeface="Wingdings" charset="2"/>
              </a:rPr>
              <a:t></a:t>
            </a:r>
            <a:r>
              <a:rPr lang="en-US" dirty="0" smtClean="0"/>
              <a:t>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s</a:t>
            </a:r>
            <a:r>
              <a:rPr lang="en-US" dirty="0" smtClean="0"/>
              <a:t> = 8000 samples/sec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UNITS of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s</a:t>
            </a:r>
            <a:r>
              <a:rPr lang="en-US" dirty="0" smtClean="0"/>
              <a:t> ARE HERTZ:  8000 Hz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UNIFORM SAMPLING at  t = </a:t>
            </a:r>
            <a:r>
              <a:rPr lang="en-US" dirty="0" err="1" smtClean="0"/>
              <a:t>nT</a:t>
            </a:r>
            <a:r>
              <a:rPr lang="en-US" baseline="-25000" dirty="0" err="1" smtClean="0"/>
              <a:t>s</a:t>
            </a:r>
            <a:r>
              <a:rPr lang="en-US" baseline="-25000" dirty="0" smtClean="0"/>
              <a:t> </a:t>
            </a:r>
            <a:r>
              <a:rPr lang="en-US" dirty="0" smtClean="0"/>
              <a:t>= n/</a:t>
            </a:r>
            <a:r>
              <a:rPr lang="en-US" dirty="0" err="1" smtClean="0"/>
              <a:t>f</a:t>
            </a:r>
            <a:r>
              <a:rPr lang="en-US" baseline="-25000" dirty="0" err="1" smtClean="0"/>
              <a:t>s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IDEAL:  x[n] = x(</a:t>
            </a:r>
            <a:r>
              <a:rPr lang="en-US" dirty="0" err="1" smtClean="0"/>
              <a:t>nT</a:t>
            </a:r>
            <a:r>
              <a:rPr lang="en-US" baseline="-25000" dirty="0" err="1" smtClean="0"/>
              <a:t>s</a:t>
            </a:r>
            <a:r>
              <a:rPr lang="en-US" dirty="0" smtClean="0"/>
              <a:t>)=x(n/</a:t>
            </a:r>
            <a:r>
              <a:rPr lang="en-US" dirty="0" err="1" smtClean="0"/>
              <a:t>f</a:t>
            </a:r>
            <a:r>
              <a:rPr lang="en-US" baseline="-25000" dirty="0" err="1" smtClean="0"/>
              <a:t>s</a:t>
            </a:r>
            <a:r>
              <a:rPr lang="en-US" dirty="0" smtClean="0"/>
              <a:t>)</a:t>
            </a:r>
          </a:p>
        </p:txBody>
      </p:sp>
      <p:sp>
        <p:nvSpPr>
          <p:cNvPr id="29703" name="Rectangle 4"/>
          <p:cNvSpPr>
            <a:spLocks noChangeArrowheads="1"/>
          </p:cNvSpPr>
          <p:nvPr/>
        </p:nvSpPr>
        <p:spPr bwMode="auto">
          <a:xfrm>
            <a:off x="3962400" y="5334000"/>
            <a:ext cx="1066800" cy="914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i="1">
                <a:latin typeface="Times" pitchFamily="18" charset="0"/>
              </a:rPr>
              <a:t>C-to-D</a:t>
            </a:r>
            <a:endParaRPr lang="en-US" i="1">
              <a:latin typeface="Times" pitchFamily="18" charset="0"/>
            </a:endParaRPr>
          </a:p>
        </p:txBody>
      </p:sp>
      <p:sp>
        <p:nvSpPr>
          <p:cNvPr id="29704" name="Line 5"/>
          <p:cNvSpPr>
            <a:spLocks noChangeShapeType="1"/>
          </p:cNvSpPr>
          <p:nvPr/>
        </p:nvSpPr>
        <p:spPr bwMode="auto">
          <a:xfrm>
            <a:off x="5029200" y="57912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Line 6"/>
          <p:cNvSpPr>
            <a:spLocks noChangeShapeType="1"/>
          </p:cNvSpPr>
          <p:nvPr/>
        </p:nvSpPr>
        <p:spPr bwMode="auto">
          <a:xfrm>
            <a:off x="2971800" y="57912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Text Box 7"/>
          <p:cNvSpPr txBox="1">
            <a:spLocks noChangeArrowheads="1"/>
          </p:cNvSpPr>
          <p:nvPr/>
        </p:nvSpPr>
        <p:spPr bwMode="auto">
          <a:xfrm>
            <a:off x="2971800" y="5334000"/>
            <a:ext cx="623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Times" pitchFamily="18" charset="0"/>
              </a:rPr>
              <a:t>x(t)</a:t>
            </a:r>
            <a:endParaRPr lang="en-US" i="1">
              <a:latin typeface="Times" pitchFamily="18" charset="0"/>
            </a:endParaRPr>
          </a:p>
        </p:txBody>
      </p:sp>
      <p:sp>
        <p:nvSpPr>
          <p:cNvPr id="29707" name="Rectangle 8"/>
          <p:cNvSpPr>
            <a:spLocks noChangeArrowheads="1"/>
          </p:cNvSpPr>
          <p:nvPr/>
        </p:nvSpPr>
        <p:spPr bwMode="auto">
          <a:xfrm>
            <a:off x="5181600" y="5181600"/>
            <a:ext cx="2193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i="1">
                <a:solidFill>
                  <a:schemeClr val="accent1"/>
                </a:solidFill>
                <a:latin typeface="Times" pitchFamily="18" charset="0"/>
              </a:rPr>
              <a:t>x[n]=</a:t>
            </a:r>
            <a:r>
              <a:rPr lang="en-US" sz="3200" b="1" i="1">
                <a:latin typeface="Times" pitchFamily="18" charset="0"/>
              </a:rPr>
              <a:t>x(nT</a:t>
            </a:r>
            <a:r>
              <a:rPr lang="en-US" sz="4000" b="1" i="1" baseline="-25000">
                <a:latin typeface="Times" pitchFamily="18" charset="0"/>
              </a:rPr>
              <a:t>s</a:t>
            </a:r>
            <a:r>
              <a:rPr lang="en-US" sz="3200" b="1" i="1">
                <a:latin typeface="Times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May 2016</a:t>
            </a:r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9AD777-678D-442F-86FA-0684062DF587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STORING DIGITAL SOUND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i="1" dirty="0" smtClean="0">
                <a:latin typeface="Times New Roman" charset="0"/>
              </a:rPr>
              <a:t>x</a:t>
            </a:r>
            <a:r>
              <a:rPr lang="en-US" b="1" dirty="0" smtClean="0">
                <a:latin typeface="Times New Roman" charset="0"/>
              </a:rPr>
              <a:t>[</a:t>
            </a:r>
            <a:r>
              <a:rPr lang="en-US" b="1" i="1" dirty="0" smtClean="0">
                <a:latin typeface="Times New Roman" charset="0"/>
              </a:rPr>
              <a:t>n</a:t>
            </a:r>
            <a:r>
              <a:rPr lang="en-US" b="1" dirty="0" smtClean="0">
                <a:latin typeface="Times New Roman" charset="0"/>
              </a:rPr>
              <a:t>]</a:t>
            </a:r>
            <a:r>
              <a:rPr lang="en-US" dirty="0" smtClean="0"/>
              <a:t> is a SAMPLED SISIGNAL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 list of numbers stored in memory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EXAMPLE: audio CD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CD rate is 44,100 samples per second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16-bit samples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Stereo uses 2 channels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Number of bytes for 1 minute is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2 X (16/8) X 60 X 44100 = 10.584 Mbytes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25-aLectures">
  <a:themeElements>
    <a:clrScheme name="2025-aLectures 8">
      <a:dk1>
        <a:srgbClr val="333399"/>
      </a:dk1>
      <a:lt1>
        <a:srgbClr val="CCECFF"/>
      </a:lt1>
      <a:dk2>
        <a:srgbClr val="0000CC"/>
      </a:dk2>
      <a:lt2>
        <a:srgbClr val="5E574E"/>
      </a:lt2>
      <a:accent1>
        <a:srgbClr val="FF6600"/>
      </a:accent1>
      <a:accent2>
        <a:srgbClr val="FFCC00"/>
      </a:accent2>
      <a:accent3>
        <a:srgbClr val="E2F4FF"/>
      </a:accent3>
      <a:accent4>
        <a:srgbClr val="2A2A82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2025-aLectures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2025-aLectures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25-aLectures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25-aLectures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25-aLectures 8">
        <a:dk1>
          <a:srgbClr val="333399"/>
        </a:dk1>
        <a:lt1>
          <a:srgbClr val="CCECFF"/>
        </a:lt1>
        <a:dk2>
          <a:srgbClr val="0000CC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E2F4FF"/>
        </a:accent3>
        <a:accent4>
          <a:srgbClr val="2A2A82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Settings\mcclella\Application Data\Microsoft\Templates\2025-aLectures.pot</Template>
  <TotalTime>3244</TotalTime>
  <Words>1331</Words>
  <Application>Microsoft Office PowerPoint</Application>
  <PresentationFormat>On-screen Show (4:3)</PresentationFormat>
  <Paragraphs>306</Paragraphs>
  <Slides>41</Slides>
  <Notes>0</Notes>
  <HiddenSlides>12</HiddenSlides>
  <MMClips>1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2025-aLectures</vt:lpstr>
      <vt:lpstr>Equation</vt:lpstr>
      <vt:lpstr>DSP First, 2/e</vt:lpstr>
      <vt:lpstr>License Info for DSPFirst Slides</vt:lpstr>
      <vt:lpstr>READING ASSIGNMENTS</vt:lpstr>
      <vt:lpstr>LECTURE OBJECTIVES</vt:lpstr>
      <vt:lpstr>SYSTEMS Process Signals</vt:lpstr>
      <vt:lpstr>System IMPLEMENTATION</vt:lpstr>
      <vt:lpstr>SAMPLING x(t)</vt:lpstr>
      <vt:lpstr>SAMPLING RATE, fs</vt:lpstr>
      <vt:lpstr>STORING DIGITAL SOUND</vt:lpstr>
      <vt:lpstr>Slide 10</vt:lpstr>
      <vt:lpstr>SAMPLING THEOREM</vt:lpstr>
      <vt:lpstr>Reconstruction?  Which One?</vt:lpstr>
      <vt:lpstr>Be careful… https://www.youtube.com/watch?v=qgvuQGY946g</vt:lpstr>
      <vt:lpstr>Spatial Aliasing</vt:lpstr>
      <vt:lpstr>DISCRETE-TIME SINUSOID</vt:lpstr>
      <vt:lpstr>DIGITAL FREQUENCY</vt:lpstr>
      <vt:lpstr>SPECTRUM (DIGITAL)</vt:lpstr>
      <vt:lpstr>SPECTRUM (DIGITAL) ???</vt:lpstr>
      <vt:lpstr>The REST of the STORY</vt:lpstr>
      <vt:lpstr>ALIASING DERIVATION</vt:lpstr>
      <vt:lpstr>ALIASING DERIVATION </vt:lpstr>
      <vt:lpstr>ALIASING CONCLUSIONS</vt:lpstr>
      <vt:lpstr>SPECTRUM for x[n]</vt:lpstr>
      <vt:lpstr>SPECTRUM (MORE LINES)</vt:lpstr>
      <vt:lpstr>SPECTRUM (ALIASING CASE)</vt:lpstr>
      <vt:lpstr>SAMPLING GUI (con2dis)</vt:lpstr>
      <vt:lpstr>SAMPLING GUI (con2dis)</vt:lpstr>
      <vt:lpstr>SPECTRUM (FOLDING CASE)</vt:lpstr>
      <vt:lpstr>FOLDING DIAGRAM</vt:lpstr>
      <vt:lpstr>STROBE DEMO (Synthetic)</vt:lpstr>
      <vt:lpstr>SAMPLING DEMO (Chap. 4)</vt:lpstr>
      <vt:lpstr>ALIASING DERIVATION</vt:lpstr>
      <vt:lpstr>ALIASING DERIVATION–2</vt:lpstr>
      <vt:lpstr>FOLDING DERIVATION</vt:lpstr>
      <vt:lpstr>FOLDING (a type of ALIASING)</vt:lpstr>
      <vt:lpstr>DIGITAL FREQ       AGAIN</vt:lpstr>
      <vt:lpstr>FOLDING DIAGRAM</vt:lpstr>
      <vt:lpstr>ALIASING DERIVATION</vt:lpstr>
      <vt:lpstr>Spatial Aliasing</vt:lpstr>
      <vt:lpstr>ALIASING CONCLUSIONS</vt:lpstr>
      <vt:lpstr>NORMALIZED FREQUENCY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SPFirst Lecture #8</dc:title>
  <dc:creator>Jim McClellan</dc:creator>
  <cp:lastModifiedBy>mcclella</cp:lastModifiedBy>
  <cp:revision>195</cp:revision>
  <cp:lastPrinted>1999-04-22T22:44:16Z</cp:lastPrinted>
  <dcterms:created xsi:type="dcterms:W3CDTF">2009-09-19T18:28:06Z</dcterms:created>
  <dcterms:modified xsi:type="dcterms:W3CDTF">2016-06-10T20:20:02Z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jim.mcclellan@ece.gatech.edu</vt:lpwstr>
  </property>
  <property fmtid="{D5CDD505-2E9C-101B-9397-08002B2CF9AE}" pid="8" name="HomePage">
    <vt:lpwstr>http://users.ece.gatech.edu/mcclella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4</vt:i4>
  </property>
  <property fmtid="{D5CDD505-2E9C-101B-9397-08002B2CF9AE}" pid="21" name="OutputDir">
    <vt:lpwstr>D:</vt:lpwstr>
  </property>
</Properties>
</file>