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9"/>
  </p:notesMasterIdLst>
  <p:handoutMasterIdLst>
    <p:handoutMasterId r:id="rId50"/>
  </p:handoutMasterIdLst>
  <p:sldIdLst>
    <p:sldId id="256" r:id="rId2"/>
    <p:sldId id="433" r:id="rId3"/>
    <p:sldId id="270" r:id="rId4"/>
    <p:sldId id="274" r:id="rId5"/>
    <p:sldId id="372" r:id="rId6"/>
    <p:sldId id="373" r:id="rId7"/>
    <p:sldId id="401" r:id="rId8"/>
    <p:sldId id="384" r:id="rId9"/>
    <p:sldId id="389" r:id="rId10"/>
    <p:sldId id="425" r:id="rId11"/>
    <p:sldId id="426" r:id="rId12"/>
    <p:sldId id="417" r:id="rId13"/>
    <p:sldId id="418" r:id="rId14"/>
    <p:sldId id="428" r:id="rId15"/>
    <p:sldId id="434" r:id="rId16"/>
    <p:sldId id="420" r:id="rId17"/>
    <p:sldId id="404" r:id="rId18"/>
    <p:sldId id="388" r:id="rId19"/>
    <p:sldId id="429" r:id="rId20"/>
    <p:sldId id="406" r:id="rId21"/>
    <p:sldId id="419" r:id="rId22"/>
    <p:sldId id="431" r:id="rId23"/>
    <p:sldId id="441" r:id="rId24"/>
    <p:sldId id="397" r:id="rId25"/>
    <p:sldId id="392" r:id="rId26"/>
    <p:sldId id="439" r:id="rId27"/>
    <p:sldId id="440" r:id="rId28"/>
    <p:sldId id="391" r:id="rId29"/>
    <p:sldId id="396" r:id="rId30"/>
    <p:sldId id="394" r:id="rId31"/>
    <p:sldId id="436" r:id="rId32"/>
    <p:sldId id="437" r:id="rId33"/>
    <p:sldId id="438" r:id="rId34"/>
    <p:sldId id="400" r:id="rId35"/>
    <p:sldId id="402" r:id="rId36"/>
    <p:sldId id="435" r:id="rId37"/>
    <p:sldId id="430" r:id="rId38"/>
    <p:sldId id="376" r:id="rId39"/>
    <p:sldId id="390" r:id="rId40"/>
    <p:sldId id="422" r:id="rId41"/>
    <p:sldId id="403" r:id="rId42"/>
    <p:sldId id="383" r:id="rId43"/>
    <p:sldId id="416" r:id="rId44"/>
    <p:sldId id="375" r:id="rId45"/>
    <p:sldId id="423" r:id="rId46"/>
    <p:sldId id="398" r:id="rId47"/>
    <p:sldId id="399" r:id="rId4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656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11.wmf"/><Relationship Id="rId1" Type="http://schemas.openxmlformats.org/officeDocument/2006/relationships/image" Target="../media/image61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6.wmf"/><Relationship Id="rId7" Type="http://schemas.openxmlformats.org/officeDocument/2006/relationships/image" Target="../media/image11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0.wmf"/><Relationship Id="rId5" Type="http://schemas.openxmlformats.org/officeDocument/2006/relationships/image" Target="../media/image8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6.wmf"/><Relationship Id="rId7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9.wmf"/><Relationship Id="rId5" Type="http://schemas.openxmlformats.org/officeDocument/2006/relationships/image" Target="../media/image10.wmf"/><Relationship Id="rId4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9.wmf"/><Relationship Id="rId5" Type="http://schemas.openxmlformats.org/officeDocument/2006/relationships/image" Target="../media/image10.wmf"/><Relationship Id="rId4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13.wmf"/><Relationship Id="rId6" Type="http://schemas.openxmlformats.org/officeDocument/2006/relationships/image" Target="../media/image40.wmf"/><Relationship Id="rId5" Type="http://schemas.openxmlformats.org/officeDocument/2006/relationships/image" Target="../media/image26.wmf"/><Relationship Id="rId4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00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06863" y="0"/>
            <a:ext cx="3221037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400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06863" y="9120188"/>
            <a:ext cx="322103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CCFB88A6-ACCC-4A9B-9A0A-81CE923D7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5D4932E-4BEA-4440-960E-2AED5C564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9B4FB-6293-431D-BAC2-EDB2780A05E2}" type="slidenum">
              <a:rPr lang="en-US" smtClean="0">
                <a:latin typeface="Times New Roman" charset="0"/>
                <a:ea typeface="ＭＳ Ｐゴシック" pitchFamily="34" charset="-128"/>
              </a:rPr>
              <a:pPr/>
              <a:t>32</a:t>
            </a:fld>
            <a:endParaRPr lang="en-US" smtClean="0">
              <a:latin typeface="Times New Roman" charset="0"/>
              <a:ea typeface="ＭＳ Ｐゴシック" pitchFamily="34" charset="-128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864AF-ACCC-486B-881D-4F660095268E}" type="slidenum">
              <a:rPr lang="en-US" smtClean="0">
                <a:ea typeface="ＭＳ Ｐゴシック" pitchFamily="34" charset="-128"/>
              </a:rPr>
              <a:pPr/>
              <a:t>35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A:\paint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85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61E83991-6EB2-47B2-8692-9521E0AE2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ABAD4-C3F6-4752-A29E-598070EDC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63AF4-8F7B-4CAE-BB8B-B008FF4CA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5E8F4-C686-4ADB-9FB2-3C7F46776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F7C1F-13D6-4A39-9A63-E6057F96A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A4E57-16A3-4A6F-A240-956E94254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38C36-5668-4A62-AD26-C4263445C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1A691-6694-4C5B-9E39-23C02F545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C14DE-9D2A-4CF0-8456-242FF5210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C20C9-EE76-41C6-9854-01EAAA721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662E6-8A6F-4A83-B20F-A745F3AAD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2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0582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0583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795A58D-D89B-43C4-88AD-EAB5DF5AF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391" name="Picture 1031" descr="A:\paint.GIF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image" Target="../media/image12.png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16.png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4.bin"/><Relationship Id="rId7" Type="http://schemas.openxmlformats.org/officeDocument/2006/relationships/image" Target="../media/image16.png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7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5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67.bin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68.bin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DSP First</a:t>
            </a:r>
            <a:r>
              <a:rPr lang="en-US" dirty="0" smtClean="0">
                <a:ea typeface="ＭＳ Ｐゴシック" pitchFamily="34" charset="-128"/>
              </a:rPr>
              <a:t>, 2/e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505200"/>
            <a:ext cx="6400800" cy="1771650"/>
          </a:xfrm>
        </p:spPr>
        <p:txBody>
          <a:bodyPr/>
          <a:lstStyle/>
          <a:p>
            <a:r>
              <a:rPr lang="en-US" dirty="0" smtClean="0">
                <a:latin typeface="Arial Black" charset="0"/>
                <a:ea typeface="ＭＳ Ｐゴシック" pitchFamily="34" charset="-128"/>
              </a:rPr>
              <a:t>Lecture 10</a:t>
            </a:r>
          </a:p>
          <a:p>
            <a:r>
              <a:rPr lang="en-US" dirty="0" smtClean="0">
                <a:latin typeface="Arial Black" charset="0"/>
                <a:ea typeface="ＭＳ Ｐゴシック" pitchFamily="34" charset="-128"/>
              </a:rPr>
              <a:t>Digital to Analog (D-to-A) </a:t>
            </a:r>
            <a:r>
              <a:rPr lang="en-US" dirty="0" smtClean="0">
                <a:latin typeface="Arial Black" charset="0"/>
                <a:ea typeface="ＭＳ Ｐゴシック" pitchFamily="34" charset="-128"/>
              </a:rPr>
              <a:t>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6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E80968-4731-4431-95BD-818079FF0507}" type="slidenum">
              <a:rPr lang="en-US" smtClean="0">
                <a:ea typeface="ＭＳ Ｐゴシック" pitchFamily="34" charset="-128"/>
              </a:rPr>
              <a:pPr/>
              <a:t>10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0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SPECTRUM (MORE LINES)</a:t>
            </a:r>
          </a:p>
        </p:txBody>
      </p:sp>
      <p:pic>
        <p:nvPicPr>
          <p:cNvPr id="2064" name="Picture 3" descr="cos-100Hz-sampled.gif                                          0000D4B4JIM-2                          B29E03F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121150"/>
            <a:ext cx="899160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95400" y="1827213"/>
            <a:ext cx="7548563" cy="1773237"/>
            <a:chOff x="816" y="1151"/>
            <a:chExt cx="4755" cy="1117"/>
          </a:xfrm>
        </p:grpSpPr>
        <p:graphicFrame>
          <p:nvGraphicFramePr>
            <p:cNvPr id="2056" name="Object 1029"/>
            <p:cNvGraphicFramePr>
              <a:graphicFrameLocks noChangeAspect="1"/>
            </p:cNvGraphicFramePr>
            <p:nvPr/>
          </p:nvGraphicFramePr>
          <p:xfrm>
            <a:off x="5328" y="1776"/>
            <a:ext cx="243" cy="288"/>
          </p:xfrm>
          <a:graphic>
            <a:graphicData uri="http://schemas.openxmlformats.org/presentationml/2006/ole">
              <p:oleObj spid="_x0000_s2056" name="Equation" r:id="rId4" imgW="139700" imgH="165100" progId="Equation.DSMT36">
                <p:embed/>
              </p:oleObj>
            </a:graphicData>
          </a:graphic>
        </p:graphicFrame>
        <p:graphicFrame>
          <p:nvGraphicFramePr>
            <p:cNvPr id="2057" name="Object 1030"/>
            <p:cNvGraphicFramePr>
              <a:graphicFrameLocks noChangeAspect="1"/>
            </p:cNvGraphicFramePr>
            <p:nvPr/>
          </p:nvGraphicFramePr>
          <p:xfrm>
            <a:off x="3469" y="1160"/>
            <a:ext cx="355" cy="280"/>
          </p:xfrm>
          <a:graphic>
            <a:graphicData uri="http://schemas.openxmlformats.org/presentationml/2006/ole">
              <p:oleObj spid="_x0000_s2057" name="Equation" r:id="rId5" imgW="241300" imgH="190500" progId="Equation.3">
                <p:embed/>
              </p:oleObj>
            </a:graphicData>
          </a:graphic>
        </p:graphicFrame>
        <p:graphicFrame>
          <p:nvGraphicFramePr>
            <p:cNvPr id="2058" name="Object 1031"/>
            <p:cNvGraphicFramePr>
              <a:graphicFrameLocks noChangeAspect="1"/>
            </p:cNvGraphicFramePr>
            <p:nvPr/>
          </p:nvGraphicFramePr>
          <p:xfrm>
            <a:off x="2343" y="1151"/>
            <a:ext cx="411" cy="299"/>
          </p:xfrm>
          <a:graphic>
            <a:graphicData uri="http://schemas.openxmlformats.org/presentationml/2006/ole">
              <p:oleObj spid="_x0000_s2058" name="Equation" r:id="rId6" imgW="279400" imgH="203200" progId="Equation.3">
                <p:embed/>
              </p:oleObj>
            </a:graphicData>
          </a:graphic>
        </p:graphicFrame>
        <p:sp>
          <p:nvSpPr>
            <p:cNvPr id="2075" name="Line 11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12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" name="Line 13"/>
            <p:cNvSpPr>
              <a:spLocks noChangeShapeType="1"/>
            </p:cNvSpPr>
            <p:nvPr/>
          </p:nvSpPr>
          <p:spPr bwMode="auto">
            <a:xfrm flipV="1">
              <a:off x="3661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Line 14"/>
            <p:cNvSpPr>
              <a:spLocks noChangeShapeType="1"/>
            </p:cNvSpPr>
            <p:nvPr/>
          </p:nvSpPr>
          <p:spPr bwMode="auto">
            <a:xfrm flipV="1">
              <a:off x="2563" y="1392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Rectangle 15"/>
            <p:cNvSpPr>
              <a:spLocks noChangeArrowheads="1"/>
            </p:cNvSpPr>
            <p:nvPr/>
          </p:nvSpPr>
          <p:spPr bwMode="auto">
            <a:xfrm>
              <a:off x="3312" y="1920"/>
              <a:ext cx="685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</a:rPr>
                <a:t>2</a:t>
              </a:r>
              <a:r>
                <a:rPr lang="en-US" b="1">
                  <a:solidFill>
                    <a:schemeClr val="tx2"/>
                  </a:solidFill>
                  <a:latin typeface="Symbol" charset="2"/>
                </a:rPr>
                <a:t>p(0.1)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2275" y="1920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–0.2</a:t>
              </a:r>
              <a:r>
                <a:rPr lang="en-US" b="1">
                  <a:solidFill>
                    <a:schemeClr val="accent1"/>
                  </a:solidFill>
                  <a:latin typeface="Symbol" charset="2"/>
                </a:rPr>
                <a:t>p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391400" y="1828800"/>
            <a:ext cx="760413" cy="1773238"/>
            <a:chOff x="4656" y="1152"/>
            <a:chExt cx="479" cy="1117"/>
          </a:xfrm>
        </p:grpSpPr>
        <p:graphicFrame>
          <p:nvGraphicFramePr>
            <p:cNvPr id="2055" name="Object 1028"/>
            <p:cNvGraphicFramePr>
              <a:graphicFrameLocks noChangeAspect="1"/>
            </p:cNvGraphicFramePr>
            <p:nvPr/>
          </p:nvGraphicFramePr>
          <p:xfrm>
            <a:off x="4724" y="1152"/>
            <a:ext cx="411" cy="299"/>
          </p:xfrm>
          <a:graphic>
            <a:graphicData uri="http://schemas.openxmlformats.org/presentationml/2006/ole">
              <p:oleObj spid="_x0000_s2055" name="Equation" r:id="rId7" imgW="279400" imgH="203200" progId="Equation.3">
                <p:embed/>
              </p:oleObj>
            </a:graphicData>
          </a:graphic>
        </p:graphicFrame>
        <p:sp>
          <p:nvSpPr>
            <p:cNvPr id="2073" name="Line 19"/>
            <p:cNvSpPr>
              <a:spLocks noChangeShapeType="1"/>
            </p:cNvSpPr>
            <p:nvPr/>
          </p:nvSpPr>
          <p:spPr bwMode="auto">
            <a:xfrm flipV="1">
              <a:off x="4944" y="1393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Rectangle 20"/>
            <p:cNvSpPr>
              <a:spLocks noChangeArrowheads="1"/>
            </p:cNvSpPr>
            <p:nvPr/>
          </p:nvSpPr>
          <p:spPr bwMode="auto">
            <a:xfrm>
              <a:off x="4656" y="1921"/>
              <a:ext cx="46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1.8</a:t>
              </a:r>
              <a:r>
                <a:rPr lang="en-US" b="1">
                  <a:solidFill>
                    <a:schemeClr val="accent1"/>
                  </a:solidFill>
                  <a:latin typeface="Symbol" charset="2"/>
                </a:rPr>
                <a:t>p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905000" y="1828800"/>
            <a:ext cx="884238" cy="1758950"/>
            <a:chOff x="1200" y="1152"/>
            <a:chExt cx="557" cy="1108"/>
          </a:xfrm>
        </p:grpSpPr>
        <p:graphicFrame>
          <p:nvGraphicFramePr>
            <p:cNvPr id="2054" name="Object 1027"/>
            <p:cNvGraphicFramePr>
              <a:graphicFrameLocks noChangeAspect="1"/>
            </p:cNvGraphicFramePr>
            <p:nvPr/>
          </p:nvGraphicFramePr>
          <p:xfrm>
            <a:off x="1357" y="1152"/>
            <a:ext cx="355" cy="280"/>
          </p:xfrm>
          <a:graphic>
            <a:graphicData uri="http://schemas.openxmlformats.org/presentationml/2006/ole">
              <p:oleObj spid="_x0000_s2054" name="Equation" r:id="rId8" imgW="241300" imgH="190500" progId="Equation.3">
                <p:embed/>
              </p:oleObj>
            </a:graphicData>
          </a:graphic>
        </p:graphicFrame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V="1">
              <a:off x="1549" y="1392"/>
              <a:ext cx="0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1200" y="1912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</a:rPr>
                <a:t>–1.8</a:t>
              </a:r>
              <a:r>
                <a:rPr lang="en-US" b="1">
                  <a:solidFill>
                    <a:schemeClr val="tx2"/>
                  </a:solidFill>
                  <a:latin typeface="Symbol" charset="2"/>
                </a:rPr>
                <a:t>p</a:t>
              </a:r>
            </a:p>
          </p:txBody>
        </p:sp>
      </p:grpSp>
      <p:sp>
        <p:nvSpPr>
          <p:cNvPr id="196633" name="Freeform 25"/>
          <p:cNvSpPr>
            <a:spLocks/>
          </p:cNvSpPr>
          <p:nvPr/>
        </p:nvSpPr>
        <p:spPr bwMode="auto">
          <a:xfrm>
            <a:off x="4000500" y="2324100"/>
            <a:ext cx="3924300" cy="455613"/>
          </a:xfrm>
          <a:custGeom>
            <a:avLst/>
            <a:gdLst>
              <a:gd name="T0" fmla="*/ 2147483647 w 2472"/>
              <a:gd name="T1" fmla="*/ 2147483647 h 287"/>
              <a:gd name="T2" fmla="*/ 2147483647 w 2472"/>
              <a:gd name="T3" fmla="*/ 2147483647 h 287"/>
              <a:gd name="T4" fmla="*/ 2147483647 w 2472"/>
              <a:gd name="T5" fmla="*/ 2147483647 h 287"/>
              <a:gd name="T6" fmla="*/ 2147483647 w 2472"/>
              <a:gd name="T7" fmla="*/ 2147483647 h 287"/>
              <a:gd name="T8" fmla="*/ 2147483647 w 2472"/>
              <a:gd name="T9" fmla="*/ 2147483647 h 287"/>
              <a:gd name="T10" fmla="*/ 2147483647 w 2472"/>
              <a:gd name="T11" fmla="*/ 2147483647 h 2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72"/>
              <a:gd name="T19" fmla="*/ 0 h 287"/>
              <a:gd name="T20" fmla="*/ 2472 w 2472"/>
              <a:gd name="T21" fmla="*/ 287 h 28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72" h="287">
                <a:moveTo>
                  <a:pt x="72" y="216"/>
                </a:moveTo>
                <a:cubicBezTo>
                  <a:pt x="172" y="188"/>
                  <a:pt x="272" y="160"/>
                  <a:pt x="312" y="168"/>
                </a:cubicBezTo>
                <a:cubicBezTo>
                  <a:pt x="351" y="175"/>
                  <a:pt x="0" y="287"/>
                  <a:pt x="312" y="264"/>
                </a:cubicBezTo>
                <a:cubicBezTo>
                  <a:pt x="623" y="240"/>
                  <a:pt x="1896" y="48"/>
                  <a:pt x="2184" y="24"/>
                </a:cubicBezTo>
                <a:cubicBezTo>
                  <a:pt x="2472" y="0"/>
                  <a:pt x="2000" y="112"/>
                  <a:pt x="2040" y="120"/>
                </a:cubicBezTo>
                <a:cubicBezTo>
                  <a:pt x="2079" y="127"/>
                  <a:pt x="2251" y="99"/>
                  <a:pt x="2424" y="72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634" name="Freeform 26"/>
          <p:cNvSpPr>
            <a:spLocks/>
          </p:cNvSpPr>
          <p:nvPr/>
        </p:nvSpPr>
        <p:spPr bwMode="auto">
          <a:xfrm>
            <a:off x="1866900" y="3352800"/>
            <a:ext cx="4724400" cy="457200"/>
          </a:xfrm>
          <a:custGeom>
            <a:avLst/>
            <a:gdLst>
              <a:gd name="T0" fmla="*/ 2147483647 w 2976"/>
              <a:gd name="T1" fmla="*/ 2147483647 h 168"/>
              <a:gd name="T2" fmla="*/ 2147483647 w 2976"/>
              <a:gd name="T3" fmla="*/ 2147483647 h 168"/>
              <a:gd name="T4" fmla="*/ 2147483647 w 2976"/>
              <a:gd name="T5" fmla="*/ 2147483647 h 168"/>
              <a:gd name="T6" fmla="*/ 2147483647 w 2976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2976"/>
              <a:gd name="T13" fmla="*/ 0 h 168"/>
              <a:gd name="T14" fmla="*/ 2976 w 2976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6" h="168">
                <a:moveTo>
                  <a:pt x="408" y="48"/>
                </a:moveTo>
                <a:cubicBezTo>
                  <a:pt x="204" y="88"/>
                  <a:pt x="0" y="128"/>
                  <a:pt x="360" y="144"/>
                </a:cubicBezTo>
                <a:cubicBezTo>
                  <a:pt x="720" y="160"/>
                  <a:pt x="2160" y="168"/>
                  <a:pt x="2568" y="144"/>
                </a:cubicBezTo>
                <a:cubicBezTo>
                  <a:pt x="2976" y="120"/>
                  <a:pt x="2892" y="60"/>
                  <a:pt x="2808" y="0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8896" name="Object 1024"/>
          <p:cNvGraphicFramePr>
            <a:graphicFrameLocks noChangeAspect="1"/>
          </p:cNvGraphicFramePr>
          <p:nvPr/>
        </p:nvGraphicFramePr>
        <p:xfrm>
          <a:off x="2743200" y="3810000"/>
          <a:ext cx="4254500" cy="393700"/>
        </p:xfrm>
        <a:graphic>
          <a:graphicData uri="http://schemas.openxmlformats.org/presentationml/2006/ole">
            <p:oleObj spid="_x0000_s2050" name="Equation" r:id="rId9" imgW="2197080" imgH="203040" progId="Equation.3">
              <p:embed/>
            </p:oleObj>
          </a:graphicData>
        </a:graphic>
      </p:graphicFrame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76200" y="1752600"/>
            <a:ext cx="1752600" cy="1916113"/>
            <a:chOff x="48" y="1104"/>
            <a:chExt cx="1104" cy="1207"/>
          </a:xfrm>
        </p:grpSpPr>
        <p:graphicFrame>
          <p:nvGraphicFramePr>
            <p:cNvPr id="2052" name="Object 1025"/>
            <p:cNvGraphicFramePr>
              <a:graphicFrameLocks noChangeAspect="1"/>
            </p:cNvGraphicFramePr>
            <p:nvPr/>
          </p:nvGraphicFramePr>
          <p:xfrm>
            <a:off x="70" y="1989"/>
            <a:ext cx="947" cy="322"/>
          </p:xfrm>
          <a:graphic>
            <a:graphicData uri="http://schemas.openxmlformats.org/presentationml/2006/ole">
              <p:oleObj spid="_x0000_s2052" name="Equation" r:id="rId10" imgW="672840" imgH="228600" progId="Equation.3">
                <p:embed/>
              </p:oleObj>
            </a:graphicData>
          </a:graphic>
        </p:graphicFrame>
        <p:graphicFrame>
          <p:nvGraphicFramePr>
            <p:cNvPr id="2053" name="Object 1026"/>
            <p:cNvGraphicFramePr>
              <a:graphicFrameLocks noChangeAspect="1"/>
            </p:cNvGraphicFramePr>
            <p:nvPr/>
          </p:nvGraphicFramePr>
          <p:xfrm>
            <a:off x="48" y="1104"/>
            <a:ext cx="1104" cy="708"/>
          </p:xfrm>
          <a:graphic>
            <a:graphicData uri="http://schemas.openxmlformats.org/presentationml/2006/ole">
              <p:oleObj spid="_x0000_s2053" name="Equation" r:id="rId11" imgW="672840" imgH="431640" progId="Equation.3">
                <p:embed/>
              </p:oleObj>
            </a:graphicData>
          </a:graphic>
        </p:graphicFrame>
      </p:grpSp>
      <p:graphicFrame>
        <p:nvGraphicFramePr>
          <p:cNvPr id="2081" name="Object 10"/>
          <p:cNvGraphicFramePr>
            <a:graphicFrameLocks noChangeAspect="1"/>
          </p:cNvGraphicFramePr>
          <p:nvPr/>
        </p:nvGraphicFramePr>
        <p:xfrm>
          <a:off x="2174875" y="4579938"/>
          <a:ext cx="4076700" cy="1820862"/>
        </p:xfrm>
        <a:graphic>
          <a:graphicData uri="http://schemas.openxmlformats.org/presentationml/2006/ole">
            <p:oleObj spid="_x0000_s2051" name="Equation" r:id="rId12" imgW="1879560" imgH="838080" progId="Equation.3">
              <p:embed/>
            </p:oleObj>
          </a:graphicData>
        </a:graphic>
      </p:graphicFrame>
      <p:graphicFrame>
        <p:nvGraphicFramePr>
          <p:cNvPr id="2080" name="Object 6"/>
          <p:cNvGraphicFramePr>
            <a:graphicFrameLocks noChangeAspect="1"/>
          </p:cNvGraphicFramePr>
          <p:nvPr/>
        </p:nvGraphicFramePr>
        <p:xfrm>
          <a:off x="2209800" y="6400800"/>
          <a:ext cx="5249863" cy="381000"/>
        </p:xfrm>
        <a:graphic>
          <a:graphicData uri="http://schemas.openxmlformats.org/presentationml/2006/ole">
            <p:oleObj spid="_x0000_s2059" name="Equation" r:id="rId13" imgW="27810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9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3" grpId="0" animBg="1"/>
      <p:bldP spid="1966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5C90E2-F656-4120-BF54-D194B2887D76}" type="slidenum">
              <a:rPr lang="en-US" smtClean="0">
                <a:ea typeface="ＭＳ Ｐゴシック" pitchFamily="34" charset="-128"/>
              </a:rPr>
              <a:pPr/>
              <a:t>11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089" name="Rectangle 3074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3566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SPECTRUM (ALIASING CASE)</a:t>
            </a:r>
          </a:p>
        </p:txBody>
      </p:sp>
      <p:grpSp>
        <p:nvGrpSpPr>
          <p:cNvPr id="2" name="Group 3078"/>
          <p:cNvGrpSpPr>
            <a:grpSpLocks/>
          </p:cNvGrpSpPr>
          <p:nvPr/>
        </p:nvGrpSpPr>
        <p:grpSpPr bwMode="auto">
          <a:xfrm>
            <a:off x="3916363" y="1827213"/>
            <a:ext cx="884237" cy="1773237"/>
            <a:chOff x="2467" y="1151"/>
            <a:chExt cx="557" cy="1117"/>
          </a:xfrm>
        </p:grpSpPr>
        <p:graphicFrame>
          <p:nvGraphicFramePr>
            <p:cNvPr id="3084" name="Object 3081"/>
            <p:cNvGraphicFramePr>
              <a:graphicFrameLocks noChangeAspect="1"/>
            </p:cNvGraphicFramePr>
            <p:nvPr/>
          </p:nvGraphicFramePr>
          <p:xfrm>
            <a:off x="2535" y="1151"/>
            <a:ext cx="411" cy="299"/>
          </p:xfrm>
          <a:graphic>
            <a:graphicData uri="http://schemas.openxmlformats.org/presentationml/2006/ole">
              <p:oleObj spid="_x0000_s3084" name="Equation" r:id="rId3" imgW="279400" imgH="203200" progId="Equation.3">
                <p:embed/>
              </p:oleObj>
            </a:graphicData>
          </a:graphic>
        </p:graphicFrame>
        <p:sp>
          <p:nvSpPr>
            <p:cNvPr id="6" name="Line 3080"/>
            <p:cNvSpPr>
              <a:spLocks noChangeShapeType="1"/>
            </p:cNvSpPr>
            <p:nvPr/>
          </p:nvSpPr>
          <p:spPr bwMode="auto">
            <a:xfrm flipV="1">
              <a:off x="2755" y="1392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3081"/>
            <p:cNvSpPr>
              <a:spLocks noChangeArrowheads="1"/>
            </p:cNvSpPr>
            <p:nvPr/>
          </p:nvSpPr>
          <p:spPr bwMode="auto">
            <a:xfrm>
              <a:off x="2467" y="1920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–0.5</a:t>
              </a:r>
              <a:r>
                <a:rPr lang="en-US" b="1">
                  <a:solidFill>
                    <a:schemeClr val="accent1"/>
                  </a:solidFill>
                  <a:latin typeface="Symbol" charset="2"/>
                </a:rPr>
                <a:t>p</a:t>
              </a:r>
            </a:p>
          </p:txBody>
        </p:sp>
      </p:grpSp>
      <p:grpSp>
        <p:nvGrpSpPr>
          <p:cNvPr id="3" name="Group 3082"/>
          <p:cNvGrpSpPr>
            <a:grpSpLocks/>
          </p:cNvGrpSpPr>
          <p:nvPr/>
        </p:nvGrpSpPr>
        <p:grpSpPr bwMode="auto">
          <a:xfrm>
            <a:off x="2697163" y="1828800"/>
            <a:ext cx="884237" cy="1758950"/>
            <a:chOff x="1699" y="1152"/>
            <a:chExt cx="557" cy="1108"/>
          </a:xfrm>
        </p:grpSpPr>
        <p:graphicFrame>
          <p:nvGraphicFramePr>
            <p:cNvPr id="3083" name="Object 3080"/>
            <p:cNvGraphicFramePr>
              <a:graphicFrameLocks noChangeAspect="1"/>
            </p:cNvGraphicFramePr>
            <p:nvPr/>
          </p:nvGraphicFramePr>
          <p:xfrm>
            <a:off x="1776" y="1152"/>
            <a:ext cx="355" cy="280"/>
          </p:xfrm>
          <a:graphic>
            <a:graphicData uri="http://schemas.openxmlformats.org/presentationml/2006/ole">
              <p:oleObj spid="_x0000_s3083" name="Equation" r:id="rId4" imgW="241300" imgH="190500" progId="Equation.3">
                <p:embed/>
              </p:oleObj>
            </a:graphicData>
          </a:graphic>
        </p:graphicFrame>
        <p:sp>
          <p:nvSpPr>
            <p:cNvPr id="3111" name="Line 3084"/>
            <p:cNvSpPr>
              <a:spLocks noChangeShapeType="1"/>
            </p:cNvSpPr>
            <p:nvPr/>
          </p:nvSpPr>
          <p:spPr bwMode="auto">
            <a:xfrm flipV="1">
              <a:off x="1968" y="1392"/>
              <a:ext cx="0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2" name="Rectangle 3085"/>
            <p:cNvSpPr>
              <a:spLocks noChangeArrowheads="1"/>
            </p:cNvSpPr>
            <p:nvPr/>
          </p:nvSpPr>
          <p:spPr bwMode="auto">
            <a:xfrm>
              <a:off x="1699" y="1912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</a:rPr>
                <a:t>–1.5</a:t>
              </a:r>
              <a:r>
                <a:rPr lang="en-US" b="1">
                  <a:solidFill>
                    <a:schemeClr val="tx2"/>
                  </a:solidFill>
                  <a:latin typeface="Symbol" charset="2"/>
                </a:rPr>
                <a:t>p</a:t>
              </a:r>
            </a:p>
          </p:txBody>
        </p:sp>
      </p:grpSp>
      <p:pic>
        <p:nvPicPr>
          <p:cNvPr id="3092" name="Picture 3086" descr="cosine-aliasing.gif                                            00006EFBJJ2                            B37C3755: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13" y="4068763"/>
            <a:ext cx="9031287" cy="271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087"/>
          <p:cNvGrpSpPr>
            <a:grpSpLocks/>
          </p:cNvGrpSpPr>
          <p:nvPr/>
        </p:nvGrpSpPr>
        <p:grpSpPr bwMode="auto">
          <a:xfrm>
            <a:off x="5211763" y="1828800"/>
            <a:ext cx="731837" cy="1758950"/>
            <a:chOff x="3283" y="1152"/>
            <a:chExt cx="461" cy="1108"/>
          </a:xfrm>
        </p:grpSpPr>
        <p:graphicFrame>
          <p:nvGraphicFramePr>
            <p:cNvPr id="3082" name="Object 3079"/>
            <p:cNvGraphicFramePr>
              <a:graphicFrameLocks noChangeAspect="1"/>
            </p:cNvGraphicFramePr>
            <p:nvPr/>
          </p:nvGraphicFramePr>
          <p:xfrm>
            <a:off x="3325" y="1152"/>
            <a:ext cx="355" cy="280"/>
          </p:xfrm>
          <a:graphic>
            <a:graphicData uri="http://schemas.openxmlformats.org/presentationml/2006/ole">
              <p:oleObj spid="_x0000_s3082" name="Equation" r:id="rId6" imgW="241300" imgH="190500" progId="Equation.3">
                <p:embed/>
              </p:oleObj>
            </a:graphicData>
          </a:graphic>
        </p:graphicFrame>
        <p:sp>
          <p:nvSpPr>
            <p:cNvPr id="3109" name="Line 3089"/>
            <p:cNvSpPr>
              <a:spLocks noChangeShapeType="1"/>
            </p:cNvSpPr>
            <p:nvPr/>
          </p:nvSpPr>
          <p:spPr bwMode="auto">
            <a:xfrm flipV="1">
              <a:off x="3517" y="1392"/>
              <a:ext cx="0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Rectangle 3090"/>
            <p:cNvSpPr>
              <a:spLocks noChangeArrowheads="1"/>
            </p:cNvSpPr>
            <p:nvPr/>
          </p:nvSpPr>
          <p:spPr bwMode="auto">
            <a:xfrm>
              <a:off x="3283" y="1912"/>
              <a:ext cx="46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</a:rPr>
                <a:t>0.5</a:t>
              </a:r>
              <a:r>
                <a:rPr lang="en-US" b="1">
                  <a:solidFill>
                    <a:schemeClr val="tx2"/>
                  </a:solidFill>
                  <a:latin typeface="Symbol" charset="2"/>
                </a:rPr>
                <a:t>p</a:t>
              </a:r>
            </a:p>
          </p:txBody>
        </p:sp>
      </p:grpSp>
      <p:sp>
        <p:nvSpPr>
          <p:cNvPr id="197651" name="Rectangle 3091"/>
          <p:cNvSpPr>
            <a:spLocks noChangeArrowheads="1"/>
          </p:cNvSpPr>
          <p:nvPr/>
        </p:nvSpPr>
        <p:spPr bwMode="auto">
          <a:xfrm>
            <a:off x="7696200" y="3049588"/>
            <a:ext cx="7318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2.5</a:t>
            </a:r>
            <a:r>
              <a:rPr lang="en-US" b="1">
                <a:solidFill>
                  <a:schemeClr val="tx2"/>
                </a:solidFill>
                <a:latin typeface="Symbol" charset="2"/>
              </a:rPr>
              <a:t>p</a:t>
            </a:r>
            <a:endParaRPr lang="en-US" b="1">
              <a:solidFill>
                <a:schemeClr val="accent1"/>
              </a:solidFill>
              <a:latin typeface="Symbol" charset="2"/>
            </a:endParaRPr>
          </a:p>
        </p:txBody>
      </p:sp>
      <p:sp>
        <p:nvSpPr>
          <p:cNvPr id="197652" name="Rectangle 3092"/>
          <p:cNvSpPr>
            <a:spLocks noChangeArrowheads="1"/>
          </p:cNvSpPr>
          <p:nvPr/>
        </p:nvSpPr>
        <p:spPr bwMode="auto">
          <a:xfrm>
            <a:off x="1447800" y="3048000"/>
            <a:ext cx="8842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–2.5</a:t>
            </a:r>
            <a:r>
              <a:rPr lang="en-US" b="1">
                <a:solidFill>
                  <a:schemeClr val="accent1"/>
                </a:solidFill>
                <a:latin typeface="Symbol" charset="2"/>
              </a:rPr>
              <a:t>p</a:t>
            </a:r>
          </a:p>
        </p:txBody>
      </p:sp>
      <p:grpSp>
        <p:nvGrpSpPr>
          <p:cNvPr id="5" name="Group 3093"/>
          <p:cNvGrpSpPr>
            <a:grpSpLocks/>
          </p:cNvGrpSpPr>
          <p:nvPr/>
        </p:nvGrpSpPr>
        <p:grpSpPr bwMode="auto">
          <a:xfrm>
            <a:off x="1295400" y="1811338"/>
            <a:ext cx="7548563" cy="1465262"/>
            <a:chOff x="816" y="1141"/>
            <a:chExt cx="4755" cy="923"/>
          </a:xfrm>
        </p:grpSpPr>
        <p:graphicFrame>
          <p:nvGraphicFramePr>
            <p:cNvPr id="3079" name="Object 3076"/>
            <p:cNvGraphicFramePr>
              <a:graphicFrameLocks noChangeAspect="1"/>
            </p:cNvGraphicFramePr>
            <p:nvPr/>
          </p:nvGraphicFramePr>
          <p:xfrm>
            <a:off x="5328" y="1776"/>
            <a:ext cx="243" cy="288"/>
          </p:xfrm>
          <a:graphic>
            <a:graphicData uri="http://schemas.openxmlformats.org/presentationml/2006/ole">
              <p:oleObj spid="_x0000_s3079" name="Equation" r:id="rId7" imgW="139700" imgH="165100" progId="Equation.DSMT36">
                <p:embed/>
              </p:oleObj>
            </a:graphicData>
          </a:graphic>
        </p:graphicFrame>
        <p:sp>
          <p:nvSpPr>
            <p:cNvPr id="3103" name="Line 3095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3096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05" name="Group 3097"/>
            <p:cNvGrpSpPr>
              <a:grpSpLocks/>
            </p:cNvGrpSpPr>
            <p:nvPr/>
          </p:nvGrpSpPr>
          <p:grpSpPr bwMode="auto">
            <a:xfrm>
              <a:off x="4848" y="1152"/>
              <a:ext cx="355" cy="769"/>
              <a:chOff x="4848" y="1152"/>
              <a:chExt cx="355" cy="769"/>
            </a:xfrm>
          </p:grpSpPr>
          <p:graphicFrame>
            <p:nvGraphicFramePr>
              <p:cNvPr id="3081" name="Object 3078"/>
              <p:cNvGraphicFramePr>
                <a:graphicFrameLocks noChangeAspect="1"/>
              </p:cNvGraphicFramePr>
              <p:nvPr/>
            </p:nvGraphicFramePr>
            <p:xfrm>
              <a:off x="4848" y="1152"/>
              <a:ext cx="355" cy="280"/>
            </p:xfrm>
            <a:graphic>
              <a:graphicData uri="http://schemas.openxmlformats.org/presentationml/2006/ole">
                <p:oleObj spid="_x0000_s3081" name="Equation" r:id="rId8" imgW="241300" imgH="190500" progId="Equation.3">
                  <p:embed/>
                </p:oleObj>
              </a:graphicData>
            </a:graphic>
          </p:graphicFrame>
          <p:sp>
            <p:nvSpPr>
              <p:cNvPr id="3108" name="Line 3099"/>
              <p:cNvSpPr>
                <a:spLocks noChangeShapeType="1"/>
              </p:cNvSpPr>
              <p:nvPr/>
            </p:nvSpPr>
            <p:spPr bwMode="auto">
              <a:xfrm flipV="1">
                <a:off x="5040" y="1393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6" name="Group 3100"/>
            <p:cNvGrpSpPr>
              <a:grpSpLocks/>
            </p:cNvGrpSpPr>
            <p:nvPr/>
          </p:nvGrpSpPr>
          <p:grpSpPr bwMode="auto">
            <a:xfrm>
              <a:off x="1029" y="1141"/>
              <a:ext cx="411" cy="779"/>
              <a:chOff x="1029" y="1141"/>
              <a:chExt cx="411" cy="779"/>
            </a:xfrm>
          </p:grpSpPr>
          <p:graphicFrame>
            <p:nvGraphicFramePr>
              <p:cNvPr id="3080" name="Object 3077"/>
              <p:cNvGraphicFramePr>
                <a:graphicFrameLocks noChangeAspect="1"/>
              </p:cNvGraphicFramePr>
              <p:nvPr/>
            </p:nvGraphicFramePr>
            <p:xfrm>
              <a:off x="1029" y="1141"/>
              <a:ext cx="411" cy="299"/>
            </p:xfrm>
            <a:graphic>
              <a:graphicData uri="http://schemas.openxmlformats.org/presentationml/2006/ole">
                <p:oleObj spid="_x0000_s3080" name="Equation" r:id="rId9" imgW="279400" imgH="203200" progId="Equation.3">
                  <p:embed/>
                </p:oleObj>
              </a:graphicData>
            </a:graphic>
          </p:graphicFrame>
          <p:sp>
            <p:nvSpPr>
              <p:cNvPr id="3107" name="Line 3102"/>
              <p:cNvSpPr>
                <a:spLocks noChangeShapeType="1"/>
              </p:cNvSpPr>
              <p:nvPr/>
            </p:nvSpPr>
            <p:spPr bwMode="auto">
              <a:xfrm flipV="1">
                <a:off x="1200" y="1392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3103"/>
          <p:cNvGrpSpPr>
            <a:grpSpLocks/>
          </p:cNvGrpSpPr>
          <p:nvPr/>
        </p:nvGrpSpPr>
        <p:grpSpPr bwMode="auto">
          <a:xfrm>
            <a:off x="6324600" y="1828800"/>
            <a:ext cx="731838" cy="1771650"/>
            <a:chOff x="3984" y="1152"/>
            <a:chExt cx="461" cy="1116"/>
          </a:xfrm>
        </p:grpSpPr>
        <p:graphicFrame>
          <p:nvGraphicFramePr>
            <p:cNvPr id="3078" name="Object 3075"/>
            <p:cNvGraphicFramePr>
              <a:graphicFrameLocks noChangeAspect="1"/>
            </p:cNvGraphicFramePr>
            <p:nvPr/>
          </p:nvGraphicFramePr>
          <p:xfrm>
            <a:off x="4032" y="1152"/>
            <a:ext cx="411" cy="299"/>
          </p:xfrm>
          <a:graphic>
            <a:graphicData uri="http://schemas.openxmlformats.org/presentationml/2006/ole">
              <p:oleObj spid="_x0000_s3078" name="Equation" r:id="rId10" imgW="279400" imgH="203200" progId="Equation.3">
                <p:embed/>
              </p:oleObj>
            </a:graphicData>
          </a:graphic>
        </p:graphicFrame>
        <p:sp>
          <p:nvSpPr>
            <p:cNvPr id="3101" name="Line 3105"/>
            <p:cNvSpPr>
              <a:spLocks noChangeShapeType="1"/>
            </p:cNvSpPr>
            <p:nvPr/>
          </p:nvSpPr>
          <p:spPr bwMode="auto">
            <a:xfrm flipV="1">
              <a:off x="4224" y="1392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106"/>
            <p:cNvSpPr>
              <a:spLocks noChangeArrowheads="1"/>
            </p:cNvSpPr>
            <p:nvPr/>
          </p:nvSpPr>
          <p:spPr bwMode="auto">
            <a:xfrm>
              <a:off x="3984" y="1920"/>
              <a:ext cx="46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1.5</a:t>
              </a:r>
              <a:r>
                <a:rPr lang="en-US" b="1">
                  <a:solidFill>
                    <a:schemeClr val="accent1"/>
                  </a:solidFill>
                  <a:latin typeface="Symbol" charset="2"/>
                </a:rPr>
                <a:t>p</a:t>
              </a:r>
            </a:p>
          </p:txBody>
        </p:sp>
      </p:grpSp>
      <p:sp>
        <p:nvSpPr>
          <p:cNvPr id="197667" name="Freeform 3107"/>
          <p:cNvSpPr>
            <a:spLocks/>
          </p:cNvSpPr>
          <p:nvPr/>
        </p:nvSpPr>
        <p:spPr bwMode="auto">
          <a:xfrm>
            <a:off x="5562600" y="2478088"/>
            <a:ext cx="2438400" cy="341312"/>
          </a:xfrm>
          <a:custGeom>
            <a:avLst/>
            <a:gdLst>
              <a:gd name="T0" fmla="*/ 0 w 1488"/>
              <a:gd name="T1" fmla="*/ 2147483647 h 215"/>
              <a:gd name="T2" fmla="*/ 2147483647 w 1488"/>
              <a:gd name="T3" fmla="*/ 2147483647 h 215"/>
              <a:gd name="T4" fmla="*/ 2147483647 w 1488"/>
              <a:gd name="T5" fmla="*/ 2147483647 h 215"/>
              <a:gd name="T6" fmla="*/ 2147483647 w 1488"/>
              <a:gd name="T7" fmla="*/ 2147483647 h 215"/>
              <a:gd name="T8" fmla="*/ 2147483647 w 1488"/>
              <a:gd name="T9" fmla="*/ 2147483647 h 215"/>
              <a:gd name="T10" fmla="*/ 2147483647 w 1488"/>
              <a:gd name="T11" fmla="*/ 2147483647 h 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215"/>
              <a:gd name="T20" fmla="*/ 1488 w 1488"/>
              <a:gd name="T21" fmla="*/ 215 h 2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215">
                <a:moveTo>
                  <a:pt x="0" y="160"/>
                </a:moveTo>
                <a:cubicBezTo>
                  <a:pt x="79" y="107"/>
                  <a:pt x="159" y="55"/>
                  <a:pt x="192" y="64"/>
                </a:cubicBezTo>
                <a:cubicBezTo>
                  <a:pt x="224" y="72"/>
                  <a:pt x="8" y="215"/>
                  <a:pt x="192" y="208"/>
                </a:cubicBezTo>
                <a:cubicBezTo>
                  <a:pt x="375" y="200"/>
                  <a:pt x="1120" y="32"/>
                  <a:pt x="1296" y="16"/>
                </a:cubicBezTo>
                <a:cubicBezTo>
                  <a:pt x="1472" y="0"/>
                  <a:pt x="1216" y="96"/>
                  <a:pt x="1248" y="112"/>
                </a:cubicBezTo>
                <a:cubicBezTo>
                  <a:pt x="1280" y="128"/>
                  <a:pt x="1384" y="120"/>
                  <a:pt x="1488" y="112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668" name="Freeform 3108"/>
          <p:cNvSpPr>
            <a:spLocks/>
          </p:cNvSpPr>
          <p:nvPr/>
        </p:nvSpPr>
        <p:spPr bwMode="auto">
          <a:xfrm>
            <a:off x="1905000" y="2362200"/>
            <a:ext cx="2438400" cy="341313"/>
          </a:xfrm>
          <a:custGeom>
            <a:avLst/>
            <a:gdLst>
              <a:gd name="T0" fmla="*/ 0 w 1488"/>
              <a:gd name="T1" fmla="*/ 2147483647 h 215"/>
              <a:gd name="T2" fmla="*/ 2147483647 w 1488"/>
              <a:gd name="T3" fmla="*/ 2147483647 h 215"/>
              <a:gd name="T4" fmla="*/ 2147483647 w 1488"/>
              <a:gd name="T5" fmla="*/ 2147483647 h 215"/>
              <a:gd name="T6" fmla="*/ 2147483647 w 1488"/>
              <a:gd name="T7" fmla="*/ 2147483647 h 215"/>
              <a:gd name="T8" fmla="*/ 2147483647 w 1488"/>
              <a:gd name="T9" fmla="*/ 2147483647 h 215"/>
              <a:gd name="T10" fmla="*/ 2147483647 w 1488"/>
              <a:gd name="T11" fmla="*/ 2147483647 h 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215"/>
              <a:gd name="T20" fmla="*/ 1488 w 1488"/>
              <a:gd name="T21" fmla="*/ 215 h 2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215">
                <a:moveTo>
                  <a:pt x="0" y="160"/>
                </a:moveTo>
                <a:cubicBezTo>
                  <a:pt x="79" y="107"/>
                  <a:pt x="159" y="55"/>
                  <a:pt x="192" y="64"/>
                </a:cubicBezTo>
                <a:cubicBezTo>
                  <a:pt x="224" y="72"/>
                  <a:pt x="8" y="215"/>
                  <a:pt x="192" y="208"/>
                </a:cubicBezTo>
                <a:cubicBezTo>
                  <a:pt x="375" y="200"/>
                  <a:pt x="1120" y="32"/>
                  <a:pt x="1296" y="16"/>
                </a:cubicBezTo>
                <a:cubicBezTo>
                  <a:pt x="1472" y="0"/>
                  <a:pt x="1216" y="96"/>
                  <a:pt x="1248" y="112"/>
                </a:cubicBezTo>
                <a:cubicBezTo>
                  <a:pt x="1280" y="128"/>
                  <a:pt x="1384" y="120"/>
                  <a:pt x="1488" y="112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9920" name="Object 3072"/>
          <p:cNvGraphicFramePr>
            <a:graphicFrameLocks noChangeAspect="1"/>
          </p:cNvGraphicFramePr>
          <p:nvPr/>
        </p:nvGraphicFramePr>
        <p:xfrm>
          <a:off x="2362200" y="3657600"/>
          <a:ext cx="4822825" cy="479425"/>
        </p:xfrm>
        <a:graphic>
          <a:graphicData uri="http://schemas.openxmlformats.org/presentationml/2006/ole">
            <p:oleObj spid="_x0000_s3074" name="Equation" r:id="rId11" imgW="2044440" imgH="203040" progId="Equation.3">
              <p:embed/>
            </p:oleObj>
          </a:graphicData>
        </a:graphic>
      </p:graphicFrame>
      <p:grpSp>
        <p:nvGrpSpPr>
          <p:cNvPr id="10" name="Group 3113"/>
          <p:cNvGrpSpPr>
            <a:grpSpLocks/>
          </p:cNvGrpSpPr>
          <p:nvPr/>
        </p:nvGrpSpPr>
        <p:grpSpPr bwMode="auto">
          <a:xfrm>
            <a:off x="76200" y="1890713"/>
            <a:ext cx="1447800" cy="1747837"/>
            <a:chOff x="48" y="1191"/>
            <a:chExt cx="912" cy="1101"/>
          </a:xfrm>
        </p:grpSpPr>
        <p:graphicFrame>
          <p:nvGraphicFramePr>
            <p:cNvPr id="3076" name="Object 3073"/>
            <p:cNvGraphicFramePr>
              <a:graphicFrameLocks noChangeAspect="1"/>
            </p:cNvGraphicFramePr>
            <p:nvPr/>
          </p:nvGraphicFramePr>
          <p:xfrm>
            <a:off x="120" y="2092"/>
            <a:ext cx="727" cy="200"/>
          </p:xfrm>
          <a:graphic>
            <a:graphicData uri="http://schemas.openxmlformats.org/presentationml/2006/ole">
              <p:oleObj spid="_x0000_s3076" name="Equation" r:id="rId12" imgW="647700" imgH="177800" progId="Equation.3">
                <p:embed/>
              </p:oleObj>
            </a:graphicData>
          </a:graphic>
        </p:graphicFrame>
        <p:graphicFrame>
          <p:nvGraphicFramePr>
            <p:cNvPr id="3077" name="Object 3074"/>
            <p:cNvGraphicFramePr>
              <a:graphicFrameLocks noChangeAspect="1"/>
            </p:cNvGraphicFramePr>
            <p:nvPr/>
          </p:nvGraphicFramePr>
          <p:xfrm>
            <a:off x="48" y="1191"/>
            <a:ext cx="912" cy="585"/>
          </p:xfrm>
          <a:graphic>
            <a:graphicData uri="http://schemas.openxmlformats.org/presentationml/2006/ole">
              <p:oleObj spid="_x0000_s3077" name="Equation" r:id="rId13" imgW="672840" imgH="431640" progId="Equation.3">
                <p:embed/>
              </p:oleObj>
            </a:graphicData>
          </a:graphic>
        </p:graphicFrame>
      </p:grpSp>
      <p:graphicFrame>
        <p:nvGraphicFramePr>
          <p:cNvPr id="3113" name="Object 12"/>
          <p:cNvGraphicFramePr>
            <a:graphicFrameLocks noChangeAspect="1"/>
          </p:cNvGraphicFramePr>
          <p:nvPr/>
        </p:nvGraphicFramePr>
        <p:xfrm>
          <a:off x="2197100" y="4530725"/>
          <a:ext cx="3749675" cy="1793875"/>
        </p:xfrm>
        <a:graphic>
          <a:graphicData uri="http://schemas.openxmlformats.org/presentationml/2006/ole">
            <p:oleObj spid="_x0000_s3075" name="Equation" r:id="rId14" imgW="1752480" imgH="838080" progId="Equation.3">
              <p:embed/>
            </p:oleObj>
          </a:graphicData>
        </a:graphic>
      </p:graphicFrame>
      <p:graphicFrame>
        <p:nvGraphicFramePr>
          <p:cNvPr id="3114" name="Object 6"/>
          <p:cNvGraphicFramePr>
            <a:graphicFrameLocks noChangeAspect="1"/>
          </p:cNvGraphicFramePr>
          <p:nvPr/>
        </p:nvGraphicFramePr>
        <p:xfrm>
          <a:off x="2209800" y="6324600"/>
          <a:ext cx="5249863" cy="381000"/>
        </p:xfrm>
        <a:graphic>
          <a:graphicData uri="http://schemas.openxmlformats.org/presentationml/2006/ole">
            <p:oleObj spid="_x0000_s3085" name="Equation" r:id="rId15" imgW="27810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51" grpId="0" autoUpdateAnimBg="0"/>
      <p:bldP spid="197652" grpId="0" autoUpdateAnimBg="0"/>
      <p:bldP spid="197667" grpId="0" animBg="1"/>
      <p:bldP spid="1976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1F61E4-708F-41BB-86E1-2B1A901DA1D2}" type="slidenum">
              <a:rPr lang="en-US" smtClean="0">
                <a:ea typeface="ＭＳ Ｐゴシック" pitchFamily="34" charset="-128"/>
              </a:rPr>
              <a:pPr/>
              <a:t>12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10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FOLDING (a type of ALIASING)</a:t>
            </a:r>
          </a:p>
        </p:txBody>
      </p:sp>
      <p:sp>
        <p:nvSpPr>
          <p:cNvPr id="410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EXAMPLE: 3 different x(t); same x[n]</a:t>
            </a:r>
          </a:p>
        </p:txBody>
      </p:sp>
      <p:graphicFrame>
        <p:nvGraphicFramePr>
          <p:cNvPr id="210944" name="Object 3072"/>
          <p:cNvGraphicFramePr>
            <a:graphicFrameLocks noChangeAspect="1"/>
          </p:cNvGraphicFramePr>
          <p:nvPr/>
        </p:nvGraphicFramePr>
        <p:xfrm>
          <a:off x="474663" y="2708275"/>
          <a:ext cx="8272462" cy="2428875"/>
        </p:xfrm>
        <a:graphic>
          <a:graphicData uri="http://schemas.openxmlformats.org/presentationml/2006/ole">
            <p:oleObj spid="_x0000_s4098" name="Equation" r:id="rId3" imgW="3504960" imgH="1028520" progId="Equation.3">
              <p:embed/>
            </p:oleObj>
          </a:graphicData>
        </a:graphic>
      </p:graphicFrame>
      <p:graphicFrame>
        <p:nvGraphicFramePr>
          <p:cNvPr id="210945" name="Object 3073"/>
          <p:cNvGraphicFramePr>
            <a:graphicFrameLocks noChangeAspect="1"/>
          </p:cNvGraphicFramePr>
          <p:nvPr/>
        </p:nvGraphicFramePr>
        <p:xfrm>
          <a:off x="5675313" y="2438400"/>
          <a:ext cx="3484562" cy="955675"/>
        </p:xfrm>
        <a:graphic>
          <a:graphicData uri="http://schemas.openxmlformats.org/presentationml/2006/ole">
            <p:oleObj spid="_x0000_s4099" name="Equation" r:id="rId4" imgW="1434960" imgH="393480" progId="Equation.3">
              <p:embed/>
            </p:oleObj>
          </a:graphicData>
        </a:graphic>
      </p:graphicFrame>
      <p:sp>
        <p:nvSpPr>
          <p:cNvPr id="188425" name="Rectangle 2057"/>
          <p:cNvSpPr>
            <a:spLocks noChangeArrowheads="1"/>
          </p:cNvSpPr>
          <p:nvPr/>
        </p:nvSpPr>
        <p:spPr bwMode="auto">
          <a:xfrm>
            <a:off x="508000" y="5562600"/>
            <a:ext cx="817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latin typeface="Arial" charset="0"/>
              </a:rPr>
              <a:t>900 Hz “folds” to 100 Hz when f</a:t>
            </a:r>
            <a:r>
              <a:rPr kumimoji="1" lang="en-US" sz="3200" baseline="-25000">
                <a:latin typeface="Arial" charset="0"/>
              </a:rPr>
              <a:t>s</a:t>
            </a:r>
            <a:r>
              <a:rPr kumimoji="1" lang="en-US" sz="3200">
                <a:latin typeface="Arial" charset="0"/>
              </a:rPr>
              <a:t>=1kHz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83E183-2C33-424E-8520-243C6C4F52A9}" type="slidenum">
              <a:rPr lang="en-US" smtClean="0">
                <a:ea typeface="ＭＳ Ｐゴシック" pitchFamily="34" charset="-128"/>
              </a:rPr>
              <a:pPr/>
              <a:t>13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DIGITAL FREQ       AGAIN</a:t>
            </a:r>
          </a:p>
        </p:txBody>
      </p:sp>
      <p:pic>
        <p:nvPicPr>
          <p:cNvPr id="5130" name="Picture 3" descr="normalized-omega.gif                                           00009033JKL-2                          B0CAADC9:"/>
          <p:cNvPicPr>
            <a:picLocks noChangeAspect="1" noChangeArrowheads="1"/>
          </p:cNvPicPr>
          <p:nvPr/>
        </p:nvPicPr>
        <p:blipFill>
          <a:blip r:embed="rId3" cstate="print"/>
          <a:srcRect b="58139"/>
          <a:stretch>
            <a:fillRect/>
          </a:stretch>
        </p:blipFill>
        <p:spPr bwMode="auto">
          <a:xfrm>
            <a:off x="1219200" y="1600200"/>
            <a:ext cx="698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982663" y="2362200"/>
          <a:ext cx="3371850" cy="1458913"/>
        </p:xfrm>
        <a:graphic>
          <a:graphicData uri="http://schemas.openxmlformats.org/presentationml/2006/ole">
            <p:oleObj spid="_x0000_s5122" name="Equation" r:id="rId4" imgW="939800" imgH="406400" progId="Equation.3">
              <p:embed/>
            </p:oleObj>
          </a:graphicData>
        </a:graphic>
      </p:graphicFrame>
      <p:graphicFrame>
        <p:nvGraphicFramePr>
          <p:cNvPr id="5123" name="Object 1025"/>
          <p:cNvGraphicFramePr>
            <a:graphicFrameLocks noChangeAspect="1"/>
          </p:cNvGraphicFramePr>
          <p:nvPr/>
        </p:nvGraphicFramePr>
        <p:xfrm>
          <a:off x="4419600" y="2614613"/>
          <a:ext cx="1458913" cy="730250"/>
        </p:xfrm>
        <a:graphic>
          <a:graphicData uri="http://schemas.openxmlformats.org/presentationml/2006/ole">
            <p:oleObj spid="_x0000_s5123" name="Equation" r:id="rId5" imgW="406080" imgH="203040" progId="Equation.3">
              <p:embed/>
            </p:oleObj>
          </a:graphicData>
        </a:graphic>
      </p:graphicFrame>
      <p:graphicFrame>
        <p:nvGraphicFramePr>
          <p:cNvPr id="5124" name="Object 1026"/>
          <p:cNvGraphicFramePr>
            <a:graphicFrameLocks noChangeAspect="1"/>
          </p:cNvGraphicFramePr>
          <p:nvPr/>
        </p:nvGraphicFramePr>
        <p:xfrm>
          <a:off x="831850" y="3962400"/>
          <a:ext cx="5330825" cy="1549400"/>
        </p:xfrm>
        <a:graphic>
          <a:graphicData uri="http://schemas.openxmlformats.org/presentationml/2006/ole">
            <p:oleObj spid="_x0000_s5124" name="Equation" r:id="rId6" imgW="1485720" imgH="431640" progId="Equation.3">
              <p:embed/>
            </p:oleObj>
          </a:graphicData>
        </a:graphic>
      </p:graphicFrame>
      <p:sp>
        <p:nvSpPr>
          <p:cNvPr id="5131" name="Text Box 7"/>
          <p:cNvSpPr txBox="1">
            <a:spLocks noChangeArrowheads="1"/>
          </p:cNvSpPr>
          <p:nvPr/>
        </p:nvSpPr>
        <p:spPr bwMode="auto">
          <a:xfrm>
            <a:off x="6324600" y="4529138"/>
            <a:ext cx="2468563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FOLDED ALIAS</a:t>
            </a:r>
            <a:endParaRPr lang="en-US" i="1">
              <a:latin typeface="Arial" charset="0"/>
            </a:endParaRPr>
          </a:p>
        </p:txBody>
      </p:sp>
      <p:graphicFrame>
        <p:nvGraphicFramePr>
          <p:cNvPr id="5125" name="Object 1027"/>
          <p:cNvGraphicFramePr>
            <a:graphicFrameLocks noChangeAspect="1"/>
          </p:cNvGraphicFramePr>
          <p:nvPr/>
        </p:nvGraphicFramePr>
        <p:xfrm>
          <a:off x="4684713" y="411163"/>
          <a:ext cx="757237" cy="947737"/>
        </p:xfrm>
        <a:graphic>
          <a:graphicData uri="http://schemas.openxmlformats.org/presentationml/2006/ole">
            <p:oleObj spid="_x0000_s5125" name="Equation" r:id="rId7" imgW="152280" imgH="190440" progId="Equation.3">
              <p:embed/>
            </p:oleObj>
          </a:graphicData>
        </a:graphic>
      </p:graphicFrame>
      <p:sp>
        <p:nvSpPr>
          <p:cNvPr id="5132" name="Text Box 9"/>
          <p:cNvSpPr txBox="1">
            <a:spLocks noChangeArrowheads="1"/>
          </p:cNvSpPr>
          <p:nvPr/>
        </p:nvSpPr>
        <p:spPr bwMode="auto">
          <a:xfrm>
            <a:off x="6934200" y="2767013"/>
            <a:ext cx="175418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ALIASING</a:t>
            </a:r>
            <a:endParaRPr lang="en-US" i="1">
              <a:latin typeface="Arial" charset="0"/>
            </a:endParaRPr>
          </a:p>
        </p:txBody>
      </p:sp>
      <p:sp>
        <p:nvSpPr>
          <p:cNvPr id="5133" name="Freeform 10"/>
          <p:cNvSpPr>
            <a:spLocks/>
          </p:cNvSpPr>
          <p:nvPr/>
        </p:nvSpPr>
        <p:spPr bwMode="auto">
          <a:xfrm>
            <a:off x="5130800" y="3071813"/>
            <a:ext cx="1803400" cy="571500"/>
          </a:xfrm>
          <a:custGeom>
            <a:avLst/>
            <a:gdLst>
              <a:gd name="T0" fmla="*/ 2147483647 w 1136"/>
              <a:gd name="T1" fmla="*/ 2147483647 h 360"/>
              <a:gd name="T2" fmla="*/ 2147483647 w 1136"/>
              <a:gd name="T3" fmla="*/ 2147483647 h 360"/>
              <a:gd name="T4" fmla="*/ 2147483647 w 1136"/>
              <a:gd name="T5" fmla="*/ 2147483647 h 360"/>
              <a:gd name="T6" fmla="*/ 2147483647 w 1136"/>
              <a:gd name="T7" fmla="*/ 2147483647 h 360"/>
              <a:gd name="T8" fmla="*/ 2147483647 w 1136"/>
              <a:gd name="T9" fmla="*/ 0 h 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6"/>
              <a:gd name="T16" fmla="*/ 0 h 360"/>
              <a:gd name="T17" fmla="*/ 1136 w 1136"/>
              <a:gd name="T18" fmla="*/ 360 h 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6" h="360">
                <a:moveTo>
                  <a:pt x="32" y="96"/>
                </a:moveTo>
                <a:cubicBezTo>
                  <a:pt x="16" y="148"/>
                  <a:pt x="0" y="200"/>
                  <a:pt x="32" y="240"/>
                </a:cubicBezTo>
                <a:cubicBezTo>
                  <a:pt x="64" y="280"/>
                  <a:pt x="104" y="360"/>
                  <a:pt x="224" y="336"/>
                </a:cubicBezTo>
                <a:cubicBezTo>
                  <a:pt x="344" y="312"/>
                  <a:pt x="600" y="152"/>
                  <a:pt x="752" y="96"/>
                </a:cubicBezTo>
                <a:cubicBezTo>
                  <a:pt x="904" y="40"/>
                  <a:pt x="1020" y="20"/>
                  <a:pt x="113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AutoShape 11"/>
          <p:cNvSpPr>
            <a:spLocks noChangeArrowheads="1"/>
          </p:cNvSpPr>
          <p:nvPr/>
        </p:nvSpPr>
        <p:spPr bwMode="auto">
          <a:xfrm>
            <a:off x="3276600" y="4833938"/>
            <a:ext cx="304800" cy="914400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246AFC-B6D9-488D-9AB0-6C91DBF8BF8F}" type="slidenum">
              <a:rPr lang="en-US" smtClean="0">
                <a:ea typeface="ＭＳ Ｐゴシック" pitchFamily="34" charset="-128"/>
              </a:rPr>
              <a:pPr/>
              <a:t>14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3566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SPECTRUM (FOLDING CASE)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76200" y="1897063"/>
            <a:ext cx="1489075" cy="1692275"/>
            <a:chOff x="48" y="1195"/>
            <a:chExt cx="938" cy="1066"/>
          </a:xfrm>
        </p:grpSpPr>
        <p:graphicFrame>
          <p:nvGraphicFramePr>
            <p:cNvPr id="6153" name="Object 1030"/>
            <p:cNvGraphicFramePr>
              <a:graphicFrameLocks noChangeAspect="1"/>
            </p:cNvGraphicFramePr>
            <p:nvPr/>
          </p:nvGraphicFramePr>
          <p:xfrm>
            <a:off x="48" y="1195"/>
            <a:ext cx="938" cy="581"/>
          </p:xfrm>
          <a:graphic>
            <a:graphicData uri="http://schemas.openxmlformats.org/presentationml/2006/ole">
              <p:oleObj spid="_x0000_s6153" name="Equation" r:id="rId3" imgW="635000" imgH="393700" progId="Equation.DSMT36">
                <p:embed/>
              </p:oleObj>
            </a:graphicData>
          </a:graphic>
        </p:graphicFrame>
        <p:graphicFrame>
          <p:nvGraphicFramePr>
            <p:cNvPr id="6154" name="Object 1031"/>
            <p:cNvGraphicFramePr>
              <a:graphicFrameLocks noChangeAspect="1"/>
            </p:cNvGraphicFramePr>
            <p:nvPr/>
          </p:nvGraphicFramePr>
          <p:xfrm>
            <a:off x="48" y="2016"/>
            <a:ext cx="897" cy="245"/>
          </p:xfrm>
          <a:graphic>
            <a:graphicData uri="http://schemas.openxmlformats.org/presentationml/2006/ole">
              <p:oleObj spid="_x0000_s6154" name="Equation" r:id="rId4" imgW="698500" imgH="190500" progId="Equation.DSMT36">
                <p:embed/>
              </p:oleObj>
            </a:graphicData>
          </a:graphic>
        </p:graphicFrame>
      </p:grpSp>
      <p:grpSp>
        <p:nvGrpSpPr>
          <p:cNvPr id="3" name="Group 1030"/>
          <p:cNvGrpSpPr>
            <a:grpSpLocks/>
          </p:cNvGrpSpPr>
          <p:nvPr/>
        </p:nvGrpSpPr>
        <p:grpSpPr bwMode="auto">
          <a:xfrm>
            <a:off x="5334000" y="1828800"/>
            <a:ext cx="760413" cy="1773238"/>
            <a:chOff x="2467" y="1151"/>
            <a:chExt cx="479" cy="1117"/>
          </a:xfrm>
        </p:grpSpPr>
        <p:graphicFrame>
          <p:nvGraphicFramePr>
            <p:cNvPr id="6152" name="Object 1029"/>
            <p:cNvGraphicFramePr>
              <a:graphicFrameLocks noChangeAspect="1"/>
            </p:cNvGraphicFramePr>
            <p:nvPr/>
          </p:nvGraphicFramePr>
          <p:xfrm>
            <a:off x="2535" y="1151"/>
            <a:ext cx="411" cy="299"/>
          </p:xfrm>
          <a:graphic>
            <a:graphicData uri="http://schemas.openxmlformats.org/presentationml/2006/ole">
              <p:oleObj spid="_x0000_s6152" name="Equation" r:id="rId5" imgW="279400" imgH="203200" progId="Equation.3">
                <p:embed/>
              </p:oleObj>
            </a:graphicData>
          </a:graphic>
        </p:graphicFrame>
        <p:sp>
          <p:nvSpPr>
            <p:cNvPr id="6178" name="Line 1032"/>
            <p:cNvSpPr>
              <a:spLocks noChangeShapeType="1"/>
            </p:cNvSpPr>
            <p:nvPr/>
          </p:nvSpPr>
          <p:spPr bwMode="auto">
            <a:xfrm flipV="1">
              <a:off x="2755" y="1392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Rectangle 1033"/>
            <p:cNvSpPr>
              <a:spLocks noChangeArrowheads="1"/>
            </p:cNvSpPr>
            <p:nvPr/>
          </p:nvSpPr>
          <p:spPr bwMode="auto">
            <a:xfrm>
              <a:off x="2467" y="1920"/>
              <a:ext cx="46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0.4</a:t>
              </a:r>
              <a:r>
                <a:rPr lang="en-US" b="1">
                  <a:solidFill>
                    <a:schemeClr val="accent1"/>
                  </a:solidFill>
                  <a:latin typeface="Symbol" charset="2"/>
                </a:rPr>
                <a:t>p</a:t>
              </a:r>
            </a:p>
          </p:txBody>
        </p:sp>
      </p:grpSp>
      <p:grpSp>
        <p:nvGrpSpPr>
          <p:cNvPr id="4" name="Group 1034"/>
          <p:cNvGrpSpPr>
            <a:grpSpLocks/>
          </p:cNvGrpSpPr>
          <p:nvPr/>
        </p:nvGrpSpPr>
        <p:grpSpPr bwMode="auto">
          <a:xfrm>
            <a:off x="3657600" y="1828800"/>
            <a:ext cx="884238" cy="1758950"/>
            <a:chOff x="3283" y="1152"/>
            <a:chExt cx="557" cy="1108"/>
          </a:xfrm>
        </p:grpSpPr>
        <p:graphicFrame>
          <p:nvGraphicFramePr>
            <p:cNvPr id="6151" name="Object 1028"/>
            <p:cNvGraphicFramePr>
              <a:graphicFrameLocks noChangeAspect="1"/>
            </p:cNvGraphicFramePr>
            <p:nvPr/>
          </p:nvGraphicFramePr>
          <p:xfrm>
            <a:off x="3325" y="1152"/>
            <a:ext cx="355" cy="280"/>
          </p:xfrm>
          <a:graphic>
            <a:graphicData uri="http://schemas.openxmlformats.org/presentationml/2006/ole">
              <p:oleObj spid="_x0000_s6151" name="Equation" r:id="rId6" imgW="241300" imgH="190500" progId="Equation.3">
                <p:embed/>
              </p:oleObj>
            </a:graphicData>
          </a:graphic>
        </p:graphicFrame>
        <p:sp>
          <p:nvSpPr>
            <p:cNvPr id="6176" name="Line 1036"/>
            <p:cNvSpPr>
              <a:spLocks noChangeShapeType="1"/>
            </p:cNvSpPr>
            <p:nvPr/>
          </p:nvSpPr>
          <p:spPr bwMode="auto">
            <a:xfrm flipV="1">
              <a:off x="3517" y="1392"/>
              <a:ext cx="0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1037"/>
            <p:cNvSpPr>
              <a:spLocks noChangeArrowheads="1"/>
            </p:cNvSpPr>
            <p:nvPr/>
          </p:nvSpPr>
          <p:spPr bwMode="auto">
            <a:xfrm>
              <a:off x="3283" y="1912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</a:rPr>
                <a:t>–0.4</a:t>
              </a:r>
              <a:r>
                <a:rPr lang="en-US" b="1">
                  <a:solidFill>
                    <a:schemeClr val="tx2"/>
                  </a:solidFill>
                  <a:latin typeface="Symbol" charset="2"/>
                </a:rPr>
                <a:t>p</a:t>
              </a:r>
            </a:p>
          </p:txBody>
        </p:sp>
      </p:grpSp>
      <p:sp>
        <p:nvSpPr>
          <p:cNvPr id="199694" name="Rectangle 1038"/>
          <p:cNvSpPr>
            <a:spLocks noChangeArrowheads="1"/>
          </p:cNvSpPr>
          <p:nvPr/>
        </p:nvSpPr>
        <p:spPr bwMode="auto">
          <a:xfrm>
            <a:off x="7315200" y="3049588"/>
            <a:ext cx="7318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1.6</a:t>
            </a:r>
            <a:r>
              <a:rPr lang="en-US" b="1">
                <a:solidFill>
                  <a:schemeClr val="tx2"/>
                </a:solidFill>
                <a:latin typeface="Symbol" charset="2"/>
              </a:rPr>
              <a:t>p</a:t>
            </a:r>
            <a:endParaRPr lang="en-US" b="1">
              <a:solidFill>
                <a:schemeClr val="accent1"/>
              </a:solidFill>
              <a:latin typeface="Symbol" charset="2"/>
            </a:endParaRPr>
          </a:p>
        </p:txBody>
      </p:sp>
      <p:sp>
        <p:nvSpPr>
          <p:cNvPr id="199695" name="Rectangle 1039"/>
          <p:cNvSpPr>
            <a:spLocks noChangeArrowheads="1"/>
          </p:cNvSpPr>
          <p:nvPr/>
        </p:nvSpPr>
        <p:spPr bwMode="auto">
          <a:xfrm>
            <a:off x="1752600" y="3048000"/>
            <a:ext cx="8842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–1.6</a:t>
            </a:r>
            <a:r>
              <a:rPr lang="en-US" b="1">
                <a:solidFill>
                  <a:schemeClr val="accent1"/>
                </a:solidFill>
                <a:latin typeface="Symbol" charset="2"/>
              </a:rPr>
              <a:t>p</a:t>
            </a:r>
          </a:p>
        </p:txBody>
      </p:sp>
      <p:grpSp>
        <p:nvGrpSpPr>
          <p:cNvPr id="5" name="Group 1040"/>
          <p:cNvGrpSpPr>
            <a:grpSpLocks/>
          </p:cNvGrpSpPr>
          <p:nvPr/>
        </p:nvGrpSpPr>
        <p:grpSpPr bwMode="auto">
          <a:xfrm>
            <a:off x="1295400" y="1811338"/>
            <a:ext cx="7548563" cy="1465262"/>
            <a:chOff x="816" y="1141"/>
            <a:chExt cx="4755" cy="923"/>
          </a:xfrm>
        </p:grpSpPr>
        <p:graphicFrame>
          <p:nvGraphicFramePr>
            <p:cNvPr id="6148" name="Object 1025"/>
            <p:cNvGraphicFramePr>
              <a:graphicFrameLocks noChangeAspect="1"/>
            </p:cNvGraphicFramePr>
            <p:nvPr/>
          </p:nvGraphicFramePr>
          <p:xfrm>
            <a:off x="5328" y="1776"/>
            <a:ext cx="243" cy="288"/>
          </p:xfrm>
          <a:graphic>
            <a:graphicData uri="http://schemas.openxmlformats.org/presentationml/2006/ole">
              <p:oleObj spid="_x0000_s6148" name="Equation" r:id="rId7" imgW="139700" imgH="165100" progId="Equation.DSMT36">
                <p:embed/>
              </p:oleObj>
            </a:graphicData>
          </a:graphic>
        </p:graphicFrame>
        <p:sp>
          <p:nvSpPr>
            <p:cNvPr id="6170" name="Line 1042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1043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72" name="Group 1044"/>
            <p:cNvGrpSpPr>
              <a:grpSpLocks/>
            </p:cNvGrpSpPr>
            <p:nvPr/>
          </p:nvGrpSpPr>
          <p:grpSpPr bwMode="auto">
            <a:xfrm>
              <a:off x="4656" y="1152"/>
              <a:ext cx="355" cy="769"/>
              <a:chOff x="4848" y="1152"/>
              <a:chExt cx="355" cy="769"/>
            </a:xfrm>
          </p:grpSpPr>
          <p:graphicFrame>
            <p:nvGraphicFramePr>
              <p:cNvPr id="6150" name="Object 1027"/>
              <p:cNvGraphicFramePr>
                <a:graphicFrameLocks noChangeAspect="1"/>
              </p:cNvGraphicFramePr>
              <p:nvPr/>
            </p:nvGraphicFramePr>
            <p:xfrm>
              <a:off x="4848" y="1152"/>
              <a:ext cx="355" cy="280"/>
            </p:xfrm>
            <a:graphic>
              <a:graphicData uri="http://schemas.openxmlformats.org/presentationml/2006/ole">
                <p:oleObj spid="_x0000_s6150" name="Equation" r:id="rId8" imgW="241300" imgH="190500" progId="Equation.3">
                  <p:embed/>
                </p:oleObj>
              </a:graphicData>
            </a:graphic>
          </p:graphicFrame>
          <p:sp>
            <p:nvSpPr>
              <p:cNvPr id="6175" name="Line 1046"/>
              <p:cNvSpPr>
                <a:spLocks noChangeShapeType="1"/>
              </p:cNvSpPr>
              <p:nvPr/>
            </p:nvSpPr>
            <p:spPr bwMode="auto">
              <a:xfrm flipV="1">
                <a:off x="5040" y="1393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3" name="Group 1047"/>
            <p:cNvGrpSpPr>
              <a:grpSpLocks/>
            </p:cNvGrpSpPr>
            <p:nvPr/>
          </p:nvGrpSpPr>
          <p:grpSpPr bwMode="auto">
            <a:xfrm>
              <a:off x="1221" y="1141"/>
              <a:ext cx="411" cy="779"/>
              <a:chOff x="1029" y="1141"/>
              <a:chExt cx="411" cy="779"/>
            </a:xfrm>
          </p:grpSpPr>
          <p:graphicFrame>
            <p:nvGraphicFramePr>
              <p:cNvPr id="6149" name="Object 1026"/>
              <p:cNvGraphicFramePr>
                <a:graphicFrameLocks noChangeAspect="1"/>
              </p:cNvGraphicFramePr>
              <p:nvPr/>
            </p:nvGraphicFramePr>
            <p:xfrm>
              <a:off x="1029" y="1141"/>
              <a:ext cx="411" cy="299"/>
            </p:xfrm>
            <a:graphic>
              <a:graphicData uri="http://schemas.openxmlformats.org/presentationml/2006/ole">
                <p:oleObj spid="_x0000_s6149" name="Equation" r:id="rId9" imgW="279400" imgH="203200" progId="Equation.3">
                  <p:embed/>
                </p:oleObj>
              </a:graphicData>
            </a:graphic>
          </p:graphicFrame>
          <p:sp>
            <p:nvSpPr>
              <p:cNvPr id="6174" name="Line 1049"/>
              <p:cNvSpPr>
                <a:spLocks noChangeShapeType="1"/>
              </p:cNvSpPr>
              <p:nvPr/>
            </p:nvSpPr>
            <p:spPr bwMode="auto">
              <a:xfrm flipV="1">
                <a:off x="1200" y="1392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9706" name="Freeform 1050"/>
          <p:cNvSpPr>
            <a:spLocks/>
          </p:cNvSpPr>
          <p:nvPr/>
        </p:nvSpPr>
        <p:spPr bwMode="auto">
          <a:xfrm>
            <a:off x="4038600" y="2554288"/>
            <a:ext cx="3657600" cy="341312"/>
          </a:xfrm>
          <a:custGeom>
            <a:avLst/>
            <a:gdLst>
              <a:gd name="T0" fmla="*/ 0 w 1488"/>
              <a:gd name="T1" fmla="*/ 2147483647 h 215"/>
              <a:gd name="T2" fmla="*/ 2147483647 w 1488"/>
              <a:gd name="T3" fmla="*/ 2147483647 h 215"/>
              <a:gd name="T4" fmla="*/ 2147483647 w 1488"/>
              <a:gd name="T5" fmla="*/ 2147483647 h 215"/>
              <a:gd name="T6" fmla="*/ 2147483647 w 1488"/>
              <a:gd name="T7" fmla="*/ 2147483647 h 215"/>
              <a:gd name="T8" fmla="*/ 2147483647 w 1488"/>
              <a:gd name="T9" fmla="*/ 2147483647 h 215"/>
              <a:gd name="T10" fmla="*/ 2147483647 w 1488"/>
              <a:gd name="T11" fmla="*/ 2147483647 h 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215"/>
              <a:gd name="T20" fmla="*/ 1488 w 1488"/>
              <a:gd name="T21" fmla="*/ 215 h 2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215">
                <a:moveTo>
                  <a:pt x="0" y="160"/>
                </a:moveTo>
                <a:cubicBezTo>
                  <a:pt x="79" y="107"/>
                  <a:pt x="159" y="55"/>
                  <a:pt x="192" y="64"/>
                </a:cubicBezTo>
                <a:cubicBezTo>
                  <a:pt x="224" y="72"/>
                  <a:pt x="8" y="215"/>
                  <a:pt x="192" y="208"/>
                </a:cubicBezTo>
                <a:cubicBezTo>
                  <a:pt x="375" y="200"/>
                  <a:pt x="1120" y="32"/>
                  <a:pt x="1296" y="16"/>
                </a:cubicBezTo>
                <a:cubicBezTo>
                  <a:pt x="1472" y="0"/>
                  <a:pt x="1216" y="96"/>
                  <a:pt x="1248" y="112"/>
                </a:cubicBezTo>
                <a:cubicBezTo>
                  <a:pt x="1280" y="128"/>
                  <a:pt x="1384" y="120"/>
                  <a:pt x="1488" y="112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9707" name="Freeform 1051"/>
          <p:cNvSpPr>
            <a:spLocks/>
          </p:cNvSpPr>
          <p:nvPr/>
        </p:nvSpPr>
        <p:spPr bwMode="auto">
          <a:xfrm>
            <a:off x="2209800" y="2362200"/>
            <a:ext cx="3581400" cy="341313"/>
          </a:xfrm>
          <a:custGeom>
            <a:avLst/>
            <a:gdLst>
              <a:gd name="T0" fmla="*/ 0 w 1488"/>
              <a:gd name="T1" fmla="*/ 2147483647 h 215"/>
              <a:gd name="T2" fmla="*/ 2147483647 w 1488"/>
              <a:gd name="T3" fmla="*/ 2147483647 h 215"/>
              <a:gd name="T4" fmla="*/ 2147483647 w 1488"/>
              <a:gd name="T5" fmla="*/ 2147483647 h 215"/>
              <a:gd name="T6" fmla="*/ 2147483647 w 1488"/>
              <a:gd name="T7" fmla="*/ 2147483647 h 215"/>
              <a:gd name="T8" fmla="*/ 2147483647 w 1488"/>
              <a:gd name="T9" fmla="*/ 2147483647 h 215"/>
              <a:gd name="T10" fmla="*/ 2147483647 w 1488"/>
              <a:gd name="T11" fmla="*/ 2147483647 h 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215"/>
              <a:gd name="T20" fmla="*/ 1488 w 1488"/>
              <a:gd name="T21" fmla="*/ 215 h 2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215">
                <a:moveTo>
                  <a:pt x="0" y="160"/>
                </a:moveTo>
                <a:cubicBezTo>
                  <a:pt x="79" y="107"/>
                  <a:pt x="159" y="55"/>
                  <a:pt x="192" y="64"/>
                </a:cubicBezTo>
                <a:cubicBezTo>
                  <a:pt x="224" y="72"/>
                  <a:pt x="8" y="215"/>
                  <a:pt x="192" y="208"/>
                </a:cubicBezTo>
                <a:cubicBezTo>
                  <a:pt x="375" y="200"/>
                  <a:pt x="1120" y="32"/>
                  <a:pt x="1296" y="16"/>
                </a:cubicBezTo>
                <a:cubicBezTo>
                  <a:pt x="1472" y="0"/>
                  <a:pt x="1216" y="96"/>
                  <a:pt x="1248" y="112"/>
                </a:cubicBezTo>
                <a:cubicBezTo>
                  <a:pt x="1280" y="128"/>
                  <a:pt x="1384" y="120"/>
                  <a:pt x="1488" y="112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8" name="Picture 1052" descr="cosine-folding.gif                                             00006EFBJJ2                            B37C3755: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213" y="4191000"/>
            <a:ext cx="9094787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2992" name="Object 1024"/>
          <p:cNvGraphicFramePr>
            <a:graphicFrameLocks noChangeAspect="1"/>
          </p:cNvGraphicFramePr>
          <p:nvPr/>
        </p:nvGraphicFramePr>
        <p:xfrm>
          <a:off x="2287588" y="3657600"/>
          <a:ext cx="4973637" cy="479425"/>
        </p:xfrm>
        <a:graphic>
          <a:graphicData uri="http://schemas.openxmlformats.org/presentationml/2006/ole">
            <p:oleObj spid="_x0000_s6146" name="Equation" r:id="rId11" imgW="2108160" imgH="203040" progId="Equation.3">
              <p:embed/>
            </p:oleObj>
          </a:graphicData>
        </a:graphic>
      </p:graphicFrame>
      <p:graphicFrame>
        <p:nvGraphicFramePr>
          <p:cNvPr id="6177" name="Object 10"/>
          <p:cNvGraphicFramePr>
            <a:graphicFrameLocks noChangeAspect="1"/>
          </p:cNvGraphicFramePr>
          <p:nvPr/>
        </p:nvGraphicFramePr>
        <p:xfrm>
          <a:off x="2216150" y="4591050"/>
          <a:ext cx="3803650" cy="1733550"/>
        </p:xfrm>
        <a:graphic>
          <a:graphicData uri="http://schemas.openxmlformats.org/presentationml/2006/ole">
            <p:oleObj spid="_x0000_s6147" name="Equation" r:id="rId12" imgW="1841400" imgH="838080" progId="Equation.3">
              <p:embed/>
            </p:oleObj>
          </a:graphicData>
        </a:graphic>
      </p:graphicFrame>
      <p:graphicFrame>
        <p:nvGraphicFramePr>
          <p:cNvPr id="6180" name="Object 6"/>
          <p:cNvGraphicFramePr>
            <a:graphicFrameLocks noChangeAspect="1"/>
          </p:cNvGraphicFramePr>
          <p:nvPr/>
        </p:nvGraphicFramePr>
        <p:xfrm>
          <a:off x="2209800" y="6324600"/>
          <a:ext cx="5249863" cy="381000"/>
        </p:xfrm>
        <a:graphic>
          <a:graphicData uri="http://schemas.openxmlformats.org/presentationml/2006/ole">
            <p:oleObj spid="_x0000_s6155" name="Equation" r:id="rId13" imgW="2781000" imgH="215640" progId="Equation.3">
              <p:embed/>
            </p:oleObj>
          </a:graphicData>
        </a:graphic>
      </p:graphicFrame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5029200" y="5867400"/>
            <a:ext cx="6096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4" grpId="0" autoUpdateAnimBg="0"/>
      <p:bldP spid="199695" grpId="0" autoUpdateAnimBg="0"/>
      <p:bldP spid="199706" grpId="0" animBg="1"/>
      <p:bldP spid="199707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SPECTRUM Explanation of SAMPLING THEOREM</a:t>
            </a:r>
          </a:p>
        </p:txBody>
      </p:sp>
      <p:sp>
        <p:nvSpPr>
          <p:cNvPr id="7177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How do we prevent aliasing?</a:t>
            </a:r>
          </a:p>
          <a:p>
            <a:r>
              <a:rPr lang="en-US" smtClean="0">
                <a:ea typeface="ＭＳ Ｐゴシック" pitchFamily="34" charset="-128"/>
              </a:rPr>
              <a:t>Guarantee original signal is principal alias:</a:t>
            </a:r>
          </a:p>
        </p:txBody>
      </p:sp>
      <p:sp>
        <p:nvSpPr>
          <p:cNvPr id="717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71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71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134B9A-792B-4A6E-B4F3-164D7974B633}" type="slidenum">
              <a:rPr lang="en-US" smtClean="0">
                <a:ea typeface="ＭＳ Ｐゴシック" pitchFamily="34" charset="-128"/>
              </a:rPr>
              <a:pPr/>
              <a:t>15</a:t>
            </a:fld>
            <a:endParaRPr lang="en-US" smtClean="0">
              <a:ea typeface="ＭＳ Ｐゴシック" pitchFamily="34" charset="-128"/>
            </a:endParaRPr>
          </a:p>
        </p:txBody>
      </p:sp>
      <p:grpSp>
        <p:nvGrpSpPr>
          <p:cNvPr id="7181" name="Group 1040"/>
          <p:cNvGrpSpPr>
            <a:grpSpLocks/>
          </p:cNvGrpSpPr>
          <p:nvPr/>
        </p:nvGrpSpPr>
        <p:grpSpPr bwMode="auto">
          <a:xfrm>
            <a:off x="914400" y="2895600"/>
            <a:ext cx="7548563" cy="1465263"/>
            <a:chOff x="816" y="1141"/>
            <a:chExt cx="4755" cy="923"/>
          </a:xfrm>
        </p:grpSpPr>
        <p:graphicFrame>
          <p:nvGraphicFramePr>
            <p:cNvPr id="7173" name="Object 1025"/>
            <p:cNvGraphicFramePr>
              <a:graphicFrameLocks noChangeAspect="1"/>
            </p:cNvGraphicFramePr>
            <p:nvPr/>
          </p:nvGraphicFramePr>
          <p:xfrm>
            <a:off x="5328" y="1776"/>
            <a:ext cx="243" cy="288"/>
          </p:xfrm>
          <a:graphic>
            <a:graphicData uri="http://schemas.openxmlformats.org/presentationml/2006/ole">
              <p:oleObj spid="_x0000_s7173" name="Equation" r:id="rId3" imgW="139700" imgH="165100" progId="Equation.DSMT36">
                <p:embed/>
              </p:oleObj>
            </a:graphicData>
          </a:graphic>
        </p:graphicFrame>
        <p:sp>
          <p:nvSpPr>
            <p:cNvPr id="7183" name="Line 1042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1043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85" name="Group 1044"/>
            <p:cNvGrpSpPr>
              <a:grpSpLocks/>
            </p:cNvGrpSpPr>
            <p:nvPr/>
          </p:nvGrpSpPr>
          <p:grpSpPr bwMode="auto">
            <a:xfrm>
              <a:off x="3629" y="1152"/>
              <a:ext cx="355" cy="769"/>
              <a:chOff x="3821" y="1152"/>
              <a:chExt cx="355" cy="769"/>
            </a:xfrm>
          </p:grpSpPr>
          <p:graphicFrame>
            <p:nvGraphicFramePr>
              <p:cNvPr id="7175" name="Object 1027"/>
              <p:cNvGraphicFramePr>
                <a:graphicFrameLocks noChangeAspect="1"/>
              </p:cNvGraphicFramePr>
              <p:nvPr/>
            </p:nvGraphicFramePr>
            <p:xfrm>
              <a:off x="3821" y="1152"/>
              <a:ext cx="355" cy="280"/>
            </p:xfrm>
            <a:graphic>
              <a:graphicData uri="http://schemas.openxmlformats.org/presentationml/2006/ole">
                <p:oleObj spid="_x0000_s7175" name="Equation" r:id="rId4" imgW="241300" imgH="190500" progId="Equation.3">
                  <p:embed/>
                </p:oleObj>
              </a:graphicData>
            </a:graphic>
          </p:graphicFrame>
          <p:sp>
            <p:nvSpPr>
              <p:cNvPr id="7188" name="Line 1046"/>
              <p:cNvSpPr>
                <a:spLocks noChangeShapeType="1"/>
              </p:cNvSpPr>
              <p:nvPr/>
            </p:nvSpPr>
            <p:spPr bwMode="auto">
              <a:xfrm flipV="1">
                <a:off x="3984" y="1393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86" name="Group 1047"/>
            <p:cNvGrpSpPr>
              <a:grpSpLocks/>
            </p:cNvGrpSpPr>
            <p:nvPr/>
          </p:nvGrpSpPr>
          <p:grpSpPr bwMode="auto">
            <a:xfrm>
              <a:off x="2304" y="1141"/>
              <a:ext cx="411" cy="779"/>
              <a:chOff x="2112" y="1141"/>
              <a:chExt cx="411" cy="779"/>
            </a:xfrm>
          </p:grpSpPr>
          <p:graphicFrame>
            <p:nvGraphicFramePr>
              <p:cNvPr id="7174" name="Object 1026"/>
              <p:cNvGraphicFramePr>
                <a:graphicFrameLocks noChangeAspect="1"/>
              </p:cNvGraphicFramePr>
              <p:nvPr/>
            </p:nvGraphicFramePr>
            <p:xfrm>
              <a:off x="2112" y="1141"/>
              <a:ext cx="411" cy="299"/>
            </p:xfrm>
            <a:graphic>
              <a:graphicData uri="http://schemas.openxmlformats.org/presentationml/2006/ole">
                <p:oleObj spid="_x0000_s7174" name="Equation" r:id="rId5" imgW="279400" imgH="203200" progId="Equation.3">
                  <p:embed/>
                </p:oleObj>
              </a:graphicData>
            </a:graphic>
          </p:graphicFrame>
          <p:sp>
            <p:nvSpPr>
              <p:cNvPr id="7187" name="Line 1049"/>
              <p:cNvSpPr>
                <a:spLocks noChangeShapeType="1"/>
              </p:cNvSpPr>
              <p:nvPr/>
            </p:nvSpPr>
            <p:spPr bwMode="auto">
              <a:xfrm flipV="1">
                <a:off x="2304" y="1392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68617" name="Object 5"/>
          <p:cNvGraphicFramePr>
            <a:graphicFrameLocks noChangeAspect="1"/>
          </p:cNvGraphicFramePr>
          <p:nvPr/>
        </p:nvGraphicFramePr>
        <p:xfrm>
          <a:off x="2441575" y="5073650"/>
          <a:ext cx="4330700" cy="1719263"/>
        </p:xfrm>
        <a:graphic>
          <a:graphicData uri="http://schemas.openxmlformats.org/presentationml/2006/ole">
            <p:oleObj spid="_x0000_s7170" name="Equation" r:id="rId6" imgW="1663560" imgH="660240" progId="Equation.3">
              <p:embed/>
            </p:oleObj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5410200" y="4191000"/>
          <a:ext cx="463550" cy="463550"/>
        </p:xfrm>
        <a:graphic>
          <a:graphicData uri="http://schemas.openxmlformats.org/presentationml/2006/ole">
            <p:oleObj spid="_x0000_s7171" name="Equation" r:id="rId7" imgW="177800" imgH="177800" progId="Equation.3">
              <p:embed/>
            </p:oleObj>
          </a:graphicData>
        </a:graphic>
      </p:graphicFrame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3200400" y="4191000"/>
          <a:ext cx="695325" cy="463550"/>
        </p:xfrm>
        <a:graphic>
          <a:graphicData uri="http://schemas.openxmlformats.org/presentationml/2006/ole">
            <p:oleObj spid="_x0000_s7172" name="Equation" r:id="rId8" imgW="266700" imgH="177800" progId="Equation.3">
              <p:embed/>
            </p:oleObj>
          </a:graphicData>
        </a:graphic>
      </p:graphicFrame>
      <p:sp>
        <p:nvSpPr>
          <p:cNvPr id="38" name="Freeform 37"/>
          <p:cNvSpPr>
            <a:spLocks noChangeArrowheads="1"/>
          </p:cNvSpPr>
          <p:nvPr/>
        </p:nvSpPr>
        <p:spPr bwMode="auto">
          <a:xfrm>
            <a:off x="2743200" y="3429000"/>
            <a:ext cx="2895600" cy="357188"/>
          </a:xfrm>
          <a:custGeom>
            <a:avLst/>
            <a:gdLst>
              <a:gd name="T0" fmla="*/ 8691132 w 2324187"/>
              <a:gd name="T1" fmla="*/ 43640 h 505226"/>
              <a:gd name="T2" fmla="*/ 4972759 w 2324187"/>
              <a:gd name="T3" fmla="*/ 3242 h 505226"/>
              <a:gd name="T4" fmla="*/ 0 w 2324187"/>
              <a:gd name="T5" fmla="*/ 63091 h 505226"/>
              <a:gd name="T6" fmla="*/ 0 60000 65536"/>
              <a:gd name="T7" fmla="*/ 0 60000 65536"/>
              <a:gd name="T8" fmla="*/ 0 60000 65536"/>
              <a:gd name="T9" fmla="*/ 0 w 2324187"/>
              <a:gd name="T10" fmla="*/ 0 h 505226"/>
              <a:gd name="T11" fmla="*/ 2324187 w 2324187"/>
              <a:gd name="T12" fmla="*/ 505226 h 5052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4187" h="505226">
                <a:moveTo>
                  <a:pt x="2324187" y="349465"/>
                </a:moveTo>
                <a:cubicBezTo>
                  <a:pt x="2020684" y="174732"/>
                  <a:pt x="1717182" y="0"/>
                  <a:pt x="1329818" y="25960"/>
                </a:cubicBezTo>
                <a:cubicBezTo>
                  <a:pt x="942454" y="51920"/>
                  <a:pt x="0" y="505226"/>
                  <a:pt x="0" y="505226"/>
                </a:cubicBez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31B05-F8F9-456E-B62B-0203F0C0B7C7}" type="slidenum">
              <a:rPr lang="en-US" smtClean="0">
                <a:ea typeface="ＭＳ Ｐゴシック" pitchFamily="34" charset="-128"/>
              </a:rPr>
              <a:pPr/>
              <a:t>16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D-to-A Reconstruction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686800" cy="34290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 smtClean="0"/>
              <a:t>Create continuous y(t) from </a:t>
            </a:r>
            <a:r>
              <a:rPr lang="en-US" dirty="0" smtClean="0">
                <a:solidFill>
                  <a:schemeClr val="accent1"/>
                </a:solidFill>
              </a:rPr>
              <a:t>y[n]</a:t>
            </a:r>
            <a:endParaRPr lang="en-US" dirty="0" smtClean="0"/>
          </a:p>
          <a:p>
            <a:pPr lvl="1">
              <a:buFont typeface="Wingdings" charset="2"/>
              <a:buChar char="§"/>
              <a:defRPr/>
            </a:pP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IDEAL D-to-A:</a:t>
            </a:r>
            <a:endParaRPr lang="en-US" b="1" u="sng" dirty="0" smtClean="0"/>
          </a:p>
          <a:p>
            <a:pPr lvl="2">
              <a:buFont typeface="Wingdings" charset="2"/>
              <a:buChar char="§"/>
              <a:defRPr/>
            </a:pPr>
            <a:r>
              <a:rPr lang="en-US" dirty="0" smtClean="0"/>
              <a:t>If you have formula for y[n]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 smtClean="0"/>
              <a:t>Invert sampling (t=</a:t>
            </a:r>
            <a:r>
              <a:rPr lang="en-US" dirty="0" err="1" smtClean="0"/>
              <a:t>nT</a:t>
            </a:r>
            <a:r>
              <a:rPr lang="en-US" baseline="-25000" dirty="0" err="1" smtClean="0"/>
              <a:t>s</a:t>
            </a:r>
            <a:r>
              <a:rPr lang="en-US" dirty="0" smtClean="0"/>
              <a:t>) by </a:t>
            </a:r>
            <a:r>
              <a:rPr lang="en-US" sz="3600" b="1" dirty="0" smtClean="0"/>
              <a:t>n=</a:t>
            </a:r>
            <a:r>
              <a:rPr lang="en-US" sz="3600" b="1" dirty="0" err="1" smtClean="0"/>
              <a:t>f</a:t>
            </a:r>
            <a:r>
              <a:rPr lang="en-US" sz="3600" b="1" baseline="-25000" dirty="0" err="1" smtClean="0"/>
              <a:t>s</a:t>
            </a:r>
            <a:r>
              <a:rPr lang="en-US" sz="3600" b="1" dirty="0" err="1" smtClean="0"/>
              <a:t>t</a:t>
            </a:r>
            <a:endParaRPr lang="en-US" b="1" dirty="0" smtClean="0"/>
          </a:p>
          <a:p>
            <a:pPr lvl="1">
              <a:buFont typeface="Wingdings" charset="2"/>
              <a:buChar char="§"/>
              <a:defRPr/>
            </a:pPr>
            <a:r>
              <a:rPr lang="en-US" dirty="0" smtClean="0"/>
              <a:t>y[n] = </a:t>
            </a:r>
            <a:r>
              <a:rPr lang="en-US" dirty="0" err="1" smtClean="0"/>
              <a:t>Acos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0.2</a:t>
            </a:r>
            <a:r>
              <a:rPr lang="en-US" dirty="0" smtClean="0">
                <a:solidFill>
                  <a:schemeClr val="accent1"/>
                </a:solidFill>
                <a:latin typeface="Symbol" charset="2"/>
              </a:rPr>
              <a:t>p</a:t>
            </a:r>
            <a:r>
              <a:rPr lang="en-US" dirty="0" smtClean="0"/>
              <a:t>n+</a:t>
            </a:r>
            <a:r>
              <a:rPr lang="en-US" dirty="0" smtClean="0">
                <a:latin typeface="Symbol" charset="2"/>
              </a:rPr>
              <a:t>f</a:t>
            </a:r>
            <a:r>
              <a:rPr lang="en-US" dirty="0" smtClean="0"/>
              <a:t>)    with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 </a:t>
            </a:r>
            <a:r>
              <a:rPr lang="en-US" dirty="0" smtClean="0"/>
              <a:t>= 8000 Hz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 smtClean="0"/>
              <a:t>y(t) = </a:t>
            </a:r>
            <a:r>
              <a:rPr lang="en-US" dirty="0" err="1" smtClean="0"/>
              <a:t>Acos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0.2</a:t>
            </a:r>
            <a:r>
              <a:rPr lang="en-US" dirty="0" smtClean="0">
                <a:solidFill>
                  <a:schemeClr val="accent1"/>
                </a:solidFill>
                <a:latin typeface="Symbol" charset="2"/>
              </a:rPr>
              <a:t>p</a:t>
            </a:r>
            <a:r>
              <a:rPr lang="en-US" dirty="0" smtClean="0"/>
              <a:t>(8000t)+</a:t>
            </a:r>
            <a:r>
              <a:rPr lang="en-US" dirty="0" smtClean="0">
                <a:latin typeface="Symbol" charset="2"/>
              </a:rPr>
              <a:t>f</a:t>
            </a:r>
            <a:r>
              <a:rPr lang="en-US" dirty="0" smtClean="0"/>
              <a:t>) = </a:t>
            </a:r>
            <a:r>
              <a:rPr lang="en-US" dirty="0" err="1" smtClean="0"/>
              <a:t>Acos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  <a:latin typeface="Symbol" charset="2"/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b="1" u="sng" dirty="0" smtClean="0">
                <a:solidFill>
                  <a:schemeClr val="accent1"/>
                </a:solidFill>
              </a:rPr>
              <a:t>800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dirty="0" err="1" smtClean="0"/>
              <a:t>t+</a:t>
            </a:r>
            <a:r>
              <a:rPr lang="en-US" dirty="0" err="1" smtClean="0">
                <a:latin typeface="Symbol" charset="2"/>
              </a:rPr>
              <a:t>f</a:t>
            </a:r>
            <a:r>
              <a:rPr lang="en-US" dirty="0" smtClean="0"/>
              <a:t>) </a:t>
            </a:r>
          </a:p>
        </p:txBody>
      </p:sp>
      <p:grpSp>
        <p:nvGrpSpPr>
          <p:cNvPr id="26631" name="Group 16"/>
          <p:cNvGrpSpPr>
            <a:grpSpLocks/>
          </p:cNvGrpSpPr>
          <p:nvPr/>
        </p:nvGrpSpPr>
        <p:grpSpPr bwMode="auto">
          <a:xfrm>
            <a:off x="457200" y="1828800"/>
            <a:ext cx="8001000" cy="914400"/>
            <a:chOff x="288" y="1152"/>
            <a:chExt cx="5040" cy="576"/>
          </a:xfrm>
        </p:grpSpPr>
        <p:sp>
          <p:nvSpPr>
            <p:cNvPr id="26633" name="Rectangle 5"/>
            <p:cNvSpPr>
              <a:spLocks noChangeArrowheads="1"/>
            </p:cNvSpPr>
            <p:nvPr/>
          </p:nvSpPr>
          <p:spPr bwMode="auto">
            <a:xfrm>
              <a:off x="2208" y="1152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>
                  <a:latin typeface="Arial" charset="0"/>
                </a:rPr>
                <a:t>COMPUTER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26634" name="Rectangle 6"/>
            <p:cNvSpPr>
              <a:spLocks noChangeArrowheads="1"/>
            </p:cNvSpPr>
            <p:nvPr/>
          </p:nvSpPr>
          <p:spPr bwMode="auto">
            <a:xfrm>
              <a:off x="4032" y="1152"/>
              <a:ext cx="672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i="1">
                  <a:latin typeface="Arial" charset="0"/>
                </a:rPr>
                <a:t>D-to-A</a:t>
              </a:r>
              <a:endParaRPr lang="en-US" sz="2000" i="1">
                <a:latin typeface="Arial" charset="0"/>
              </a:endParaRPr>
            </a:p>
          </p:txBody>
        </p:sp>
        <p:sp>
          <p:nvSpPr>
            <p:cNvPr id="26635" name="Rectangle 7"/>
            <p:cNvSpPr>
              <a:spLocks noChangeArrowheads="1"/>
            </p:cNvSpPr>
            <p:nvPr/>
          </p:nvSpPr>
          <p:spPr bwMode="auto">
            <a:xfrm>
              <a:off x="912" y="1152"/>
              <a:ext cx="672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i="1">
                  <a:latin typeface="Arial" charset="0"/>
                </a:rPr>
                <a:t>A-to-D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26636" name="Line 8"/>
            <p:cNvSpPr>
              <a:spLocks noChangeShapeType="1"/>
            </p:cNvSpPr>
            <p:nvPr/>
          </p:nvSpPr>
          <p:spPr bwMode="auto">
            <a:xfrm>
              <a:off x="1584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9"/>
            <p:cNvSpPr>
              <a:spLocks noChangeShapeType="1"/>
            </p:cNvSpPr>
            <p:nvPr/>
          </p:nvSpPr>
          <p:spPr bwMode="auto">
            <a:xfrm>
              <a:off x="3408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>
              <a:off x="4704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>
              <a:off x="288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Text Box 12"/>
            <p:cNvSpPr txBox="1">
              <a:spLocks noChangeArrowheads="1"/>
            </p:cNvSpPr>
            <p:nvPr/>
          </p:nvSpPr>
          <p:spPr bwMode="auto">
            <a:xfrm>
              <a:off x="288" y="1152"/>
              <a:ext cx="47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Arial" charset="0"/>
                </a:rPr>
                <a:t>x(t)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26641" name="Rectangle 13"/>
            <p:cNvSpPr>
              <a:spLocks noChangeArrowheads="1"/>
            </p:cNvSpPr>
            <p:nvPr/>
          </p:nvSpPr>
          <p:spPr bwMode="auto">
            <a:xfrm>
              <a:off x="4848" y="1152"/>
              <a:ext cx="46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Arial" charset="0"/>
                </a:rPr>
                <a:t>y(t)</a:t>
              </a:r>
            </a:p>
          </p:txBody>
        </p:sp>
        <p:sp>
          <p:nvSpPr>
            <p:cNvPr id="26642" name="Rectangle 14"/>
            <p:cNvSpPr>
              <a:spLocks noChangeArrowheads="1"/>
            </p:cNvSpPr>
            <p:nvPr/>
          </p:nvSpPr>
          <p:spPr bwMode="auto">
            <a:xfrm>
              <a:off x="3504" y="1152"/>
              <a:ext cx="50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  <a:latin typeface="Arial" charset="0"/>
                </a:rPr>
                <a:t>y[n]</a:t>
              </a:r>
              <a:endParaRPr lang="en-US" b="1" i="1">
                <a:latin typeface="Arial" charset="0"/>
              </a:endParaRPr>
            </a:p>
          </p:txBody>
        </p:sp>
        <p:sp>
          <p:nvSpPr>
            <p:cNvPr id="26643" name="Rectangle 15"/>
            <p:cNvSpPr>
              <a:spLocks noChangeArrowheads="1"/>
            </p:cNvSpPr>
            <p:nvPr/>
          </p:nvSpPr>
          <p:spPr bwMode="auto">
            <a:xfrm>
              <a:off x="1680" y="1152"/>
              <a:ext cx="50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  <a:latin typeface="Arial" charset="0"/>
                </a:rPr>
                <a:t>x[n]</a:t>
              </a:r>
              <a:endParaRPr lang="en-US" b="1" i="1">
                <a:latin typeface="Arial" charset="0"/>
              </a:endParaRPr>
            </a:p>
          </p:txBody>
        </p:sp>
      </p:grpSp>
      <p:sp>
        <p:nvSpPr>
          <p:cNvPr id="26632" name="Oval 18"/>
          <p:cNvSpPr>
            <a:spLocks noChangeArrowheads="1"/>
          </p:cNvSpPr>
          <p:nvPr/>
        </p:nvSpPr>
        <p:spPr bwMode="auto">
          <a:xfrm>
            <a:off x="5410200" y="4495800"/>
            <a:ext cx="1219200" cy="685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82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8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54F7F5-4E25-429C-A65A-46CA847250F3}" type="slidenum">
              <a:rPr lang="en-US" smtClean="0">
                <a:ea typeface="ＭＳ Ｐゴシック" pitchFamily="34" charset="-128"/>
              </a:rPr>
              <a:pPr/>
              <a:t>17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820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FREQUENCY DOMAINS</a:t>
            </a:r>
          </a:p>
        </p:txBody>
      </p:sp>
      <p:sp>
        <p:nvSpPr>
          <p:cNvPr id="8206" name="Rectangle 1030"/>
          <p:cNvSpPr>
            <a:spLocks noChangeArrowheads="1"/>
          </p:cNvSpPr>
          <p:nvPr/>
        </p:nvSpPr>
        <p:spPr bwMode="auto">
          <a:xfrm>
            <a:off x="5943600" y="1905000"/>
            <a:ext cx="10668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>
                <a:latin typeface="Arial" charset="0"/>
              </a:rPr>
              <a:t>D-to-A</a:t>
            </a:r>
            <a:endParaRPr lang="en-US" i="1">
              <a:latin typeface="Arial" charset="0"/>
            </a:endParaRPr>
          </a:p>
        </p:txBody>
      </p:sp>
      <p:sp>
        <p:nvSpPr>
          <p:cNvPr id="8207" name="Rectangle 1031"/>
          <p:cNvSpPr>
            <a:spLocks noChangeArrowheads="1"/>
          </p:cNvSpPr>
          <p:nvPr/>
        </p:nvSpPr>
        <p:spPr bwMode="auto">
          <a:xfrm>
            <a:off x="2209800" y="1905000"/>
            <a:ext cx="10668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>
                <a:latin typeface="Arial" charset="0"/>
              </a:rPr>
              <a:t>A-to-D</a:t>
            </a:r>
            <a:endParaRPr lang="en-US" sz="2000" i="1">
              <a:latin typeface="Arial" charset="0"/>
            </a:endParaRPr>
          </a:p>
        </p:txBody>
      </p:sp>
      <p:sp>
        <p:nvSpPr>
          <p:cNvPr id="8208" name="Line 1032"/>
          <p:cNvSpPr>
            <a:spLocks noChangeShapeType="1"/>
          </p:cNvSpPr>
          <p:nvPr/>
        </p:nvSpPr>
        <p:spPr bwMode="auto">
          <a:xfrm>
            <a:off x="3276600" y="23622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034"/>
          <p:cNvSpPr>
            <a:spLocks noChangeShapeType="1"/>
          </p:cNvSpPr>
          <p:nvPr/>
        </p:nvSpPr>
        <p:spPr bwMode="auto">
          <a:xfrm>
            <a:off x="7010400" y="2362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1035"/>
          <p:cNvSpPr>
            <a:spLocks noChangeShapeType="1"/>
          </p:cNvSpPr>
          <p:nvPr/>
        </p:nvSpPr>
        <p:spPr bwMode="auto">
          <a:xfrm>
            <a:off x="1219200" y="2362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Text Box 1036"/>
          <p:cNvSpPr txBox="1">
            <a:spLocks noChangeArrowheads="1"/>
          </p:cNvSpPr>
          <p:nvPr/>
        </p:nvSpPr>
        <p:spPr bwMode="auto">
          <a:xfrm>
            <a:off x="1219200" y="190500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x(t)</a:t>
            </a:r>
            <a:endParaRPr lang="en-US" i="1">
              <a:latin typeface="Arial" charset="0"/>
            </a:endParaRPr>
          </a:p>
        </p:txBody>
      </p:sp>
      <p:sp>
        <p:nvSpPr>
          <p:cNvPr id="8212" name="Rectangle 1037"/>
          <p:cNvSpPr>
            <a:spLocks noChangeArrowheads="1"/>
          </p:cNvSpPr>
          <p:nvPr/>
        </p:nvSpPr>
        <p:spPr bwMode="auto">
          <a:xfrm>
            <a:off x="7239000" y="1905000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y(t)</a:t>
            </a:r>
          </a:p>
        </p:txBody>
      </p:sp>
      <p:sp>
        <p:nvSpPr>
          <p:cNvPr id="8213" name="Rectangle 1039"/>
          <p:cNvSpPr>
            <a:spLocks noChangeArrowheads="1"/>
          </p:cNvSpPr>
          <p:nvPr/>
        </p:nvSpPr>
        <p:spPr bwMode="auto">
          <a:xfrm>
            <a:off x="3429000" y="19050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  <a:latin typeface="Arial" charset="0"/>
              </a:rPr>
              <a:t>x[n]</a:t>
            </a:r>
            <a:endParaRPr lang="en-US" b="1" i="1">
              <a:latin typeface="Arial" charset="0"/>
            </a:endParaRPr>
          </a:p>
        </p:txBody>
      </p:sp>
      <p:grpSp>
        <p:nvGrpSpPr>
          <p:cNvPr id="8214" name="Group 1066"/>
          <p:cNvGrpSpPr>
            <a:grpSpLocks/>
          </p:cNvGrpSpPr>
          <p:nvPr/>
        </p:nvGrpSpPr>
        <p:grpSpPr bwMode="auto">
          <a:xfrm>
            <a:off x="7034213" y="2819400"/>
            <a:ext cx="1746250" cy="1339850"/>
            <a:chOff x="4431" y="1776"/>
            <a:chExt cx="1100" cy="844"/>
          </a:xfrm>
        </p:grpSpPr>
        <p:sp>
          <p:nvSpPr>
            <p:cNvPr id="8226" name="Line 1044"/>
            <p:cNvSpPr>
              <a:spLocks noChangeShapeType="1"/>
            </p:cNvSpPr>
            <p:nvPr/>
          </p:nvSpPr>
          <p:spPr bwMode="auto">
            <a:xfrm>
              <a:off x="4431" y="225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Line 1045"/>
            <p:cNvSpPr>
              <a:spLocks noChangeShapeType="1"/>
            </p:cNvSpPr>
            <p:nvPr/>
          </p:nvSpPr>
          <p:spPr bwMode="auto">
            <a:xfrm flipV="1">
              <a:off x="4863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8" name="Line 1046"/>
            <p:cNvSpPr>
              <a:spLocks noChangeShapeType="1"/>
            </p:cNvSpPr>
            <p:nvPr/>
          </p:nvSpPr>
          <p:spPr bwMode="auto">
            <a:xfrm flipV="1">
              <a:off x="5151" y="20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Line 1047"/>
            <p:cNvSpPr>
              <a:spLocks noChangeShapeType="1"/>
            </p:cNvSpPr>
            <p:nvPr/>
          </p:nvSpPr>
          <p:spPr bwMode="auto">
            <a:xfrm flipV="1">
              <a:off x="4575" y="20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201" name="Object 2055"/>
            <p:cNvGraphicFramePr>
              <a:graphicFrameLocks noChangeAspect="1"/>
            </p:cNvGraphicFramePr>
            <p:nvPr/>
          </p:nvGraphicFramePr>
          <p:xfrm>
            <a:off x="5284" y="2304"/>
            <a:ext cx="247" cy="316"/>
          </p:xfrm>
          <a:graphic>
            <a:graphicData uri="http://schemas.openxmlformats.org/presentationml/2006/ole">
              <p:oleObj spid="_x0000_s8201" name="Equation" r:id="rId3" imgW="139700" imgH="177800" progId="Equation.3">
                <p:embed/>
              </p:oleObj>
            </a:graphicData>
          </a:graphic>
        </p:graphicFrame>
      </p:grpSp>
      <p:grpSp>
        <p:nvGrpSpPr>
          <p:cNvPr id="8215" name="Group 1069"/>
          <p:cNvGrpSpPr>
            <a:grpSpLocks/>
          </p:cNvGrpSpPr>
          <p:nvPr/>
        </p:nvGrpSpPr>
        <p:grpSpPr bwMode="auto">
          <a:xfrm>
            <a:off x="609600" y="2743200"/>
            <a:ext cx="1784350" cy="1712913"/>
            <a:chOff x="384" y="1728"/>
            <a:chExt cx="1124" cy="1079"/>
          </a:xfrm>
        </p:grpSpPr>
        <p:sp>
          <p:nvSpPr>
            <p:cNvPr id="8222" name="Line 1040"/>
            <p:cNvSpPr>
              <a:spLocks noChangeShapeType="1"/>
            </p:cNvSpPr>
            <p:nvPr/>
          </p:nvSpPr>
          <p:spPr bwMode="auto">
            <a:xfrm>
              <a:off x="384" y="220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Line 1041"/>
            <p:cNvSpPr>
              <a:spLocks noChangeShapeType="1"/>
            </p:cNvSpPr>
            <p:nvPr/>
          </p:nvSpPr>
          <p:spPr bwMode="auto">
            <a:xfrm flipV="1">
              <a:off x="816" y="172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4" name="Line 1042"/>
            <p:cNvSpPr>
              <a:spLocks noChangeShapeType="1"/>
            </p:cNvSpPr>
            <p:nvPr/>
          </p:nvSpPr>
          <p:spPr bwMode="auto">
            <a:xfrm flipV="1">
              <a:off x="1104" y="19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Line 1043"/>
            <p:cNvSpPr>
              <a:spLocks noChangeShapeType="1"/>
            </p:cNvSpPr>
            <p:nvPr/>
          </p:nvSpPr>
          <p:spPr bwMode="auto">
            <a:xfrm flipV="1">
              <a:off x="528" y="19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199" name="Object 2053"/>
            <p:cNvGraphicFramePr>
              <a:graphicFrameLocks noChangeAspect="1"/>
            </p:cNvGraphicFramePr>
            <p:nvPr/>
          </p:nvGraphicFramePr>
          <p:xfrm>
            <a:off x="1226" y="2254"/>
            <a:ext cx="270" cy="361"/>
          </p:xfrm>
          <a:graphic>
            <a:graphicData uri="http://schemas.openxmlformats.org/presentationml/2006/ole">
              <p:oleObj spid="_x0000_s8199" name="Equation" r:id="rId4" imgW="152280" imgH="203040" progId="Equation.3">
                <p:embed/>
              </p:oleObj>
            </a:graphicData>
          </a:graphic>
        </p:graphicFrame>
        <p:graphicFrame>
          <p:nvGraphicFramePr>
            <p:cNvPr id="8200" name="Object 2054"/>
            <p:cNvGraphicFramePr>
              <a:graphicFrameLocks noChangeAspect="1"/>
            </p:cNvGraphicFramePr>
            <p:nvPr/>
          </p:nvGraphicFramePr>
          <p:xfrm>
            <a:off x="1237" y="2559"/>
            <a:ext cx="271" cy="248"/>
          </p:xfrm>
          <a:graphic>
            <a:graphicData uri="http://schemas.openxmlformats.org/presentationml/2006/ole">
              <p:oleObj spid="_x0000_s8200" name="Equation" r:id="rId5" imgW="152280" imgH="139680" progId="Equation.3">
                <p:embed/>
              </p:oleObj>
            </a:graphicData>
          </a:graphic>
        </p:graphicFrame>
      </p:grpSp>
      <p:grpSp>
        <p:nvGrpSpPr>
          <p:cNvPr id="8216" name="Group 1070"/>
          <p:cNvGrpSpPr>
            <a:grpSpLocks/>
          </p:cNvGrpSpPr>
          <p:nvPr/>
        </p:nvGrpSpPr>
        <p:grpSpPr bwMode="auto">
          <a:xfrm>
            <a:off x="3721100" y="2667000"/>
            <a:ext cx="1917700" cy="1951038"/>
            <a:chOff x="2344" y="1680"/>
            <a:chExt cx="1208" cy="1229"/>
          </a:xfrm>
        </p:grpSpPr>
        <p:sp>
          <p:nvSpPr>
            <p:cNvPr id="8218" name="Line 1048"/>
            <p:cNvSpPr>
              <a:spLocks noChangeShapeType="1"/>
            </p:cNvSpPr>
            <p:nvPr/>
          </p:nvSpPr>
          <p:spPr bwMode="auto">
            <a:xfrm>
              <a:off x="2344" y="2160"/>
              <a:ext cx="100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Line 1049"/>
            <p:cNvSpPr>
              <a:spLocks noChangeShapeType="1"/>
            </p:cNvSpPr>
            <p:nvPr/>
          </p:nvSpPr>
          <p:spPr bwMode="auto">
            <a:xfrm flipV="1">
              <a:off x="2776" y="1680"/>
              <a:ext cx="0" cy="48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Line 1050"/>
            <p:cNvSpPr>
              <a:spLocks noChangeShapeType="1"/>
            </p:cNvSpPr>
            <p:nvPr/>
          </p:nvSpPr>
          <p:spPr bwMode="auto">
            <a:xfrm flipV="1">
              <a:off x="3064" y="1920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Line 1051"/>
            <p:cNvSpPr>
              <a:spLocks noChangeShapeType="1"/>
            </p:cNvSpPr>
            <p:nvPr/>
          </p:nvSpPr>
          <p:spPr bwMode="auto">
            <a:xfrm flipV="1">
              <a:off x="2488" y="1920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197" name="Object 2051"/>
            <p:cNvGraphicFramePr>
              <a:graphicFrameLocks noChangeAspect="1"/>
            </p:cNvGraphicFramePr>
            <p:nvPr/>
          </p:nvGraphicFramePr>
          <p:xfrm>
            <a:off x="3290" y="2234"/>
            <a:ext cx="166" cy="262"/>
          </p:xfrm>
          <a:graphic>
            <a:graphicData uri="http://schemas.openxmlformats.org/presentationml/2006/ole">
              <p:oleObj spid="_x0000_s8197" name="Equation" r:id="rId6" imgW="152280" imgH="241200" progId="Equation.3">
                <p:embed/>
              </p:oleObj>
            </a:graphicData>
          </a:graphic>
        </p:graphicFrame>
        <p:graphicFrame>
          <p:nvGraphicFramePr>
            <p:cNvPr id="8198" name="Object 2052"/>
            <p:cNvGraphicFramePr>
              <a:graphicFrameLocks noChangeAspect="1"/>
            </p:cNvGraphicFramePr>
            <p:nvPr/>
          </p:nvGraphicFramePr>
          <p:xfrm>
            <a:off x="3222" y="2496"/>
            <a:ext cx="330" cy="413"/>
          </p:xfrm>
          <a:graphic>
            <a:graphicData uri="http://schemas.openxmlformats.org/presentationml/2006/ole">
              <p:oleObj spid="_x0000_s8198" name="Equation" r:id="rId7" imgW="152280" imgH="190440" progId="Equation.3">
                <p:embed/>
              </p:oleObj>
            </a:graphicData>
          </a:graphic>
        </p:graphicFrame>
      </p:grpSp>
      <p:sp>
        <p:nvSpPr>
          <p:cNvPr id="8217" name="Rectangle 1061"/>
          <p:cNvSpPr>
            <a:spLocks noChangeArrowheads="1"/>
          </p:cNvSpPr>
          <p:nvPr/>
        </p:nvSpPr>
        <p:spPr bwMode="auto">
          <a:xfrm>
            <a:off x="5029200" y="19050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  <a:latin typeface="Arial" charset="0"/>
              </a:rPr>
              <a:t>y[n]</a:t>
            </a:r>
            <a:endParaRPr lang="en-US" b="1" i="1">
              <a:latin typeface="Arial" charset="0"/>
            </a:endParaRPr>
          </a:p>
        </p:txBody>
      </p:sp>
      <p:graphicFrame>
        <p:nvGraphicFramePr>
          <p:cNvPr id="214016" name="Object 2048"/>
          <p:cNvGraphicFramePr>
            <a:graphicFrameLocks noChangeAspect="1"/>
          </p:cNvGraphicFramePr>
          <p:nvPr/>
        </p:nvGraphicFramePr>
        <p:xfrm>
          <a:off x="6169025" y="4048125"/>
          <a:ext cx="2063750" cy="1230313"/>
        </p:xfrm>
        <a:graphic>
          <a:graphicData uri="http://schemas.openxmlformats.org/presentationml/2006/ole">
            <p:oleObj spid="_x0000_s8194" name="Equation" r:id="rId8" imgW="660240" imgH="393480" progId="Equation.3">
              <p:embed/>
            </p:oleObj>
          </a:graphicData>
        </a:graphic>
      </p:graphicFrame>
      <p:graphicFrame>
        <p:nvGraphicFramePr>
          <p:cNvPr id="214017" name="Object 2049"/>
          <p:cNvGraphicFramePr>
            <a:graphicFrameLocks noChangeAspect="1"/>
          </p:cNvGraphicFramePr>
          <p:nvPr/>
        </p:nvGraphicFramePr>
        <p:xfrm>
          <a:off x="3886200" y="5105400"/>
          <a:ext cx="1370013" cy="685800"/>
        </p:xfrm>
        <a:graphic>
          <a:graphicData uri="http://schemas.openxmlformats.org/presentationml/2006/ole">
            <p:oleObj spid="_x0000_s8195" name="Equation" r:id="rId9" imgW="406080" imgH="203040" progId="Equation.3">
              <p:embed/>
            </p:oleObj>
          </a:graphicData>
        </a:graphic>
      </p:graphicFrame>
      <p:graphicFrame>
        <p:nvGraphicFramePr>
          <p:cNvPr id="214018" name="Object 2050"/>
          <p:cNvGraphicFramePr>
            <a:graphicFrameLocks noChangeAspect="1"/>
          </p:cNvGraphicFramePr>
          <p:nvPr/>
        </p:nvGraphicFramePr>
        <p:xfrm>
          <a:off x="2535238" y="3832225"/>
          <a:ext cx="2341562" cy="1225550"/>
        </p:xfrm>
        <a:graphic>
          <a:graphicData uri="http://schemas.openxmlformats.org/presentationml/2006/ole">
            <p:oleObj spid="_x0000_s8196" name="Equation" r:id="rId10" imgW="8254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2F6FCF-4178-4377-AA21-371FB6684F71}" type="slidenum">
              <a:rPr lang="en-US" smtClean="0">
                <a:ea typeface="ＭＳ Ｐゴシック" pitchFamily="34" charset="-128"/>
              </a:rPr>
              <a:pPr/>
              <a:t>18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D-to-A is AMBIGUOUS !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ALIASING</a:t>
            </a:r>
          </a:p>
          <a:p>
            <a:pPr lvl="1">
              <a:lnSpc>
                <a:spcPct val="90000"/>
              </a:lnSpc>
            </a:pPr>
            <a:r>
              <a:rPr lang="en-US" u="sng" smtClean="0">
                <a:solidFill>
                  <a:schemeClr val="accent1"/>
                </a:solidFill>
                <a:ea typeface="ＭＳ Ｐゴシック" pitchFamily="34" charset="-128"/>
              </a:rPr>
              <a:t>Given y[n], which y(t) do we pick ? ? ?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INFINITE NUMBER of y(t)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PASSING THRU THE SAMPLES, y[n]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D-to-A RECONSTRUCTION MUST CHOOSE ONE OUTPUT</a:t>
            </a: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RECONSTRUCT THE </a:t>
            </a:r>
            <a:r>
              <a:rPr lang="en-US" u="sng" smtClean="0">
                <a:solidFill>
                  <a:schemeClr val="accent1"/>
                </a:solidFill>
                <a:ea typeface="ＭＳ Ｐゴシック" pitchFamily="34" charset="-128"/>
              </a:rPr>
              <a:t>SMOOTHEST</a:t>
            </a:r>
            <a:r>
              <a:rPr lang="en-US" smtClean="0">
                <a:ea typeface="ＭＳ Ｐゴシック" pitchFamily="34" charset="-128"/>
              </a:rPr>
              <a:t> ONE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THE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LOWEST</a:t>
            </a:r>
            <a:r>
              <a:rPr lang="en-US" smtClean="0">
                <a:ea typeface="ＭＳ Ｐゴシック" pitchFamily="34" charset="-128"/>
              </a:rPr>
              <a:t> FREQ, if y[n] = sinusoid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922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92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E203E8-938F-4B30-895B-1BA1E24B87ED}" type="slidenum">
              <a:rPr lang="en-US" smtClean="0">
                <a:ea typeface="ＭＳ Ｐゴシック" pitchFamily="34" charset="-128"/>
              </a:rPr>
              <a:pPr/>
              <a:t>19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9231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3566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SPECTRUM (ALIASING CASE)</a:t>
            </a:r>
          </a:p>
        </p:txBody>
      </p:sp>
      <p:grpSp>
        <p:nvGrpSpPr>
          <p:cNvPr id="9232" name="Group 2051"/>
          <p:cNvGrpSpPr>
            <a:grpSpLocks/>
          </p:cNvGrpSpPr>
          <p:nvPr/>
        </p:nvGrpSpPr>
        <p:grpSpPr bwMode="auto">
          <a:xfrm>
            <a:off x="76200" y="1752600"/>
            <a:ext cx="1489075" cy="1836738"/>
            <a:chOff x="48" y="1104"/>
            <a:chExt cx="938" cy="1157"/>
          </a:xfrm>
        </p:grpSpPr>
        <p:graphicFrame>
          <p:nvGraphicFramePr>
            <p:cNvPr id="9226" name="Object 2056"/>
            <p:cNvGraphicFramePr>
              <a:graphicFrameLocks noChangeAspect="1"/>
            </p:cNvGraphicFramePr>
            <p:nvPr/>
          </p:nvGraphicFramePr>
          <p:xfrm>
            <a:off x="48" y="1104"/>
            <a:ext cx="938" cy="581"/>
          </p:xfrm>
          <a:graphic>
            <a:graphicData uri="http://schemas.openxmlformats.org/presentationml/2006/ole">
              <p:oleObj spid="_x0000_s9226" name="Equation" r:id="rId3" imgW="635000" imgH="393700" progId="Equation.DSMT36">
                <p:embed/>
              </p:oleObj>
            </a:graphicData>
          </a:graphic>
        </p:graphicFrame>
        <p:graphicFrame>
          <p:nvGraphicFramePr>
            <p:cNvPr id="9227" name="Object 2057"/>
            <p:cNvGraphicFramePr>
              <a:graphicFrameLocks noChangeAspect="1"/>
            </p:cNvGraphicFramePr>
            <p:nvPr/>
          </p:nvGraphicFramePr>
          <p:xfrm>
            <a:off x="96" y="2016"/>
            <a:ext cx="816" cy="245"/>
          </p:xfrm>
          <a:graphic>
            <a:graphicData uri="http://schemas.openxmlformats.org/presentationml/2006/ole">
              <p:oleObj spid="_x0000_s9227" name="Equation" r:id="rId4" imgW="635000" imgH="190500" progId="Equation.DSMT36">
                <p:embed/>
              </p:oleObj>
            </a:graphicData>
          </a:graphic>
        </p:graphicFrame>
      </p:grpSp>
      <p:grpSp>
        <p:nvGrpSpPr>
          <p:cNvPr id="9233" name="Group 2054"/>
          <p:cNvGrpSpPr>
            <a:grpSpLocks/>
          </p:cNvGrpSpPr>
          <p:nvPr/>
        </p:nvGrpSpPr>
        <p:grpSpPr bwMode="auto">
          <a:xfrm>
            <a:off x="3916363" y="1827213"/>
            <a:ext cx="884237" cy="1773237"/>
            <a:chOff x="2467" y="1151"/>
            <a:chExt cx="557" cy="1117"/>
          </a:xfrm>
        </p:grpSpPr>
        <p:graphicFrame>
          <p:nvGraphicFramePr>
            <p:cNvPr id="9225" name="Object 2055"/>
            <p:cNvGraphicFramePr>
              <a:graphicFrameLocks noChangeAspect="1"/>
            </p:cNvGraphicFramePr>
            <p:nvPr/>
          </p:nvGraphicFramePr>
          <p:xfrm>
            <a:off x="2535" y="1151"/>
            <a:ext cx="411" cy="299"/>
          </p:xfrm>
          <a:graphic>
            <a:graphicData uri="http://schemas.openxmlformats.org/presentationml/2006/ole">
              <p:oleObj spid="_x0000_s9225" name="Equation" r:id="rId5" imgW="279400" imgH="203200" progId="Equation.3">
                <p:embed/>
              </p:oleObj>
            </a:graphicData>
          </a:graphic>
        </p:graphicFrame>
        <p:sp>
          <p:nvSpPr>
            <p:cNvPr id="9256" name="Line 2056"/>
            <p:cNvSpPr>
              <a:spLocks noChangeShapeType="1"/>
            </p:cNvSpPr>
            <p:nvPr/>
          </p:nvSpPr>
          <p:spPr bwMode="auto">
            <a:xfrm flipV="1">
              <a:off x="2755" y="1392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Rectangle 2057"/>
            <p:cNvSpPr>
              <a:spLocks noChangeArrowheads="1"/>
            </p:cNvSpPr>
            <p:nvPr/>
          </p:nvSpPr>
          <p:spPr bwMode="auto">
            <a:xfrm>
              <a:off x="2467" y="1920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–0.5</a:t>
              </a:r>
              <a:r>
                <a:rPr lang="en-US" b="1">
                  <a:solidFill>
                    <a:schemeClr val="accent1"/>
                  </a:solidFill>
                  <a:latin typeface="Symbol" charset="2"/>
                </a:rPr>
                <a:t>p</a:t>
              </a:r>
            </a:p>
          </p:txBody>
        </p:sp>
      </p:grpSp>
      <p:grpSp>
        <p:nvGrpSpPr>
          <p:cNvPr id="9234" name="Group 2058"/>
          <p:cNvGrpSpPr>
            <a:grpSpLocks/>
          </p:cNvGrpSpPr>
          <p:nvPr/>
        </p:nvGrpSpPr>
        <p:grpSpPr bwMode="auto">
          <a:xfrm>
            <a:off x="2697163" y="1828800"/>
            <a:ext cx="884237" cy="1758950"/>
            <a:chOff x="1699" y="1152"/>
            <a:chExt cx="557" cy="1108"/>
          </a:xfrm>
        </p:grpSpPr>
        <p:graphicFrame>
          <p:nvGraphicFramePr>
            <p:cNvPr id="9224" name="Object 2054"/>
            <p:cNvGraphicFramePr>
              <a:graphicFrameLocks noChangeAspect="1"/>
            </p:cNvGraphicFramePr>
            <p:nvPr/>
          </p:nvGraphicFramePr>
          <p:xfrm>
            <a:off x="1776" y="1152"/>
            <a:ext cx="355" cy="280"/>
          </p:xfrm>
          <a:graphic>
            <a:graphicData uri="http://schemas.openxmlformats.org/presentationml/2006/ole">
              <p:oleObj spid="_x0000_s9224" name="Equation" r:id="rId6" imgW="241300" imgH="190500" progId="Equation.3">
                <p:embed/>
              </p:oleObj>
            </a:graphicData>
          </a:graphic>
        </p:graphicFrame>
        <p:sp>
          <p:nvSpPr>
            <p:cNvPr id="9254" name="Line 2060"/>
            <p:cNvSpPr>
              <a:spLocks noChangeShapeType="1"/>
            </p:cNvSpPr>
            <p:nvPr/>
          </p:nvSpPr>
          <p:spPr bwMode="auto">
            <a:xfrm flipV="1">
              <a:off x="1968" y="1392"/>
              <a:ext cx="0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Rectangle 2061"/>
            <p:cNvSpPr>
              <a:spLocks noChangeArrowheads="1"/>
            </p:cNvSpPr>
            <p:nvPr/>
          </p:nvSpPr>
          <p:spPr bwMode="auto">
            <a:xfrm>
              <a:off x="1699" y="1912"/>
              <a:ext cx="5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</a:rPr>
                <a:t>–1.5</a:t>
              </a:r>
              <a:r>
                <a:rPr lang="en-US" b="1">
                  <a:solidFill>
                    <a:schemeClr val="tx2"/>
                  </a:solidFill>
                  <a:latin typeface="Symbol" charset="2"/>
                </a:rPr>
                <a:t>p</a:t>
              </a:r>
            </a:p>
          </p:txBody>
        </p:sp>
      </p:grpSp>
      <p:pic>
        <p:nvPicPr>
          <p:cNvPr id="9235" name="Picture 206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13" y="4068763"/>
            <a:ext cx="9031287" cy="271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236" name="Group 2063"/>
          <p:cNvGrpSpPr>
            <a:grpSpLocks/>
          </p:cNvGrpSpPr>
          <p:nvPr/>
        </p:nvGrpSpPr>
        <p:grpSpPr bwMode="auto">
          <a:xfrm>
            <a:off x="5211763" y="1828800"/>
            <a:ext cx="731837" cy="1758950"/>
            <a:chOff x="3283" y="1152"/>
            <a:chExt cx="461" cy="1108"/>
          </a:xfrm>
        </p:grpSpPr>
        <p:graphicFrame>
          <p:nvGraphicFramePr>
            <p:cNvPr id="9223" name="Object 2053"/>
            <p:cNvGraphicFramePr>
              <a:graphicFrameLocks noChangeAspect="1"/>
            </p:cNvGraphicFramePr>
            <p:nvPr/>
          </p:nvGraphicFramePr>
          <p:xfrm>
            <a:off x="3325" y="1152"/>
            <a:ext cx="355" cy="280"/>
          </p:xfrm>
          <a:graphic>
            <a:graphicData uri="http://schemas.openxmlformats.org/presentationml/2006/ole">
              <p:oleObj spid="_x0000_s9223" name="Equation" r:id="rId8" imgW="241300" imgH="190500" progId="Equation.3">
                <p:embed/>
              </p:oleObj>
            </a:graphicData>
          </a:graphic>
        </p:graphicFrame>
        <p:sp>
          <p:nvSpPr>
            <p:cNvPr id="9252" name="Line 2065"/>
            <p:cNvSpPr>
              <a:spLocks noChangeShapeType="1"/>
            </p:cNvSpPr>
            <p:nvPr/>
          </p:nvSpPr>
          <p:spPr bwMode="auto">
            <a:xfrm flipV="1">
              <a:off x="3517" y="1392"/>
              <a:ext cx="0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Rectangle 2066"/>
            <p:cNvSpPr>
              <a:spLocks noChangeArrowheads="1"/>
            </p:cNvSpPr>
            <p:nvPr/>
          </p:nvSpPr>
          <p:spPr bwMode="auto">
            <a:xfrm>
              <a:off x="3283" y="1912"/>
              <a:ext cx="46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</a:rPr>
                <a:t>0.5</a:t>
              </a:r>
              <a:r>
                <a:rPr lang="en-US" b="1">
                  <a:solidFill>
                    <a:schemeClr val="tx2"/>
                  </a:solidFill>
                  <a:latin typeface="Symbol" charset="2"/>
                </a:rPr>
                <a:t>p</a:t>
              </a:r>
            </a:p>
          </p:txBody>
        </p:sp>
      </p:grpSp>
      <p:sp>
        <p:nvSpPr>
          <p:cNvPr id="9237" name="Rectangle 2067"/>
          <p:cNvSpPr>
            <a:spLocks noChangeArrowheads="1"/>
          </p:cNvSpPr>
          <p:nvPr/>
        </p:nvSpPr>
        <p:spPr bwMode="auto">
          <a:xfrm>
            <a:off x="7696200" y="3049588"/>
            <a:ext cx="7318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2.5</a:t>
            </a:r>
            <a:r>
              <a:rPr lang="en-US" b="1">
                <a:solidFill>
                  <a:schemeClr val="tx2"/>
                </a:solidFill>
                <a:latin typeface="Symbol" charset="2"/>
              </a:rPr>
              <a:t>p</a:t>
            </a:r>
            <a:endParaRPr lang="en-US" b="1">
              <a:solidFill>
                <a:schemeClr val="accent1"/>
              </a:solidFill>
              <a:latin typeface="Symbol" charset="2"/>
            </a:endParaRPr>
          </a:p>
        </p:txBody>
      </p:sp>
      <p:sp>
        <p:nvSpPr>
          <p:cNvPr id="9238" name="Rectangle 2068"/>
          <p:cNvSpPr>
            <a:spLocks noChangeArrowheads="1"/>
          </p:cNvSpPr>
          <p:nvPr/>
        </p:nvSpPr>
        <p:spPr bwMode="auto">
          <a:xfrm>
            <a:off x="1447800" y="3048000"/>
            <a:ext cx="88423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–2.5</a:t>
            </a:r>
            <a:r>
              <a:rPr lang="en-US" b="1">
                <a:solidFill>
                  <a:schemeClr val="accent1"/>
                </a:solidFill>
                <a:latin typeface="Symbol" charset="2"/>
              </a:rPr>
              <a:t>p</a:t>
            </a:r>
          </a:p>
        </p:txBody>
      </p:sp>
      <p:grpSp>
        <p:nvGrpSpPr>
          <p:cNvPr id="9239" name="Group 2069"/>
          <p:cNvGrpSpPr>
            <a:grpSpLocks/>
          </p:cNvGrpSpPr>
          <p:nvPr/>
        </p:nvGrpSpPr>
        <p:grpSpPr bwMode="auto">
          <a:xfrm>
            <a:off x="1295400" y="1811338"/>
            <a:ext cx="7548563" cy="1465262"/>
            <a:chOff x="816" y="1141"/>
            <a:chExt cx="4755" cy="923"/>
          </a:xfrm>
        </p:grpSpPr>
        <p:graphicFrame>
          <p:nvGraphicFramePr>
            <p:cNvPr id="9220" name="Object 2050"/>
            <p:cNvGraphicFramePr>
              <a:graphicFrameLocks noChangeAspect="1"/>
            </p:cNvGraphicFramePr>
            <p:nvPr/>
          </p:nvGraphicFramePr>
          <p:xfrm>
            <a:off x="5328" y="1776"/>
            <a:ext cx="243" cy="288"/>
          </p:xfrm>
          <a:graphic>
            <a:graphicData uri="http://schemas.openxmlformats.org/presentationml/2006/ole">
              <p:oleObj spid="_x0000_s9220" name="Equation" r:id="rId9" imgW="139700" imgH="165100" progId="Equation.DSMT36">
                <p:embed/>
              </p:oleObj>
            </a:graphicData>
          </a:graphic>
        </p:graphicFrame>
        <p:sp>
          <p:nvSpPr>
            <p:cNvPr id="9246" name="Line 2071"/>
            <p:cNvSpPr>
              <a:spLocks noChangeShapeType="1"/>
            </p:cNvSpPr>
            <p:nvPr/>
          </p:nvSpPr>
          <p:spPr bwMode="auto">
            <a:xfrm>
              <a:off x="816" y="192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Line 2072"/>
            <p:cNvSpPr>
              <a:spLocks noChangeShapeType="1"/>
            </p:cNvSpPr>
            <p:nvPr/>
          </p:nvSpPr>
          <p:spPr bwMode="auto">
            <a:xfrm flipV="1">
              <a:off x="31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48" name="Group 2073"/>
            <p:cNvGrpSpPr>
              <a:grpSpLocks/>
            </p:cNvGrpSpPr>
            <p:nvPr/>
          </p:nvGrpSpPr>
          <p:grpSpPr bwMode="auto">
            <a:xfrm>
              <a:off x="4848" y="1152"/>
              <a:ext cx="355" cy="769"/>
              <a:chOff x="4848" y="1152"/>
              <a:chExt cx="355" cy="769"/>
            </a:xfrm>
          </p:grpSpPr>
          <p:graphicFrame>
            <p:nvGraphicFramePr>
              <p:cNvPr id="9222" name="Object 2052"/>
              <p:cNvGraphicFramePr>
                <a:graphicFrameLocks noChangeAspect="1"/>
              </p:cNvGraphicFramePr>
              <p:nvPr/>
            </p:nvGraphicFramePr>
            <p:xfrm>
              <a:off x="4848" y="1152"/>
              <a:ext cx="355" cy="280"/>
            </p:xfrm>
            <a:graphic>
              <a:graphicData uri="http://schemas.openxmlformats.org/presentationml/2006/ole">
                <p:oleObj spid="_x0000_s9222" name="Equation" r:id="rId10" imgW="241300" imgH="190500" progId="Equation.3">
                  <p:embed/>
                </p:oleObj>
              </a:graphicData>
            </a:graphic>
          </p:graphicFrame>
          <p:sp>
            <p:nvSpPr>
              <p:cNvPr id="9251" name="Line 2075"/>
              <p:cNvSpPr>
                <a:spLocks noChangeShapeType="1"/>
              </p:cNvSpPr>
              <p:nvPr/>
            </p:nvSpPr>
            <p:spPr bwMode="auto">
              <a:xfrm flipV="1">
                <a:off x="5040" y="1393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49" name="Group 2076"/>
            <p:cNvGrpSpPr>
              <a:grpSpLocks/>
            </p:cNvGrpSpPr>
            <p:nvPr/>
          </p:nvGrpSpPr>
          <p:grpSpPr bwMode="auto">
            <a:xfrm>
              <a:off x="1029" y="1141"/>
              <a:ext cx="411" cy="779"/>
              <a:chOff x="1029" y="1141"/>
              <a:chExt cx="411" cy="779"/>
            </a:xfrm>
          </p:grpSpPr>
          <p:graphicFrame>
            <p:nvGraphicFramePr>
              <p:cNvPr id="9221" name="Object 2051"/>
              <p:cNvGraphicFramePr>
                <a:graphicFrameLocks noChangeAspect="1"/>
              </p:cNvGraphicFramePr>
              <p:nvPr/>
            </p:nvGraphicFramePr>
            <p:xfrm>
              <a:off x="1029" y="1141"/>
              <a:ext cx="411" cy="299"/>
            </p:xfrm>
            <a:graphic>
              <a:graphicData uri="http://schemas.openxmlformats.org/presentationml/2006/ole">
                <p:oleObj spid="_x0000_s9221" name="Equation" r:id="rId11" imgW="279400" imgH="203200" progId="Equation.3">
                  <p:embed/>
                </p:oleObj>
              </a:graphicData>
            </a:graphic>
          </p:graphicFrame>
          <p:sp>
            <p:nvSpPr>
              <p:cNvPr id="9250" name="Line 2078"/>
              <p:cNvSpPr>
                <a:spLocks noChangeShapeType="1"/>
              </p:cNvSpPr>
              <p:nvPr/>
            </p:nvSpPr>
            <p:spPr bwMode="auto">
              <a:xfrm flipV="1">
                <a:off x="1200" y="1392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40" name="Group 2079"/>
          <p:cNvGrpSpPr>
            <a:grpSpLocks/>
          </p:cNvGrpSpPr>
          <p:nvPr/>
        </p:nvGrpSpPr>
        <p:grpSpPr bwMode="auto">
          <a:xfrm>
            <a:off x="6324600" y="1828800"/>
            <a:ext cx="731838" cy="1771650"/>
            <a:chOff x="3984" y="1152"/>
            <a:chExt cx="461" cy="1116"/>
          </a:xfrm>
        </p:grpSpPr>
        <p:graphicFrame>
          <p:nvGraphicFramePr>
            <p:cNvPr id="9219" name="Object 2049"/>
            <p:cNvGraphicFramePr>
              <a:graphicFrameLocks noChangeAspect="1"/>
            </p:cNvGraphicFramePr>
            <p:nvPr/>
          </p:nvGraphicFramePr>
          <p:xfrm>
            <a:off x="4032" y="1152"/>
            <a:ext cx="411" cy="299"/>
          </p:xfrm>
          <a:graphic>
            <a:graphicData uri="http://schemas.openxmlformats.org/presentationml/2006/ole">
              <p:oleObj spid="_x0000_s9219" name="Equation" r:id="rId12" imgW="279400" imgH="203200" progId="Equation.3">
                <p:embed/>
              </p:oleObj>
            </a:graphicData>
          </a:graphic>
        </p:graphicFrame>
        <p:sp>
          <p:nvSpPr>
            <p:cNvPr id="9244" name="Line 2081"/>
            <p:cNvSpPr>
              <a:spLocks noChangeShapeType="1"/>
            </p:cNvSpPr>
            <p:nvPr/>
          </p:nvSpPr>
          <p:spPr bwMode="auto">
            <a:xfrm flipV="1">
              <a:off x="4224" y="1392"/>
              <a:ext cx="0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Rectangle 2082"/>
            <p:cNvSpPr>
              <a:spLocks noChangeArrowheads="1"/>
            </p:cNvSpPr>
            <p:nvPr/>
          </p:nvSpPr>
          <p:spPr bwMode="auto">
            <a:xfrm>
              <a:off x="3984" y="1920"/>
              <a:ext cx="46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1.5</a:t>
              </a:r>
              <a:r>
                <a:rPr lang="en-US" b="1">
                  <a:solidFill>
                    <a:schemeClr val="accent1"/>
                  </a:solidFill>
                  <a:latin typeface="Symbol" charset="2"/>
                </a:rPr>
                <a:t>p</a:t>
              </a:r>
            </a:p>
          </p:txBody>
        </p:sp>
      </p:grpSp>
      <p:sp>
        <p:nvSpPr>
          <p:cNvPr id="9241" name="Freeform 2083"/>
          <p:cNvSpPr>
            <a:spLocks/>
          </p:cNvSpPr>
          <p:nvPr/>
        </p:nvSpPr>
        <p:spPr bwMode="auto">
          <a:xfrm>
            <a:off x="5562600" y="2478088"/>
            <a:ext cx="2438400" cy="341312"/>
          </a:xfrm>
          <a:custGeom>
            <a:avLst/>
            <a:gdLst>
              <a:gd name="T0" fmla="*/ 0 w 1488"/>
              <a:gd name="T1" fmla="*/ 2147483647 h 215"/>
              <a:gd name="T2" fmla="*/ 2147483647 w 1488"/>
              <a:gd name="T3" fmla="*/ 2147483647 h 215"/>
              <a:gd name="T4" fmla="*/ 2147483647 w 1488"/>
              <a:gd name="T5" fmla="*/ 2147483647 h 215"/>
              <a:gd name="T6" fmla="*/ 2147483647 w 1488"/>
              <a:gd name="T7" fmla="*/ 2147483647 h 215"/>
              <a:gd name="T8" fmla="*/ 2147483647 w 1488"/>
              <a:gd name="T9" fmla="*/ 2147483647 h 215"/>
              <a:gd name="T10" fmla="*/ 2147483647 w 1488"/>
              <a:gd name="T11" fmla="*/ 2147483647 h 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215"/>
              <a:gd name="T20" fmla="*/ 1488 w 1488"/>
              <a:gd name="T21" fmla="*/ 215 h 2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215">
                <a:moveTo>
                  <a:pt x="0" y="160"/>
                </a:moveTo>
                <a:cubicBezTo>
                  <a:pt x="79" y="107"/>
                  <a:pt x="159" y="55"/>
                  <a:pt x="192" y="64"/>
                </a:cubicBezTo>
                <a:cubicBezTo>
                  <a:pt x="224" y="72"/>
                  <a:pt x="8" y="215"/>
                  <a:pt x="192" y="208"/>
                </a:cubicBezTo>
                <a:cubicBezTo>
                  <a:pt x="375" y="200"/>
                  <a:pt x="1120" y="32"/>
                  <a:pt x="1296" y="16"/>
                </a:cubicBezTo>
                <a:cubicBezTo>
                  <a:pt x="1472" y="0"/>
                  <a:pt x="1216" y="96"/>
                  <a:pt x="1248" y="112"/>
                </a:cubicBezTo>
                <a:cubicBezTo>
                  <a:pt x="1280" y="128"/>
                  <a:pt x="1384" y="120"/>
                  <a:pt x="1488" y="112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Freeform 2084"/>
          <p:cNvSpPr>
            <a:spLocks/>
          </p:cNvSpPr>
          <p:nvPr/>
        </p:nvSpPr>
        <p:spPr bwMode="auto">
          <a:xfrm>
            <a:off x="1905000" y="2362200"/>
            <a:ext cx="2438400" cy="341313"/>
          </a:xfrm>
          <a:custGeom>
            <a:avLst/>
            <a:gdLst>
              <a:gd name="T0" fmla="*/ 0 w 1488"/>
              <a:gd name="T1" fmla="*/ 2147483647 h 215"/>
              <a:gd name="T2" fmla="*/ 2147483647 w 1488"/>
              <a:gd name="T3" fmla="*/ 2147483647 h 215"/>
              <a:gd name="T4" fmla="*/ 2147483647 w 1488"/>
              <a:gd name="T5" fmla="*/ 2147483647 h 215"/>
              <a:gd name="T6" fmla="*/ 2147483647 w 1488"/>
              <a:gd name="T7" fmla="*/ 2147483647 h 215"/>
              <a:gd name="T8" fmla="*/ 2147483647 w 1488"/>
              <a:gd name="T9" fmla="*/ 2147483647 h 215"/>
              <a:gd name="T10" fmla="*/ 2147483647 w 1488"/>
              <a:gd name="T11" fmla="*/ 2147483647 h 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215"/>
              <a:gd name="T20" fmla="*/ 1488 w 1488"/>
              <a:gd name="T21" fmla="*/ 215 h 2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215">
                <a:moveTo>
                  <a:pt x="0" y="160"/>
                </a:moveTo>
                <a:cubicBezTo>
                  <a:pt x="79" y="107"/>
                  <a:pt x="159" y="55"/>
                  <a:pt x="192" y="64"/>
                </a:cubicBezTo>
                <a:cubicBezTo>
                  <a:pt x="224" y="72"/>
                  <a:pt x="8" y="215"/>
                  <a:pt x="192" y="208"/>
                </a:cubicBezTo>
                <a:cubicBezTo>
                  <a:pt x="375" y="200"/>
                  <a:pt x="1120" y="32"/>
                  <a:pt x="1296" y="16"/>
                </a:cubicBezTo>
                <a:cubicBezTo>
                  <a:pt x="1472" y="0"/>
                  <a:pt x="1216" y="96"/>
                  <a:pt x="1248" y="112"/>
                </a:cubicBezTo>
                <a:cubicBezTo>
                  <a:pt x="1280" y="128"/>
                  <a:pt x="1384" y="120"/>
                  <a:pt x="1488" y="112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8" name="Object 2048"/>
          <p:cNvGraphicFramePr>
            <a:graphicFrameLocks noChangeAspect="1"/>
          </p:cNvGraphicFramePr>
          <p:nvPr/>
        </p:nvGraphicFramePr>
        <p:xfrm>
          <a:off x="2362200" y="3657600"/>
          <a:ext cx="4822825" cy="479425"/>
        </p:xfrm>
        <a:graphic>
          <a:graphicData uri="http://schemas.openxmlformats.org/presentationml/2006/ole">
            <p:oleObj spid="_x0000_s9218" name="Equation" r:id="rId13" imgW="2044440" imgH="203040" progId="Equation.3">
              <p:embed/>
            </p:oleObj>
          </a:graphicData>
        </a:graphic>
      </p:graphicFrame>
      <p:sp>
        <p:nvSpPr>
          <p:cNvPr id="200742" name="Freeform 2086"/>
          <p:cNvSpPr>
            <a:spLocks/>
          </p:cNvSpPr>
          <p:nvPr/>
        </p:nvSpPr>
        <p:spPr bwMode="auto">
          <a:xfrm>
            <a:off x="3810000" y="1828800"/>
            <a:ext cx="2286000" cy="1219200"/>
          </a:xfrm>
          <a:custGeom>
            <a:avLst/>
            <a:gdLst>
              <a:gd name="T0" fmla="*/ 0 w 1440"/>
              <a:gd name="T1" fmla="*/ 2147483647 h 768"/>
              <a:gd name="T2" fmla="*/ 0 w 1440"/>
              <a:gd name="T3" fmla="*/ 0 h 768"/>
              <a:gd name="T4" fmla="*/ 2147483647 w 1440"/>
              <a:gd name="T5" fmla="*/ 0 h 768"/>
              <a:gd name="T6" fmla="*/ 2147483647 w 1440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768"/>
              <a:gd name="T14" fmla="*/ 1440 w 144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768">
                <a:moveTo>
                  <a:pt x="0" y="768"/>
                </a:moveTo>
                <a:lnTo>
                  <a:pt x="0" y="0"/>
                </a:lnTo>
                <a:lnTo>
                  <a:pt x="1440" y="0"/>
                </a:lnTo>
                <a:lnTo>
                  <a:pt x="1440" y="768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ED41DF-4537-4002-AD1D-19E91F78A61E}" type="slidenum">
              <a:rPr lang="en-US" smtClean="0">
                <a:ea typeface="ＭＳ Ｐゴシック" pitchFamily="34" charset="-128"/>
              </a:rPr>
              <a:pPr/>
              <a:t>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License Info for </a:t>
            </a:r>
            <a:r>
              <a:rPr lang="en-US" sz="3600" dirty="0" err="1" smtClean="0">
                <a:ea typeface="ＭＳ Ｐゴシック" pitchFamily="34" charset="-128"/>
              </a:rPr>
              <a:t>DSPFirst</a:t>
            </a:r>
            <a:r>
              <a:rPr lang="en-US" sz="3600" dirty="0" smtClean="0">
                <a:ea typeface="ＭＳ Ｐゴシック" pitchFamily="34" charset="-128"/>
              </a:rPr>
              <a:t> Slides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This work released under a </a:t>
            </a:r>
            <a:r>
              <a:rPr lang="en-US" sz="2400" smtClean="0">
                <a:ea typeface="ＭＳ Ｐゴシック" pitchFamily="34" charset="-128"/>
                <a:hlinkClick r:id="rId2"/>
              </a:rPr>
              <a:t>Creative Commons License</a:t>
            </a:r>
            <a:r>
              <a:rPr lang="en-US" sz="2400" smtClean="0">
                <a:ea typeface="ＭＳ Ｐゴシック" pitchFamily="34" charset="-128"/>
              </a:rPr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pitchFamily="34" charset="0"/>
                <a:ea typeface="ＭＳ Ｐゴシック" pitchFamily="34" charset="-128"/>
              </a:rPr>
              <a:t> </a:t>
            </a:r>
            <a:endParaRPr lang="en-US" sz="18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pitchFamily="34" charset="0"/>
                <a:ea typeface="ＭＳ Ｐゴシック" pitchFamily="34" charset="-128"/>
                <a:hlinkClick r:id="rId3"/>
              </a:rPr>
              <a:t>Full Text of the License</a:t>
            </a:r>
            <a:endParaRPr lang="en-US" sz="1800" smtClean="0">
              <a:latin typeface="Verdana" pitchFamily="34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pitchFamily="34" charset="0"/>
                <a:ea typeface="ＭＳ Ｐゴシック" pitchFamily="34" charset="-128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3D01ED-4BB5-477C-963F-CDE9EF02C354}" type="slidenum">
              <a:rPr lang="en-US" smtClean="0">
                <a:ea typeface="ＭＳ Ｐゴシック" pitchFamily="34" charset="-128"/>
              </a:rPr>
              <a:pPr/>
              <a:t>20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DEMOS from CHAPTER 4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CD-ROM DEMOS</a:t>
            </a: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SAMPLING DEMO (</a:t>
            </a:r>
            <a:r>
              <a:rPr lang="en-US" b="1" smtClean="0">
                <a:ea typeface="ＭＳ Ｐゴシック" pitchFamily="34" charset="-128"/>
              </a:rPr>
              <a:t>con2dis GUI</a:t>
            </a:r>
            <a:r>
              <a:rPr lang="en-US" smtClean="0">
                <a:ea typeface="ＭＳ Ｐゴシック" pitchFamily="34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Different Sampling Rates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Aliasing of a Sinusoid</a:t>
            </a: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STROBE DEMO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Synthetic vs. Real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Television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SAMPLES</a:t>
            </a:r>
            <a:r>
              <a:rPr lang="en-US" smtClean="0">
                <a:ea typeface="ＭＳ Ｐゴシック" pitchFamily="34" charset="-128"/>
              </a:rPr>
              <a:t> at 30 fps</a:t>
            </a: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Sampling &amp; Reconstruction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39EA2C-9BD6-4983-B20E-C160605C29C5}" type="slidenum">
              <a:rPr lang="en-US" smtClean="0">
                <a:ea typeface="ＭＳ Ｐゴシック" pitchFamily="34" charset="-128"/>
              </a:rPr>
              <a:pPr/>
              <a:t>21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FOLDING DIAGRAM</a:t>
            </a:r>
          </a:p>
        </p:txBody>
      </p:sp>
      <p:pic>
        <p:nvPicPr>
          <p:cNvPr id="10247" name="Picture 6" descr="F:\users\Ddrive\Courses\2025-s03\Lectures\Lect09\foldingpl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344613"/>
            <a:ext cx="7162800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6477000" y="685800"/>
          <a:ext cx="2147888" cy="463550"/>
        </p:xfrm>
        <a:graphic>
          <a:graphicData uri="http://schemas.openxmlformats.org/presentationml/2006/ole">
            <p:oleObj spid="_x0000_s10242" name="Equation" r:id="rId4" imgW="825500" imgH="177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D4412D-4932-4A96-8EFF-1CFD65341F4D}" type="slidenum">
              <a:rPr lang="en-US" smtClean="0">
                <a:ea typeface="ＭＳ Ｐゴシック" pitchFamily="34" charset="-128"/>
              </a:rPr>
              <a:pPr/>
              <a:t>22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7772400" cy="762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SAMPLING GUI (con2dis)</a:t>
            </a:r>
          </a:p>
        </p:txBody>
      </p:sp>
      <p:pic>
        <p:nvPicPr>
          <p:cNvPr id="7" name="Picture 6" descr="fig04_1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22960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D4412D-4932-4A96-8EFF-1CFD65341F4D}" type="slidenum">
              <a:rPr lang="en-US" smtClean="0">
                <a:ea typeface="ＭＳ Ｐゴシック" pitchFamily="34" charset="-128"/>
              </a:rPr>
              <a:pPr/>
              <a:t>23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7772400" cy="762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SAMPLING GUI (con2dis)</a:t>
            </a:r>
          </a:p>
        </p:txBody>
      </p:sp>
      <p:pic>
        <p:nvPicPr>
          <p:cNvPr id="29702" name="Picture 3" descr="F:\users\Ddrive\Courses\2025-s03\Lectures\Lect08\con2disGUIcol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5200" y="889000"/>
            <a:ext cx="7264400" cy="592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523D6B-249B-4364-A291-F523D7968D1F}" type="slidenum">
              <a:rPr lang="en-US" smtClean="0">
                <a:ea typeface="ＭＳ Ｐゴシック" pitchFamily="34" charset="-128"/>
              </a:rPr>
              <a:pPr/>
              <a:t>24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2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Reconstruction (D-to-A)</a:t>
            </a:r>
          </a:p>
        </p:txBody>
      </p:sp>
      <p:sp>
        <p:nvSpPr>
          <p:cNvPr id="3072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CONVERT STREAM of NUMBERS to x(t)</a:t>
            </a:r>
          </a:p>
          <a:p>
            <a:r>
              <a:rPr lang="en-US" smtClean="0">
                <a:ea typeface="ＭＳ Ｐゴシック" pitchFamily="34" charset="-128"/>
              </a:rPr>
              <a:t>“CONNECT THE DOTS”</a:t>
            </a:r>
          </a:p>
          <a:p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INTERPOLATION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27" name="Line 1028"/>
          <p:cNvSpPr>
            <a:spLocks noChangeShapeType="1"/>
          </p:cNvSpPr>
          <p:nvPr/>
        </p:nvSpPr>
        <p:spPr bwMode="auto">
          <a:xfrm>
            <a:off x="1905000" y="56388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1029"/>
          <p:cNvSpPr>
            <a:spLocks noChangeShapeType="1"/>
          </p:cNvSpPr>
          <p:nvPr/>
        </p:nvSpPr>
        <p:spPr bwMode="auto">
          <a:xfrm flipV="1">
            <a:off x="2971800" y="5334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1030"/>
          <p:cNvSpPr>
            <a:spLocks noChangeShapeType="1"/>
          </p:cNvSpPr>
          <p:nvPr/>
        </p:nvSpPr>
        <p:spPr bwMode="auto">
          <a:xfrm flipV="1">
            <a:off x="4038600" y="43434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031"/>
          <p:cNvSpPr>
            <a:spLocks noChangeShapeType="1"/>
          </p:cNvSpPr>
          <p:nvPr/>
        </p:nvSpPr>
        <p:spPr bwMode="auto">
          <a:xfrm flipV="1">
            <a:off x="5105400" y="4800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032"/>
          <p:cNvSpPr>
            <a:spLocks noChangeShapeType="1"/>
          </p:cNvSpPr>
          <p:nvPr/>
        </p:nvSpPr>
        <p:spPr bwMode="auto">
          <a:xfrm>
            <a:off x="4038600" y="4343400"/>
            <a:ext cx="1066800" cy="457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033"/>
          <p:cNvSpPr>
            <a:spLocks noChangeShapeType="1"/>
          </p:cNvSpPr>
          <p:nvPr/>
        </p:nvSpPr>
        <p:spPr bwMode="auto">
          <a:xfrm>
            <a:off x="5105400" y="4800600"/>
            <a:ext cx="1219200" cy="228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034"/>
          <p:cNvSpPr>
            <a:spLocks noChangeShapeType="1"/>
          </p:cNvSpPr>
          <p:nvPr/>
        </p:nvSpPr>
        <p:spPr bwMode="auto">
          <a:xfrm flipV="1">
            <a:off x="2971800" y="4343400"/>
            <a:ext cx="1066800" cy="990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037"/>
          <p:cNvSpPr>
            <a:spLocks noChangeArrowheads="1"/>
          </p:cNvSpPr>
          <p:nvPr/>
        </p:nvSpPr>
        <p:spPr bwMode="auto">
          <a:xfrm>
            <a:off x="1905000" y="46482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Arial" charset="0"/>
              </a:rPr>
              <a:t>y(t)</a:t>
            </a:r>
            <a:endParaRPr lang="en-US">
              <a:latin typeface="Arial" charset="0"/>
            </a:endParaRPr>
          </a:p>
        </p:txBody>
      </p:sp>
      <p:sp>
        <p:nvSpPr>
          <p:cNvPr id="30735" name="Rectangle 1038"/>
          <p:cNvSpPr>
            <a:spLocks noChangeArrowheads="1"/>
          </p:cNvSpPr>
          <p:nvPr/>
        </p:nvSpPr>
        <p:spPr bwMode="auto">
          <a:xfrm>
            <a:off x="3657600" y="38100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y[k]</a:t>
            </a:r>
            <a:endParaRPr lang="en-US">
              <a:latin typeface="Arial" charset="0"/>
            </a:endParaRPr>
          </a:p>
        </p:txBody>
      </p:sp>
      <p:sp>
        <p:nvSpPr>
          <p:cNvPr id="30736" name="Rectangle 1039"/>
          <p:cNvSpPr>
            <a:spLocks noChangeArrowheads="1"/>
          </p:cNvSpPr>
          <p:nvPr/>
        </p:nvSpPr>
        <p:spPr bwMode="auto">
          <a:xfrm>
            <a:off x="3733800" y="5638800"/>
            <a:ext cx="652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kT</a:t>
            </a:r>
            <a:r>
              <a:rPr lang="en-US" b="1" baseline="-25000">
                <a:latin typeface="Arial" charset="0"/>
              </a:rPr>
              <a:t>s</a:t>
            </a:r>
          </a:p>
        </p:txBody>
      </p:sp>
      <p:sp>
        <p:nvSpPr>
          <p:cNvPr id="30737" name="Rectangle 1040"/>
          <p:cNvSpPr>
            <a:spLocks noChangeArrowheads="1"/>
          </p:cNvSpPr>
          <p:nvPr/>
        </p:nvSpPr>
        <p:spPr bwMode="auto">
          <a:xfrm>
            <a:off x="4724400" y="5638800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(k+1)T</a:t>
            </a:r>
            <a:r>
              <a:rPr lang="en-US" b="1" baseline="-25000">
                <a:latin typeface="Arial" charset="0"/>
              </a:rPr>
              <a:t>s</a:t>
            </a:r>
          </a:p>
        </p:txBody>
      </p:sp>
      <p:sp>
        <p:nvSpPr>
          <p:cNvPr id="30738" name="Rectangle 1041"/>
          <p:cNvSpPr>
            <a:spLocks noChangeArrowheads="1"/>
          </p:cNvSpPr>
          <p:nvPr/>
        </p:nvSpPr>
        <p:spPr bwMode="auto">
          <a:xfrm>
            <a:off x="6343650" y="5486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t</a:t>
            </a:r>
            <a:endParaRPr lang="en-US">
              <a:latin typeface="Arial" charset="0"/>
            </a:endParaRPr>
          </a:p>
        </p:txBody>
      </p:sp>
      <p:sp>
        <p:nvSpPr>
          <p:cNvPr id="30739" name="Line 1042"/>
          <p:cNvSpPr>
            <a:spLocks noChangeShapeType="1"/>
          </p:cNvSpPr>
          <p:nvPr/>
        </p:nvSpPr>
        <p:spPr bwMode="auto">
          <a:xfrm>
            <a:off x="1752600" y="5105400"/>
            <a:ext cx="1219200" cy="228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Text Box 1043"/>
          <p:cNvSpPr txBox="1">
            <a:spLocks noChangeArrowheads="1"/>
          </p:cNvSpPr>
          <p:nvPr/>
        </p:nvSpPr>
        <p:spPr bwMode="auto">
          <a:xfrm>
            <a:off x="6477000" y="3327400"/>
            <a:ext cx="2360613" cy="7556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Arial" charset="0"/>
              </a:rPr>
              <a:t>INTUITIVE,</a:t>
            </a:r>
          </a:p>
          <a:p>
            <a:r>
              <a:rPr lang="en-US" sz="2000" b="1" i="1">
                <a:latin typeface="Arial" charset="0"/>
              </a:rPr>
              <a:t>conveys the idea</a:t>
            </a:r>
          </a:p>
        </p:txBody>
      </p:sp>
      <p:sp>
        <p:nvSpPr>
          <p:cNvPr id="30741" name="Line 1044"/>
          <p:cNvSpPr>
            <a:spLocks noChangeShapeType="1"/>
          </p:cNvSpPr>
          <p:nvPr/>
        </p:nvSpPr>
        <p:spPr bwMode="auto">
          <a:xfrm flipH="1">
            <a:off x="4648200" y="38100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1014CF-D5CA-451E-8A58-7BB3AEBDAA3C}" type="slidenum">
              <a:rPr lang="en-US" smtClean="0">
                <a:ea typeface="ＭＳ Ｐゴシック" pitchFamily="34" charset="-128"/>
              </a:rPr>
              <a:pPr/>
              <a:t>25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SAMPLE &amp;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HOLD</a:t>
            </a:r>
            <a:r>
              <a:rPr lang="en-US" smtClean="0">
                <a:ea typeface="ＭＳ Ｐゴシック" pitchFamily="34" charset="-128"/>
              </a:rPr>
              <a:t> DEVICE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CONVERT y[n] to y(t)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y[k] should be the value of y(t) at t = kT</a:t>
            </a:r>
            <a:r>
              <a:rPr lang="en-US" baseline="-25000" smtClean="0">
                <a:ea typeface="ＭＳ Ｐゴシック" pitchFamily="34" charset="-128"/>
              </a:rPr>
              <a:t>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Make y(t) equal to y[k] for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kT</a:t>
            </a:r>
            <a:r>
              <a:rPr lang="en-US" baseline="-25000" smtClean="0">
                <a:ea typeface="ＭＳ Ｐゴシック" pitchFamily="34" charset="-128"/>
              </a:rPr>
              <a:t>s </a:t>
            </a:r>
            <a:r>
              <a:rPr lang="en-US" smtClean="0">
                <a:ea typeface="ＭＳ Ｐゴシック" pitchFamily="34" charset="-128"/>
              </a:rPr>
              <a:t>-0.5T</a:t>
            </a:r>
            <a:r>
              <a:rPr lang="en-US" baseline="-25000" smtClean="0">
                <a:ea typeface="ＭＳ Ｐゴシック" pitchFamily="34" charset="-128"/>
              </a:rPr>
              <a:t>s </a:t>
            </a:r>
            <a:r>
              <a:rPr lang="en-US" smtClean="0">
                <a:ea typeface="ＭＳ Ｐゴシック" pitchFamily="34" charset="-128"/>
              </a:rPr>
              <a:t>&lt; t &lt; kT</a:t>
            </a:r>
            <a:r>
              <a:rPr lang="en-US" baseline="-25000" smtClean="0">
                <a:ea typeface="ＭＳ Ｐゴシック" pitchFamily="34" charset="-128"/>
              </a:rPr>
              <a:t>s </a:t>
            </a:r>
            <a:r>
              <a:rPr lang="en-US" smtClean="0">
                <a:ea typeface="ＭＳ Ｐゴシック" pitchFamily="34" charset="-128"/>
              </a:rPr>
              <a:t>+0.5T</a:t>
            </a:r>
            <a:r>
              <a:rPr lang="en-US" baseline="-25000" smtClean="0">
                <a:ea typeface="ＭＳ Ｐゴシック" pitchFamily="34" charset="-128"/>
              </a:rPr>
              <a:t>s</a:t>
            </a:r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1905000" y="56388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2971800" y="5257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V="1">
            <a:off x="4038600" y="4648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V="1">
            <a:off x="5105400" y="4876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3505200" y="4648200"/>
            <a:ext cx="1066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4572000" y="4876800"/>
            <a:ext cx="1066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438400" y="5257800"/>
            <a:ext cx="1066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3505200" y="4648200"/>
            <a:ext cx="0" cy="99060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6"/>
          <p:cNvSpPr>
            <a:spLocks noChangeShapeType="1"/>
          </p:cNvSpPr>
          <p:nvPr/>
        </p:nvSpPr>
        <p:spPr bwMode="auto">
          <a:xfrm>
            <a:off x="4572000" y="4648200"/>
            <a:ext cx="0" cy="99060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Rectangle 17"/>
          <p:cNvSpPr>
            <a:spLocks noChangeArrowheads="1"/>
          </p:cNvSpPr>
          <p:nvPr/>
        </p:nvSpPr>
        <p:spPr bwMode="auto">
          <a:xfrm>
            <a:off x="2133600" y="48006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Arial" charset="0"/>
              </a:rPr>
              <a:t>y(t)</a:t>
            </a:r>
            <a:endParaRPr lang="en-US">
              <a:latin typeface="Arial" charset="0"/>
            </a:endParaRPr>
          </a:p>
        </p:txBody>
      </p:sp>
      <p:sp>
        <p:nvSpPr>
          <p:cNvPr id="31761" name="Rectangle 18"/>
          <p:cNvSpPr>
            <a:spLocks noChangeArrowheads="1"/>
          </p:cNvSpPr>
          <p:nvPr/>
        </p:nvSpPr>
        <p:spPr bwMode="auto">
          <a:xfrm>
            <a:off x="3581400" y="41910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y[k]</a:t>
            </a:r>
            <a:endParaRPr lang="en-US">
              <a:latin typeface="Arial" charset="0"/>
            </a:endParaRPr>
          </a:p>
        </p:txBody>
      </p:sp>
      <p:sp>
        <p:nvSpPr>
          <p:cNvPr id="31762" name="Rectangle 19"/>
          <p:cNvSpPr>
            <a:spLocks noChangeArrowheads="1"/>
          </p:cNvSpPr>
          <p:nvPr/>
        </p:nvSpPr>
        <p:spPr bwMode="auto">
          <a:xfrm>
            <a:off x="3733800" y="5638800"/>
            <a:ext cx="652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kT</a:t>
            </a:r>
            <a:r>
              <a:rPr lang="en-US" b="1" baseline="-25000">
                <a:latin typeface="Arial" charset="0"/>
              </a:rPr>
              <a:t>s</a:t>
            </a:r>
          </a:p>
        </p:txBody>
      </p:sp>
      <p:sp>
        <p:nvSpPr>
          <p:cNvPr id="31763" name="Rectangle 20"/>
          <p:cNvSpPr>
            <a:spLocks noChangeArrowheads="1"/>
          </p:cNvSpPr>
          <p:nvPr/>
        </p:nvSpPr>
        <p:spPr bwMode="auto">
          <a:xfrm>
            <a:off x="4724400" y="5638800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(k+1)T</a:t>
            </a:r>
            <a:r>
              <a:rPr lang="en-US" b="1" baseline="-25000">
                <a:latin typeface="Arial" charset="0"/>
              </a:rPr>
              <a:t>s</a:t>
            </a:r>
          </a:p>
        </p:txBody>
      </p:sp>
      <p:sp>
        <p:nvSpPr>
          <p:cNvPr id="31764" name="Rectangle 21"/>
          <p:cNvSpPr>
            <a:spLocks noChangeArrowheads="1"/>
          </p:cNvSpPr>
          <p:nvPr/>
        </p:nvSpPr>
        <p:spPr bwMode="auto">
          <a:xfrm>
            <a:off x="6343650" y="5486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t</a:t>
            </a:r>
            <a:endParaRPr lang="en-US">
              <a:latin typeface="Arial" charset="0"/>
            </a:endParaRPr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6096000" y="4330700"/>
            <a:ext cx="2916238" cy="8509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STAIR-STEP</a:t>
            </a:r>
          </a:p>
          <a:p>
            <a:r>
              <a:rPr lang="en-US" b="1" i="1">
                <a:latin typeface="Arial" charset="0"/>
              </a:rPr>
              <a:t>APPROXIMATION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3B02A9-B489-466C-B51C-7CF73DCA69C4}" type="slidenum">
              <a:rPr lang="en-US" smtClean="0">
                <a:ea typeface="ＭＳ Ｐゴシック" pitchFamily="34" charset="-128"/>
              </a:rPr>
              <a:pPr/>
              <a:t>26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SQUARE PULSE CASE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7" name="Picture 6" descr="fig04_1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6324600" cy="590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fig04_1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6477000" cy="597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582E44-DAB8-44B8-AC08-BB61C1A9FC03}" type="slidenum">
              <a:rPr lang="en-US" smtClean="0">
                <a:ea typeface="ＭＳ Ｐゴシック" pitchFamily="34" charset="-128"/>
              </a:rPr>
              <a:pPr/>
              <a:t>27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OVER</a:t>
            </a:r>
            <a:r>
              <a:rPr lang="en-US" smtClean="0">
                <a:ea typeface="ＭＳ Ｐゴシック" pitchFamily="34" charset="-128"/>
              </a:rPr>
              <a:t>-SAMPLING CASE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9" name="Text Box 1028"/>
          <p:cNvSpPr txBox="1">
            <a:spLocks noChangeArrowheads="1"/>
          </p:cNvSpPr>
          <p:nvPr/>
        </p:nvSpPr>
        <p:spPr bwMode="auto">
          <a:xfrm>
            <a:off x="6477000" y="3429000"/>
            <a:ext cx="2545890" cy="83099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Arial" charset="0"/>
              </a:rPr>
              <a:t>EASIER </a:t>
            </a:r>
            <a:r>
              <a:rPr lang="en-US" b="1" i="1" dirty="0" smtClean="0">
                <a:latin typeface="Arial" charset="0"/>
              </a:rPr>
              <a:t>TO</a:t>
            </a:r>
          </a:p>
          <a:p>
            <a:r>
              <a:rPr lang="en-US" b="1" i="1" dirty="0" smtClean="0">
                <a:latin typeface="Arial" charset="0"/>
              </a:rPr>
              <a:t>RECONSTRUCT</a:t>
            </a:r>
            <a:endParaRPr lang="en-US" i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B676CB-AF05-4168-A2E4-A3B83C4B677A}" type="slidenum">
              <a:rPr lang="en-US" smtClean="0">
                <a:ea typeface="ＭＳ Ｐゴシック" pitchFamily="34" charset="-128"/>
              </a:rPr>
              <a:pPr/>
              <a:t>28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MATH MODEL for D-to-A</a:t>
            </a:r>
          </a:p>
        </p:txBody>
      </p:sp>
      <p:pic>
        <p:nvPicPr>
          <p:cNvPr id="34822" name="Picture 3" descr="C2D-formula.gif                                                000077BCJJ2                            B083FE93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68961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4" descr="sq-pulse-formula.gif                                           000077BCJJ2                            B083FE93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419600"/>
            <a:ext cx="73406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Text Box 5"/>
          <p:cNvSpPr txBox="1">
            <a:spLocks noChangeArrowheads="1"/>
          </p:cNvSpPr>
          <p:nvPr/>
        </p:nvSpPr>
        <p:spPr bwMode="auto">
          <a:xfrm>
            <a:off x="838200" y="3810000"/>
            <a:ext cx="23622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SQUARE PULSE:</a:t>
            </a:r>
            <a:endParaRPr lang="en-US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1A4E97-CBB2-4E57-BE8D-4610F93A76D4}" type="slidenum">
              <a:rPr lang="en-US" smtClean="0">
                <a:ea typeface="ＭＳ Ｐゴシック" pitchFamily="34" charset="-128"/>
              </a:rPr>
              <a:pPr/>
              <a:t>29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EXPAND the SUMMATION</a:t>
            </a:r>
          </a:p>
        </p:txBody>
      </p:sp>
      <p:sp>
        <p:nvSpPr>
          <p:cNvPr id="112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pPr>
              <a:lnSpc>
                <a:spcPct val="70000"/>
              </a:lnSpc>
            </a:pPr>
            <a:r>
              <a:rPr lang="en-US" smtClean="0">
                <a:ea typeface="ＭＳ Ｐゴシック" pitchFamily="34" charset="-128"/>
              </a:rPr>
              <a:t>SUM of SHIFTED PULSES p(t-nT</a:t>
            </a:r>
            <a:r>
              <a:rPr lang="en-US" baseline="-25000" smtClean="0">
                <a:ea typeface="ＭＳ Ｐゴシック" pitchFamily="34" charset="-128"/>
              </a:rPr>
              <a:t>s</a:t>
            </a:r>
            <a:r>
              <a:rPr lang="en-US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“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WEIGHTED</a:t>
            </a:r>
            <a:r>
              <a:rPr lang="en-US" smtClean="0">
                <a:ea typeface="ＭＳ Ｐゴシック" pitchFamily="34" charset="-128"/>
              </a:rPr>
              <a:t>” by y[n]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CENTERED at t=nT</a:t>
            </a:r>
            <a:r>
              <a:rPr lang="en-US" baseline="-25000" smtClean="0">
                <a:ea typeface="ＭＳ Ｐゴシック" pitchFamily="34" charset="-128"/>
              </a:rPr>
              <a:t>s</a:t>
            </a:r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SPACED</a:t>
            </a:r>
            <a:r>
              <a:rPr lang="en-US" smtClean="0">
                <a:ea typeface="ＭＳ Ｐゴシック" pitchFamily="34" charset="-128"/>
              </a:rPr>
              <a:t> by T</a:t>
            </a:r>
            <a:r>
              <a:rPr lang="en-US" baseline="-25000" smtClean="0">
                <a:ea typeface="ＭＳ Ｐゴシック" pitchFamily="34" charset="-128"/>
              </a:rPr>
              <a:t>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RESTORES “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REAL TIME</a:t>
            </a:r>
            <a:r>
              <a:rPr lang="en-US" smtClean="0">
                <a:ea typeface="ＭＳ Ｐゴシック" pitchFamily="34" charset="-128"/>
              </a:rPr>
              <a:t>” </a:t>
            </a:r>
          </a:p>
        </p:txBody>
      </p:sp>
      <p:graphicFrame>
        <p:nvGraphicFramePr>
          <p:cNvPr id="11266" name="Object 1024"/>
          <p:cNvGraphicFramePr>
            <a:graphicFrameLocks noChangeAspect="1"/>
          </p:cNvGraphicFramePr>
          <p:nvPr/>
        </p:nvGraphicFramePr>
        <p:xfrm>
          <a:off x="96838" y="1485900"/>
          <a:ext cx="8723312" cy="1957388"/>
        </p:xfrm>
        <a:graphic>
          <a:graphicData uri="http://schemas.openxmlformats.org/presentationml/2006/ole">
            <p:oleObj spid="_x0000_s11266" name="Equation" r:id="rId3" imgW="294624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363B55-CA73-44F1-B664-806351FD4EA8}" type="slidenum">
              <a:rPr lang="en-US" smtClean="0">
                <a:ea typeface="ＭＳ Ｐゴシック" pitchFamily="34" charset="-128"/>
              </a:rPr>
              <a:pPr/>
              <a:t>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READING ASSIGNMENTS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This Lecture: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Chapter 4: Sections 4-3, 4-4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Other Reading: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Recitation: Section 4-5 (Strobe Demo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  <a:p>
            <a:pPr lvl="3"/>
            <a:endParaRPr lang="en-US" dirty="0" smtClean="0">
              <a:ea typeface="ＭＳ Ｐゴシック" pitchFamily="34" charset="-128"/>
            </a:endParaRPr>
          </a:p>
          <a:p>
            <a:pPr lvl="2"/>
            <a:r>
              <a:rPr lang="en-US" dirty="0" smtClean="0">
                <a:ea typeface="ＭＳ Ｐゴシック" pitchFamily="34" charset="-128"/>
              </a:rPr>
              <a:t>Next Lecture: Chapter 5 (beginning)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B3982A-FC4A-4CE0-B9D9-274DDFBCFA30}" type="slidenum">
              <a:rPr lang="en-US" smtClean="0">
                <a:ea typeface="ＭＳ Ｐゴシック" pitchFamily="34" charset="-128"/>
              </a:rPr>
              <a:pPr/>
              <a:t>30</a:t>
            </a:fld>
            <a:endParaRPr lang="en-US" smtClean="0">
              <a:ea typeface="ＭＳ Ｐゴシック" pitchFamily="34" charset="-128"/>
            </a:endParaRPr>
          </a:p>
        </p:txBody>
      </p:sp>
      <p:pic>
        <p:nvPicPr>
          <p:cNvPr id="35845" name="Picture 3" descr="Reconstruct-pulses.gif                                         000077BCJJ2                            B083FE93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41338"/>
            <a:ext cx="8229600" cy="631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4191000" y="2743200"/>
            <a:ext cx="1066800" cy="61753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i="1">
                <a:latin typeface="Arial" charset="0"/>
              </a:rPr>
              <a:t>p(t)</a:t>
            </a:r>
            <a:endParaRPr lang="en-US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3365A2-DBFB-4FB5-BC2E-B803F2351972}" type="slidenum">
              <a:rPr lang="en-US" smtClean="0">
                <a:ea typeface="ＭＳ Ｐゴシック" pitchFamily="34" charset="-128"/>
              </a:rPr>
              <a:pPr/>
              <a:t>31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TRIANGULAR PULSE (2X)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36870" name="Picture 2" descr="Z:\VMwareShare\2025-f11\Lectures\Lect09\TriangReconstruct2xB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400" y="825500"/>
            <a:ext cx="7823200" cy="595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BEEB1F-4E6A-4D7D-BE16-5E7289D8C184}" type="slidenum">
              <a:rPr lang="en-US" smtClean="0">
                <a:ea typeface="ＭＳ Ｐゴシック" pitchFamily="34" charset="-128"/>
              </a:rPr>
              <a:pPr/>
              <a:t>32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OPTIMAL PULSE ?</a:t>
            </a:r>
          </a:p>
        </p:txBody>
      </p:sp>
      <p:pic>
        <p:nvPicPr>
          <p:cNvPr id="12295" name="Picture 1028" descr="sinc-pulse.gif                                                 000077BCJJ2                            B083FE93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238250"/>
            <a:ext cx="41910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Text Box 1029"/>
          <p:cNvSpPr txBox="1">
            <a:spLocks noChangeArrowheads="1"/>
          </p:cNvSpPr>
          <p:nvPr/>
        </p:nvSpPr>
        <p:spPr bwMode="auto">
          <a:xfrm>
            <a:off x="838200" y="2011363"/>
            <a:ext cx="3275013" cy="14017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" charset="0"/>
              </a:rPr>
              <a:t>CALLED</a:t>
            </a:r>
          </a:p>
          <a:p>
            <a:r>
              <a:rPr lang="en-US" sz="2800" b="1">
                <a:latin typeface="Arial" charset="0"/>
              </a:rPr>
              <a:t>“BANDLIMITED</a:t>
            </a:r>
          </a:p>
          <a:p>
            <a:r>
              <a:rPr lang="en-US" sz="2800" b="1">
                <a:latin typeface="Arial" charset="0"/>
              </a:rPr>
              <a:t>INTERPOLATION”</a:t>
            </a:r>
            <a:endParaRPr lang="en-US">
              <a:latin typeface="Arial" charset="0"/>
            </a:endParaRPr>
          </a:p>
        </p:txBody>
      </p:sp>
      <p:graphicFrame>
        <p:nvGraphicFramePr>
          <p:cNvPr id="12290" name="Object 1030"/>
          <p:cNvGraphicFramePr>
            <a:graphicFrameLocks noChangeAspect="1"/>
          </p:cNvGraphicFramePr>
          <p:nvPr/>
        </p:nvGraphicFramePr>
        <p:xfrm>
          <a:off x="204788" y="4029075"/>
          <a:ext cx="6070600" cy="2413000"/>
        </p:xfrm>
        <a:graphic>
          <a:graphicData uri="http://schemas.openxmlformats.org/presentationml/2006/ole">
            <p:oleObj spid="_x0000_s12290" name="Equation" r:id="rId5" imgW="1917360" imgH="761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609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Reconstruct with Ideal (2x)</a:t>
            </a:r>
          </a:p>
        </p:txBody>
      </p:sp>
      <p:sp>
        <p:nvSpPr>
          <p:cNvPr id="37891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17B842-30C4-438E-9B30-18EF68301FDF}" type="slidenum">
              <a:rPr lang="en-US" smtClean="0">
                <a:ea typeface="ＭＳ Ｐゴシック" pitchFamily="34" charset="-128"/>
              </a:rPr>
              <a:pPr/>
              <a:t>33</a:t>
            </a:fld>
            <a:endParaRPr lang="en-US" smtClean="0">
              <a:ea typeface="ＭＳ Ｐゴシック" pitchFamily="34" charset="-128"/>
            </a:endParaRPr>
          </a:p>
        </p:txBody>
      </p:sp>
      <p:pic>
        <p:nvPicPr>
          <p:cNvPr id="37894" name="Picture 2" descr="Z:\VMwareShare\2025-f11\Lectures\Lect09\idealReconstruct2xB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7223125" cy="570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1B0804-46BF-472C-B152-9375DBF8B849}" type="slidenum">
              <a:rPr lang="en-US" smtClean="0">
                <a:ea typeface="ＭＳ Ｐゴシック" pitchFamily="34" charset="-128"/>
              </a:rPr>
              <a:pPr/>
              <a:t>34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TRIANGULAR PULSE (2X)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38918" name="Picture 7" descr="&#10;Tri-recon.gif                                                  000077BCJJ2                            B083FE93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00" y="622300"/>
            <a:ext cx="7797800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5BC18C-F758-422D-8377-74630F30D0D5}" type="slidenum">
              <a:rPr lang="en-US" smtClean="0">
                <a:ea typeface="ＭＳ Ｐゴシック" pitchFamily="34" charset="-128"/>
              </a:rPr>
              <a:pPr/>
              <a:t>35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33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OPTIMAL PULSE ?</a:t>
            </a:r>
          </a:p>
        </p:txBody>
      </p:sp>
      <p:pic>
        <p:nvPicPr>
          <p:cNvPr id="13319" name="Picture 1028" descr="sinc-pulse.gif                                                 000077BCJJ2                            B083FE93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238250"/>
            <a:ext cx="41910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Text Box 1029"/>
          <p:cNvSpPr txBox="1">
            <a:spLocks noChangeArrowheads="1"/>
          </p:cNvSpPr>
          <p:nvPr/>
        </p:nvSpPr>
        <p:spPr bwMode="auto">
          <a:xfrm>
            <a:off x="838200" y="2011363"/>
            <a:ext cx="3275013" cy="14017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>
                <a:latin typeface="Arial" charset="0"/>
              </a:rPr>
              <a:t>CALLED</a:t>
            </a:r>
          </a:p>
          <a:p>
            <a:r>
              <a:rPr lang="en-US" sz="2800" b="1" i="1">
                <a:latin typeface="Arial" charset="0"/>
              </a:rPr>
              <a:t>“BANDLIMITED</a:t>
            </a:r>
          </a:p>
          <a:p>
            <a:r>
              <a:rPr lang="en-US" sz="2800" b="1" i="1">
                <a:latin typeface="Arial" charset="0"/>
              </a:rPr>
              <a:t>INTERPOLATION”</a:t>
            </a:r>
            <a:endParaRPr lang="en-US" i="1">
              <a:latin typeface="Arial" charset="0"/>
            </a:endParaRPr>
          </a:p>
        </p:txBody>
      </p:sp>
      <p:graphicFrame>
        <p:nvGraphicFramePr>
          <p:cNvPr id="13314" name="Object 1030"/>
          <p:cNvGraphicFramePr>
            <a:graphicFrameLocks noChangeAspect="1"/>
          </p:cNvGraphicFramePr>
          <p:nvPr/>
        </p:nvGraphicFramePr>
        <p:xfrm>
          <a:off x="204788" y="4029075"/>
          <a:ext cx="6070600" cy="2413000"/>
        </p:xfrm>
        <a:graphic>
          <a:graphicData uri="http://schemas.openxmlformats.org/presentationml/2006/ole">
            <p:oleObj spid="_x0000_s13314" name="Equation" r:id="rId5" imgW="1917360" imgH="7617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609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Reconstruct with Ideal (2x)</a:t>
            </a:r>
          </a:p>
        </p:txBody>
      </p:sp>
      <p:sp>
        <p:nvSpPr>
          <p:cNvPr id="3993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E6CEDC-CFE7-4352-BE0E-987A251568D2}" type="slidenum">
              <a:rPr lang="en-US" smtClean="0">
                <a:ea typeface="ＭＳ Ｐゴシック" pitchFamily="34" charset="-128"/>
              </a:rPr>
              <a:pPr/>
              <a:t>36</a:t>
            </a:fld>
            <a:endParaRPr lang="en-US" smtClean="0">
              <a:ea typeface="ＭＳ Ｐゴシック" pitchFamily="34" charset="-128"/>
            </a:endParaRPr>
          </a:p>
        </p:txBody>
      </p:sp>
      <p:pic>
        <p:nvPicPr>
          <p:cNvPr id="39942" name="Picture 2" descr="Z:\VMwareShare\2025-f11\Lectures\Lect09\idealReconstruct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28700"/>
            <a:ext cx="62484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1D8FEE-F89C-4811-A580-B3A0EBA6C266}" type="slidenum">
              <a:rPr lang="en-US" smtClean="0">
                <a:ea typeface="ＭＳ Ｐゴシック" pitchFamily="34" charset="-128"/>
              </a:rPr>
              <a:pPr/>
              <a:t>37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FOLDING DIAGRAM</a:t>
            </a:r>
          </a:p>
        </p:txBody>
      </p:sp>
      <p:pic>
        <p:nvPicPr>
          <p:cNvPr id="40966" name="Picture 3" descr="folding-diagram.gif                                            00009033JKL-2                          B0CAADC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33488"/>
            <a:ext cx="7556500" cy="562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E6CE20-3396-450B-86A5-ECD2FE77E3DF}" type="slidenum">
              <a:rPr lang="en-US" smtClean="0">
                <a:ea typeface="ＭＳ Ｐゴシック" pitchFamily="34" charset="-128"/>
              </a:rPr>
              <a:pPr/>
              <a:t>38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STROBE DEMO (Synthetic)</a:t>
            </a:r>
          </a:p>
        </p:txBody>
      </p:sp>
      <p:pic>
        <p:nvPicPr>
          <p:cNvPr id="41990" name="Picture 5" descr="Synth-strobes.gif                                              0000869AJKL-2                          B0CAADC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38300"/>
            <a:ext cx="6223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301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30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67C799-9F22-4F96-BDF2-1AD174C72DE5}" type="slidenum">
              <a:rPr lang="en-US" smtClean="0">
                <a:ea typeface="ＭＳ Ｐゴシック" pitchFamily="34" charset="-128"/>
              </a:rPr>
              <a:pPr/>
              <a:t>39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ALIASING &amp; FOLDING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952750"/>
            <a:ext cx="4013200" cy="3295650"/>
          </a:xfrm>
        </p:spPr>
        <p:txBody>
          <a:bodyPr/>
          <a:lstStyle/>
          <a:p>
            <a:r>
              <a:rPr lang="en-US" b="1" u="sng" smtClean="0">
                <a:solidFill>
                  <a:schemeClr val="accent1"/>
                </a:solidFill>
                <a:ea typeface="ＭＳ Ｐゴシック" pitchFamily="34" charset="-128"/>
              </a:rPr>
              <a:t>ALIASING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:</a:t>
            </a:r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x[n] COULD HAVE COME</a:t>
            </a:r>
            <a:r>
              <a:rPr lang="en-US" baseline="-25000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FROM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   (f</a:t>
            </a:r>
            <a:r>
              <a:rPr lang="en-US" baseline="-25000" smtClean="0">
                <a:ea typeface="ＭＳ Ｐゴシック" pitchFamily="34" charset="-128"/>
              </a:rPr>
              <a:t>o </a:t>
            </a:r>
            <a:r>
              <a:rPr lang="en-US" smtClean="0">
                <a:ea typeface="ＭＳ Ｐゴシック" pitchFamily="34" charset="-128"/>
              </a:rPr>
              <a:t>+</a:t>
            </a:r>
            <a:r>
              <a:rPr lang="en-US" baseline="-25000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f</a:t>
            </a:r>
            <a:r>
              <a:rPr lang="en-US" baseline="-25000" smtClean="0">
                <a:ea typeface="ＭＳ Ｐゴシック" pitchFamily="34" charset="-128"/>
              </a:rPr>
              <a:t>s </a:t>
            </a:r>
            <a:r>
              <a:rPr lang="en-US" smtClean="0">
                <a:ea typeface="ＭＳ Ｐゴシック" pitchFamily="34" charset="-128"/>
              </a:rPr>
              <a:t>)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or  (f</a:t>
            </a:r>
            <a:r>
              <a:rPr lang="en-US" baseline="-25000" smtClean="0">
                <a:ea typeface="ＭＳ Ｐゴシック" pitchFamily="34" charset="-128"/>
              </a:rPr>
              <a:t>o </a:t>
            </a:r>
            <a:r>
              <a:rPr lang="en-US" smtClean="0">
                <a:ea typeface="ＭＳ Ｐゴシック" pitchFamily="34" charset="-128"/>
              </a:rPr>
              <a:t>-</a:t>
            </a:r>
            <a:r>
              <a:rPr lang="en-US" baseline="-25000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f</a:t>
            </a:r>
            <a:r>
              <a:rPr lang="en-US" baseline="-25000" smtClean="0">
                <a:ea typeface="ＭＳ Ｐゴシック" pitchFamily="34" charset="-128"/>
              </a:rPr>
              <a:t>s </a:t>
            </a:r>
            <a:r>
              <a:rPr lang="en-US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or  (f</a:t>
            </a:r>
            <a:r>
              <a:rPr lang="en-US" baseline="-25000" smtClean="0">
                <a:ea typeface="ＭＳ Ｐゴシック" pitchFamily="34" charset="-128"/>
              </a:rPr>
              <a:t>o </a:t>
            </a:r>
            <a:r>
              <a:rPr lang="en-US" smtClean="0">
                <a:ea typeface="ＭＳ Ｐゴシック" pitchFamily="34" charset="-128"/>
              </a:rPr>
              <a:t>+ 2f</a:t>
            </a:r>
            <a:r>
              <a:rPr lang="en-US" baseline="-25000" smtClean="0">
                <a:ea typeface="ＭＳ Ｐゴシック" pitchFamily="34" charset="-128"/>
              </a:rPr>
              <a:t>s </a:t>
            </a:r>
            <a:r>
              <a:rPr lang="en-US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or  (f</a:t>
            </a:r>
            <a:r>
              <a:rPr lang="en-US" baseline="-25000" smtClean="0">
                <a:ea typeface="ＭＳ Ｐゴシック" pitchFamily="34" charset="-128"/>
              </a:rPr>
              <a:t>o </a:t>
            </a:r>
            <a:r>
              <a:rPr lang="en-US" smtClean="0">
                <a:ea typeface="ＭＳ Ｐゴシック" pitchFamily="34" charset="-128"/>
              </a:rPr>
              <a:t>- 2f</a:t>
            </a:r>
            <a:r>
              <a:rPr lang="en-US" baseline="-25000" smtClean="0">
                <a:ea typeface="ＭＳ Ｐゴシック" pitchFamily="34" charset="-128"/>
              </a:rPr>
              <a:t>s </a:t>
            </a:r>
            <a:r>
              <a:rPr lang="en-US" smtClean="0">
                <a:ea typeface="ＭＳ Ｐゴシック" pitchFamily="34" charset="-128"/>
              </a:rPr>
              <a:t>), etc.</a:t>
            </a:r>
          </a:p>
        </p:txBody>
      </p:sp>
      <p:sp>
        <p:nvSpPr>
          <p:cNvPr id="4301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971800"/>
            <a:ext cx="4013200" cy="3219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u="sng" smtClean="0">
                <a:solidFill>
                  <a:schemeClr val="accent1"/>
                </a:solidFill>
                <a:ea typeface="ＭＳ Ｐゴシック" pitchFamily="34" charset="-128"/>
              </a:rPr>
              <a:t>FOLDING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:</a:t>
            </a:r>
            <a:endParaRPr lang="en-US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A type of </a:t>
            </a:r>
            <a:r>
              <a:rPr lang="en-US" u="sng" smtClean="0">
                <a:solidFill>
                  <a:schemeClr val="accent1"/>
                </a:solidFill>
                <a:ea typeface="ＭＳ Ｐゴシック" pitchFamily="34" charset="-128"/>
              </a:rPr>
              <a:t>ALIASING</a:t>
            </a:r>
            <a:endParaRPr lang="en-US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x[n] COULD BE FROM: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   (-f</a:t>
            </a:r>
            <a:r>
              <a:rPr lang="en-US" baseline="-25000" smtClean="0">
                <a:ea typeface="ＭＳ Ｐゴシック" pitchFamily="34" charset="-128"/>
              </a:rPr>
              <a:t>o </a:t>
            </a:r>
            <a:r>
              <a:rPr lang="en-US" smtClean="0">
                <a:ea typeface="ＭＳ Ｐゴシック" pitchFamily="34" charset="-128"/>
              </a:rPr>
              <a:t>+</a:t>
            </a:r>
            <a:r>
              <a:rPr lang="en-US" baseline="-25000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f</a:t>
            </a:r>
            <a:r>
              <a:rPr lang="en-US" baseline="-25000" smtClean="0">
                <a:ea typeface="ＭＳ Ｐゴシック" pitchFamily="34" charset="-128"/>
              </a:rPr>
              <a:t>s </a:t>
            </a:r>
            <a:r>
              <a:rPr lang="en-US" smtClean="0">
                <a:ea typeface="ＭＳ Ｐゴシック" pitchFamily="34" charset="-128"/>
              </a:rPr>
              <a:t>) 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or  (-f</a:t>
            </a:r>
            <a:r>
              <a:rPr lang="en-US" baseline="-25000" smtClean="0">
                <a:ea typeface="ＭＳ Ｐゴシック" pitchFamily="34" charset="-128"/>
              </a:rPr>
              <a:t>o </a:t>
            </a:r>
            <a:r>
              <a:rPr lang="en-US" smtClean="0">
                <a:ea typeface="ＭＳ Ｐゴシック" pitchFamily="34" charset="-128"/>
              </a:rPr>
              <a:t>-</a:t>
            </a:r>
            <a:r>
              <a:rPr lang="en-US" baseline="-25000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f</a:t>
            </a:r>
            <a:r>
              <a:rPr lang="en-US" baseline="-25000" smtClean="0">
                <a:ea typeface="ＭＳ Ｐゴシック" pitchFamily="34" charset="-128"/>
              </a:rPr>
              <a:t>s </a:t>
            </a:r>
            <a:r>
              <a:rPr lang="en-US" smtClean="0">
                <a:ea typeface="ＭＳ Ｐゴシック" pitchFamily="34" charset="-128"/>
              </a:rPr>
              <a:t>) 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or  (-f</a:t>
            </a:r>
            <a:r>
              <a:rPr lang="en-US" baseline="-25000" smtClean="0">
                <a:ea typeface="ＭＳ Ｐゴシック" pitchFamily="34" charset="-128"/>
              </a:rPr>
              <a:t>o </a:t>
            </a:r>
            <a:r>
              <a:rPr lang="en-US" smtClean="0">
                <a:ea typeface="ＭＳ Ｐゴシック" pitchFamily="34" charset="-128"/>
              </a:rPr>
              <a:t>+ 2f</a:t>
            </a:r>
            <a:r>
              <a:rPr lang="en-US" baseline="-25000" smtClean="0">
                <a:ea typeface="ＭＳ Ｐゴシック" pitchFamily="34" charset="-128"/>
              </a:rPr>
              <a:t>s </a:t>
            </a:r>
            <a:r>
              <a:rPr lang="en-US" smtClean="0">
                <a:ea typeface="ＭＳ Ｐゴシック" pitchFamily="34" charset="-128"/>
              </a:rPr>
              <a:t>) 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or  (-f</a:t>
            </a:r>
            <a:r>
              <a:rPr lang="en-US" baseline="-25000" smtClean="0">
                <a:ea typeface="ＭＳ Ｐゴシック" pitchFamily="34" charset="-128"/>
              </a:rPr>
              <a:t>o </a:t>
            </a:r>
            <a:r>
              <a:rPr lang="en-US" smtClean="0">
                <a:ea typeface="ＭＳ Ｐゴシック" pitchFamily="34" charset="-128"/>
              </a:rPr>
              <a:t>- 2f</a:t>
            </a:r>
            <a:r>
              <a:rPr lang="en-US" baseline="-25000" smtClean="0">
                <a:ea typeface="ＭＳ Ｐゴシック" pitchFamily="34" charset="-128"/>
              </a:rPr>
              <a:t>s </a:t>
            </a:r>
            <a:r>
              <a:rPr lang="en-US" smtClean="0">
                <a:ea typeface="ＭＳ Ｐゴシック" pitchFamily="34" charset="-128"/>
              </a:rPr>
              <a:t>), etc.</a:t>
            </a:r>
          </a:p>
        </p:txBody>
      </p:sp>
      <p:sp>
        <p:nvSpPr>
          <p:cNvPr id="43016" name="Rectangle 5"/>
          <p:cNvSpPr>
            <a:spLocks noChangeArrowheads="1"/>
          </p:cNvSpPr>
          <p:nvPr/>
        </p:nvSpPr>
        <p:spPr bwMode="auto">
          <a:xfrm>
            <a:off x="533400" y="1676400"/>
            <a:ext cx="8178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latin typeface="Arial" charset="0"/>
              </a:rPr>
              <a:t>x(t) = SINUSOID @ f</a:t>
            </a:r>
            <a:r>
              <a:rPr kumimoji="1" lang="en-US" sz="3200" baseline="-25000">
                <a:latin typeface="Arial" charset="0"/>
              </a:rPr>
              <a:t>o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latin typeface="Arial" charset="0"/>
              </a:rPr>
              <a:t>SAMPLED SIGNAL: x[n] = x(n/ f</a:t>
            </a:r>
            <a:r>
              <a:rPr kumimoji="1" lang="en-US" sz="3200" baseline="-25000">
                <a:latin typeface="Arial" charset="0"/>
              </a:rPr>
              <a:t>s </a:t>
            </a:r>
            <a:r>
              <a:rPr kumimoji="1" lang="en-US" sz="3200">
                <a:latin typeface="Arial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B571AB-DD43-4E3E-AEFA-9F7D12F3E7F0}" type="slidenum">
              <a:rPr lang="en-US" smtClean="0">
                <a:ea typeface="ＭＳ Ｐゴシック" pitchFamily="34" charset="-128"/>
              </a:rPr>
              <a:pPr/>
              <a:t>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LECTURE OBJECTIVES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81788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FOLDING: a type of ALIASING</a:t>
            </a: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DIGITAL-to-ANALOG CONVERSION is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Reconstruction from samples</a:t>
            </a:r>
            <a:endParaRPr lang="en-US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SAMPLING THEOREM applies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Smooth </a:t>
            </a:r>
            <a:r>
              <a:rPr lang="en-US" b="1" u="sng" smtClean="0">
                <a:solidFill>
                  <a:schemeClr val="accent1"/>
                </a:solidFill>
                <a:ea typeface="ＭＳ Ｐゴシック" pitchFamily="34" charset="-128"/>
              </a:rPr>
              <a:t>Interpolation</a:t>
            </a:r>
            <a:endParaRPr lang="en-US" b="1" u="sng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Mathematical Model of D-to-A</a:t>
            </a:r>
          </a:p>
          <a:p>
            <a:pPr lvl="1">
              <a:lnSpc>
                <a:spcPct val="120000"/>
              </a:lnSpc>
            </a:pP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SUM of SHIFTED PULSES</a:t>
            </a:r>
            <a:endParaRPr lang="en-US" smtClean="0">
              <a:ea typeface="ＭＳ Ｐゴシック" pitchFamily="34" charset="-128"/>
            </a:endParaRPr>
          </a:p>
          <a:p>
            <a:pPr lvl="2">
              <a:lnSpc>
                <a:spcPct val="120000"/>
              </a:lnSpc>
            </a:pPr>
            <a:r>
              <a:rPr lang="en-US" smtClean="0">
                <a:ea typeface="ＭＳ Ｐゴシック" pitchFamily="34" charset="-128"/>
              </a:rPr>
              <a:t>Linear Interpolation example</a:t>
            </a:r>
            <a:endParaRPr lang="en-US" b="1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D38755-00BA-4C0D-B3CC-BB9AEAC70682}" type="slidenum">
              <a:rPr lang="en-US" smtClean="0">
                <a:ea typeface="ＭＳ Ｐゴシック" pitchFamily="34" charset="-128"/>
              </a:rPr>
              <a:pPr/>
              <a:t>40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D-to-A Reconstruction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178800" cy="3429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Create continuous y(t) from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y[n]</a:t>
            </a:r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b="1" u="sng" smtClean="0">
                <a:solidFill>
                  <a:schemeClr val="accent1"/>
                </a:solidFill>
                <a:ea typeface="ＭＳ Ｐゴシック" pitchFamily="34" charset="-128"/>
              </a:rPr>
              <a:t>REALISTIC CONSTRAINT:</a:t>
            </a:r>
            <a:r>
              <a:rPr lang="en-US" smtClean="0">
                <a:ea typeface="ＭＳ Ｐゴシック" pitchFamily="34" charset="-128"/>
              </a:rPr>
              <a:t>   SMOOTH y(t)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Use the lowest possible frequency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y[n] is a list of numbers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How fast?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In MATLAB:    </a:t>
            </a:r>
            <a:r>
              <a:rPr lang="en-US" b="1" smtClean="0">
                <a:latin typeface="Courier" charset="0"/>
                <a:ea typeface="ＭＳ Ｐゴシック" pitchFamily="34" charset="-128"/>
              </a:rPr>
              <a:t>soundsc(yy,fs)</a:t>
            </a:r>
          </a:p>
        </p:txBody>
      </p:sp>
      <p:grpSp>
        <p:nvGrpSpPr>
          <p:cNvPr id="44039" name="Group 4"/>
          <p:cNvGrpSpPr>
            <a:grpSpLocks/>
          </p:cNvGrpSpPr>
          <p:nvPr/>
        </p:nvGrpSpPr>
        <p:grpSpPr bwMode="auto">
          <a:xfrm>
            <a:off x="457200" y="1828800"/>
            <a:ext cx="8001000" cy="914400"/>
            <a:chOff x="288" y="1200"/>
            <a:chExt cx="5040" cy="576"/>
          </a:xfrm>
        </p:grpSpPr>
        <p:sp>
          <p:nvSpPr>
            <p:cNvPr id="44040" name="Rectangle 5"/>
            <p:cNvSpPr>
              <a:spLocks noChangeArrowheads="1"/>
            </p:cNvSpPr>
            <p:nvPr/>
          </p:nvSpPr>
          <p:spPr bwMode="auto">
            <a:xfrm>
              <a:off x="2208" y="1200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>
                  <a:latin typeface="Arial" charset="0"/>
                </a:rPr>
                <a:t>COMPUTER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44041" name="Rectangle 6"/>
            <p:cNvSpPr>
              <a:spLocks noChangeArrowheads="1"/>
            </p:cNvSpPr>
            <p:nvPr/>
          </p:nvSpPr>
          <p:spPr bwMode="auto">
            <a:xfrm>
              <a:off x="4032" y="1200"/>
              <a:ext cx="672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i="1">
                  <a:latin typeface="Arial" charset="0"/>
                </a:rPr>
                <a:t>D-to-A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44042" name="Rectangle 7"/>
            <p:cNvSpPr>
              <a:spLocks noChangeArrowheads="1"/>
            </p:cNvSpPr>
            <p:nvPr/>
          </p:nvSpPr>
          <p:spPr bwMode="auto">
            <a:xfrm>
              <a:off x="912" y="1200"/>
              <a:ext cx="672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i="1">
                  <a:latin typeface="Arial" charset="0"/>
                </a:rPr>
                <a:t>A-to-D</a:t>
              </a:r>
              <a:endParaRPr lang="en-US" sz="2000" i="1">
                <a:latin typeface="Arial" charset="0"/>
              </a:endParaRPr>
            </a:p>
          </p:txBody>
        </p:sp>
        <p:sp>
          <p:nvSpPr>
            <p:cNvPr id="44043" name="Line 8"/>
            <p:cNvSpPr>
              <a:spLocks noChangeShapeType="1"/>
            </p:cNvSpPr>
            <p:nvPr/>
          </p:nvSpPr>
          <p:spPr bwMode="auto">
            <a:xfrm>
              <a:off x="1584" y="14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4" name="Line 9"/>
            <p:cNvSpPr>
              <a:spLocks noChangeShapeType="1"/>
            </p:cNvSpPr>
            <p:nvPr/>
          </p:nvSpPr>
          <p:spPr bwMode="auto">
            <a:xfrm>
              <a:off x="3408" y="14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5" name="Line 10"/>
            <p:cNvSpPr>
              <a:spLocks noChangeShapeType="1"/>
            </p:cNvSpPr>
            <p:nvPr/>
          </p:nvSpPr>
          <p:spPr bwMode="auto">
            <a:xfrm>
              <a:off x="4704" y="14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Line 11"/>
            <p:cNvSpPr>
              <a:spLocks noChangeShapeType="1"/>
            </p:cNvSpPr>
            <p:nvPr/>
          </p:nvSpPr>
          <p:spPr bwMode="auto">
            <a:xfrm>
              <a:off x="288" y="14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7" name="Text Box 12"/>
            <p:cNvSpPr txBox="1">
              <a:spLocks noChangeArrowheads="1"/>
            </p:cNvSpPr>
            <p:nvPr/>
          </p:nvSpPr>
          <p:spPr bwMode="auto">
            <a:xfrm>
              <a:off x="288" y="1200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Arial" charset="0"/>
                </a:rPr>
                <a:t>x(t)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44048" name="Rectangle 13"/>
            <p:cNvSpPr>
              <a:spLocks noChangeArrowheads="1"/>
            </p:cNvSpPr>
            <p:nvPr/>
          </p:nvSpPr>
          <p:spPr bwMode="auto">
            <a:xfrm>
              <a:off x="4848" y="1200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Arial" charset="0"/>
                </a:rPr>
                <a:t>y(t)</a:t>
              </a:r>
            </a:p>
          </p:txBody>
        </p:sp>
        <p:sp>
          <p:nvSpPr>
            <p:cNvPr id="44049" name="Rectangle 14"/>
            <p:cNvSpPr>
              <a:spLocks noChangeArrowheads="1"/>
            </p:cNvSpPr>
            <p:nvPr/>
          </p:nvSpPr>
          <p:spPr bwMode="auto">
            <a:xfrm>
              <a:off x="3504" y="1200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  <a:latin typeface="Arial" charset="0"/>
                </a:rPr>
                <a:t>y[n]</a:t>
              </a:r>
              <a:endParaRPr lang="en-US" b="1" i="1">
                <a:latin typeface="Arial" charset="0"/>
              </a:endParaRPr>
            </a:p>
          </p:txBody>
        </p:sp>
        <p:sp>
          <p:nvSpPr>
            <p:cNvPr id="44050" name="Rectangle 15"/>
            <p:cNvSpPr>
              <a:spLocks noChangeArrowheads="1"/>
            </p:cNvSpPr>
            <p:nvPr/>
          </p:nvSpPr>
          <p:spPr bwMode="auto">
            <a:xfrm>
              <a:off x="1680" y="1200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  <a:latin typeface="Arial" charset="0"/>
                </a:rPr>
                <a:t>x[n]</a:t>
              </a:r>
              <a:endParaRPr lang="en-US" b="1" i="1"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E827BF-3104-4866-93C0-F4D929EBE1E5}" type="slidenum">
              <a:rPr lang="en-US" smtClean="0">
                <a:ea typeface="ＭＳ Ｐゴシック" pitchFamily="34" charset="-128"/>
              </a:rPr>
              <a:pPr/>
              <a:t>41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INVENTION of the IC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Integrated Circuit: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1959 by Jack Kilby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http://www.eepatents.com/feature/</a:t>
            </a:r>
          </a:p>
        </p:txBody>
      </p:sp>
      <p:pic>
        <p:nvPicPr>
          <p:cNvPr id="45063" name="Picture 4" descr="3138743.gif                                                    00008DF5JIM-2                          B29E03F8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167063"/>
            <a:ext cx="7315200" cy="277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ABC54D-A0B0-4C08-8F85-4E26C4F20103}" type="slidenum">
              <a:rPr lang="en-US" smtClean="0">
                <a:ea typeface="ＭＳ Ｐゴシック" pitchFamily="34" charset="-128"/>
              </a:rPr>
              <a:pPr/>
              <a:t>42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FOUR FREQUENCY AXES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ANALOG FREQUENCY: </a:t>
            </a:r>
            <a:r>
              <a:rPr lang="en-US" sz="3600" smtClean="0">
                <a:ea typeface="ＭＳ Ｐゴシック" pitchFamily="34" charset="-128"/>
              </a:rPr>
              <a:t>f, </a:t>
            </a:r>
            <a:r>
              <a:rPr lang="en-US" sz="3600" smtClean="0">
                <a:latin typeface="Symbol" charset="2"/>
                <a:ea typeface="ＭＳ Ｐゴシック" pitchFamily="34" charset="-128"/>
              </a:rPr>
              <a:t>w</a:t>
            </a: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DIGITAL FREQUENCY</a:t>
            </a:r>
          </a:p>
        </p:txBody>
      </p:sp>
      <p:pic>
        <p:nvPicPr>
          <p:cNvPr id="14344" name="Picture 4" descr="normalized-freq.gif                                            00009033JKL-2                          B0CAADC9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724400"/>
            <a:ext cx="6400800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5" descr="normalized-omega.gif                                           00009033JKL-2                          B0CAADC9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200400"/>
            <a:ext cx="64008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7088" name="Object 0"/>
          <p:cNvGraphicFramePr>
            <a:graphicFrameLocks noChangeAspect="1"/>
          </p:cNvGraphicFramePr>
          <p:nvPr/>
        </p:nvGraphicFramePr>
        <p:xfrm>
          <a:off x="7010400" y="3657600"/>
          <a:ext cx="1793875" cy="1111250"/>
        </p:xfrm>
        <a:graphic>
          <a:graphicData uri="http://schemas.openxmlformats.org/presentationml/2006/ole">
            <p:oleObj spid="_x0000_s14338" name="MathType Equation 3.6+" r:id="rId5" imgW="635000" imgH="393700" progId="Equation.DSMT36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DA5DD2-D693-4303-BF52-7561BF39F1C7}" type="slidenum">
              <a:rPr lang="en-US" smtClean="0">
                <a:ea typeface="ＭＳ Ｐゴシック" pitchFamily="34" charset="-128"/>
              </a:rPr>
              <a:pPr/>
              <a:t>43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FOLDING DERIVATION</a:t>
            </a:r>
          </a:p>
        </p:txBody>
      </p:sp>
      <p:sp>
        <p:nvSpPr>
          <p:cNvPr id="1537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Negative Freqs can give the same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graphicFrame>
        <p:nvGraphicFramePr>
          <p:cNvPr id="218112" name="Object 1024"/>
          <p:cNvGraphicFramePr>
            <a:graphicFrameLocks noChangeAspect="1"/>
          </p:cNvGraphicFramePr>
          <p:nvPr/>
        </p:nvGraphicFramePr>
        <p:xfrm>
          <a:off x="304800" y="2209800"/>
          <a:ext cx="6242050" cy="623888"/>
        </p:xfrm>
        <a:graphic>
          <a:graphicData uri="http://schemas.openxmlformats.org/presentationml/2006/ole">
            <p:oleObj spid="_x0000_s15362" name="Equation" r:id="rId3" imgW="1905000" imgH="190500" progId="Equation.3">
              <p:embed/>
            </p:oleObj>
          </a:graphicData>
        </a:graphic>
      </p:graphicFrame>
      <p:graphicFrame>
        <p:nvGraphicFramePr>
          <p:cNvPr id="15363" name="Object 1025"/>
          <p:cNvGraphicFramePr>
            <a:graphicFrameLocks noChangeAspect="1"/>
          </p:cNvGraphicFramePr>
          <p:nvPr/>
        </p:nvGraphicFramePr>
        <p:xfrm>
          <a:off x="7848600" y="1617663"/>
          <a:ext cx="500063" cy="592137"/>
        </p:xfrm>
        <a:graphic>
          <a:graphicData uri="http://schemas.openxmlformats.org/presentationml/2006/ole">
            <p:oleObj spid="_x0000_s15363" name="Equation" r:id="rId4" imgW="139700" imgH="165100" progId="Equation.3">
              <p:embed/>
            </p:oleObj>
          </a:graphicData>
        </a:graphic>
      </p:graphicFrame>
      <p:sp>
        <p:nvSpPr>
          <p:cNvPr id="187398" name="Line 1030"/>
          <p:cNvSpPr>
            <a:spLocks noChangeShapeType="1"/>
          </p:cNvSpPr>
          <p:nvPr/>
        </p:nvSpPr>
        <p:spPr bwMode="auto">
          <a:xfrm>
            <a:off x="3505200" y="2819400"/>
            <a:ext cx="16002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399" name="Text Box 1031"/>
          <p:cNvSpPr txBox="1">
            <a:spLocks noChangeArrowheads="1"/>
          </p:cNvSpPr>
          <p:nvPr/>
        </p:nvSpPr>
        <p:spPr bwMode="auto">
          <a:xfrm>
            <a:off x="5024438" y="5753100"/>
            <a:ext cx="3586162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SAME DIGITAL SIGNAL</a:t>
            </a:r>
            <a:endParaRPr lang="en-US" i="1">
              <a:latin typeface="Arial" charset="0"/>
            </a:endParaRPr>
          </a:p>
        </p:txBody>
      </p:sp>
      <p:graphicFrame>
        <p:nvGraphicFramePr>
          <p:cNvPr id="218114" name="Object 1026"/>
          <p:cNvGraphicFramePr>
            <a:graphicFrameLocks noChangeAspect="1"/>
          </p:cNvGraphicFramePr>
          <p:nvPr/>
        </p:nvGraphicFramePr>
        <p:xfrm>
          <a:off x="133350" y="5372100"/>
          <a:ext cx="4286250" cy="623888"/>
        </p:xfrm>
        <a:graphic>
          <a:graphicData uri="http://schemas.openxmlformats.org/presentationml/2006/ole">
            <p:oleObj spid="_x0000_s15364" name="Equation" r:id="rId5" imgW="1308100" imgH="190500" progId="Equation.3">
              <p:embed/>
            </p:oleObj>
          </a:graphicData>
        </a:graphic>
      </p:graphicFrame>
      <p:graphicFrame>
        <p:nvGraphicFramePr>
          <p:cNvPr id="218115" name="Object 1027"/>
          <p:cNvGraphicFramePr>
            <a:graphicFrameLocks noChangeAspect="1"/>
          </p:cNvGraphicFramePr>
          <p:nvPr/>
        </p:nvGraphicFramePr>
        <p:xfrm>
          <a:off x="152400" y="4557713"/>
          <a:ext cx="6950075" cy="623887"/>
        </p:xfrm>
        <a:graphic>
          <a:graphicData uri="http://schemas.openxmlformats.org/presentationml/2006/ole">
            <p:oleObj spid="_x0000_s15365" name="Equation" r:id="rId6" imgW="2120900" imgH="190500" progId="Equation.3">
              <p:embed/>
            </p:oleObj>
          </a:graphicData>
        </a:graphic>
      </p:graphicFrame>
      <p:graphicFrame>
        <p:nvGraphicFramePr>
          <p:cNvPr id="218116" name="Object 1028"/>
          <p:cNvGraphicFramePr>
            <a:graphicFrameLocks noChangeAspect="1"/>
          </p:cNvGraphicFramePr>
          <p:nvPr/>
        </p:nvGraphicFramePr>
        <p:xfrm>
          <a:off x="228600" y="3795713"/>
          <a:ext cx="8240713" cy="623887"/>
        </p:xfrm>
        <a:graphic>
          <a:graphicData uri="http://schemas.openxmlformats.org/presentationml/2006/ole">
            <p:oleObj spid="_x0000_s15366" name="Equation" r:id="rId7" imgW="2514600" imgH="190500" progId="Equation.3">
              <p:embed/>
            </p:oleObj>
          </a:graphicData>
        </a:graphic>
      </p:graphicFrame>
      <p:graphicFrame>
        <p:nvGraphicFramePr>
          <p:cNvPr id="218117" name="Object 1029"/>
          <p:cNvGraphicFramePr>
            <a:graphicFrameLocks noChangeAspect="1"/>
          </p:cNvGraphicFramePr>
          <p:nvPr/>
        </p:nvGraphicFramePr>
        <p:xfrm>
          <a:off x="188913" y="3033713"/>
          <a:ext cx="8574087" cy="623887"/>
        </p:xfrm>
        <a:graphic>
          <a:graphicData uri="http://schemas.openxmlformats.org/presentationml/2006/ole">
            <p:oleObj spid="_x0000_s15367" name="Equation" r:id="rId8" imgW="2616200" imgH="190500" progId="Equation.3">
              <p:embed/>
            </p:oleObj>
          </a:graphicData>
        </a:graphic>
      </p:graphicFrame>
      <p:pic>
        <p:nvPicPr>
          <p:cNvPr id="187404" name="Picture 1036" descr="cos-is-even.gif                                                00008D49JJ2                            B083FE93: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86600" y="4495800"/>
            <a:ext cx="1981200" cy="539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87405" name="Freeform 1037"/>
          <p:cNvSpPr>
            <a:spLocks/>
          </p:cNvSpPr>
          <p:nvPr/>
        </p:nvSpPr>
        <p:spPr bwMode="auto">
          <a:xfrm>
            <a:off x="2741613" y="5905500"/>
            <a:ext cx="2287587" cy="495300"/>
          </a:xfrm>
          <a:custGeom>
            <a:avLst/>
            <a:gdLst>
              <a:gd name="T0" fmla="*/ 2147483647 w 1441"/>
              <a:gd name="T1" fmla="*/ 2147483647 h 312"/>
              <a:gd name="T2" fmla="*/ 2147483647 w 1441"/>
              <a:gd name="T3" fmla="*/ 2147483647 h 312"/>
              <a:gd name="T4" fmla="*/ 2147483647 w 1441"/>
              <a:gd name="T5" fmla="*/ 2147483647 h 312"/>
              <a:gd name="T6" fmla="*/ 2147483647 w 1441"/>
              <a:gd name="T7" fmla="*/ 0 h 312"/>
              <a:gd name="T8" fmla="*/ 0 60000 65536"/>
              <a:gd name="T9" fmla="*/ 0 60000 65536"/>
              <a:gd name="T10" fmla="*/ 0 60000 65536"/>
              <a:gd name="T11" fmla="*/ 0 60000 65536"/>
              <a:gd name="T12" fmla="*/ 0 w 1441"/>
              <a:gd name="T13" fmla="*/ 0 h 312"/>
              <a:gd name="T14" fmla="*/ 1441 w 1441"/>
              <a:gd name="T15" fmla="*/ 312 h 3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1" h="312">
                <a:moveTo>
                  <a:pt x="1441" y="48"/>
                </a:moveTo>
                <a:cubicBezTo>
                  <a:pt x="1309" y="75"/>
                  <a:pt x="1177" y="103"/>
                  <a:pt x="961" y="144"/>
                </a:cubicBezTo>
                <a:cubicBezTo>
                  <a:pt x="744" y="184"/>
                  <a:pt x="289" y="312"/>
                  <a:pt x="145" y="288"/>
                </a:cubicBezTo>
                <a:cubicBezTo>
                  <a:pt x="0" y="263"/>
                  <a:pt x="48" y="131"/>
                  <a:pt x="97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6" name="Line 1038"/>
          <p:cNvSpPr>
            <a:spLocks noChangeShapeType="1"/>
          </p:cNvSpPr>
          <p:nvPr/>
        </p:nvSpPr>
        <p:spPr bwMode="auto">
          <a:xfrm>
            <a:off x="4953000" y="5029200"/>
            <a:ext cx="1066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8" grpId="0" animBg="1"/>
      <p:bldP spid="187399" grpId="0" animBg="1" autoUpdateAnimBg="0"/>
      <p:bldP spid="187405" grpId="0" animBg="1"/>
      <p:bldP spid="18740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E45C3F-BC70-4885-93F2-D964A029E8F7}" type="slidenum">
              <a:rPr lang="en-US" smtClean="0">
                <a:ea typeface="ＭＳ Ｐゴシック" pitchFamily="34" charset="-128"/>
              </a:rPr>
              <a:pPr/>
              <a:t>44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608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SAMPLING DEMO (Ch. 4)</a:t>
            </a:r>
          </a:p>
        </p:txBody>
      </p:sp>
      <p:pic>
        <p:nvPicPr>
          <p:cNvPr id="46086" name="Picture 1027" descr="sampling-movie.gif                                             0000869AJKL-2                          B0CAADC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0"/>
            <a:ext cx="54864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D05259-F2CA-4FC5-87D0-CE9FD4BCDFA9}" type="slidenum">
              <a:rPr lang="en-US" smtClean="0">
                <a:ea typeface="ＭＳ Ｐゴシック" pitchFamily="34" charset="-128"/>
              </a:rPr>
              <a:pPr/>
              <a:t>45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SAMPLING DEMO (Ch. 4)</a:t>
            </a:r>
          </a:p>
        </p:txBody>
      </p:sp>
      <p:pic>
        <p:nvPicPr>
          <p:cNvPr id="47110" name="Picture 4" descr="D:\Courses\2025-f01\Lectures\Lect08\AliasingMovi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1219200"/>
            <a:ext cx="51530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3B02A9-B489-466C-B51C-7CF73DCA69C4}" type="slidenum">
              <a:rPr lang="en-US" smtClean="0">
                <a:ea typeface="ＭＳ Ｐゴシック" pitchFamily="34" charset="-128"/>
              </a:rPr>
              <a:pPr/>
              <a:t>46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SQUARE PULSE CASE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32774" name="Picture 3" descr="sq-recon-200.gif                                               000077BCJJ2                            B083FE93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63575"/>
            <a:ext cx="7772400" cy="596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582E44-DAB8-44B8-AC08-BB61C1A9FC03}" type="slidenum">
              <a:rPr lang="en-US" smtClean="0">
                <a:ea typeface="ＭＳ Ｐゴシック" pitchFamily="34" charset="-128"/>
              </a:rPr>
              <a:pPr/>
              <a:t>47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OVER</a:t>
            </a:r>
            <a:r>
              <a:rPr lang="en-US" smtClean="0">
                <a:ea typeface="ＭＳ Ｐゴシック" pitchFamily="34" charset="-128"/>
              </a:rPr>
              <a:t>-SAMPLING CASE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33798" name="Picture 1027" descr="sq-recon-800.gif                                               000077BCJJ2                            B083FE93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63575"/>
            <a:ext cx="7924800" cy="619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Text Box 1028"/>
          <p:cNvSpPr txBox="1">
            <a:spLocks noChangeArrowheads="1"/>
          </p:cNvSpPr>
          <p:nvPr/>
        </p:nvSpPr>
        <p:spPr bwMode="auto">
          <a:xfrm>
            <a:off x="0" y="3429000"/>
            <a:ext cx="4265613" cy="4953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EASIER TO RECONSTRUCT</a:t>
            </a:r>
            <a:endParaRPr lang="en-US" i="1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70FFFE-0D13-425C-A0CF-E0591D0D7D81}" type="slidenum">
              <a:rPr lang="en-US" smtClean="0">
                <a:ea typeface="ＭＳ Ｐゴシック" pitchFamily="34" charset="-128"/>
              </a:rPr>
              <a:pPr/>
              <a:t>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7467600" cy="4171950"/>
          </a:xfrm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A-to-D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Convert x(t) to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numbers</a:t>
            </a:r>
            <a:r>
              <a:rPr lang="en-US" smtClean="0">
                <a:ea typeface="ＭＳ Ｐゴシック" pitchFamily="34" charset="-128"/>
              </a:rPr>
              <a:t> stored in memory </a:t>
            </a:r>
          </a:p>
          <a:p>
            <a:r>
              <a:rPr lang="en-US" smtClean="0">
                <a:ea typeface="ＭＳ Ｐゴシック" pitchFamily="34" charset="-128"/>
              </a:rPr>
              <a:t>D-to-A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Convert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y[n]</a:t>
            </a:r>
            <a:r>
              <a:rPr lang="en-US" smtClean="0">
                <a:ea typeface="ＭＳ Ｐゴシック" pitchFamily="34" charset="-128"/>
              </a:rPr>
              <a:t> back to a “continuous-time” signal, y(t)</a:t>
            </a:r>
          </a:p>
          <a:p>
            <a:pPr lvl="2">
              <a:lnSpc>
                <a:spcPct val="120000"/>
              </a:lnSpc>
            </a:pP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y[n]</a:t>
            </a:r>
            <a:r>
              <a:rPr lang="en-US" smtClean="0">
                <a:ea typeface="ＭＳ Ｐゴシック" pitchFamily="34" charset="-128"/>
              </a:rPr>
              <a:t> is called a “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discrete-time</a:t>
            </a:r>
            <a:r>
              <a:rPr lang="en-US" smtClean="0">
                <a:ea typeface="ＭＳ Ｐゴシック" pitchFamily="34" charset="-128"/>
              </a:rPr>
              <a:t>” signal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SIGNAL TYPES</a:t>
            </a:r>
          </a:p>
        </p:txBody>
      </p:sp>
      <p:grpSp>
        <p:nvGrpSpPr>
          <p:cNvPr id="22535" name="Group 23"/>
          <p:cNvGrpSpPr>
            <a:grpSpLocks/>
          </p:cNvGrpSpPr>
          <p:nvPr/>
        </p:nvGrpSpPr>
        <p:grpSpPr bwMode="auto">
          <a:xfrm>
            <a:off x="457200" y="1889125"/>
            <a:ext cx="8001000" cy="930275"/>
            <a:chOff x="288" y="1190"/>
            <a:chExt cx="5040" cy="586"/>
          </a:xfrm>
        </p:grpSpPr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2208" y="1200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>
                  <a:latin typeface="Arial" charset="0"/>
                </a:rPr>
                <a:t>COMPUTER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4032" y="1200"/>
              <a:ext cx="768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>
                  <a:latin typeface="Arial" charset="0"/>
                </a:rPr>
                <a:t>D-to-A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22539" name="Rectangle 12"/>
            <p:cNvSpPr>
              <a:spLocks noChangeArrowheads="1"/>
            </p:cNvSpPr>
            <p:nvPr/>
          </p:nvSpPr>
          <p:spPr bwMode="auto">
            <a:xfrm>
              <a:off x="816" y="1200"/>
              <a:ext cx="768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>
                  <a:latin typeface="Arial" charset="0"/>
                </a:rPr>
                <a:t>A-to-D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22540" name="Line 13"/>
            <p:cNvSpPr>
              <a:spLocks noChangeShapeType="1"/>
            </p:cNvSpPr>
            <p:nvPr/>
          </p:nvSpPr>
          <p:spPr bwMode="auto">
            <a:xfrm>
              <a:off x="1584" y="14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Line 14"/>
            <p:cNvSpPr>
              <a:spLocks noChangeShapeType="1"/>
            </p:cNvSpPr>
            <p:nvPr/>
          </p:nvSpPr>
          <p:spPr bwMode="auto">
            <a:xfrm>
              <a:off x="3408" y="14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Line 15"/>
            <p:cNvSpPr>
              <a:spLocks noChangeShapeType="1"/>
            </p:cNvSpPr>
            <p:nvPr/>
          </p:nvSpPr>
          <p:spPr bwMode="auto">
            <a:xfrm>
              <a:off x="4800" y="148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Line 16"/>
            <p:cNvSpPr>
              <a:spLocks noChangeShapeType="1"/>
            </p:cNvSpPr>
            <p:nvPr/>
          </p:nvSpPr>
          <p:spPr bwMode="auto">
            <a:xfrm>
              <a:off x="288" y="148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Text Box 17"/>
            <p:cNvSpPr txBox="1">
              <a:spLocks noChangeArrowheads="1"/>
            </p:cNvSpPr>
            <p:nvPr/>
          </p:nvSpPr>
          <p:spPr bwMode="auto">
            <a:xfrm>
              <a:off x="288" y="1200"/>
              <a:ext cx="47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Arial" charset="0"/>
                </a:rPr>
                <a:t>x(t)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22545" name="Rectangle 18"/>
            <p:cNvSpPr>
              <a:spLocks noChangeArrowheads="1"/>
            </p:cNvSpPr>
            <p:nvPr/>
          </p:nvSpPr>
          <p:spPr bwMode="auto">
            <a:xfrm>
              <a:off x="4848" y="1200"/>
              <a:ext cx="46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Arial" charset="0"/>
                </a:rPr>
                <a:t>y(t)</a:t>
              </a:r>
            </a:p>
          </p:txBody>
        </p:sp>
        <p:sp>
          <p:nvSpPr>
            <p:cNvPr id="22546" name="Rectangle 19"/>
            <p:cNvSpPr>
              <a:spLocks noChangeArrowheads="1"/>
            </p:cNvSpPr>
            <p:nvPr/>
          </p:nvSpPr>
          <p:spPr bwMode="auto">
            <a:xfrm>
              <a:off x="3456" y="1190"/>
              <a:ext cx="50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  <a:latin typeface="Arial" charset="0"/>
                </a:rPr>
                <a:t>y[n]</a:t>
              </a:r>
              <a:endParaRPr lang="en-US" b="1" i="1">
                <a:latin typeface="Arial" charset="0"/>
              </a:endParaRPr>
            </a:p>
          </p:txBody>
        </p:sp>
        <p:sp>
          <p:nvSpPr>
            <p:cNvPr id="22547" name="Rectangle 20"/>
            <p:cNvSpPr>
              <a:spLocks noChangeArrowheads="1"/>
            </p:cNvSpPr>
            <p:nvPr/>
          </p:nvSpPr>
          <p:spPr bwMode="auto">
            <a:xfrm>
              <a:off x="1632" y="1190"/>
              <a:ext cx="50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  <a:latin typeface="Arial" charset="0"/>
                </a:rPr>
                <a:t>x[n]</a:t>
              </a:r>
              <a:endParaRPr lang="en-US" b="1" i="1">
                <a:latin typeface="Arial" charset="0"/>
              </a:endParaRPr>
            </a:p>
          </p:txBody>
        </p:sp>
      </p:grpSp>
      <p:sp>
        <p:nvSpPr>
          <p:cNvPr id="140309" name="Line 21"/>
          <p:cNvSpPr>
            <a:spLocks noChangeShapeType="1"/>
          </p:cNvSpPr>
          <p:nvPr/>
        </p:nvSpPr>
        <p:spPr bwMode="auto">
          <a:xfrm flipH="1">
            <a:off x="3581400" y="4114800"/>
            <a:ext cx="838200" cy="609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  <p:bldP spid="1403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C89FD-E90D-4916-9DF7-6DE6F1776A4A}" type="slidenum">
              <a:rPr lang="en-US" smtClean="0">
                <a:ea typeface="ＭＳ Ｐゴシック" pitchFamily="34" charset="-128"/>
              </a:rPr>
              <a:pPr/>
              <a:t>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SAMPLING x(t)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UNIFORM SAMPLING at t = nT</a:t>
            </a:r>
            <a:r>
              <a:rPr lang="en-US" baseline="-25000" smtClean="0">
                <a:ea typeface="ＭＳ Ｐゴシック" pitchFamily="34" charset="-128"/>
              </a:rPr>
              <a:t>s</a:t>
            </a:r>
            <a:endParaRPr lang="en-US" smtClean="0">
              <a:ea typeface="ＭＳ Ｐゴシック" pitchFamily="34" charset="-128"/>
            </a:endParaRPr>
          </a:p>
          <a:p>
            <a:pPr lvl="2"/>
            <a:r>
              <a:rPr lang="en-US" smtClean="0">
                <a:ea typeface="ＭＳ Ｐゴシック" pitchFamily="34" charset="-128"/>
              </a:rPr>
              <a:t>IDEAL:  x[n] = x(nT</a:t>
            </a:r>
            <a:r>
              <a:rPr lang="en-US" baseline="-25000" smtClean="0">
                <a:ea typeface="ＭＳ Ｐゴシック" pitchFamily="34" charset="-128"/>
              </a:rPr>
              <a:t>s</a:t>
            </a:r>
            <a:r>
              <a:rPr lang="en-US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3559" name="Rectangle 11"/>
          <p:cNvSpPr>
            <a:spLocks noChangeArrowheads="1"/>
          </p:cNvSpPr>
          <p:nvPr/>
        </p:nvSpPr>
        <p:spPr bwMode="auto">
          <a:xfrm>
            <a:off x="3962400" y="3200400"/>
            <a:ext cx="12192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latin typeface="Arial" charset="0"/>
              </a:rPr>
              <a:t>C-to-D</a:t>
            </a:r>
            <a:endParaRPr lang="en-US" i="1">
              <a:latin typeface="Arial" charset="0"/>
            </a:endParaRPr>
          </a:p>
        </p:txBody>
      </p:sp>
      <p:sp>
        <p:nvSpPr>
          <p:cNvPr id="23560" name="Line 12"/>
          <p:cNvSpPr>
            <a:spLocks noChangeShapeType="1"/>
          </p:cNvSpPr>
          <p:nvPr/>
        </p:nvSpPr>
        <p:spPr bwMode="auto">
          <a:xfrm>
            <a:off x="5181600" y="3657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15"/>
          <p:cNvSpPr>
            <a:spLocks noChangeShapeType="1"/>
          </p:cNvSpPr>
          <p:nvPr/>
        </p:nvSpPr>
        <p:spPr bwMode="auto">
          <a:xfrm>
            <a:off x="2971800" y="3657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Text Box 16"/>
          <p:cNvSpPr txBox="1">
            <a:spLocks noChangeArrowheads="1"/>
          </p:cNvSpPr>
          <p:nvPr/>
        </p:nvSpPr>
        <p:spPr bwMode="auto">
          <a:xfrm>
            <a:off x="2971800" y="320040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x(t)</a:t>
            </a:r>
            <a:endParaRPr lang="en-US" i="1">
              <a:latin typeface="Arial" charset="0"/>
            </a:endParaRPr>
          </a:p>
        </p:txBody>
      </p:sp>
      <p:sp>
        <p:nvSpPr>
          <p:cNvPr id="23563" name="Rectangle 19"/>
          <p:cNvSpPr>
            <a:spLocks noChangeArrowheads="1"/>
          </p:cNvSpPr>
          <p:nvPr/>
        </p:nvSpPr>
        <p:spPr bwMode="auto">
          <a:xfrm>
            <a:off x="5334000" y="3200400"/>
            <a:ext cx="8001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  <a:latin typeface="Arial" charset="0"/>
              </a:rPr>
              <a:t>x[n]</a:t>
            </a:r>
            <a:endParaRPr lang="en-US" b="1" i="1">
              <a:latin typeface="Arial" charset="0"/>
            </a:endParaRPr>
          </a:p>
        </p:txBody>
      </p:sp>
      <p:pic>
        <p:nvPicPr>
          <p:cNvPr id="141332" name="Picture 20" descr="Shannon.gif                                                    00009033JKL-2                          B0CAADC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78313"/>
            <a:ext cx="9144000" cy="189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34" name="Oval 22"/>
          <p:cNvSpPr>
            <a:spLocks noChangeArrowheads="1"/>
          </p:cNvSpPr>
          <p:nvPr/>
        </p:nvSpPr>
        <p:spPr bwMode="auto">
          <a:xfrm>
            <a:off x="4419600" y="5410200"/>
            <a:ext cx="1219200" cy="685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13024-483D-49C4-8F60-04118E12AB7B}" type="slidenum">
              <a:rPr lang="en-US" smtClean="0">
                <a:ea typeface="ＭＳ Ｐゴシック" pitchFamily="34" charset="-128"/>
              </a:rPr>
              <a:pPr/>
              <a:t>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85200" cy="914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Terminology: NYQUIST RATE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“</a:t>
            </a:r>
            <a:r>
              <a:rPr lang="en-US" b="1" u="sng" smtClean="0">
                <a:solidFill>
                  <a:schemeClr val="accent1"/>
                </a:solidFill>
                <a:ea typeface="ＭＳ Ｐゴシック" pitchFamily="34" charset="-128"/>
              </a:rPr>
              <a:t>Nyquist Rate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”</a:t>
            </a:r>
            <a:r>
              <a:rPr lang="en-US" smtClean="0">
                <a:ea typeface="ＭＳ Ｐゴシック" pitchFamily="34" charset="-128"/>
              </a:rPr>
              <a:t> Sampling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 f</a:t>
            </a:r>
            <a:r>
              <a:rPr lang="en-US" baseline="-25000" smtClean="0">
                <a:ea typeface="ＭＳ Ｐゴシック" pitchFamily="34" charset="-128"/>
              </a:rPr>
              <a:t>s</a:t>
            </a:r>
            <a:r>
              <a:rPr lang="en-US" smtClean="0">
                <a:ea typeface="ＭＳ Ｐゴシック" pitchFamily="34" charset="-128"/>
              </a:rPr>
              <a:t> &gt; </a:t>
            </a:r>
            <a:r>
              <a:rPr lang="en-US" b="1" u="sng" smtClean="0">
                <a:ea typeface="ＭＳ Ｐゴシック" pitchFamily="34" charset="-128"/>
              </a:rPr>
              <a:t>TWICE</a:t>
            </a:r>
            <a:r>
              <a:rPr lang="en-US" smtClean="0">
                <a:ea typeface="ＭＳ Ｐゴシック" pitchFamily="34" charset="-128"/>
              </a:rPr>
              <a:t> the HIGHEST Frequency in x(t)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“Sampling above the Nyquist rate”</a:t>
            </a:r>
          </a:p>
          <a:p>
            <a:pPr lvl="3"/>
            <a:endParaRPr lang="en-US" smtClean="0">
              <a:ea typeface="ＭＳ Ｐゴシック" pitchFamily="34" charset="-128"/>
            </a:endParaRPr>
          </a:p>
          <a:p>
            <a:r>
              <a:rPr lang="en-US" b="1" smtClean="0">
                <a:ea typeface="ＭＳ Ｐゴシック" pitchFamily="34" charset="-128"/>
              </a:rPr>
              <a:t>BANDLIMITED SIGNALS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DEF: HIGHEST FREQUENCY COMPONENT in SPECTRUM of x(t) is finite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NON-BANDLIMITED EXAMPLE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TRIANGLE WAVE is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NOT</a:t>
            </a:r>
            <a:r>
              <a:rPr lang="en-US" smtClean="0">
                <a:ea typeface="ＭＳ Ｐゴシック" pitchFamily="34" charset="-128"/>
              </a:rPr>
              <a:t> BANDLIMITED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F6EAE6-F781-4938-B367-DA192A48E3AD}" type="slidenum">
              <a:rPr lang="en-US" smtClean="0">
                <a:ea typeface="ＭＳ Ｐゴシック" pitchFamily="34" charset="-128"/>
              </a:rPr>
              <a:pPr/>
              <a:t>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SPECTRUM for x[n]</a:t>
            </a:r>
          </a:p>
        </p:txBody>
      </p:sp>
      <p:sp>
        <p:nvSpPr>
          <p:cNvPr id="10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INCLUDE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ALL</a:t>
            </a:r>
            <a:r>
              <a:rPr lang="en-US" smtClean="0">
                <a:ea typeface="ＭＳ Ｐゴシック" pitchFamily="34" charset="-128"/>
              </a:rPr>
              <a:t> SPECTRUM LINES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ALIASES</a:t>
            </a:r>
          </a:p>
          <a:p>
            <a:pPr lvl="2">
              <a:lnSpc>
                <a:spcPct val="80000"/>
              </a:lnSpc>
            </a:pPr>
            <a:r>
              <a:rPr lang="en-US" smtClean="0">
                <a:ea typeface="ＭＳ Ｐゴシック" pitchFamily="34" charset="-128"/>
              </a:rPr>
              <a:t>ADD INTEGER MULTIPLES of  </a:t>
            </a:r>
            <a:r>
              <a:rPr lang="en-US" sz="3200" smtClean="0">
                <a:solidFill>
                  <a:schemeClr val="accent1"/>
                </a:solidFill>
                <a:ea typeface="ＭＳ Ｐゴシック" pitchFamily="34" charset="-128"/>
              </a:rPr>
              <a:t>2</a:t>
            </a:r>
            <a:r>
              <a:rPr lang="en-US" sz="3200" b="1" smtClean="0">
                <a:solidFill>
                  <a:schemeClr val="accent1"/>
                </a:solidFill>
                <a:latin typeface="Symbol" charset="2"/>
                <a:ea typeface="ＭＳ Ｐゴシック" pitchFamily="34" charset="-128"/>
              </a:rPr>
              <a:t>p</a:t>
            </a:r>
            <a:r>
              <a:rPr lang="en-US" smtClean="0">
                <a:ea typeface="ＭＳ Ｐゴシック" pitchFamily="34" charset="-128"/>
              </a:rPr>
              <a:t> and 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−</a:t>
            </a:r>
            <a:r>
              <a:rPr lang="en-US" sz="3200" smtClean="0">
                <a:solidFill>
                  <a:schemeClr val="accent1"/>
                </a:solidFill>
                <a:ea typeface="ＭＳ Ｐゴシック" pitchFamily="34" charset="-128"/>
              </a:rPr>
              <a:t>2</a:t>
            </a:r>
            <a:r>
              <a:rPr lang="en-US" sz="3200" b="1" smtClean="0">
                <a:solidFill>
                  <a:schemeClr val="accent1"/>
                </a:solidFill>
                <a:latin typeface="Symbol" charset="2"/>
                <a:ea typeface="ＭＳ Ｐゴシック" pitchFamily="34" charset="-128"/>
              </a:rPr>
              <a:t>p</a:t>
            </a:r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FOLDED ALIASES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ALIASES of NEGATIVE FREQS</a:t>
            </a:r>
          </a:p>
          <a:p>
            <a:r>
              <a:rPr lang="en-US" smtClean="0">
                <a:ea typeface="ＭＳ Ｐゴシック" pitchFamily="34" charset="-128"/>
              </a:rPr>
              <a:t>PLOT versus NORMALIZED FREQUENCY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i.e., DIVIDE f</a:t>
            </a:r>
            <a:r>
              <a:rPr lang="en-US" baseline="-25000" smtClean="0">
                <a:ea typeface="ＭＳ Ｐゴシック" pitchFamily="34" charset="-128"/>
              </a:rPr>
              <a:t>o  </a:t>
            </a:r>
            <a:r>
              <a:rPr lang="en-US" smtClean="0">
                <a:ea typeface="ＭＳ Ｐゴシック" pitchFamily="34" charset="-128"/>
              </a:rPr>
              <a:t>by f</a:t>
            </a:r>
            <a:r>
              <a:rPr lang="en-US" baseline="-25000" smtClean="0">
                <a:ea typeface="ＭＳ Ｐゴシック" pitchFamily="34" charset="-128"/>
              </a:rPr>
              <a:t>s</a:t>
            </a:r>
          </a:p>
        </p:txBody>
      </p:sp>
      <p:graphicFrame>
        <p:nvGraphicFramePr>
          <p:cNvPr id="152581" name="Object 2053"/>
          <p:cNvGraphicFramePr>
            <a:graphicFrameLocks noChangeAspect="1"/>
          </p:cNvGraphicFramePr>
          <p:nvPr/>
        </p:nvGraphicFramePr>
        <p:xfrm>
          <a:off x="4572000" y="4916488"/>
          <a:ext cx="4237038" cy="1484312"/>
        </p:xfrm>
        <a:graphic>
          <a:graphicData uri="http://schemas.openxmlformats.org/presentationml/2006/ole">
            <p:oleObj spid="_x0000_s1026" name="Equation" r:id="rId3" imgW="1231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1B3E6B-BB11-4A48-B070-3434D293DCF8}" type="slidenum">
              <a:rPr lang="en-US" smtClean="0">
                <a:ea typeface="ＭＳ Ｐゴシック" pitchFamily="34" charset="-128"/>
              </a:rPr>
              <a:pPr/>
              <a:t>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EXAMPLE: SPECTRUM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x[n] = Acos(0.2</a:t>
            </a:r>
            <a:r>
              <a:rPr lang="en-US" smtClean="0">
                <a:latin typeface="Symbol" charset="2"/>
                <a:ea typeface="ＭＳ Ｐゴシック" pitchFamily="34" charset="-128"/>
              </a:rPr>
              <a:t>p</a:t>
            </a:r>
            <a:r>
              <a:rPr lang="en-US" smtClean="0">
                <a:ea typeface="ＭＳ Ｐゴシック" pitchFamily="34" charset="-128"/>
              </a:rPr>
              <a:t>n+</a:t>
            </a:r>
            <a:r>
              <a:rPr lang="en-US" smtClean="0">
                <a:latin typeface="Symbol" charset="2"/>
                <a:ea typeface="ＭＳ Ｐゴシック" pitchFamily="34" charset="-128"/>
              </a:rPr>
              <a:t>f</a:t>
            </a:r>
            <a:r>
              <a:rPr lang="en-US" smtClean="0">
                <a:ea typeface="ＭＳ Ｐゴシック" pitchFamily="34" charset="-128"/>
              </a:rPr>
              <a:t>)</a:t>
            </a:r>
          </a:p>
          <a:p>
            <a:r>
              <a:rPr lang="en-US" smtClean="0">
                <a:ea typeface="ＭＳ Ｐゴシック" pitchFamily="34" charset="-128"/>
              </a:rPr>
              <a:t>FREQS @ 0.2</a:t>
            </a:r>
            <a:r>
              <a:rPr lang="en-US" smtClean="0">
                <a:latin typeface="Symbol" charset="2"/>
                <a:ea typeface="ＭＳ Ｐゴシック" pitchFamily="34" charset="-128"/>
              </a:rPr>
              <a:t>p</a:t>
            </a:r>
            <a:r>
              <a:rPr lang="en-US" smtClean="0">
                <a:ea typeface="ＭＳ Ｐゴシック" pitchFamily="34" charset="-128"/>
              </a:rPr>
              <a:t>  and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−0.2</a:t>
            </a:r>
            <a:r>
              <a:rPr lang="en-US" smtClean="0">
                <a:solidFill>
                  <a:schemeClr val="accent1"/>
                </a:solidFill>
                <a:latin typeface="Symbol" charset="2"/>
                <a:ea typeface="ＭＳ Ｐゴシック" pitchFamily="34" charset="-128"/>
              </a:rPr>
              <a:t>p</a:t>
            </a:r>
            <a:endParaRPr lang="en-US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ALIASES: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{2.2</a:t>
            </a:r>
            <a:r>
              <a:rPr lang="en-US" smtClean="0">
                <a:latin typeface="Symbol" charset="2"/>
                <a:ea typeface="ＭＳ Ｐゴシック" pitchFamily="34" charset="-128"/>
              </a:rPr>
              <a:t>p</a:t>
            </a:r>
            <a:r>
              <a:rPr lang="en-US" smtClean="0">
                <a:ea typeface="ＭＳ Ｐゴシック" pitchFamily="34" charset="-128"/>
              </a:rPr>
              <a:t>, 4.2</a:t>
            </a:r>
            <a:r>
              <a:rPr lang="en-US" smtClean="0">
                <a:latin typeface="Symbol" charset="2"/>
                <a:ea typeface="ＭＳ Ｐゴシック" pitchFamily="34" charset="-128"/>
              </a:rPr>
              <a:t>p</a:t>
            </a:r>
            <a:r>
              <a:rPr lang="en-US" smtClean="0">
                <a:ea typeface="ＭＳ Ｐゴシック" pitchFamily="34" charset="-128"/>
              </a:rPr>
              <a:t>, 6.2</a:t>
            </a:r>
            <a:r>
              <a:rPr lang="en-US" smtClean="0">
                <a:latin typeface="Symbol" charset="2"/>
                <a:ea typeface="ＭＳ Ｐゴシック" pitchFamily="34" charset="-128"/>
              </a:rPr>
              <a:t>p</a:t>
            </a:r>
            <a:r>
              <a:rPr lang="en-US" smtClean="0">
                <a:ea typeface="ＭＳ Ｐゴシック" pitchFamily="34" charset="-128"/>
              </a:rPr>
              <a:t>, …} &amp; {-1.8</a:t>
            </a:r>
            <a:r>
              <a:rPr lang="en-US" smtClean="0">
                <a:latin typeface="Symbol" charset="2"/>
                <a:ea typeface="ＭＳ Ｐゴシック" pitchFamily="34" charset="-128"/>
              </a:rPr>
              <a:t>p</a:t>
            </a:r>
            <a:r>
              <a:rPr lang="en-US" smtClean="0">
                <a:ea typeface="ＭＳ Ｐゴシック" pitchFamily="34" charset="-128"/>
              </a:rPr>
              <a:t>,-3.8</a:t>
            </a:r>
            <a:r>
              <a:rPr lang="en-US" smtClean="0">
                <a:latin typeface="Symbol" charset="2"/>
                <a:ea typeface="ＭＳ Ｐゴシック" pitchFamily="34" charset="-128"/>
              </a:rPr>
              <a:t>p</a:t>
            </a:r>
            <a:r>
              <a:rPr lang="en-US" smtClean="0">
                <a:ea typeface="ＭＳ Ｐゴシック" pitchFamily="34" charset="-128"/>
              </a:rPr>
              <a:t>,…}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EX:      x[n] = Acos(4.2</a:t>
            </a:r>
            <a:r>
              <a:rPr lang="en-US" smtClean="0">
                <a:latin typeface="Symbol" charset="2"/>
                <a:ea typeface="ＭＳ Ｐゴシック" pitchFamily="34" charset="-128"/>
              </a:rPr>
              <a:t>p</a:t>
            </a:r>
            <a:r>
              <a:rPr lang="en-US" smtClean="0">
                <a:ea typeface="ＭＳ Ｐゴシック" pitchFamily="34" charset="-128"/>
              </a:rPr>
              <a:t>n+</a:t>
            </a:r>
            <a:r>
              <a:rPr lang="en-US" smtClean="0">
                <a:latin typeface="Symbol" charset="2"/>
                <a:ea typeface="ＭＳ Ｐゴシック" pitchFamily="34" charset="-128"/>
              </a:rPr>
              <a:t>f</a:t>
            </a:r>
            <a:r>
              <a:rPr lang="en-US" smtClean="0">
                <a:ea typeface="ＭＳ Ｐゴシック" pitchFamily="34" charset="-128"/>
              </a:rPr>
              <a:t>)</a:t>
            </a:r>
            <a:endParaRPr lang="en-US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ALIASES of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NEGATIVE</a:t>
            </a:r>
            <a:r>
              <a:rPr lang="en-US" smtClean="0">
                <a:ea typeface="ＭＳ Ｐゴシック" pitchFamily="34" charset="-128"/>
              </a:rPr>
              <a:t> FREQ: </a:t>
            </a:r>
          </a:p>
          <a:p>
            <a:pPr lvl="1"/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{1.8</a:t>
            </a:r>
            <a:r>
              <a:rPr lang="en-US" smtClean="0">
                <a:solidFill>
                  <a:schemeClr val="accent1"/>
                </a:solidFill>
                <a:latin typeface="Symbol" charset="2"/>
                <a:ea typeface="ＭＳ Ｐゴシック" pitchFamily="34" charset="-128"/>
              </a:rPr>
              <a:t>p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,3.8</a:t>
            </a:r>
            <a:r>
              <a:rPr lang="en-US" smtClean="0">
                <a:solidFill>
                  <a:schemeClr val="accent1"/>
                </a:solidFill>
                <a:latin typeface="Symbol" charset="2"/>
                <a:ea typeface="ＭＳ Ｐゴシック" pitchFamily="34" charset="-128"/>
              </a:rPr>
              <a:t>p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,5.8</a:t>
            </a:r>
            <a:r>
              <a:rPr lang="en-US" smtClean="0">
                <a:solidFill>
                  <a:schemeClr val="accent1"/>
                </a:solidFill>
                <a:latin typeface="Symbol" charset="2"/>
                <a:ea typeface="ＭＳ Ｐゴシック" pitchFamily="34" charset="-128"/>
              </a:rPr>
              <a:t>p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,…} &amp; {-2.2</a:t>
            </a:r>
            <a:r>
              <a:rPr lang="en-US" smtClean="0">
                <a:solidFill>
                  <a:schemeClr val="accent1"/>
                </a:solidFill>
                <a:latin typeface="Symbol" charset="2"/>
                <a:ea typeface="ＭＳ Ｐゴシック" pitchFamily="34" charset="-128"/>
              </a:rPr>
              <a:t>p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, -4.2</a:t>
            </a:r>
            <a:r>
              <a:rPr lang="en-US" smtClean="0">
                <a:solidFill>
                  <a:schemeClr val="accent1"/>
                </a:solidFill>
                <a:latin typeface="Symbol" charset="2"/>
                <a:ea typeface="ＭＳ Ｐゴシック" pitchFamily="34" charset="-128"/>
              </a:rPr>
              <a:t>p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 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 autoUpdateAnimBg="0"/>
    </p:bld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1296</TotalTime>
  <Words>1528</Words>
  <Application>Microsoft Office PowerPoint</Application>
  <PresentationFormat>On-screen Show (4:3)</PresentationFormat>
  <Paragraphs>387</Paragraphs>
  <Slides>47</Slides>
  <Notes>2</Notes>
  <HiddenSlides>15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2025-aLectures</vt:lpstr>
      <vt:lpstr>Equation</vt:lpstr>
      <vt:lpstr>MathType Equation 3.6+</vt:lpstr>
      <vt:lpstr>DSP First, 2/e</vt:lpstr>
      <vt:lpstr>License Info for DSPFirst Slides</vt:lpstr>
      <vt:lpstr>READING ASSIGNMENTS</vt:lpstr>
      <vt:lpstr>LECTURE OBJECTIVES</vt:lpstr>
      <vt:lpstr>SIGNAL TYPES</vt:lpstr>
      <vt:lpstr>SAMPLING x(t)</vt:lpstr>
      <vt:lpstr>Terminology: NYQUIST RATE</vt:lpstr>
      <vt:lpstr>SPECTRUM for x[n]</vt:lpstr>
      <vt:lpstr>EXAMPLE: SPECTRUM</vt:lpstr>
      <vt:lpstr>SPECTRUM (MORE LINES)</vt:lpstr>
      <vt:lpstr>SPECTRUM (ALIASING CASE)</vt:lpstr>
      <vt:lpstr>FOLDING (a type of ALIASING)</vt:lpstr>
      <vt:lpstr>DIGITAL FREQ       AGAIN</vt:lpstr>
      <vt:lpstr>SPECTRUM (FOLDING CASE)</vt:lpstr>
      <vt:lpstr>SPECTRUM Explanation of SAMPLING THEOREM</vt:lpstr>
      <vt:lpstr>D-to-A Reconstruction</vt:lpstr>
      <vt:lpstr>FREQUENCY DOMAINS</vt:lpstr>
      <vt:lpstr>D-to-A is AMBIGUOUS !</vt:lpstr>
      <vt:lpstr>SPECTRUM (ALIASING CASE)</vt:lpstr>
      <vt:lpstr>DEMOS from CHAPTER 4</vt:lpstr>
      <vt:lpstr>FOLDING DIAGRAM</vt:lpstr>
      <vt:lpstr>SAMPLING GUI (con2dis)</vt:lpstr>
      <vt:lpstr>SAMPLING GUI (con2dis)</vt:lpstr>
      <vt:lpstr>Reconstruction (D-to-A)</vt:lpstr>
      <vt:lpstr>SAMPLE &amp; HOLD DEVICE</vt:lpstr>
      <vt:lpstr>SQUARE PULSE CASE </vt:lpstr>
      <vt:lpstr>OVER-SAMPLING CASE </vt:lpstr>
      <vt:lpstr>MATH MODEL for D-to-A</vt:lpstr>
      <vt:lpstr>EXPAND the SUMMATION</vt:lpstr>
      <vt:lpstr>Slide 30</vt:lpstr>
      <vt:lpstr>TRIANGULAR PULSE (2X) </vt:lpstr>
      <vt:lpstr>OPTIMAL PULSE ?</vt:lpstr>
      <vt:lpstr>Reconstruct with Ideal (2x)</vt:lpstr>
      <vt:lpstr>TRIANGULAR PULSE (2X) </vt:lpstr>
      <vt:lpstr>OPTIMAL PULSE ?</vt:lpstr>
      <vt:lpstr>Reconstruct with Ideal (2x)</vt:lpstr>
      <vt:lpstr>FOLDING DIAGRAM</vt:lpstr>
      <vt:lpstr>STROBE DEMO (Synthetic)</vt:lpstr>
      <vt:lpstr>ALIASING &amp; FOLDING</vt:lpstr>
      <vt:lpstr>D-to-A Reconstruction</vt:lpstr>
      <vt:lpstr>INVENTION of the IC</vt:lpstr>
      <vt:lpstr>FOUR FREQUENCY AXES</vt:lpstr>
      <vt:lpstr>FOLDING DERIVATION</vt:lpstr>
      <vt:lpstr>SAMPLING DEMO (Ch. 4)</vt:lpstr>
      <vt:lpstr>SAMPLING DEMO (Ch. 4)</vt:lpstr>
      <vt:lpstr>SQUARE PULSE CASE </vt:lpstr>
      <vt:lpstr>OVER-SAMPLING CASE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#9</dc:title>
  <dc:creator>Jim McClellan</dc:creator>
  <cp:lastModifiedBy>mcclella</cp:lastModifiedBy>
  <cp:revision>198</cp:revision>
  <cp:lastPrinted>2000-09-21T00:49:03Z</cp:lastPrinted>
  <dcterms:created xsi:type="dcterms:W3CDTF">2009-09-25T00:46:58Z</dcterms:created>
  <dcterms:modified xsi:type="dcterms:W3CDTF">2016-08-13T20:11:02Z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