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417" r:id="rId3"/>
    <p:sldId id="270" r:id="rId4"/>
    <p:sldId id="274" r:id="rId5"/>
    <p:sldId id="372" r:id="rId6"/>
    <p:sldId id="401" r:id="rId7"/>
    <p:sldId id="400" r:id="rId8"/>
    <p:sldId id="403" r:id="rId9"/>
    <p:sldId id="373" r:id="rId10"/>
    <p:sldId id="374" r:id="rId11"/>
    <p:sldId id="375" r:id="rId12"/>
    <p:sldId id="376" r:id="rId13"/>
    <p:sldId id="378" r:id="rId14"/>
    <p:sldId id="425" r:id="rId15"/>
    <p:sldId id="379" r:id="rId16"/>
    <p:sldId id="429" r:id="rId17"/>
    <p:sldId id="381" r:id="rId18"/>
    <p:sldId id="382" r:id="rId19"/>
    <p:sldId id="426" r:id="rId20"/>
    <p:sldId id="405" r:id="rId21"/>
    <p:sldId id="409" r:id="rId22"/>
    <p:sldId id="410" r:id="rId23"/>
    <p:sldId id="419" r:id="rId24"/>
    <p:sldId id="420" r:id="rId25"/>
    <p:sldId id="421" r:id="rId26"/>
    <p:sldId id="422" r:id="rId27"/>
    <p:sldId id="418" r:id="rId28"/>
    <p:sldId id="414" r:id="rId29"/>
    <p:sldId id="423" r:id="rId30"/>
    <p:sldId id="424" r:id="rId31"/>
    <p:sldId id="391" r:id="rId32"/>
    <p:sldId id="384" r:id="rId33"/>
    <p:sldId id="408" r:id="rId34"/>
    <p:sldId id="411" r:id="rId35"/>
    <p:sldId id="416" r:id="rId36"/>
    <p:sldId id="428" r:id="rId37"/>
    <p:sldId id="427" r:id="rId38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00"/>
    <a:srgbClr val="CC0066"/>
    <a:srgbClr val="CCCCFF"/>
    <a:srgbClr val="FF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png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DBBBC069-EFA4-4578-8EF5-55DF64434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2EB4EAA8-0C38-45AB-96EE-2D57DB29A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62812-82DF-4A31-9C2C-A6B41284345C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25B85-1CFE-45DA-86CD-7416DDB9FC33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3F9A5-E5C6-4765-9C44-397B5210B4FF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36DF0-8BDF-4033-9D0E-DF7760B67D24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C7D4-FCF2-4F8C-BB77-CD33E134CF04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FB9CC-8922-4DDE-951F-0F5DD4FDEE71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A8515-CD0B-4986-B9DD-DEA6BB512654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A8515-CD0B-4986-B9DD-DEA6BB512654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37B86-514F-4BEB-AF60-68FA6FAD4895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F93B1-CEDA-43E3-84FE-BD1BDA121D87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FB9CC-8922-4DDE-951F-0F5DD4FDEE71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4EB96-61A6-4EDC-9D13-8F9A8FFF4405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7EB96-EA47-4429-B9BD-DCB91D42536C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689DD-7B1A-46B5-8E26-BC6DAEF2F02F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77DB8-7EB1-4D6C-97CF-6977133D3C32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836C9-DF5D-48D0-857C-593E797A7A67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47AF3-9894-4A15-A59C-7B13CE9D521F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88930-4B29-4594-A7A2-FDA94D559EB8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DE9FE-D0FC-46B4-A571-4AEA9BF3D51D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B71B-EF2A-49E9-96E5-EC4DFE5BF1D9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3B835-D830-45F0-8658-F1BFBC439BD6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416E3-337C-48E8-BFC2-573D12DCE0A4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1FDE7-08A9-4CE2-945E-9EC2BDFFB0A5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C3DC9-8AE4-437C-AE5B-357688790095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085F6-3954-4120-A279-39B50E851F2D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F2408-40B9-4F5C-B8EA-A659B0A23325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DAEAB-422B-454E-8597-90C4C6E89431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E1AD1-1F68-4573-A41F-C13C74C70C79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FB9CC-8922-4DDE-951F-0F5DD4FDEE71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88B90-6113-4D3F-86A8-68D681491424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6367C-FD86-4C40-8E2C-8CF3687BA32A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5BE5F-A010-4ACB-AB53-D67FD14547C7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869B0A-B951-4CD2-AA77-E5BBD5F53A9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2E85E-9471-491B-944B-EE3F037838D3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E6241-B316-431E-88D5-9AA9AE766EB3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4D92416-CE1B-45BB-AA4C-4FDF3998C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20922-C501-4C68-AB73-35AC256A9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448C5-BEFC-49EC-90E3-D2FE2FD0D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FE9B3-48BF-4D11-9920-5CEECCAD2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22787-A5BF-41E4-B778-66D62725D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0A8C1-1A0A-4153-900A-D580D7C1B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90376-776A-48F2-AEF0-44A707E97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E90E-F97D-4371-A9BF-F56B606AC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4404-127B-4911-9DCE-521FC49D4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A2DBE-B33E-4E21-A7B2-C72A77535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DB35-7983-4965-B125-95A8C4DD1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FA74-F337-4828-BB89-6336EC695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61AE7E7-79B9-49D1-8FEB-B531B8D0C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151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jpe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-sa/1.0/legalco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4008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Arial Black" pitchFamily="34" charset="0"/>
                <a:ea typeface="ＭＳ Ｐゴシック" pitchFamily="34" charset="-128"/>
              </a:rPr>
              <a:t>Lecture 11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FIR Filtering Intro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9E761-D2EC-40B7-8112-A25B04BF6F54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D-T SYSTEM EXAMPLES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EXAMPLES: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POINTWISE OPERATORS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SQUARING: y[n] = (x[n])</a:t>
            </a:r>
            <a:r>
              <a:rPr lang="en-US" baseline="30000" smtClean="0">
                <a:ea typeface="ＭＳ Ｐゴシック" pitchFamily="34" charset="-128"/>
              </a:rPr>
              <a:t>2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RUNNING AVERAGE</a:t>
            </a:r>
          </a:p>
          <a:p>
            <a:pPr lvl="2"/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RULE</a:t>
            </a:r>
            <a:r>
              <a:rPr lang="en-US" smtClean="0">
                <a:ea typeface="ＭＳ Ｐゴシック" pitchFamily="34" charset="-128"/>
              </a:rPr>
              <a:t>: “the output at time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 is the average of three consecutive input values” </a:t>
            </a: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3505200" y="19050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" charset="0"/>
              </a:rPr>
              <a:t>SYSTEM</a:t>
            </a:r>
            <a:endParaRPr lang="en-US" i="1">
              <a:latin typeface="Times" charset="0"/>
            </a:endParaRPr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2514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>
            <a:off x="5410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7"/>
          <p:cNvSpPr>
            <a:spLocks noChangeArrowheads="1"/>
          </p:cNvSpPr>
          <p:nvPr/>
        </p:nvSpPr>
        <p:spPr bwMode="auto">
          <a:xfrm>
            <a:off x="55626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y[n]</a:t>
            </a:r>
          </a:p>
        </p:txBody>
      </p:sp>
      <p:sp>
        <p:nvSpPr>
          <p:cNvPr id="33803" name="Rectangle 8"/>
          <p:cNvSpPr>
            <a:spLocks noChangeArrowheads="1"/>
          </p:cNvSpPr>
          <p:nvPr/>
        </p:nvSpPr>
        <p:spPr bwMode="auto">
          <a:xfrm>
            <a:off x="2667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2BA54-2165-4B16-B42B-911F4E909CA1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DISCRETE-TIME SIGNAL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x[n] is a LIST of NUMBERS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INDEXED by “</a:t>
            </a:r>
            <a:r>
              <a:rPr lang="en-US" i="1" smtClean="0"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”</a:t>
            </a:r>
          </a:p>
        </p:txBody>
      </p:sp>
      <p:pic>
        <p:nvPicPr>
          <p:cNvPr id="3482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3124200"/>
            <a:ext cx="92202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6096000" y="3810000"/>
            <a:ext cx="19812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" charset="0"/>
              </a:rPr>
              <a:t>STEM PLOT</a:t>
            </a:r>
            <a:endParaRPr lang="en-US" i="1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447EF-15DB-46EC-A5B0-2F3FDEC06CE6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3-PT AVERAGE SYSTEM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ADD 3 CONSECUTIVE NUMBERS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Do this for each “</a:t>
            </a:r>
            <a:r>
              <a:rPr lang="en-US" i="1" smtClean="0"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”</a:t>
            </a:r>
          </a:p>
        </p:txBody>
      </p:sp>
      <p:pic>
        <p:nvPicPr>
          <p:cNvPr id="1618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725738"/>
            <a:ext cx="830580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5791200" y="2743200"/>
            <a:ext cx="22955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" charset="0"/>
              </a:rPr>
              <a:t>Make a TABLE</a:t>
            </a:r>
            <a:endParaRPr lang="en-US" i="1">
              <a:latin typeface="Times" charset="0"/>
            </a:endParaRP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3429000" y="5746750"/>
            <a:ext cx="625475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Times" charset="0"/>
              </a:rPr>
              <a:t>n</a:t>
            </a:r>
            <a:r>
              <a:rPr lang="en-US" sz="2000" b="1">
                <a:latin typeface="Times" charset="0"/>
              </a:rPr>
              <a:t>=0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098925" y="6356350"/>
            <a:ext cx="625475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Times" charset="0"/>
              </a:rPr>
              <a:t>n</a:t>
            </a:r>
            <a:r>
              <a:rPr lang="en-US" sz="2000" b="1">
                <a:latin typeface="Times" charset="0"/>
              </a:rPr>
              <a:t>=1</a:t>
            </a:r>
          </a:p>
        </p:txBody>
      </p:sp>
      <p:sp>
        <p:nvSpPr>
          <p:cNvPr id="161805" name="Freeform 13"/>
          <p:cNvSpPr>
            <a:spLocks/>
          </p:cNvSpPr>
          <p:nvPr/>
        </p:nvSpPr>
        <p:spPr bwMode="auto">
          <a:xfrm>
            <a:off x="5410200" y="4724400"/>
            <a:ext cx="1371600" cy="914400"/>
          </a:xfrm>
          <a:custGeom>
            <a:avLst/>
            <a:gdLst>
              <a:gd name="T0" fmla="*/ 0 w 864"/>
              <a:gd name="T1" fmla="*/ 2147483647 h 576"/>
              <a:gd name="T2" fmla="*/ 0 w 864"/>
              <a:gd name="T3" fmla="*/ 0 h 576"/>
              <a:gd name="T4" fmla="*/ 2147483647 w 864"/>
              <a:gd name="T5" fmla="*/ 0 h 576"/>
              <a:gd name="T6" fmla="*/ 2147483647 w 864"/>
              <a:gd name="T7" fmla="*/ 2147483647 h 576"/>
              <a:gd name="T8" fmla="*/ 2147483647 w 864"/>
              <a:gd name="T9" fmla="*/ 2147483647 h 576"/>
              <a:gd name="T10" fmla="*/ 2147483647 w 864"/>
              <a:gd name="T11" fmla="*/ 2147483647 h 576"/>
              <a:gd name="T12" fmla="*/ 0 w 864"/>
              <a:gd name="T13" fmla="*/ 2147483647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576"/>
              <a:gd name="T23" fmla="*/ 864 w 86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576">
                <a:moveTo>
                  <a:pt x="0" y="576"/>
                </a:moveTo>
                <a:lnTo>
                  <a:pt x="0" y="0"/>
                </a:lnTo>
                <a:lnTo>
                  <a:pt x="864" y="0"/>
                </a:lnTo>
                <a:lnTo>
                  <a:pt x="864" y="192"/>
                </a:lnTo>
                <a:lnTo>
                  <a:pt x="192" y="192"/>
                </a:lnTo>
                <a:lnTo>
                  <a:pt x="192" y="576"/>
                </a:lnTo>
                <a:lnTo>
                  <a:pt x="0" y="576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06" name="Object 2"/>
          <p:cNvGraphicFramePr>
            <a:graphicFrameLocks noChangeAspect="1"/>
          </p:cNvGraphicFramePr>
          <p:nvPr/>
        </p:nvGraphicFramePr>
        <p:xfrm>
          <a:off x="2155825" y="3352800"/>
          <a:ext cx="5311775" cy="633413"/>
        </p:xfrm>
        <a:graphic>
          <a:graphicData uri="http://schemas.openxmlformats.org/presentationml/2006/ole">
            <p:oleObj spid="_x0000_s1026" name="Equation" r:id="rId5" imgW="2133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nimBg="1" autoUpdateAnimBg="0"/>
      <p:bldP spid="161803" grpId="0" animBg="1" autoUpdateAnimBg="0"/>
      <p:bldP spid="161804" grpId="0" animBg="1" autoUpdateAnimBg="0"/>
      <p:bldP spid="1618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7FD35-DF94-4A74-80D7-E2C42F36F593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90488"/>
            <a:ext cx="754380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838200" y="685800"/>
            <a:ext cx="240823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" charset="0"/>
              </a:rPr>
              <a:t>INPUT SIGNAL</a:t>
            </a:r>
            <a:endParaRPr lang="en-US" i="1">
              <a:latin typeface="Times" charset="0"/>
            </a:endParaRPr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5562600" y="4179888"/>
            <a:ext cx="272891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" charset="0"/>
              </a:rPr>
              <a:t>OUTPUT SIGNAL</a:t>
            </a:r>
            <a:endParaRPr lang="en-US" i="1">
              <a:latin typeface="Times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8425" y="3124200"/>
          <a:ext cx="5311775" cy="633413"/>
        </p:xfrm>
        <a:graphic>
          <a:graphicData uri="http://schemas.openxmlformats.org/presentationml/2006/ole">
            <p:oleObj spid="_x0000_s2050" name="Equation" r:id="rId5" imgW="2133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8438B-C726-44D7-AF42-A67593EE4E74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SLIDE a WINDOW across x[n]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PAST, PRESENT, FUTURE</a:t>
            </a:r>
          </a:p>
        </p:txBody>
      </p:sp>
      <p:pic>
        <p:nvPicPr>
          <p:cNvPr id="11" name="Picture 3" descr="fig05_0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8229600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381000" y="5334000"/>
            <a:ext cx="82296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Figure 5-3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Filter calculation at the present time (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" charset="0"/>
                <a:ea typeface="ＭＳ Ｐゴシック" charset="-128"/>
                <a:cs typeface="Times" charset="0"/>
              </a:rPr>
              <a:t>ℓ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 = 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) uses values within a sliding window. Gray shading indicates the past (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" charset="0"/>
                <a:ea typeface="ＭＳ Ｐゴシック" charset="-128"/>
                <a:cs typeface="Times" charset="0"/>
              </a:rPr>
              <a:t>ℓ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 &lt; 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); orange shading, the future (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" charset="0"/>
                <a:ea typeface="ＭＳ Ｐゴシック" charset="-128"/>
                <a:cs typeface="Times" charset="0"/>
              </a:rPr>
              <a:t>ℓ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" charset="0"/>
                <a:ea typeface="ＭＳ Ｐゴシック" charset="-128"/>
                <a:cs typeface="Times" charset="0"/>
              </a:rPr>
              <a:t>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&gt; 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). Here, the sliding window encompasses values from both the future and the past.</a:t>
            </a:r>
            <a:r>
              <a:rPr kumimoji="1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 charset="-128"/>
              </a:rPr>
              <a:t> </a:t>
            </a:r>
            <a:endParaRPr kumimoji="1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" charset="0"/>
              <a:ea typeface="ＭＳ Ｐゴシック" charset="-128"/>
              <a:cs typeface="Times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638238" y="2557046"/>
            <a:ext cx="2277162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" charset="0"/>
              </a:rPr>
              <a:t>“</a:t>
            </a:r>
            <a:r>
              <a:rPr lang="en-US" sz="1600" b="1" i="1" dirty="0">
                <a:latin typeface="Times" charset="0"/>
              </a:rPr>
              <a:t>n</a:t>
            </a:r>
            <a:r>
              <a:rPr lang="en-US" sz="1600" b="1" dirty="0">
                <a:latin typeface="Times" charset="0"/>
              </a:rPr>
              <a:t>” is </a:t>
            </a:r>
            <a:r>
              <a:rPr lang="en-US" sz="1600" b="1" dirty="0" smtClean="0">
                <a:latin typeface="Times" charset="0"/>
              </a:rPr>
              <a:t>PRESENT TIME</a:t>
            </a:r>
            <a:endParaRPr lang="en-US" sz="1600" i="1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AEF0D-3DC1-43C2-906F-4E9B1F009D01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ANOTHER 3-pt AVERAGER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Uses “PAST” VALUES of x[n]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IMPORTANT IF “n” represents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REAL TIME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US" smtClean="0">
                <a:ea typeface="ＭＳ Ｐゴシック" pitchFamily="34" charset="-128"/>
              </a:rPr>
              <a:t>WHEN x[n] &amp; y[n] ARE STREAMS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28600" y="3724275"/>
            <a:ext cx="9677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876800" y="5019675"/>
            <a:ext cx="1676400" cy="457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solidFill>
                <a:schemeClr val="accent1"/>
              </a:solidFill>
              <a:latin typeface="Times" charset="0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209800" y="5019675"/>
            <a:ext cx="2057400" cy="4572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latin typeface="Times" charset="0"/>
            </a:endParaRP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6019800" y="5476875"/>
            <a:ext cx="533400" cy="457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solidFill>
                <a:schemeClr val="accent1"/>
              </a:solidFill>
              <a:latin typeface="Times" charset="0"/>
            </a:endParaRPr>
          </a:p>
        </p:txBody>
      </p:sp>
      <p:graphicFrame>
        <p:nvGraphicFramePr>
          <p:cNvPr id="164872" name="Object 2"/>
          <p:cNvGraphicFramePr>
            <a:graphicFrameLocks noChangeAspect="1"/>
          </p:cNvGraphicFramePr>
          <p:nvPr/>
        </p:nvGraphicFramePr>
        <p:xfrm>
          <a:off x="1371600" y="3733800"/>
          <a:ext cx="5311775" cy="633413"/>
        </p:xfrm>
        <a:graphic>
          <a:graphicData uri="http://schemas.openxmlformats.org/presentationml/2006/ole">
            <p:oleObj spid="_x0000_s3074" name="Equation" r:id="rId5" imgW="2133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nimBg="1" autoUpdateAnimBg="0"/>
      <p:bldP spid="16487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AEF0D-3DC1-43C2-906F-4E9B1F009D01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CAUSAL 3-pt AVERAGER</a:t>
            </a:r>
          </a:p>
        </p:txBody>
      </p:sp>
      <p:pic>
        <p:nvPicPr>
          <p:cNvPr id="12" name="Picture 3" descr="fig05_05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6754" y="1371600"/>
            <a:ext cx="725117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4872" name="Object 2"/>
          <p:cNvGraphicFramePr>
            <a:graphicFrameLocks noChangeAspect="1"/>
          </p:cNvGraphicFramePr>
          <p:nvPr/>
        </p:nvGraphicFramePr>
        <p:xfrm>
          <a:off x="152400" y="3684800"/>
          <a:ext cx="4244975" cy="506200"/>
        </p:xfrm>
        <a:graphic>
          <a:graphicData uri="http://schemas.openxmlformats.org/presentationml/2006/ole">
            <p:oleObj spid="_x0000_s89090" name="Equation" r:id="rId5" imgW="2133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E29F7-AC40-454D-BA8E-573A34642DDA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066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CAUSAL FIR FILTER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 COEFFICIENTS {b</a:t>
            </a:r>
            <a:r>
              <a:rPr lang="en-US" baseline="-25000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}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DEFINE THE FILTER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For example,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029200" y="2286000"/>
          <a:ext cx="3733800" cy="1371600"/>
        </p:xfrm>
        <a:graphic>
          <a:graphicData uri="http://schemas.openxmlformats.org/presentationml/2006/ole">
            <p:oleObj spid="_x0000_s4098" name="Equation" r:id="rId4" imgW="1244520" imgH="457200" progId="Equation.3">
              <p:embed/>
            </p:oleObj>
          </a:graphicData>
        </a:graphic>
      </p:graphicFrame>
      <p:graphicFrame>
        <p:nvGraphicFramePr>
          <p:cNvPr id="166921" name="Object 3"/>
          <p:cNvGraphicFramePr>
            <a:graphicFrameLocks noChangeAspect="1"/>
          </p:cNvGraphicFramePr>
          <p:nvPr/>
        </p:nvGraphicFramePr>
        <p:xfrm>
          <a:off x="914400" y="4495800"/>
          <a:ext cx="7543800" cy="1858963"/>
        </p:xfrm>
        <a:graphic>
          <a:graphicData uri="http://schemas.openxmlformats.org/presentationml/2006/ole">
            <p:oleObj spid="_x0000_s4099" name="Equation" r:id="rId5" imgW="2679480" imgH="660240" progId="Equation.3">
              <p:embed/>
            </p:oleObj>
          </a:graphicData>
        </a:graphic>
      </p:graphicFrame>
      <p:graphicFrame>
        <p:nvGraphicFramePr>
          <p:cNvPr id="166922" name="Object 4"/>
          <p:cNvGraphicFramePr>
            <a:graphicFrameLocks noChangeAspect="1"/>
          </p:cNvGraphicFramePr>
          <p:nvPr/>
        </p:nvGraphicFramePr>
        <p:xfrm>
          <a:off x="3505200" y="3733800"/>
          <a:ext cx="2514600" cy="595313"/>
        </p:xfrm>
        <a:graphic>
          <a:graphicData uri="http://schemas.openxmlformats.org/presentationml/2006/ole">
            <p:oleObj spid="_x0000_s4100" name="Equation" r:id="rId6" imgW="965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DC06F-E456-49A8-8E0D-F03FE81530B0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GENERAL CAUSAL FIR FILTER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 COEFFICIENTS {b</a:t>
            </a:r>
            <a:r>
              <a:rPr lang="en-US" baseline="-25000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}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FILTER </a:t>
            </a: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ORDER</a:t>
            </a:r>
            <a:r>
              <a:rPr lang="en-US" smtClean="0">
                <a:ea typeface="ＭＳ Ｐゴシック" pitchFamily="34" charset="-128"/>
              </a:rPr>
              <a:t> is M</a:t>
            </a:r>
          </a:p>
          <a:p>
            <a:r>
              <a:rPr lang="en-US" smtClean="0">
                <a:ea typeface="ＭＳ Ｐゴシック" pitchFamily="34" charset="-128"/>
              </a:rPr>
              <a:t>FILTER </a:t>
            </a: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“LENGTH”</a:t>
            </a:r>
            <a:r>
              <a:rPr lang="en-US" smtClean="0">
                <a:ea typeface="ＭＳ Ｐゴシック" pitchFamily="34" charset="-128"/>
              </a:rPr>
              <a:t> is L = M+1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NUMBER of FILTER COEFFS is L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05000" y="2338388"/>
          <a:ext cx="4419600" cy="1624012"/>
        </p:xfrm>
        <a:graphic>
          <a:graphicData uri="http://schemas.openxmlformats.org/presentationml/2006/ole">
            <p:oleObj spid="_x0000_s5122" name="Equation" r:id="rId4" imgW="1244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8438B-C726-44D7-AF42-A67593EE4E74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SLIDE a WINDOW across x[n]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4724400" y="5943600"/>
            <a:ext cx="738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" charset="0"/>
              </a:rPr>
              <a:t>x</a:t>
            </a:r>
            <a:r>
              <a:rPr lang="en-US" b="1" dirty="0">
                <a:latin typeface="Times" charset="0"/>
              </a:rPr>
              <a:t>[</a:t>
            </a:r>
            <a:r>
              <a:rPr lang="en-US" b="1" i="1" dirty="0">
                <a:latin typeface="Times" charset="0"/>
              </a:rPr>
              <a:t>n</a:t>
            </a:r>
            <a:r>
              <a:rPr lang="en-US" b="1" dirty="0">
                <a:latin typeface="Times" charset="0"/>
              </a:rPr>
              <a:t>]</a:t>
            </a:r>
            <a:endParaRPr lang="en-US" i="1" dirty="0">
              <a:latin typeface="Times" charset="0"/>
            </a:endParaRP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3276600" y="5943600"/>
            <a:ext cx="11112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</a:t>
            </a:r>
            <a:r>
              <a:rPr lang="en-US" b="1">
                <a:latin typeface="Times" charset="0"/>
              </a:rPr>
              <a:t>[</a:t>
            </a:r>
            <a:r>
              <a:rPr lang="en-US" b="1" i="1">
                <a:latin typeface="Times" charset="0"/>
              </a:rPr>
              <a:t>n-M</a:t>
            </a:r>
            <a:r>
              <a:rPr lang="en-US" b="1">
                <a:latin typeface="Times" charset="0"/>
              </a:rPr>
              <a:t>]</a:t>
            </a:r>
            <a:endParaRPr lang="en-US" i="1">
              <a:latin typeface="Times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08000" y="2314575"/>
          <a:ext cx="8331200" cy="1006475"/>
        </p:xfrm>
        <a:graphic>
          <a:graphicData uri="http://schemas.openxmlformats.org/presentationml/2006/ole">
            <p:oleObj spid="_x0000_s87042" name="Equation" r:id="rId4" imgW="3581280" imgH="431640" progId="Equation.3">
              <p:embed/>
            </p:oleObj>
          </a:graphicData>
        </a:graphic>
      </p:graphicFrame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CAUSAL FIR FILTER</a:t>
            </a:r>
          </a:p>
        </p:txBody>
      </p:sp>
      <p:pic>
        <p:nvPicPr>
          <p:cNvPr id="11" name="Picture 3" descr="fig05_04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429000"/>
            <a:ext cx="875392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7E0B90-35D5-4321-B6F3-1D948BA536B6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3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4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53FC2-63CD-4F10-BCCF-A7E8B1A37DF9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FILTERED STOCK SIGNAL</a:t>
            </a: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79550"/>
            <a:ext cx="80454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7391400" y="3810000"/>
            <a:ext cx="1431925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0066"/>
                </a:solidFill>
                <a:latin typeface="Times" charset="0"/>
              </a:rPr>
              <a:t>OUTPUT</a:t>
            </a:r>
            <a:endParaRPr lang="en-US" i="1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381000" y="3048000"/>
            <a:ext cx="11445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INPUT</a:t>
            </a:r>
            <a:endParaRPr lang="en-US" i="1">
              <a:latin typeface="Times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6858000" y="6172200"/>
            <a:ext cx="20828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50-pt Averager</a:t>
            </a:r>
            <a:endParaRPr lang="en-US" i="1">
              <a:latin typeface="Times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05000" y="3429000"/>
            <a:ext cx="1524000" cy="685800"/>
            <a:chOff x="1200" y="2112"/>
            <a:chExt cx="960" cy="432"/>
          </a:xfrm>
        </p:grpSpPr>
        <p:sp>
          <p:nvSpPr>
            <p:cNvPr id="36878" name="Rectangle 12"/>
            <p:cNvSpPr>
              <a:spLocks noChangeArrowheads="1"/>
            </p:cNvSpPr>
            <p:nvPr/>
          </p:nvSpPr>
          <p:spPr bwMode="auto">
            <a:xfrm>
              <a:off x="1200" y="2112"/>
              <a:ext cx="960" cy="9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2112" y="2160"/>
              <a:ext cx="0" cy="38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581400" y="2819400"/>
            <a:ext cx="1524000" cy="1447800"/>
            <a:chOff x="2256" y="1776"/>
            <a:chExt cx="960" cy="912"/>
          </a:xfrm>
        </p:grpSpPr>
        <p:sp>
          <p:nvSpPr>
            <p:cNvPr id="36876" name="Rectangle 14"/>
            <p:cNvSpPr>
              <a:spLocks noChangeArrowheads="1"/>
            </p:cNvSpPr>
            <p:nvPr/>
          </p:nvSpPr>
          <p:spPr bwMode="auto">
            <a:xfrm>
              <a:off x="2256" y="1776"/>
              <a:ext cx="960" cy="9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3168" y="1824"/>
              <a:ext cx="0" cy="8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057F7-784E-4B5F-A618-97392C843024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96631" name="Object 2"/>
          <p:cNvGraphicFramePr>
            <a:graphicFrameLocks noChangeAspect="1"/>
          </p:cNvGraphicFramePr>
          <p:nvPr/>
        </p:nvGraphicFramePr>
        <p:xfrm>
          <a:off x="2895600" y="3106738"/>
          <a:ext cx="3276600" cy="1617662"/>
        </p:xfrm>
        <a:graphic>
          <a:graphicData uri="http://schemas.openxmlformats.org/presentationml/2006/ole">
            <p:oleObj spid="_x0000_s7170" name="Equation" r:id="rId4" imgW="1079280" imgH="533160" progId="Equation.3">
              <p:embed/>
            </p:oleObj>
          </a:graphicData>
        </a:graphic>
      </p:graphicFrame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SPECIAL INPUT SIGNALS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x[n] = SINUSOID</a:t>
            </a:r>
          </a:p>
          <a:p>
            <a:r>
              <a:rPr lang="en-US" smtClean="0">
                <a:ea typeface="ＭＳ Ｐゴシック" pitchFamily="34" charset="-128"/>
              </a:rPr>
              <a:t>x[n] has only one NON-ZERO VALUE</a:t>
            </a:r>
          </a:p>
        </p:txBody>
      </p:sp>
      <p:grpSp>
        <p:nvGrpSpPr>
          <p:cNvPr id="7176" name="Group 25"/>
          <p:cNvGrpSpPr>
            <a:grpSpLocks/>
          </p:cNvGrpSpPr>
          <p:nvPr/>
        </p:nvGrpSpPr>
        <p:grpSpPr bwMode="auto">
          <a:xfrm>
            <a:off x="1752600" y="4800600"/>
            <a:ext cx="6450013" cy="1371600"/>
            <a:chOff x="1104" y="3024"/>
            <a:chExt cx="4063" cy="864"/>
          </a:xfrm>
        </p:grpSpPr>
        <p:sp>
          <p:nvSpPr>
            <p:cNvPr id="7179" name="Line 5"/>
            <p:cNvSpPr>
              <a:spLocks noChangeShapeType="1"/>
            </p:cNvSpPr>
            <p:nvPr/>
          </p:nvSpPr>
          <p:spPr bwMode="auto">
            <a:xfrm>
              <a:off x="1104" y="369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>
              <a:off x="2784" y="30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7"/>
            <p:cNvSpPr>
              <a:spLocks noChangeShapeType="1"/>
            </p:cNvSpPr>
            <p:nvPr/>
          </p:nvSpPr>
          <p:spPr bwMode="auto">
            <a:xfrm flipV="1">
              <a:off x="2784" y="321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8"/>
            <p:cNvSpPr>
              <a:spLocks noChangeShapeType="1"/>
            </p:cNvSpPr>
            <p:nvPr/>
          </p:nvSpPr>
          <p:spPr bwMode="auto">
            <a:xfrm flipH="1" flipV="1">
              <a:off x="30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9"/>
            <p:cNvSpPr>
              <a:spLocks noChangeShapeType="1"/>
            </p:cNvSpPr>
            <p:nvPr/>
          </p:nvSpPr>
          <p:spPr bwMode="auto">
            <a:xfrm flipH="1" flipV="1">
              <a:off x="326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0"/>
            <p:cNvSpPr>
              <a:spLocks noChangeShapeType="1"/>
            </p:cNvSpPr>
            <p:nvPr/>
          </p:nvSpPr>
          <p:spPr bwMode="auto">
            <a:xfrm flipH="1" flipV="1">
              <a:off x="350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 flipH="1" flipV="1">
              <a:off x="374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2"/>
            <p:cNvSpPr>
              <a:spLocks noChangeShapeType="1"/>
            </p:cNvSpPr>
            <p:nvPr/>
          </p:nvSpPr>
          <p:spPr bwMode="auto">
            <a:xfrm flipH="1" flipV="1">
              <a:off x="398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3"/>
            <p:cNvSpPr>
              <a:spLocks noChangeShapeType="1"/>
            </p:cNvSpPr>
            <p:nvPr/>
          </p:nvSpPr>
          <p:spPr bwMode="auto">
            <a:xfrm flipH="1" flipV="1">
              <a:off x="42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4"/>
            <p:cNvSpPr>
              <a:spLocks noChangeShapeType="1"/>
            </p:cNvSpPr>
            <p:nvPr/>
          </p:nvSpPr>
          <p:spPr bwMode="auto">
            <a:xfrm flipH="1" flipV="1">
              <a:off x="254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1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6"/>
            <p:cNvSpPr>
              <a:spLocks noChangeShapeType="1"/>
            </p:cNvSpPr>
            <p:nvPr/>
          </p:nvSpPr>
          <p:spPr bwMode="auto">
            <a:xfrm flipH="1" flipV="1">
              <a:off x="206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17"/>
            <p:cNvSpPr>
              <a:spLocks noChangeShapeType="1"/>
            </p:cNvSpPr>
            <p:nvPr/>
          </p:nvSpPr>
          <p:spPr bwMode="auto">
            <a:xfrm flipH="1" flipV="1">
              <a:off x="18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18"/>
            <p:cNvSpPr>
              <a:spLocks noChangeShapeType="1"/>
            </p:cNvSpPr>
            <p:nvPr/>
          </p:nvSpPr>
          <p:spPr bwMode="auto">
            <a:xfrm flipH="1" flipV="1">
              <a:off x="158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19"/>
            <p:cNvSpPr txBox="1">
              <a:spLocks noChangeArrowheads="1"/>
            </p:cNvSpPr>
            <p:nvPr/>
          </p:nvSpPr>
          <p:spPr bwMode="auto">
            <a:xfrm>
              <a:off x="2812" y="30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  <a:endParaRPr lang="en-US" i="1"/>
            </a:p>
          </p:txBody>
        </p:sp>
        <p:sp>
          <p:nvSpPr>
            <p:cNvPr id="7194" name="Text Box 20"/>
            <p:cNvSpPr txBox="1">
              <a:spLocks noChangeArrowheads="1"/>
            </p:cNvSpPr>
            <p:nvPr/>
          </p:nvSpPr>
          <p:spPr bwMode="auto">
            <a:xfrm>
              <a:off x="4944" y="36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</a:t>
              </a:r>
              <a:endParaRPr lang="en-US" i="1"/>
            </a:p>
          </p:txBody>
        </p:sp>
      </p:grp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1600200" y="4572000"/>
            <a:ext cx="2020888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charset="0"/>
              </a:rPr>
              <a:t>UNIT-IMPULSE</a:t>
            </a:r>
            <a:endParaRPr lang="en-US" i="1">
              <a:latin typeface="Arial" charset="0"/>
            </a:endParaRPr>
          </a:p>
        </p:txBody>
      </p:sp>
      <p:sp>
        <p:nvSpPr>
          <p:cNvPr id="7178" name="Text Box 22"/>
          <p:cNvSpPr txBox="1">
            <a:spLocks noChangeArrowheads="1"/>
          </p:cNvSpPr>
          <p:nvPr/>
        </p:nvSpPr>
        <p:spPr bwMode="auto">
          <a:xfrm>
            <a:off x="4343400" y="1919288"/>
            <a:ext cx="3959225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FREQUENCY RESPONSE (LATER)</a:t>
            </a:r>
            <a:endParaRPr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A3697-694F-46DE-9AB5-8F2F18282A0F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UNIT IMPULSE SIGNAL </a:t>
            </a:r>
            <a:r>
              <a:rPr lang="en-US" sz="4400" b="1" smtClean="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[n]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20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530350"/>
            <a:ext cx="86106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457200" y="3505200"/>
            <a:ext cx="2312988" cy="10350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d</a:t>
            </a:r>
            <a:r>
              <a:rPr lang="en-US" sz="2000" b="1"/>
              <a:t>[n] is NON-ZERO</a:t>
            </a:r>
          </a:p>
          <a:p>
            <a:r>
              <a:rPr lang="en-US" sz="2000" b="1"/>
              <a:t>When its argument</a:t>
            </a:r>
          </a:p>
          <a:p>
            <a:r>
              <a:rPr lang="en-US" sz="2000" b="1"/>
              <a:t>is equal to ZERO</a:t>
            </a:r>
            <a:endParaRPr lang="en-US" i="1"/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5927725" y="2698750"/>
            <a:ext cx="53340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4267200" y="2209800"/>
            <a:ext cx="53340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 flipH="1">
            <a:off x="5715000" y="3581400"/>
            <a:ext cx="4572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810000" y="3429000"/>
          <a:ext cx="1295400" cy="506413"/>
        </p:xfrm>
        <a:graphic>
          <a:graphicData uri="http://schemas.openxmlformats.org/presentationml/2006/ole">
            <p:oleObj spid="_x0000_s8194" name="Equation" r:id="rId5" imgW="520560" imgH="203040" progId="Equation.3">
              <p:embed/>
            </p:oleObj>
          </a:graphicData>
        </a:graphic>
      </p:graphicFrame>
      <p:graphicFrame>
        <p:nvGraphicFramePr>
          <p:cNvPr id="197643" name="Object 3"/>
          <p:cNvGraphicFramePr>
            <a:graphicFrameLocks noChangeAspect="1"/>
          </p:cNvGraphicFramePr>
          <p:nvPr/>
        </p:nvGraphicFramePr>
        <p:xfrm>
          <a:off x="5791200" y="3200400"/>
          <a:ext cx="838200" cy="419100"/>
        </p:xfrm>
        <a:graphic>
          <a:graphicData uri="http://schemas.openxmlformats.org/presentationml/2006/ole">
            <p:oleObj spid="_x0000_s8195" name="Equation" r:id="rId6" imgW="3553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nimBg="1" autoUpdateAnimBg="0"/>
      <p:bldP spid="197639" grpId="0" animBg="1"/>
      <p:bldP spid="197640" grpId="0" animBg="1"/>
      <p:bldP spid="1976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7DFDE-1734-4546-B484-48DB424B212B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Sequence Representation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133475" y="1416050"/>
          <a:ext cx="6970713" cy="2373313"/>
        </p:xfrm>
        <a:graphic>
          <a:graphicData uri="http://schemas.openxmlformats.org/presentationml/2006/ole">
            <p:oleObj spid="_x0000_s9218" name="Image" r:id="rId3" imgW="2746021" imgH="935659" progId="">
              <p:embed/>
            </p:oleObj>
          </a:graphicData>
        </a:graphic>
      </p:graphicFrame>
      <p:graphicFrame>
        <p:nvGraphicFramePr>
          <p:cNvPr id="342022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149350" y="3768725"/>
          <a:ext cx="2817813" cy="566738"/>
        </p:xfrm>
        <a:graphic>
          <a:graphicData uri="http://schemas.openxmlformats.org/presentationml/2006/ole">
            <p:oleObj spid="_x0000_s9219" name="Equation" r:id="rId4" imgW="1143000" imgH="203040" progId="Equation.3">
              <p:embed/>
            </p:oleObj>
          </a:graphicData>
        </a:graphic>
      </p:graphicFrame>
      <p:graphicFrame>
        <p:nvGraphicFramePr>
          <p:cNvPr id="342024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316038" y="5207000"/>
          <a:ext cx="6523037" cy="1046163"/>
        </p:xfrm>
        <a:graphic>
          <a:graphicData uri="http://schemas.openxmlformats.org/presentationml/2006/ole">
            <p:oleObj spid="_x0000_s9220" name="Equation" r:id="rId5" imgW="2692080" imgH="431640" progId="Equation.3">
              <p:embed/>
            </p:oleObj>
          </a:graphicData>
        </a:graphic>
      </p:graphicFrame>
      <p:graphicFrame>
        <p:nvGraphicFramePr>
          <p:cNvPr id="342026" name="Object 5"/>
          <p:cNvGraphicFramePr>
            <a:graphicFrameLocks noChangeAspect="1"/>
          </p:cNvGraphicFramePr>
          <p:nvPr>
            <p:ph sz="quarter" idx="4"/>
          </p:nvPr>
        </p:nvGraphicFramePr>
        <p:xfrm>
          <a:off x="4922838" y="3773488"/>
          <a:ext cx="2706687" cy="569912"/>
        </p:xfrm>
        <a:graphic>
          <a:graphicData uri="http://schemas.openxmlformats.org/presentationml/2006/ole">
            <p:oleObj spid="_x0000_s9221" name="Equation" r:id="rId6" imgW="1091880" imgH="203040" progId="Equation.3">
              <p:embed/>
            </p:oleObj>
          </a:graphicData>
        </a:graphic>
      </p:graphicFrame>
      <p:graphicFrame>
        <p:nvGraphicFramePr>
          <p:cNvPr id="342028" name="Object 6"/>
          <p:cNvGraphicFramePr>
            <a:graphicFrameLocks noChangeAspect="1"/>
          </p:cNvGraphicFramePr>
          <p:nvPr/>
        </p:nvGraphicFramePr>
        <p:xfrm>
          <a:off x="1166813" y="4508500"/>
          <a:ext cx="2817812" cy="500063"/>
        </p:xfrm>
        <a:graphic>
          <a:graphicData uri="http://schemas.openxmlformats.org/presentationml/2006/ole">
            <p:oleObj spid="_x0000_s9222" name="Equation" r:id="rId7" imgW="1143000" imgH="203040" progId="Equation.3">
              <p:embed/>
            </p:oleObj>
          </a:graphicData>
        </a:graphic>
      </p:graphicFrame>
      <p:graphicFrame>
        <p:nvGraphicFramePr>
          <p:cNvPr id="342029" name="Object 7"/>
          <p:cNvGraphicFramePr>
            <a:graphicFrameLocks noChangeAspect="1"/>
          </p:cNvGraphicFramePr>
          <p:nvPr/>
        </p:nvGraphicFramePr>
        <p:xfrm>
          <a:off x="4889500" y="4513263"/>
          <a:ext cx="2800350" cy="503237"/>
        </p:xfrm>
        <a:graphic>
          <a:graphicData uri="http://schemas.openxmlformats.org/presentationml/2006/ole">
            <p:oleObj spid="_x0000_s9223" name="Equation" r:id="rId8" imgW="1130040" imgH="203040" progId="Equation.3">
              <p:embed/>
            </p:oleObj>
          </a:graphicData>
        </a:graphic>
      </p:graphicFrame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931863" y="183515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Example: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28875" y="5114925"/>
            <a:ext cx="4210050" cy="1133475"/>
            <a:chOff x="1530" y="3088"/>
            <a:chExt cx="2652" cy="714"/>
          </a:xfrm>
        </p:grpSpPr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3094" y="3088"/>
              <a:ext cx="246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2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3936" y="3088"/>
              <a:ext cx="246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4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232" name="Text Box 17"/>
            <p:cNvSpPr txBox="1">
              <a:spLocks noChangeArrowheads="1"/>
            </p:cNvSpPr>
            <p:nvPr/>
          </p:nvSpPr>
          <p:spPr bwMode="auto">
            <a:xfrm>
              <a:off x="1530" y="3434"/>
              <a:ext cx="246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6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233" name="Text Box 18"/>
            <p:cNvSpPr txBox="1">
              <a:spLocks noChangeArrowheads="1"/>
            </p:cNvSpPr>
            <p:nvPr/>
          </p:nvSpPr>
          <p:spPr bwMode="auto">
            <a:xfrm>
              <a:off x="2730" y="3434"/>
              <a:ext cx="246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4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234" name="Text Box 19"/>
            <p:cNvSpPr txBox="1">
              <a:spLocks noChangeArrowheads="1"/>
            </p:cNvSpPr>
            <p:nvPr/>
          </p:nvSpPr>
          <p:spPr bwMode="auto">
            <a:xfrm>
              <a:off x="1920" y="3088"/>
              <a:ext cx="246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0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UNIT IMPULSE RESPONSE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filter description usually given in terms of coefficients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k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Can we describe the filter using a </a:t>
            </a:r>
            <a:r>
              <a:rPr lang="en-US" b="1" u="sng" smtClean="0">
                <a:solidFill>
                  <a:srgbClr val="FF6600"/>
                </a:solidFill>
                <a:ea typeface="ＭＳ Ｐゴシック" pitchFamily="34" charset="-128"/>
              </a:rPr>
              <a:t>SIGNAL</a:t>
            </a:r>
            <a:r>
              <a:rPr lang="en-US" smtClean="0">
                <a:solidFill>
                  <a:srgbClr val="FF66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instead?</a:t>
            </a:r>
          </a:p>
          <a:p>
            <a:r>
              <a:rPr lang="en-US" smtClean="0">
                <a:ea typeface="ＭＳ Ｐゴシック" pitchFamily="34" charset="-128"/>
              </a:rPr>
              <a:t>What happens if input is a unit impulse?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76BC1-A389-42D6-9550-E3025BFF1031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667000" y="2962275"/>
          <a:ext cx="3810000" cy="1400175"/>
        </p:xfrm>
        <a:graphic>
          <a:graphicData uri="http://schemas.openxmlformats.org/presentationml/2006/ole">
            <p:oleObj spid="_x0000_s10242" name="Equation" r:id="rId3" imgW="1244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9E9E8-408E-4619-A587-EF5222029F41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4-pt AVERAGER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531938"/>
            <a:ext cx="80010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CAUSAL SYSTEM: USE PAST VALUES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77900" y="2197100"/>
          <a:ext cx="7289800" cy="676275"/>
        </p:xfrm>
        <a:graphic>
          <a:graphicData uri="http://schemas.openxmlformats.org/presentationml/2006/ole">
            <p:oleObj spid="_x0000_s11266" name="Equation" r:id="rId4" imgW="2743200" imgH="253800" progId="Equation.3">
              <p:embed/>
            </p:oleObj>
          </a:graphicData>
        </a:graphic>
      </p:graphicFrame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57200" y="3038475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INPUT = UNIT IMPULSE SIGNAL = </a:t>
            </a:r>
            <a:r>
              <a:rPr kumimoji="1" lang="en-US" sz="3200">
                <a:latin typeface="Symbol" pitchFamily="18" charset="2"/>
              </a:rPr>
              <a:t>d</a:t>
            </a:r>
            <a:r>
              <a:rPr kumimoji="1" lang="en-US" sz="3200">
                <a:latin typeface="Arial" charset="0"/>
              </a:rPr>
              <a:t>[n]</a:t>
            </a:r>
          </a:p>
        </p:txBody>
      </p:sp>
      <p:graphicFrame>
        <p:nvGraphicFramePr>
          <p:cNvPr id="313350" name="Object 3"/>
          <p:cNvGraphicFramePr>
            <a:graphicFrameLocks noChangeAspect="1"/>
          </p:cNvGraphicFramePr>
          <p:nvPr/>
        </p:nvGraphicFramePr>
        <p:xfrm>
          <a:off x="898525" y="3757613"/>
          <a:ext cx="7396163" cy="1076325"/>
        </p:xfrm>
        <a:graphic>
          <a:graphicData uri="http://schemas.openxmlformats.org/presentationml/2006/ole">
            <p:oleObj spid="_x0000_s11267" name="Equation" r:id="rId5" imgW="2971800" imgH="431640" progId="Equation.3">
              <p:embed/>
            </p:oleObj>
          </a:graphicData>
        </a:graphic>
      </p:graphicFrame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457200" y="5181600"/>
            <a:ext cx="84582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OUTPUT is called </a:t>
            </a: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“</a:t>
            </a:r>
            <a:r>
              <a:rPr kumimoji="1" lang="en-US" sz="3200" b="1">
                <a:solidFill>
                  <a:schemeClr val="accent1"/>
                </a:solidFill>
                <a:latin typeface="Arial" charset="0"/>
              </a:rPr>
              <a:t>IMPULSE RESPONSE</a:t>
            </a: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”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Denoted h[n]=y[n] when x[n]=</a:t>
            </a:r>
            <a:r>
              <a:rPr kumimoji="1" lang="en-US" sz="3200">
                <a:latin typeface="Symbol" pitchFamily="18" charset="2"/>
              </a:rPr>
              <a:t>d</a:t>
            </a:r>
            <a:r>
              <a:rPr kumimoji="1" lang="en-US" sz="3200">
                <a:latin typeface="Arial" charset="0"/>
              </a:rPr>
              <a:t>[n]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build="p" bldLvl="2" autoUpdateAnimBg="0"/>
      <p:bldP spid="31335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CD5285-8614-4930-B65F-FBD002EB3DCD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Unit Impulse Response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406650" y="2279650"/>
          <a:ext cx="114300" cy="246063"/>
        </p:xfrm>
        <a:graphic>
          <a:graphicData uri="http://schemas.openxmlformats.org/presentationml/2006/ole">
            <p:oleObj spid="_x0000_s12290" name="Equation" r:id="rId4" imgW="114120" imgH="215640" progId="Equation.3">
              <p:embed/>
            </p:oleObj>
          </a:graphicData>
        </a:graphic>
      </p:graphicFrame>
      <p:graphicFrame>
        <p:nvGraphicFramePr>
          <p:cNvPr id="332806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685925" y="2330450"/>
          <a:ext cx="5584825" cy="3905250"/>
        </p:xfrm>
        <a:graphic>
          <a:graphicData uri="http://schemas.openxmlformats.org/presentationml/2006/ole">
            <p:oleObj spid="_x0000_s12291" name="Equation" r:id="rId5" imgW="2552400" imgH="157464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9100" y="1412875"/>
          <a:ext cx="8231188" cy="668338"/>
        </p:xfrm>
        <a:graphic>
          <a:graphicData uri="http://schemas.openxmlformats.org/presentationml/2006/ole">
            <p:oleObj spid="_x0000_s12292" name="Equation" r:id="rId6" imgW="2819160" imgH="228600" progId="Equation.3">
              <p:embed/>
            </p:oleObj>
          </a:graphicData>
        </a:graphic>
      </p:graphicFrame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4838" y="4030663"/>
            <a:ext cx="6130925" cy="2187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2814" name="Object 5"/>
          <p:cNvGraphicFramePr>
            <a:graphicFrameLocks noChangeAspect="1"/>
          </p:cNvGraphicFramePr>
          <p:nvPr/>
        </p:nvGraphicFramePr>
        <p:xfrm>
          <a:off x="604838" y="4208463"/>
          <a:ext cx="7991475" cy="1876425"/>
        </p:xfrm>
        <a:graphic>
          <a:graphicData uri="http://schemas.openxmlformats.org/presentationml/2006/ole">
            <p:oleObj spid="_x0000_s12293" name="Equation" r:id="rId7" imgW="2869920" imgH="672840" progId="Equation.3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65400" y="2925763"/>
            <a:ext cx="2328863" cy="593725"/>
            <a:chOff x="1616" y="1941"/>
            <a:chExt cx="1467" cy="374"/>
          </a:xfrm>
        </p:grpSpPr>
        <p:sp>
          <p:nvSpPr>
            <p:cNvPr id="12309" name="Rectangle 15"/>
            <p:cNvSpPr>
              <a:spLocks noChangeArrowheads="1"/>
            </p:cNvSpPr>
            <p:nvPr/>
          </p:nvSpPr>
          <p:spPr bwMode="auto">
            <a:xfrm>
              <a:off x="1616" y="1941"/>
              <a:ext cx="1467" cy="2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16"/>
            <p:cNvSpPr>
              <a:spLocks noChangeShapeType="1"/>
            </p:cNvSpPr>
            <p:nvPr/>
          </p:nvSpPr>
          <p:spPr bwMode="auto">
            <a:xfrm>
              <a:off x="2853" y="2176"/>
              <a:ext cx="86" cy="1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132138" y="2916238"/>
            <a:ext cx="2328862" cy="593725"/>
            <a:chOff x="1973" y="1935"/>
            <a:chExt cx="1467" cy="374"/>
          </a:xfrm>
        </p:grpSpPr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1973" y="1935"/>
              <a:ext cx="1467" cy="2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>
              <a:off x="3163" y="2170"/>
              <a:ext cx="86" cy="1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794125" y="2925763"/>
            <a:ext cx="2065338" cy="584200"/>
            <a:chOff x="2224" y="1941"/>
            <a:chExt cx="1467" cy="368"/>
          </a:xfrm>
        </p:grpSpPr>
        <p:sp>
          <p:nvSpPr>
            <p:cNvPr id="12305" name="Rectangle 19"/>
            <p:cNvSpPr>
              <a:spLocks noChangeArrowheads="1"/>
            </p:cNvSpPr>
            <p:nvPr/>
          </p:nvSpPr>
          <p:spPr bwMode="auto">
            <a:xfrm>
              <a:off x="2224" y="1941"/>
              <a:ext cx="1467" cy="2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3462" y="2170"/>
              <a:ext cx="86" cy="1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29138" y="2925763"/>
            <a:ext cx="1795462" cy="593725"/>
            <a:chOff x="2517" y="1941"/>
            <a:chExt cx="1467" cy="374"/>
          </a:xfrm>
        </p:grpSpPr>
        <p:sp>
          <p:nvSpPr>
            <p:cNvPr id="12303" name="Rectangle 21"/>
            <p:cNvSpPr>
              <a:spLocks noChangeArrowheads="1"/>
            </p:cNvSpPr>
            <p:nvPr/>
          </p:nvSpPr>
          <p:spPr bwMode="auto">
            <a:xfrm>
              <a:off x="2517" y="1941"/>
              <a:ext cx="1467" cy="2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22"/>
            <p:cNvSpPr>
              <a:spLocks noChangeShapeType="1"/>
            </p:cNvSpPr>
            <p:nvPr/>
          </p:nvSpPr>
          <p:spPr bwMode="auto">
            <a:xfrm>
              <a:off x="3754" y="2176"/>
              <a:ext cx="86" cy="1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664EF-EECA-4FFC-A132-50FD40A29083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 of Shifted Impulses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2406650" y="3863975"/>
          <a:ext cx="114300" cy="215900"/>
        </p:xfrm>
        <a:graphic>
          <a:graphicData uri="http://schemas.openxmlformats.org/presentationml/2006/ole">
            <p:oleObj spid="_x0000_s13314" name="Equation" r:id="rId4" imgW="114120" imgH="21564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01613" y="1828800"/>
          <a:ext cx="8788400" cy="569913"/>
        </p:xfrm>
        <a:graphic>
          <a:graphicData uri="http://schemas.openxmlformats.org/presentationml/2006/ole">
            <p:oleObj spid="_x0000_s13315" name="Equation" r:id="rId5" imgW="3530520" imgH="228600" progId="Equation.3">
              <p:embed/>
            </p:oleObj>
          </a:graphicData>
        </a:graphic>
      </p:graphicFrame>
      <p:graphicFrame>
        <p:nvGraphicFramePr>
          <p:cNvPr id="253957" name="Object 4"/>
          <p:cNvGraphicFramePr>
            <a:graphicFrameLocks noChangeAspect="1"/>
          </p:cNvGraphicFramePr>
          <p:nvPr/>
        </p:nvGraphicFramePr>
        <p:xfrm>
          <a:off x="609600" y="3657600"/>
          <a:ext cx="1762125" cy="2590800"/>
        </p:xfrm>
        <a:graphic>
          <a:graphicData uri="http://schemas.openxmlformats.org/presentationml/2006/ole">
            <p:oleObj spid="_x0000_s13316" name="Equation" r:id="rId6" imgW="761760" imgH="1117440" progId="Equation.3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600200" y="2514600"/>
          <a:ext cx="5715000" cy="3851275"/>
        </p:xfrm>
        <a:graphic>
          <a:graphicData uri="http://schemas.openxmlformats.org/presentationml/2006/ole">
            <p:oleObj spid="_x0000_s13317" name="Equation" r:id="rId7" imgW="2336760" imgH="1574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907A4-3061-445A-9041-A104B5A4714E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201773" name="Object 2"/>
          <p:cNvGraphicFramePr>
            <a:graphicFrameLocks noChangeAspect="1"/>
          </p:cNvGraphicFramePr>
          <p:nvPr/>
        </p:nvGraphicFramePr>
        <p:xfrm>
          <a:off x="1219200" y="2819400"/>
          <a:ext cx="5867400" cy="698500"/>
        </p:xfrm>
        <a:graphic>
          <a:graphicData uri="http://schemas.openxmlformats.org/presentationml/2006/ole">
            <p:oleObj spid="_x0000_s14338" name="Equation" r:id="rId4" imgW="2133360" imgH="253800" progId="Equation.3">
              <p:embed/>
            </p:oleObj>
          </a:graphicData>
        </a:graphic>
      </p:graphicFrame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4-pt Avg Impulse Response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534400" cy="62865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b="1" smtClean="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mtClean="0">
                <a:ea typeface="ＭＳ Ｐゴシック" pitchFamily="34" charset="-128"/>
              </a:rPr>
              <a:t>[n] “READS OUT” the FILTER COEFFICIENTS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3429000"/>
            <a:ext cx="679450" cy="762000"/>
            <a:chOff x="2304" y="2160"/>
            <a:chExt cx="428" cy="480"/>
          </a:xfrm>
        </p:grpSpPr>
        <p:sp>
          <p:nvSpPr>
            <p:cNvPr id="14383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n=0</a:t>
              </a:r>
              <a:endParaRPr lang="en-US" i="1"/>
            </a:p>
          </p:txBody>
        </p:sp>
        <p:sp>
          <p:nvSpPr>
            <p:cNvPr id="14384" name="Line 6"/>
            <p:cNvSpPr>
              <a:spLocks noChangeShapeType="1"/>
            </p:cNvSpPr>
            <p:nvPr/>
          </p:nvSpPr>
          <p:spPr bwMode="auto">
            <a:xfrm flipV="1">
              <a:off x="2544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0" y="3581400"/>
            <a:ext cx="2133600" cy="669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“h” in </a:t>
            </a:r>
            <a:r>
              <a:rPr lang="en-US" sz="1800" b="1" i="1"/>
              <a:t>h</a:t>
            </a:r>
            <a:r>
              <a:rPr lang="en-US" sz="1800" b="1"/>
              <a:t>[n] denotes </a:t>
            </a:r>
          </a:p>
          <a:p>
            <a:r>
              <a:rPr lang="en-US" sz="1800" b="1"/>
              <a:t>Impulse Response </a:t>
            </a:r>
            <a:endParaRPr lang="en-US" sz="1800" i="1"/>
          </a:p>
        </p:txBody>
      </p:sp>
      <p:grpSp>
        <p:nvGrpSpPr>
          <p:cNvPr id="14347" name="Group 47"/>
          <p:cNvGrpSpPr>
            <a:grpSpLocks/>
          </p:cNvGrpSpPr>
          <p:nvPr/>
        </p:nvGrpSpPr>
        <p:grpSpPr bwMode="auto">
          <a:xfrm>
            <a:off x="1371600" y="4267200"/>
            <a:ext cx="6450013" cy="1524000"/>
            <a:chOff x="864" y="2688"/>
            <a:chExt cx="4063" cy="960"/>
          </a:xfrm>
        </p:grpSpPr>
        <p:grpSp>
          <p:nvGrpSpPr>
            <p:cNvPr id="14366" name="Group 46"/>
            <p:cNvGrpSpPr>
              <a:grpSpLocks/>
            </p:cNvGrpSpPr>
            <p:nvPr/>
          </p:nvGrpSpPr>
          <p:grpSpPr bwMode="auto">
            <a:xfrm>
              <a:off x="864" y="2688"/>
              <a:ext cx="3840" cy="960"/>
              <a:chOff x="864" y="2688"/>
              <a:chExt cx="3840" cy="960"/>
            </a:xfrm>
          </p:grpSpPr>
          <p:sp>
            <p:nvSpPr>
              <p:cNvPr id="14368" name="Line 10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Line 11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Line 12"/>
              <p:cNvSpPr>
                <a:spLocks noChangeShapeType="1"/>
              </p:cNvSpPr>
              <p:nvPr/>
            </p:nvSpPr>
            <p:spPr bwMode="auto">
              <a:xfrm flipV="1">
                <a:off x="2544" y="2976"/>
                <a:ext cx="0" cy="48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3"/>
              <p:cNvSpPr>
                <a:spLocks noChangeShapeType="1"/>
              </p:cNvSpPr>
              <p:nvPr/>
            </p:nvSpPr>
            <p:spPr bwMode="auto">
              <a:xfrm flipH="1" flipV="1">
                <a:off x="278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14"/>
              <p:cNvSpPr>
                <a:spLocks noChangeShapeType="1"/>
              </p:cNvSpPr>
              <p:nvPr/>
            </p:nvSpPr>
            <p:spPr bwMode="auto">
              <a:xfrm flipH="1" flipV="1">
                <a:off x="302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3" name="Line 15"/>
              <p:cNvSpPr>
                <a:spLocks noChangeShapeType="1"/>
              </p:cNvSpPr>
              <p:nvPr/>
            </p:nvSpPr>
            <p:spPr bwMode="auto">
              <a:xfrm flipH="1" flipV="1">
                <a:off x="326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16"/>
              <p:cNvSpPr>
                <a:spLocks noChangeShapeType="1"/>
              </p:cNvSpPr>
              <p:nvPr/>
            </p:nvSpPr>
            <p:spPr bwMode="auto">
              <a:xfrm flipH="1" flipV="1">
                <a:off x="350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17"/>
              <p:cNvSpPr>
                <a:spLocks noChangeShapeType="1"/>
              </p:cNvSpPr>
              <p:nvPr/>
            </p:nvSpPr>
            <p:spPr bwMode="auto">
              <a:xfrm flipH="1" flipV="1">
                <a:off x="374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Line 18"/>
              <p:cNvSpPr>
                <a:spLocks noChangeShapeType="1"/>
              </p:cNvSpPr>
              <p:nvPr/>
            </p:nvSpPr>
            <p:spPr bwMode="auto">
              <a:xfrm flipH="1" flipV="1">
                <a:off x="398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" name="Line 19"/>
              <p:cNvSpPr>
                <a:spLocks noChangeShapeType="1"/>
              </p:cNvSpPr>
              <p:nvPr/>
            </p:nvSpPr>
            <p:spPr bwMode="auto">
              <a:xfrm flipH="1" flipV="1">
                <a:off x="230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Line 20"/>
              <p:cNvSpPr>
                <a:spLocks noChangeShapeType="1"/>
              </p:cNvSpPr>
              <p:nvPr/>
            </p:nvSpPr>
            <p:spPr bwMode="auto">
              <a:xfrm flipH="1" flipV="1">
                <a:off x="206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21"/>
              <p:cNvSpPr>
                <a:spLocks noChangeShapeType="1"/>
              </p:cNvSpPr>
              <p:nvPr/>
            </p:nvSpPr>
            <p:spPr bwMode="auto">
              <a:xfrm flipH="1" flipV="1">
                <a:off x="182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22"/>
              <p:cNvSpPr>
                <a:spLocks noChangeShapeType="1"/>
              </p:cNvSpPr>
              <p:nvPr/>
            </p:nvSpPr>
            <p:spPr bwMode="auto">
              <a:xfrm flipH="1" flipV="1">
                <a:off x="158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Line 23"/>
              <p:cNvSpPr>
                <a:spLocks noChangeShapeType="1"/>
              </p:cNvSpPr>
              <p:nvPr/>
            </p:nvSpPr>
            <p:spPr bwMode="auto">
              <a:xfrm flipH="1" flipV="1">
                <a:off x="1344" y="3456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2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688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b="1"/>
                  <a:t>1</a:t>
                </a:r>
                <a:endParaRPr lang="en-US" i="1"/>
              </a:p>
            </p:txBody>
          </p:sp>
        </p:grpSp>
        <p:sp>
          <p:nvSpPr>
            <p:cNvPr id="14367" name="Text Box 25"/>
            <p:cNvSpPr txBox="1">
              <a:spLocks noChangeArrowheads="1"/>
            </p:cNvSpPr>
            <p:nvPr/>
          </p:nvSpPr>
          <p:spPr bwMode="auto">
            <a:xfrm>
              <a:off x="4704" y="33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</a:t>
              </a:r>
              <a:endParaRPr lang="en-US" i="1"/>
            </a:p>
          </p:txBody>
        </p:sp>
      </p:grp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3505200" y="5181600"/>
            <a:ext cx="1447800" cy="304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55" name="Rectangle 27"/>
          <p:cNvSpPr>
            <a:spLocks noChangeArrowheads="1"/>
          </p:cNvSpPr>
          <p:nvPr/>
        </p:nvSpPr>
        <p:spPr bwMode="auto">
          <a:xfrm>
            <a:off x="3886200" y="5486400"/>
            <a:ext cx="1447800" cy="304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679700" y="4556125"/>
            <a:ext cx="1511300" cy="396875"/>
            <a:chOff x="1688" y="2870"/>
            <a:chExt cx="952" cy="250"/>
          </a:xfrm>
        </p:grpSpPr>
        <p:sp>
          <p:nvSpPr>
            <p:cNvPr id="14364" name="Rectangle 29"/>
            <p:cNvSpPr>
              <a:spLocks noChangeArrowheads="1"/>
            </p:cNvSpPr>
            <p:nvPr/>
          </p:nvSpPr>
          <p:spPr bwMode="auto">
            <a:xfrm>
              <a:off x="1728" y="2880"/>
              <a:ext cx="912" cy="1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Text Box 30"/>
            <p:cNvSpPr txBox="1">
              <a:spLocks noChangeArrowheads="1"/>
            </p:cNvSpPr>
            <p:nvPr/>
          </p:nvSpPr>
          <p:spPr bwMode="auto">
            <a:xfrm>
              <a:off x="1688" y="2870"/>
              <a:ext cx="3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n=0</a:t>
              </a:r>
              <a:endParaRPr lang="en-US" i="1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124200" y="4860925"/>
            <a:ext cx="1447800" cy="396875"/>
            <a:chOff x="1968" y="3062"/>
            <a:chExt cx="912" cy="250"/>
          </a:xfrm>
        </p:grpSpPr>
        <p:sp>
          <p:nvSpPr>
            <p:cNvPr id="14362" name="Rectangle 32"/>
            <p:cNvSpPr>
              <a:spLocks noChangeArrowheads="1"/>
            </p:cNvSpPr>
            <p:nvPr/>
          </p:nvSpPr>
          <p:spPr bwMode="auto">
            <a:xfrm>
              <a:off x="1968" y="3072"/>
              <a:ext cx="912" cy="1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Text Box 33"/>
            <p:cNvSpPr txBox="1">
              <a:spLocks noChangeArrowheads="1"/>
            </p:cNvSpPr>
            <p:nvPr/>
          </p:nvSpPr>
          <p:spPr bwMode="auto">
            <a:xfrm>
              <a:off x="1968" y="3062"/>
              <a:ext cx="3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n=1</a:t>
              </a:r>
              <a:endParaRPr lang="en-US" i="1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267200" y="5775325"/>
            <a:ext cx="1447800" cy="396875"/>
            <a:chOff x="2688" y="3638"/>
            <a:chExt cx="912" cy="250"/>
          </a:xfrm>
        </p:grpSpPr>
        <p:sp>
          <p:nvSpPr>
            <p:cNvPr id="14360" name="Rectangle 35"/>
            <p:cNvSpPr>
              <a:spLocks noChangeArrowheads="1"/>
            </p:cNvSpPr>
            <p:nvPr/>
          </p:nvSpPr>
          <p:spPr bwMode="auto">
            <a:xfrm>
              <a:off x="2688" y="3648"/>
              <a:ext cx="912" cy="1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Text Box 36"/>
            <p:cNvSpPr txBox="1">
              <a:spLocks noChangeArrowheads="1"/>
            </p:cNvSpPr>
            <p:nvPr/>
          </p:nvSpPr>
          <p:spPr bwMode="auto">
            <a:xfrm>
              <a:off x="3216" y="3638"/>
              <a:ext cx="3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n=4</a:t>
              </a:r>
              <a:endParaRPr lang="en-US" i="1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648200" y="6080125"/>
            <a:ext cx="1447800" cy="396875"/>
            <a:chOff x="2928" y="3830"/>
            <a:chExt cx="912" cy="250"/>
          </a:xfrm>
        </p:grpSpPr>
        <p:sp>
          <p:nvSpPr>
            <p:cNvPr id="14358" name="Rectangle 38"/>
            <p:cNvSpPr>
              <a:spLocks noChangeArrowheads="1"/>
            </p:cNvSpPr>
            <p:nvPr/>
          </p:nvSpPr>
          <p:spPr bwMode="auto">
            <a:xfrm>
              <a:off x="2928" y="3840"/>
              <a:ext cx="912" cy="1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Text Box 39"/>
            <p:cNvSpPr txBox="1">
              <a:spLocks noChangeArrowheads="1"/>
            </p:cNvSpPr>
            <p:nvPr/>
          </p:nvSpPr>
          <p:spPr bwMode="auto">
            <a:xfrm>
              <a:off x="3456" y="3830"/>
              <a:ext cx="3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n=5</a:t>
              </a:r>
              <a:endParaRPr lang="en-US" i="1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324100" y="4251325"/>
            <a:ext cx="1485900" cy="400050"/>
            <a:chOff x="1464" y="2678"/>
            <a:chExt cx="936" cy="252"/>
          </a:xfrm>
        </p:grpSpPr>
        <p:sp>
          <p:nvSpPr>
            <p:cNvPr id="14356" name="Rectangle 41"/>
            <p:cNvSpPr>
              <a:spLocks noChangeArrowheads="1"/>
            </p:cNvSpPr>
            <p:nvPr/>
          </p:nvSpPr>
          <p:spPr bwMode="auto">
            <a:xfrm>
              <a:off x="1488" y="2688"/>
              <a:ext cx="912" cy="1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42"/>
            <p:cNvSpPr txBox="1">
              <a:spLocks noChangeArrowheads="1"/>
            </p:cNvSpPr>
            <p:nvPr/>
          </p:nvSpPr>
          <p:spPr bwMode="auto">
            <a:xfrm>
              <a:off x="1464" y="2678"/>
              <a:ext cx="5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n= –1</a:t>
              </a:r>
              <a:endParaRPr lang="en-US" i="1"/>
            </a:p>
          </p:txBody>
        </p:sp>
      </p:grpSp>
      <p:sp>
        <p:nvSpPr>
          <p:cNvPr id="201771" name="Text Box 43"/>
          <p:cNvSpPr txBox="1">
            <a:spLocks noChangeArrowheads="1"/>
          </p:cNvSpPr>
          <p:nvPr/>
        </p:nvSpPr>
        <p:spPr bwMode="auto">
          <a:xfrm>
            <a:off x="5638800" y="3810000"/>
            <a:ext cx="1828800" cy="10350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NON-ZERO When window overlaps </a:t>
            </a:r>
            <a:r>
              <a:rPr lang="en-US" sz="2000" b="1">
                <a:latin typeface="Symbol" pitchFamily="18" charset="2"/>
              </a:rPr>
              <a:t>d</a:t>
            </a:r>
            <a:r>
              <a:rPr lang="en-US" sz="2000" b="1"/>
              <a:t>[n]</a:t>
            </a:r>
            <a:endParaRPr lang="en-US" i="1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43000" y="1652588"/>
          <a:ext cx="6827838" cy="633412"/>
        </p:xfrm>
        <a:graphic>
          <a:graphicData uri="http://schemas.openxmlformats.org/presentationml/2006/ole">
            <p:oleObj spid="_x0000_s14339" name="Equation" r:id="rId5" imgW="274320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  <p:bldP spid="201735" grpId="0" animBg="1" autoUpdateAnimBg="0"/>
      <p:bldP spid="201754" grpId="0" animBg="1"/>
      <p:bldP spid="201755" grpId="0" animBg="1"/>
      <p:bldP spid="20177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88BD9-BC6A-4314-86AE-C37C6BF3826E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IMPULSE RESPONSE</a:t>
            </a:r>
          </a:p>
        </p:txBody>
      </p:sp>
      <p:pic>
        <p:nvPicPr>
          <p:cNvPr id="15368" name="Picture 10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071938"/>
            <a:ext cx="9067800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800" y="2106613"/>
          <a:ext cx="3810000" cy="1398587"/>
        </p:xfrm>
        <a:graphic>
          <a:graphicData uri="http://schemas.openxmlformats.org/presentationml/2006/ole">
            <p:oleObj spid="_x0000_s15362" name="Equation" r:id="rId5" imgW="1244520" imgH="457200" progId="Equation.3">
              <p:embed/>
            </p:oleObj>
          </a:graphicData>
        </a:graphic>
      </p:graphicFrame>
      <p:graphicFrame>
        <p:nvGraphicFramePr>
          <p:cNvPr id="198665" name="Object 3"/>
          <p:cNvGraphicFramePr>
            <a:graphicFrameLocks noChangeAspect="1"/>
          </p:cNvGraphicFramePr>
          <p:nvPr/>
        </p:nvGraphicFramePr>
        <p:xfrm>
          <a:off x="4953000" y="2106613"/>
          <a:ext cx="3810000" cy="1398587"/>
        </p:xfrm>
        <a:graphic>
          <a:graphicData uri="http://schemas.openxmlformats.org/presentationml/2006/ole">
            <p:oleObj spid="_x0000_s15363" name="Equation" r:id="rId6" imgW="1244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CCCE5-391C-43D0-8DE0-63DB130BFE73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5, Sects. 5-1, 5-2, 5-3 &amp; 5-4 (partial)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Other Reading: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Next Lecture: </a:t>
            </a:r>
            <a:r>
              <a:rPr lang="en-US" dirty="0" smtClean="0">
                <a:ea typeface="ＭＳ Ｐゴシック" pitchFamily="34" charset="-128"/>
              </a:rPr>
              <a:t>Ch</a:t>
            </a:r>
            <a:r>
              <a:rPr lang="en-US" dirty="0" smtClean="0">
                <a:ea typeface="ＭＳ Ｐゴシック" pitchFamily="34" charset="-128"/>
              </a:rPr>
              <a:t>. 5, Sects 5-4, 5-6, 5-7 </a:t>
            </a:r>
            <a:r>
              <a:rPr lang="en-US" dirty="0" smtClean="0">
                <a:ea typeface="ＭＳ Ｐゴシック" pitchFamily="34" charset="-128"/>
              </a:rPr>
              <a:t>&amp; 5-8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CONVOLUTION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92985F-0D0F-4E57-8316-A36BB8977CCB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95288" y="2408238"/>
          <a:ext cx="8124825" cy="506412"/>
        </p:xfrm>
        <a:graphic>
          <a:graphicData uri="http://schemas.openxmlformats.org/presentationml/2006/ole">
            <p:oleObj spid="_x0000_s16386" name="Equation" r:id="rId4" imgW="3263760" imgH="203040" progId="Equation.3">
              <p:embed/>
            </p:oleObj>
          </a:graphicData>
        </a:graphic>
      </p:graphicFrame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79756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3 Ways to Represent the FIR filter</a:t>
            </a:r>
          </a:p>
        </p:txBody>
      </p:sp>
      <p:sp>
        <p:nvSpPr>
          <p:cNvPr id="163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SHIFTED</a:t>
            </a:r>
            <a:r>
              <a:rPr lang="en-US" smtClean="0">
                <a:ea typeface="ＭＳ Ｐゴシック" pitchFamily="34" charset="-128"/>
              </a:rPr>
              <a:t> IMPULSES to write </a:t>
            </a:r>
            <a:r>
              <a:rPr lang="en-US" b="1" i="1" smtClean="0">
                <a:latin typeface="Times New Roman" charset="0"/>
                <a:ea typeface="ＭＳ Ｐゴシック" pitchFamily="34" charset="-128"/>
              </a:rPr>
              <a:t>h</a:t>
            </a:r>
            <a:r>
              <a:rPr lang="en-US" smtClean="0">
                <a:ea typeface="ＭＳ Ｐゴシック" pitchFamily="34" charset="-128"/>
              </a:rPr>
              <a:t>[</a:t>
            </a:r>
            <a:r>
              <a:rPr lang="en-US" b="1" i="1" smtClean="0"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]</a:t>
            </a:r>
          </a:p>
        </p:txBody>
      </p:sp>
      <p:sp>
        <p:nvSpPr>
          <p:cNvPr id="16394" name="Line 6"/>
          <p:cNvSpPr>
            <a:spLocks noChangeShapeType="1"/>
          </p:cNvSpPr>
          <p:nvPr/>
        </p:nvSpPr>
        <p:spPr bwMode="auto">
          <a:xfrm flipH="1">
            <a:off x="5486400" y="2838450"/>
            <a:ext cx="18288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5" name="Group 43"/>
          <p:cNvGrpSpPr>
            <a:grpSpLocks/>
          </p:cNvGrpSpPr>
          <p:nvPr/>
        </p:nvGrpSpPr>
        <p:grpSpPr bwMode="auto">
          <a:xfrm>
            <a:off x="1066800" y="3067050"/>
            <a:ext cx="6465888" cy="2743200"/>
            <a:chOff x="672" y="2016"/>
            <a:chExt cx="4073" cy="1728"/>
          </a:xfrm>
        </p:grpSpPr>
        <p:sp>
          <p:nvSpPr>
            <p:cNvPr id="16400" name="Line 10"/>
            <p:cNvSpPr>
              <a:spLocks noChangeShapeType="1"/>
            </p:cNvSpPr>
            <p:nvPr/>
          </p:nvSpPr>
          <p:spPr bwMode="auto">
            <a:xfrm>
              <a:off x="672" y="312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1"/>
            <p:cNvSpPr>
              <a:spLocks noChangeShapeType="1"/>
            </p:cNvSpPr>
            <p:nvPr/>
          </p:nvSpPr>
          <p:spPr bwMode="auto">
            <a:xfrm>
              <a:off x="2352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2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 flipH="1" flipV="1">
              <a:off x="379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 flipH="1" flipV="1">
              <a:off x="211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 flipV="1">
              <a:off x="187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 flipV="1">
              <a:off x="163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 flipV="1">
              <a:off x="139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H="1" flipV="1">
              <a:off x="115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Text Box 24"/>
            <p:cNvSpPr txBox="1">
              <a:spLocks noChangeArrowheads="1"/>
            </p:cNvSpPr>
            <p:nvPr/>
          </p:nvSpPr>
          <p:spPr bwMode="auto">
            <a:xfrm>
              <a:off x="2380" y="244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16411" name="Text Box 25"/>
            <p:cNvSpPr txBox="1">
              <a:spLocks noChangeArrowheads="1"/>
            </p:cNvSpPr>
            <p:nvPr/>
          </p:nvSpPr>
          <p:spPr bwMode="auto">
            <a:xfrm>
              <a:off x="4512" y="30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n</a:t>
              </a:r>
              <a:endParaRPr lang="en-US">
                <a:latin typeface="Arial" charset="0"/>
              </a:endParaRP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>
              <a:off x="2592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8"/>
            <p:cNvSpPr>
              <a:spLocks noChangeShapeType="1"/>
            </p:cNvSpPr>
            <p:nvPr/>
          </p:nvSpPr>
          <p:spPr bwMode="auto">
            <a:xfrm flipV="1">
              <a:off x="2832" y="216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29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30"/>
            <p:cNvSpPr>
              <a:spLocks noChangeShapeType="1"/>
            </p:cNvSpPr>
            <p:nvPr/>
          </p:nvSpPr>
          <p:spPr bwMode="auto">
            <a:xfrm>
              <a:off x="3072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3120" y="345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–1</a:t>
              </a:r>
              <a:endParaRPr lang="en-US">
                <a:latin typeface="Arial" charset="0"/>
              </a:endParaRP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2845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16418" name="Text Box 35"/>
            <p:cNvSpPr txBox="1">
              <a:spLocks noChangeArrowheads="1"/>
            </p:cNvSpPr>
            <p:nvPr/>
          </p:nvSpPr>
          <p:spPr bwMode="auto">
            <a:xfrm>
              <a:off x="2239" y="310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charset="0"/>
                </a:rPr>
                <a:t>0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16419" name="Text Box 36"/>
            <p:cNvSpPr txBox="1">
              <a:spLocks noChangeArrowheads="1"/>
            </p:cNvSpPr>
            <p:nvPr/>
          </p:nvSpPr>
          <p:spPr bwMode="auto">
            <a:xfrm>
              <a:off x="3216" y="307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charset="0"/>
                </a:rPr>
                <a:t>4</a:t>
              </a:r>
              <a:endParaRPr lang="en-US" sz="2000">
                <a:latin typeface="Arial" charset="0"/>
              </a:endParaRPr>
            </a:p>
          </p:txBody>
        </p:sp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1728" y="2208"/>
            <a:ext cx="478" cy="319"/>
          </p:xfrm>
          <a:graphic>
            <a:graphicData uri="http://schemas.openxmlformats.org/presentationml/2006/ole">
              <p:oleObj spid="_x0000_s16388" name="Equation" r:id="rId5" imgW="304560" imgH="203040" progId="Equation.3">
                <p:embed/>
              </p:oleObj>
            </a:graphicData>
          </a:graphic>
        </p:graphicFrame>
      </p:grp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31800" y="5715000"/>
          <a:ext cx="3225800" cy="569913"/>
        </p:xfrm>
        <a:graphic>
          <a:graphicData uri="http://schemas.openxmlformats.org/presentationml/2006/ole">
            <p:oleObj spid="_x0000_s16387" name="Equation" r:id="rId6" imgW="1295280" imgH="228600" progId="Equation.3">
              <p:embed/>
            </p:oleObj>
          </a:graphicData>
        </a:graphic>
      </p:graphicFrame>
      <p:sp>
        <p:nvSpPr>
          <p:cNvPr id="16396" name="Text Box 44"/>
          <p:cNvSpPr txBox="1">
            <a:spLocks noChangeArrowheads="1"/>
          </p:cNvSpPr>
          <p:nvPr/>
        </p:nvSpPr>
        <p:spPr bwMode="auto">
          <a:xfrm>
            <a:off x="533400" y="1843088"/>
            <a:ext cx="298450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</p:txBody>
      </p:sp>
      <p:sp>
        <p:nvSpPr>
          <p:cNvPr id="16397" name="Text Box 45"/>
          <p:cNvSpPr txBox="1">
            <a:spLocks noChangeArrowheads="1"/>
          </p:cNvSpPr>
          <p:nvPr/>
        </p:nvSpPr>
        <p:spPr bwMode="auto">
          <a:xfrm>
            <a:off x="1193800" y="4357688"/>
            <a:ext cx="1854200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2: Plot the values</a:t>
            </a:r>
          </a:p>
        </p:txBody>
      </p:sp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304800" y="5334000"/>
            <a:ext cx="1841500" cy="366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3: List the values</a:t>
            </a:r>
          </a:p>
        </p:txBody>
      </p:sp>
      <p:sp>
        <p:nvSpPr>
          <p:cNvPr id="16399" name="Text Box 47"/>
          <p:cNvSpPr txBox="1">
            <a:spLocks noChangeArrowheads="1"/>
          </p:cNvSpPr>
          <p:nvPr/>
        </p:nvSpPr>
        <p:spPr bwMode="auto">
          <a:xfrm>
            <a:off x="6426200" y="5957888"/>
            <a:ext cx="2565400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True for any signal, x[n]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4EBEE-A4DA-47AD-AC23-EC6DC57A19BC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FILTERING EXAMPLE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178800" cy="2514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7-point AVERAGER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Removes cosine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By making its amplitude (A) smaller</a:t>
            </a:r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508000" y="4419600"/>
            <a:ext cx="817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3-point AVERAGER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Changes A slightly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914900" y="2019300"/>
          <a:ext cx="3962400" cy="1295400"/>
        </p:xfrm>
        <a:graphic>
          <a:graphicData uri="http://schemas.openxmlformats.org/presentationml/2006/ole">
            <p:oleObj spid="_x0000_s17410" name="Equation" r:id="rId4" imgW="1320800" imgH="4318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895850" y="4381500"/>
          <a:ext cx="3962400" cy="1295400"/>
        </p:xfrm>
        <a:graphic>
          <a:graphicData uri="http://schemas.openxmlformats.org/presentationml/2006/ole">
            <p:oleObj spid="_x0000_s17411" name="Equation" r:id="rId5" imgW="13208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6E5863-0ADD-4E7B-B1EE-169ADAD13156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3-pt AVG EXAMPLE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14475"/>
            <a:ext cx="89916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4114800"/>
            <a:ext cx="2519363" cy="990600"/>
            <a:chOff x="96" y="2592"/>
            <a:chExt cx="1587" cy="624"/>
          </a:xfrm>
        </p:grpSpPr>
        <p:sp>
          <p:nvSpPr>
            <p:cNvPr id="18441" name="Text Box 4"/>
            <p:cNvSpPr txBox="1">
              <a:spLocks noChangeArrowheads="1"/>
            </p:cNvSpPr>
            <p:nvPr/>
          </p:nvSpPr>
          <p:spPr bwMode="auto">
            <a:xfrm>
              <a:off x="96" y="2592"/>
              <a:ext cx="1587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" charset="0"/>
                </a:rPr>
                <a:t>USE PAST VALUES</a:t>
              </a:r>
              <a:endParaRPr lang="en-US" i="1">
                <a:latin typeface="Times" charset="0"/>
              </a:endParaRPr>
            </a:p>
          </p:txBody>
        </p:sp>
        <p:sp>
          <p:nvSpPr>
            <p:cNvPr id="18442" name="Line 5"/>
            <p:cNvSpPr>
              <a:spLocks noChangeShapeType="1"/>
            </p:cNvSpPr>
            <p:nvPr/>
          </p:nvSpPr>
          <p:spPr bwMode="auto">
            <a:xfrm flipH="1">
              <a:off x="864" y="2832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38200" y="1363663"/>
          <a:ext cx="7969250" cy="541337"/>
        </p:xfrm>
        <a:graphic>
          <a:graphicData uri="http://schemas.openxmlformats.org/presentationml/2006/ole">
            <p:oleObj spid="_x0000_s18434" name="Equation" r:id="rId5" imgW="355572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99A33C-C9A7-4498-B8E1-978C4DC4CF7D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83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7-pt FIR EXAMPLE (AVG)</a:t>
            </a: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423988"/>
            <a:ext cx="8915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76200" y="3962400"/>
            <a:ext cx="281146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CAUSAL: Use Previous</a:t>
            </a:r>
            <a:endParaRPr lang="en-US" i="1"/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5562600" y="28956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6" name="Line 6"/>
          <p:cNvSpPr>
            <a:spLocks noChangeShapeType="1"/>
          </p:cNvSpPr>
          <p:nvPr/>
        </p:nvSpPr>
        <p:spPr bwMode="auto">
          <a:xfrm>
            <a:off x="6553200" y="2971800"/>
            <a:ext cx="0" cy="2057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7"/>
          <p:cNvSpPr>
            <a:spLocks noChangeArrowheads="1"/>
          </p:cNvSpPr>
          <p:nvPr/>
        </p:nvSpPr>
        <p:spPr bwMode="auto">
          <a:xfrm>
            <a:off x="7010400" y="23622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8" name="Line 8"/>
          <p:cNvSpPr>
            <a:spLocks noChangeShapeType="1"/>
          </p:cNvSpPr>
          <p:nvPr/>
        </p:nvSpPr>
        <p:spPr bwMode="auto">
          <a:xfrm>
            <a:off x="8024813" y="2438400"/>
            <a:ext cx="0" cy="3276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9"/>
          <p:cNvSpPr txBox="1">
            <a:spLocks noChangeArrowheads="1"/>
          </p:cNvSpPr>
          <p:nvPr/>
        </p:nvSpPr>
        <p:spPr bwMode="auto">
          <a:xfrm>
            <a:off x="6705600" y="6462713"/>
            <a:ext cx="2212975" cy="3952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LONGER OUTPUT</a:t>
            </a:r>
            <a:endParaRPr lang="en-US" i="1"/>
          </a:p>
        </p:txBody>
      </p:sp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609600" y="4343400"/>
            <a:ext cx="6858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298575"/>
          <a:ext cx="7816850" cy="530225"/>
        </p:xfrm>
        <a:graphic>
          <a:graphicData uri="http://schemas.openxmlformats.org/presentationml/2006/ole">
            <p:oleObj spid="_x0000_s19458" name="Equation" r:id="rId5" imgW="355572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D32C4-E40A-4E4F-B168-7AB65207CAC4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98663" name="Object 2"/>
          <p:cNvGraphicFramePr>
            <a:graphicFrameLocks noChangeAspect="1"/>
          </p:cNvGraphicFramePr>
          <p:nvPr/>
        </p:nvGraphicFramePr>
        <p:xfrm>
          <a:off x="76200" y="2541588"/>
          <a:ext cx="8915400" cy="506412"/>
        </p:xfrm>
        <a:graphic>
          <a:graphicData uri="http://schemas.openxmlformats.org/presentationml/2006/ole">
            <p:oleObj spid="_x0000_s20482" name="Equation" r:id="rId4" imgW="3581280" imgH="203040" progId="Equation.3">
              <p:embed/>
            </p:oleObj>
          </a:graphicData>
        </a:graphic>
      </p:graphicFrame>
      <p:sp>
        <p:nvSpPr>
          <p:cNvPr id="204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MATH FORMULA for x[n]</a:t>
            </a:r>
          </a:p>
        </p:txBody>
      </p:sp>
      <p:sp>
        <p:nvSpPr>
          <p:cNvPr id="204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SHIFTED</a:t>
            </a:r>
            <a:r>
              <a:rPr lang="en-US" smtClean="0">
                <a:ea typeface="ＭＳ Ｐゴシック" pitchFamily="34" charset="-128"/>
              </a:rPr>
              <a:t> IMPULSES to write x[n]</a:t>
            </a:r>
          </a:p>
        </p:txBody>
      </p:sp>
      <p:pic>
        <p:nvPicPr>
          <p:cNvPr id="198661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55963"/>
            <a:ext cx="9144000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2" name="Line 1030"/>
          <p:cNvSpPr>
            <a:spLocks noChangeShapeType="1"/>
          </p:cNvSpPr>
          <p:nvPr/>
        </p:nvSpPr>
        <p:spPr bwMode="auto">
          <a:xfrm flipH="1">
            <a:off x="5562600" y="2971800"/>
            <a:ext cx="3810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16E8B-A246-4762-85AF-0CD7DFCD9E58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 of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SHIFTED</a:t>
            </a:r>
            <a:r>
              <a:rPr lang="en-US" smtClean="0">
                <a:ea typeface="ＭＳ Ｐゴシック" pitchFamily="34" charset="-128"/>
              </a:rPr>
              <a:t> IMPULSES</a:t>
            </a:r>
          </a:p>
        </p:txBody>
      </p:sp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90678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4191000" y="2057400"/>
            <a:ext cx="53340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4724400" y="2514600"/>
            <a:ext cx="533400" cy="533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5257800" y="3048000"/>
            <a:ext cx="533400" cy="533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5791200" y="3581400"/>
            <a:ext cx="53340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324600" y="4038600"/>
            <a:ext cx="533400" cy="533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05200" y="5410200"/>
            <a:ext cx="4908550" cy="425450"/>
            <a:chOff x="2112" y="3408"/>
            <a:chExt cx="3092" cy="268"/>
          </a:xfrm>
        </p:grpSpPr>
        <p:sp>
          <p:nvSpPr>
            <p:cNvPr id="37901" name="Text Box 10"/>
            <p:cNvSpPr txBox="1">
              <a:spLocks noChangeArrowheads="1"/>
            </p:cNvSpPr>
            <p:nvPr/>
          </p:nvSpPr>
          <p:spPr bwMode="auto">
            <a:xfrm>
              <a:off x="2976" y="3408"/>
              <a:ext cx="2228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This formula ALWAYS works</a:t>
              </a:r>
              <a:endParaRPr lang="en-US" i="1"/>
            </a:p>
          </p:txBody>
        </p:sp>
        <p:sp>
          <p:nvSpPr>
            <p:cNvPr id="37902" name="Line 11"/>
            <p:cNvSpPr>
              <a:spLocks noChangeShapeType="1"/>
            </p:cNvSpPr>
            <p:nvPr/>
          </p:nvSpPr>
          <p:spPr bwMode="auto">
            <a:xfrm flipH="1" flipV="1">
              <a:off x="2112" y="3552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5" grpId="0" animBg="1"/>
      <p:bldP spid="215046" grpId="0" animBg="1"/>
      <p:bldP spid="215047" grpId="0" animBg="1"/>
      <p:bldP spid="2150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2EB5A-64AF-4235-B1AB-9E05D508FABE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PAST, PRESENT, FUTURE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06538"/>
            <a:ext cx="8915400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087813" y="4953000"/>
            <a:ext cx="18557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" charset="0"/>
              </a:rPr>
              <a:t>“</a:t>
            </a:r>
            <a:r>
              <a:rPr lang="en-US" b="1" i="1">
                <a:latin typeface="Times" charset="0"/>
              </a:rPr>
              <a:t>n</a:t>
            </a:r>
            <a:r>
              <a:rPr lang="en-US" b="1">
                <a:latin typeface="Times" charset="0"/>
              </a:rPr>
              <a:t>” is TIME</a:t>
            </a:r>
            <a:endParaRPr lang="en-US" i="1">
              <a:latin typeface="Times" charset="0"/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2514600" y="3124200"/>
            <a:ext cx="914400" cy="5334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3962400" y="3124200"/>
            <a:ext cx="914400" cy="5334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1219200" y="4876800"/>
            <a:ext cx="1066800" cy="5334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8438B-C726-44D7-AF42-A67593EE4E74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SLIDE a WINDOW across x[n]</a:t>
            </a: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08250"/>
            <a:ext cx="9296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4114800" y="6096000"/>
            <a:ext cx="738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</a:t>
            </a:r>
            <a:r>
              <a:rPr lang="en-US" b="1">
                <a:latin typeface="Times" charset="0"/>
              </a:rPr>
              <a:t>[</a:t>
            </a:r>
            <a:r>
              <a:rPr lang="en-US" b="1" i="1">
                <a:latin typeface="Times" charset="0"/>
              </a:rPr>
              <a:t>n</a:t>
            </a:r>
            <a:r>
              <a:rPr lang="en-US" b="1">
                <a:latin typeface="Times" charset="0"/>
              </a:rPr>
              <a:t>]</a:t>
            </a:r>
            <a:endParaRPr lang="en-US" i="1">
              <a:latin typeface="Times" charset="0"/>
            </a:endParaRP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2362200" y="6096000"/>
            <a:ext cx="11112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</a:t>
            </a:r>
            <a:r>
              <a:rPr lang="en-US" b="1">
                <a:latin typeface="Times" charset="0"/>
              </a:rPr>
              <a:t>[</a:t>
            </a:r>
            <a:r>
              <a:rPr lang="en-US" b="1" i="1">
                <a:latin typeface="Times" charset="0"/>
              </a:rPr>
              <a:t>n-M</a:t>
            </a:r>
            <a:r>
              <a:rPr lang="en-US" b="1">
                <a:latin typeface="Times" charset="0"/>
              </a:rPr>
              <a:t>]</a:t>
            </a:r>
            <a:endParaRPr lang="en-US" i="1">
              <a:latin typeface="Times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505200" y="2438400"/>
          <a:ext cx="3276600" cy="1204913"/>
        </p:xfrm>
        <a:graphic>
          <a:graphicData uri="http://schemas.openxmlformats.org/presentationml/2006/ole">
            <p:oleObj spid="_x0000_s88066" name="Equation" r:id="rId5" imgW="1244520" imgH="457200" progId="Equation.3">
              <p:embed/>
            </p:oleObj>
          </a:graphicData>
        </a:graphic>
      </p:graphicFrame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CAUSAL FIR FILTER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E8430B-C1C2-4778-9367-FC87D49C3656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INTRODUCE FILTERING IDEA</a:t>
            </a:r>
          </a:p>
          <a:p>
            <a:pPr lvl="1">
              <a:defRPr/>
            </a:pPr>
            <a:r>
              <a:rPr lang="en-US" smtClean="0">
                <a:solidFill>
                  <a:schemeClr val="accent1"/>
                </a:solidFill>
              </a:rPr>
              <a:t>Weighted</a:t>
            </a:r>
            <a:r>
              <a:rPr lang="en-US" smtClean="0"/>
              <a:t> Average</a:t>
            </a:r>
          </a:p>
          <a:p>
            <a:pPr lvl="1">
              <a:defRPr/>
            </a:pPr>
            <a:r>
              <a:rPr lang="en-US" smtClean="0">
                <a:solidFill>
                  <a:schemeClr val="accent1"/>
                </a:solidFill>
              </a:rPr>
              <a:t>Running</a:t>
            </a:r>
            <a:r>
              <a:rPr lang="en-US" smtClean="0"/>
              <a:t> Average</a:t>
            </a:r>
          </a:p>
          <a:p>
            <a:pPr>
              <a:defRPr/>
            </a:pPr>
            <a:r>
              <a:rPr lang="en-US" smtClean="0"/>
              <a:t>FINITE IMPULSE RESPONSE FILTERS</a:t>
            </a:r>
          </a:p>
          <a:p>
            <a:pPr lvl="1">
              <a:defRPr/>
            </a:pPr>
            <a:r>
              <a:rPr lang="en-US" sz="3600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</a:t>
            </a:r>
            <a:r>
              <a:rPr lang="en-US" smtClean="0">
                <a:solidFill>
                  <a:schemeClr val="accent1"/>
                </a:solidFill>
              </a:rPr>
              <a:t>  </a:t>
            </a:r>
            <a:r>
              <a:rPr lang="en-US" smtClean="0"/>
              <a:t>Filters</a:t>
            </a:r>
            <a:endParaRPr lang="en-US" smtClean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smtClean="0"/>
              <a:t>Show how to </a:t>
            </a:r>
            <a:r>
              <a:rPr lang="en-US" b="1" u="sng" smtClean="0"/>
              <a:t>compute</a:t>
            </a:r>
            <a:r>
              <a:rPr lang="en-US" smtClean="0"/>
              <a:t> the output y[n] from the input signal, x[n]</a:t>
            </a:r>
            <a:endParaRPr lang="en-US" b="1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244EE6-9BFE-47B9-8B2F-1AF56E9C0D7B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DIGITAL FILTERING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78800" cy="3924300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Characterized SIGNALS (Fourier series)</a:t>
            </a:r>
          </a:p>
          <a:p>
            <a:r>
              <a:rPr lang="en-US" sz="2800" dirty="0" smtClean="0">
                <a:ea typeface="ＭＳ Ｐゴシック" pitchFamily="34" charset="-128"/>
              </a:rPr>
              <a:t>Converted to DIGITAL (sampling)</a:t>
            </a:r>
          </a:p>
          <a:p>
            <a:r>
              <a:rPr lang="en-US" sz="2800" dirty="0" smtClean="0">
                <a:ea typeface="ＭＳ Ｐゴシック" pitchFamily="34" charset="-128"/>
              </a:rPr>
              <a:t>Today: How to PROCESS them (</a:t>
            </a:r>
            <a:r>
              <a:rPr lang="en-US" sz="2800" dirty="0" smtClean="0">
                <a:solidFill>
                  <a:srgbClr val="FF6600"/>
                </a:solidFill>
                <a:ea typeface="ＭＳ Ｐゴシック" pitchFamily="34" charset="-128"/>
              </a:rPr>
              <a:t>DSP</a:t>
            </a:r>
            <a:r>
              <a:rPr lang="en-US" sz="2800" dirty="0" smtClean="0">
                <a:ea typeface="ＭＳ Ｐゴシック" pitchFamily="34" charset="-128"/>
              </a:rPr>
              <a:t>)?</a:t>
            </a:r>
          </a:p>
          <a:p>
            <a:r>
              <a:rPr lang="en-US" sz="2800" dirty="0" smtClean="0">
                <a:ea typeface="ＭＳ Ｐゴシック" pitchFamily="34" charset="-128"/>
              </a:rPr>
              <a:t>CONCENTRATE on the COMPUTER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ALGORITHMS, SOFTWARE (MATLAB) and HARDWARE (DSP chips, VLSI)</a:t>
            </a: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3505200" y="1905000"/>
            <a:ext cx="1905000" cy="91440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tx2"/>
                </a:solidFill>
                <a:latin typeface="Times" charset="0"/>
              </a:rPr>
              <a:t>COMPUTER</a:t>
            </a:r>
            <a:endParaRPr lang="en-US" i="1">
              <a:solidFill>
                <a:schemeClr val="tx2"/>
              </a:solidFill>
              <a:latin typeface="Times" charset="0"/>
            </a:endParaRPr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6400800" y="19050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" charset="0"/>
              </a:rPr>
              <a:t>D-to-A</a:t>
            </a:r>
            <a:endParaRPr lang="en-US" i="1">
              <a:latin typeface="Times" charset="0"/>
            </a:endParaRPr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1447800" y="19050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" charset="0"/>
              </a:rPr>
              <a:t>A-to-D</a:t>
            </a:r>
            <a:endParaRPr lang="en-US" i="1">
              <a:latin typeface="Times" charset="0"/>
            </a:endParaRPr>
          </a:p>
        </p:txBody>
      </p:sp>
      <p:sp>
        <p:nvSpPr>
          <p:cNvPr id="28682" name="Line 13"/>
          <p:cNvSpPr>
            <a:spLocks noChangeShapeType="1"/>
          </p:cNvSpPr>
          <p:nvPr/>
        </p:nvSpPr>
        <p:spPr bwMode="auto">
          <a:xfrm>
            <a:off x="2514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4"/>
          <p:cNvSpPr>
            <a:spLocks noChangeShapeType="1"/>
          </p:cNvSpPr>
          <p:nvPr/>
        </p:nvSpPr>
        <p:spPr bwMode="auto">
          <a:xfrm>
            <a:off x="5410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5"/>
          <p:cNvSpPr>
            <a:spLocks noChangeShapeType="1"/>
          </p:cNvSpPr>
          <p:nvPr/>
        </p:nvSpPr>
        <p:spPr bwMode="auto">
          <a:xfrm>
            <a:off x="7467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6"/>
          <p:cNvSpPr>
            <a:spLocks noChangeShapeType="1"/>
          </p:cNvSpPr>
          <p:nvPr/>
        </p:nvSpPr>
        <p:spPr bwMode="auto">
          <a:xfrm>
            <a:off x="457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457200" y="1905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x(t)</a:t>
            </a:r>
            <a:endParaRPr lang="en-US" i="1">
              <a:latin typeface="Times" charset="0"/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7696200" y="19050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y(t)</a:t>
            </a: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55626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y[n]</a:t>
            </a:r>
            <a:endParaRPr lang="en-US" b="1" i="1">
              <a:latin typeface="Times" charset="0"/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2667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x[n]</a:t>
            </a:r>
            <a:endParaRPr lang="en-US" b="1" i="1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DAE243-1034-47E7-8316-F251BFC4593E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TMS32010, 1983</a:t>
            </a:r>
          </a:p>
        </p:txBody>
      </p:sp>
      <p:pic>
        <p:nvPicPr>
          <p:cNvPr id="29702" name="Picture 1027" descr="aspi_boa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70119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1028"/>
          <p:cNvSpPr txBox="1">
            <a:spLocks noChangeArrowheads="1"/>
          </p:cNvSpPr>
          <p:nvPr/>
        </p:nvSpPr>
        <p:spPr bwMode="auto">
          <a:xfrm>
            <a:off x="974725" y="5146675"/>
            <a:ext cx="733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PC plug-in board from Atlanta Signal Processors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FD382-0AC2-4AD1-B43B-E54AAF556BB7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Rockland Digital Filter, 1971</a:t>
            </a:r>
          </a:p>
        </p:txBody>
      </p:sp>
      <p:pic>
        <p:nvPicPr>
          <p:cNvPr id="30726" name="Picture 3" descr="rockl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776413"/>
            <a:ext cx="6400800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214424" y="5486400"/>
            <a:ext cx="6862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Cost was about the same as </a:t>
            </a:r>
            <a:r>
              <a:rPr lang="en-US" dirty="0"/>
              <a:t>the price of a small </a:t>
            </a:r>
            <a:r>
              <a:rPr lang="en-US" dirty="0" smtClean="0"/>
              <a:t>house.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074753-001E-4EB9-A987-CD70257FA3C8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Digital Cell Phone (ca. 2000)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533400" y="6172200"/>
            <a:ext cx="8317342" cy="46166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Now, digital cameras and video streaming rely on DSP algorithms</a:t>
            </a:r>
            <a:endParaRPr lang="en-US" dirty="0"/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470" name="Oval 6"/>
          <p:cNvSpPr>
            <a:spLocks noChangeArrowheads="1"/>
          </p:cNvSpPr>
          <p:nvPr/>
        </p:nvSpPr>
        <p:spPr bwMode="auto">
          <a:xfrm>
            <a:off x="3124200" y="1524000"/>
            <a:ext cx="1066800" cy="22098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solidFill>
                <a:schemeClr val="accent1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4D572-EB92-4C62-A2B8-90A94BEA6157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DISCRETE-TIME SYSTEM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OPERATE on x[n] to get y[n]</a:t>
            </a:r>
          </a:p>
          <a:p>
            <a:r>
              <a:rPr lang="en-US" dirty="0" smtClean="0">
                <a:ea typeface="ＭＳ Ｐゴシック" pitchFamily="34" charset="-128"/>
              </a:rPr>
              <a:t>WANT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GENERAL</a:t>
            </a:r>
            <a:r>
              <a:rPr lang="en-US" dirty="0" smtClean="0">
                <a:ea typeface="ＭＳ Ｐゴシック" pitchFamily="34" charset="-128"/>
              </a:rPr>
              <a:t> CLASS of SYSTEMS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ANALYZE</a:t>
            </a:r>
            <a:r>
              <a:rPr lang="en-US" dirty="0" smtClean="0">
                <a:ea typeface="ＭＳ Ｐゴシック" pitchFamily="34" charset="-128"/>
              </a:rPr>
              <a:t> the SYSTEM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TOOLS: TIME-DOMAIN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           &amp; FREQUENCY-DOMAIN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SYNTHESIZE</a:t>
            </a:r>
            <a:r>
              <a:rPr lang="en-US" dirty="0" smtClean="0">
                <a:ea typeface="ＭＳ Ｐゴシック" pitchFamily="34" charset="-128"/>
              </a:rPr>
              <a:t> the SYSTEM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505200" y="19050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" charset="0"/>
              </a:rPr>
              <a:t>COMPUTER</a:t>
            </a:r>
            <a:endParaRPr lang="en-US" i="1">
              <a:latin typeface="Times" charset="0"/>
            </a:endParaRP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2514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5410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55626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y[n]</a:t>
            </a:r>
          </a:p>
        </p:txBody>
      </p:sp>
      <p:sp>
        <p:nvSpPr>
          <p:cNvPr id="32779" name="Rectangle 14"/>
          <p:cNvSpPr>
            <a:spLocks noChangeArrowheads="1"/>
          </p:cNvSpPr>
          <p:nvPr/>
        </p:nvSpPr>
        <p:spPr bwMode="auto">
          <a:xfrm>
            <a:off x="2667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1054</TotalTime>
  <Words>1287</Words>
  <Application>Microsoft Office PowerPoint</Application>
  <PresentationFormat>On-screen Show (4:3)</PresentationFormat>
  <Paragraphs>335</Paragraphs>
  <Slides>37</Slides>
  <Notes>35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2025-aLectures</vt:lpstr>
      <vt:lpstr>Equation</vt:lpstr>
      <vt:lpstr>Image</vt:lpstr>
      <vt:lpstr>DSP First, 2/e</vt:lpstr>
      <vt:lpstr>License Info for DSPFirst Slides</vt:lpstr>
      <vt:lpstr>READING ASSIGNMENTS</vt:lpstr>
      <vt:lpstr>LECTURE OBJECTIVES</vt:lpstr>
      <vt:lpstr>DIGITAL FILTERING</vt:lpstr>
      <vt:lpstr>The TMS32010, 1983</vt:lpstr>
      <vt:lpstr>Rockland Digital Filter, 1971</vt:lpstr>
      <vt:lpstr>Digital Cell Phone (ca. 2000)</vt:lpstr>
      <vt:lpstr>DISCRETE-TIME SYSTEM</vt:lpstr>
      <vt:lpstr>D-T SYSTEM EXAMPLES</vt:lpstr>
      <vt:lpstr>DISCRETE-TIME SIGNAL</vt:lpstr>
      <vt:lpstr>3-PT AVERAGE SYSTEM</vt:lpstr>
      <vt:lpstr>Slide 13</vt:lpstr>
      <vt:lpstr>PAST, PRESENT, FUTURE</vt:lpstr>
      <vt:lpstr>ANOTHER 3-pt AVERAGER</vt:lpstr>
      <vt:lpstr>CAUSAL 3-pt AVERAGER</vt:lpstr>
      <vt:lpstr>GENERAL CAUSAL FIR FILTER</vt:lpstr>
      <vt:lpstr>GENERAL CAUSAL FIR FILTER</vt:lpstr>
      <vt:lpstr>GENERAL CAUSAL FIR FILTER</vt:lpstr>
      <vt:lpstr>FILTERED STOCK SIGNAL</vt:lpstr>
      <vt:lpstr>SPECIAL INPUT SIGNALS</vt:lpstr>
      <vt:lpstr>UNIT IMPULSE SIGNAL d[n]</vt:lpstr>
      <vt:lpstr>Sequence Representation</vt:lpstr>
      <vt:lpstr>UNIT IMPULSE RESPONSE</vt:lpstr>
      <vt:lpstr>Example: 4-pt AVERAGER</vt:lpstr>
      <vt:lpstr>Unit Impulse Response</vt:lpstr>
      <vt:lpstr>SUM of Shifted Impulses</vt:lpstr>
      <vt:lpstr>4-pt Avg Impulse Response</vt:lpstr>
      <vt:lpstr>FIR IMPULSE RESPONSE</vt:lpstr>
      <vt:lpstr>3 Ways to Represent the FIR filter</vt:lpstr>
      <vt:lpstr>FILTERING EXAMPLE</vt:lpstr>
      <vt:lpstr>3-pt AVG EXAMPLE</vt:lpstr>
      <vt:lpstr>7-pt FIR EXAMPLE (AVG)</vt:lpstr>
      <vt:lpstr>MATH FORMULA for x[n]</vt:lpstr>
      <vt:lpstr>SUM of SHIFTED IMPULSES</vt:lpstr>
      <vt:lpstr>PAST, PRESENT, FUTURE</vt:lpstr>
      <vt:lpstr>GENERAL CAUSAL FIR FILTER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#10</dc:title>
  <dc:creator>Jim McClellan</dc:creator>
  <cp:lastModifiedBy>mcclella</cp:lastModifiedBy>
  <cp:revision>177</cp:revision>
  <cp:lastPrinted>2000-02-10T22:51:36Z</cp:lastPrinted>
  <dcterms:created xsi:type="dcterms:W3CDTF">2009-09-28T00:45:30Z</dcterms:created>
  <dcterms:modified xsi:type="dcterms:W3CDTF">2016-08-13T20:22:27Z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