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434" r:id="rId3"/>
    <p:sldId id="270" r:id="rId4"/>
    <p:sldId id="274" r:id="rId5"/>
    <p:sldId id="423" r:id="rId6"/>
    <p:sldId id="372" r:id="rId7"/>
    <p:sldId id="410" r:id="rId8"/>
    <p:sldId id="432" r:id="rId9"/>
    <p:sldId id="411" r:id="rId10"/>
    <p:sldId id="386" r:id="rId11"/>
    <p:sldId id="435" r:id="rId12"/>
    <p:sldId id="407" r:id="rId13"/>
    <p:sldId id="440" r:id="rId14"/>
    <p:sldId id="436" r:id="rId15"/>
    <p:sldId id="406" r:id="rId16"/>
    <p:sldId id="441" r:id="rId17"/>
    <p:sldId id="427" r:id="rId18"/>
    <p:sldId id="442" r:id="rId19"/>
    <p:sldId id="444" r:id="rId20"/>
    <p:sldId id="431" r:id="rId21"/>
    <p:sldId id="426" r:id="rId22"/>
    <p:sldId id="437" r:id="rId23"/>
    <p:sldId id="438" r:id="rId24"/>
    <p:sldId id="439" r:id="rId25"/>
    <p:sldId id="374" r:id="rId26"/>
    <p:sldId id="399" r:id="rId27"/>
    <p:sldId id="400" r:id="rId28"/>
    <p:sldId id="394" r:id="rId29"/>
    <p:sldId id="398" r:id="rId30"/>
    <p:sldId id="402" r:id="rId31"/>
    <p:sldId id="401" r:id="rId32"/>
    <p:sldId id="449" r:id="rId33"/>
    <p:sldId id="451" r:id="rId34"/>
    <p:sldId id="450" r:id="rId35"/>
    <p:sldId id="405" r:id="rId36"/>
    <p:sldId id="448" r:id="rId37"/>
    <p:sldId id="412" r:id="rId38"/>
    <p:sldId id="417" r:id="rId39"/>
    <p:sldId id="443" r:id="rId40"/>
    <p:sldId id="445" r:id="rId41"/>
    <p:sldId id="446" r:id="rId42"/>
    <p:sldId id="447" r:id="rId43"/>
    <p:sldId id="433" r:id="rId44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5.wmf"/><Relationship Id="rId4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5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4AD4F72-2958-4601-BB7B-3C33611A0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B9CA9D3-C214-4B16-B8D3-57DE01495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83A81-8743-4532-B5A1-11D0BC40807E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9A866-BC84-4C5E-85B7-DA5B5718B311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2A2B8F-1AD5-4597-AD04-A1CD99D95346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5C245C-7787-4FED-9E1A-B892051D77A6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200EE-5ED7-4C23-A702-7F511EF84253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646F6A-46F2-44ED-A99C-CDBD14E0D03C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5BA6F-B3E9-4B9B-B5BD-FE15F28C4344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3F2E8-A583-416D-B7BF-935E67BCFAF9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FB9CC-8922-4DDE-951F-0F5DD4FDEE71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78407-41AA-40F5-9194-257473CA63B1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E7911-8C92-4E65-BCBB-1065A1408981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35A76-4C77-441D-8D5F-70061C798DFD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F72F9-1563-4A8E-B25F-BF055C323B53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C6AAB-72B3-40DF-AC10-D79263783BD2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E51C7-54D7-4ED1-8FC4-4A3D72FC44E4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77E07-5A63-44D0-9A25-47CA566AA71A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98A80-E42A-45D8-ADC8-CFB81577E79D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166AF-A13A-4924-A5F9-F6409CA48998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59768-EC93-4D00-AE4C-04FF5AD0AD7D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91EDD0-3E00-4B46-B8DA-4C023E0318E2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13E44-A7E5-4013-9FB9-73CEB01FE73E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9B04F-DE9B-48E9-802C-311869F82D2D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68D9C-B538-4DCB-B872-5354F03F5D2A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7863-0E5C-45F1-AF55-6475EE33EA31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7863-0E5C-45F1-AF55-6475EE33EA31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7863-0E5C-45F1-AF55-6475EE33EA31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7863-0E5C-45F1-AF55-6475EE33EA31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AD495-B9CF-4F5D-8B27-342CE3DF53BB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AD495-B9CF-4F5D-8B27-342CE3DF53BB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AAD49B-53DE-40E1-8F5E-D8A68174EE21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623B6-63D9-4949-A00D-D923A95FF30B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9BACB-5828-41C2-8234-B547BE4F0E33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E51C7-54D7-4ED1-8FC4-4A3D72FC44E4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F27B4-6F96-424C-BD0D-34A8082BDA40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59768-EC93-4D00-AE4C-04FF5AD0AD7D}" type="slidenum">
              <a:rPr lang="en-US" smtClean="0">
                <a:ea typeface="ＭＳ Ｐゴシック" pitchFamily="34" charset="-128"/>
              </a:rPr>
              <a:pPr/>
              <a:t>41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13E44-A7E5-4013-9FB9-73CEB01FE73E}" type="slidenum">
              <a:rPr lang="en-US" smtClean="0">
                <a:ea typeface="ＭＳ Ｐゴシック" pitchFamily="34" charset="-128"/>
              </a:rPr>
              <a:pPr/>
              <a:t>42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78407-41AA-40F5-9194-257473CA63B1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4E208-6564-470A-AC95-FFA6D63000CE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8B25-3EFD-41D8-BFA1-3810CFAEF626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26332-47F1-435A-BCD1-556A33FEBC7E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74E8A-3F9B-4FB7-8D57-A87EC71C2AF3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336CB-8FEB-42E0-AFB9-C31405C42693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93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0E1AFF8E-971E-4E9E-AF47-E1CDE3169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1D49-DC0E-4426-8CCD-D3E69160E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9532-4A6B-44AD-86DA-8F42D1668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A940-E454-49C7-9280-ABA198F26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66F3D-196A-40E9-94E8-B2F9E6AC9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93E4-38F1-4D5A-9EF0-8B65CF8A6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18C94-6AA0-41F1-A277-2A19DCB35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7DE2-2C5F-4C78-8322-63F917906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4712D-3CC9-4DA7-B3D9-9918405CD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4DF9-1DF5-4ECD-9E4E-14B3A3EB6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4D95-0ED2-4979-9EA5-046E77C4FF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835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28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28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623F7-B0F6-4355-B65E-5A7FE33D5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jpeg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nc-sa/1.0/legalcod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05200"/>
            <a:ext cx="64008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Lecture 12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Linearity &amp; Time-Invariance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85A63-D3E1-41F3-9E10-75762B0C3E3C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SPECIAL INPUT SIGNALS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x[n] = SINUSOID</a:t>
            </a:r>
          </a:p>
          <a:p>
            <a:r>
              <a:rPr lang="en-US" smtClean="0">
                <a:ea typeface="ＭＳ Ｐゴシック" pitchFamily="34" charset="-128"/>
              </a:rPr>
              <a:t>x[n] has only one NON-ZERO VALUE</a:t>
            </a:r>
          </a:p>
        </p:txBody>
      </p:sp>
      <p:grpSp>
        <p:nvGrpSpPr>
          <p:cNvPr id="4104" name="Group 28"/>
          <p:cNvGrpSpPr>
            <a:grpSpLocks/>
          </p:cNvGrpSpPr>
          <p:nvPr/>
        </p:nvGrpSpPr>
        <p:grpSpPr bwMode="auto">
          <a:xfrm>
            <a:off x="1752600" y="4800600"/>
            <a:ext cx="6465888" cy="1371600"/>
            <a:chOff x="1104" y="3024"/>
            <a:chExt cx="4073" cy="864"/>
          </a:xfrm>
        </p:grpSpPr>
        <p:sp>
          <p:nvSpPr>
            <p:cNvPr id="4107" name="Line 6"/>
            <p:cNvSpPr>
              <a:spLocks noChangeShapeType="1"/>
            </p:cNvSpPr>
            <p:nvPr/>
          </p:nvSpPr>
          <p:spPr bwMode="auto">
            <a:xfrm>
              <a:off x="1104" y="369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7"/>
            <p:cNvSpPr>
              <a:spLocks noChangeShapeType="1"/>
            </p:cNvSpPr>
            <p:nvPr/>
          </p:nvSpPr>
          <p:spPr bwMode="auto">
            <a:xfrm>
              <a:off x="2784" y="30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Line 8"/>
            <p:cNvSpPr>
              <a:spLocks noChangeShapeType="1"/>
            </p:cNvSpPr>
            <p:nvPr/>
          </p:nvSpPr>
          <p:spPr bwMode="auto">
            <a:xfrm flipV="1">
              <a:off x="2784" y="321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 flipV="1">
              <a:off x="30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Line 11"/>
            <p:cNvSpPr>
              <a:spLocks noChangeShapeType="1"/>
            </p:cNvSpPr>
            <p:nvPr/>
          </p:nvSpPr>
          <p:spPr bwMode="auto">
            <a:xfrm flipH="1" flipV="1">
              <a:off x="32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 flipH="1" flipV="1">
              <a:off x="35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13"/>
            <p:cNvSpPr>
              <a:spLocks noChangeShapeType="1"/>
            </p:cNvSpPr>
            <p:nvPr/>
          </p:nvSpPr>
          <p:spPr bwMode="auto">
            <a:xfrm flipH="1" flipV="1">
              <a:off x="37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"/>
            <p:cNvSpPr>
              <a:spLocks noChangeShapeType="1"/>
            </p:cNvSpPr>
            <p:nvPr/>
          </p:nvSpPr>
          <p:spPr bwMode="auto">
            <a:xfrm flipH="1" flipV="1">
              <a:off x="39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5"/>
            <p:cNvSpPr>
              <a:spLocks noChangeShapeType="1"/>
            </p:cNvSpPr>
            <p:nvPr/>
          </p:nvSpPr>
          <p:spPr bwMode="auto">
            <a:xfrm flipH="1" flipV="1">
              <a:off x="42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6"/>
            <p:cNvSpPr>
              <a:spLocks noChangeShapeType="1"/>
            </p:cNvSpPr>
            <p:nvPr/>
          </p:nvSpPr>
          <p:spPr bwMode="auto">
            <a:xfrm flipH="1" flipV="1">
              <a:off x="254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 flipH="1" flipV="1">
              <a:off x="230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8"/>
            <p:cNvSpPr>
              <a:spLocks noChangeShapeType="1"/>
            </p:cNvSpPr>
            <p:nvPr/>
          </p:nvSpPr>
          <p:spPr bwMode="auto">
            <a:xfrm flipH="1" flipV="1">
              <a:off x="206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9"/>
            <p:cNvSpPr>
              <a:spLocks noChangeShapeType="1"/>
            </p:cNvSpPr>
            <p:nvPr/>
          </p:nvSpPr>
          <p:spPr bwMode="auto">
            <a:xfrm flipH="1" flipV="1">
              <a:off x="182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20"/>
            <p:cNvSpPr>
              <a:spLocks noChangeShapeType="1"/>
            </p:cNvSpPr>
            <p:nvPr/>
          </p:nvSpPr>
          <p:spPr bwMode="auto">
            <a:xfrm flipH="1" flipV="1">
              <a:off x="1584" y="3696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2812" y="30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1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4944" y="360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n</a:t>
              </a:r>
              <a:endParaRPr lang="en-US" i="1">
                <a:latin typeface="Arial" charset="0"/>
              </a:endParaRPr>
            </a:p>
          </p:txBody>
        </p:sp>
      </p:grpSp>
      <p:sp>
        <p:nvSpPr>
          <p:cNvPr id="4105" name="Text Box 23"/>
          <p:cNvSpPr txBox="1">
            <a:spLocks noChangeArrowheads="1"/>
          </p:cNvSpPr>
          <p:nvPr/>
        </p:nvSpPr>
        <p:spPr bwMode="auto">
          <a:xfrm>
            <a:off x="1641475" y="4572000"/>
            <a:ext cx="2020888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UNIT-IMPULSE</a:t>
            </a:r>
            <a:endParaRPr lang="en-US" i="1">
              <a:latin typeface="Arial" charset="0"/>
            </a:endParaRPr>
          </a:p>
        </p:txBody>
      </p:sp>
      <p:sp>
        <p:nvSpPr>
          <p:cNvPr id="4106" name="Text Box 24"/>
          <p:cNvSpPr txBox="1">
            <a:spLocks noChangeArrowheads="1"/>
          </p:cNvSpPr>
          <p:nvPr/>
        </p:nvSpPr>
        <p:spPr bwMode="auto">
          <a:xfrm>
            <a:off x="4114800" y="1600200"/>
            <a:ext cx="3557641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ＭＳ Ｐゴシック" charset="-128"/>
              </a:rPr>
              <a:t>Later, sinusoid leads to the </a:t>
            </a:r>
          </a:p>
          <a:p>
            <a:pPr>
              <a:defRPr/>
            </a:pPr>
            <a:r>
              <a:rPr 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ＭＳ Ｐゴシック" charset="-128"/>
              </a:rPr>
              <a:t>FREQUENCY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ＭＳ Ｐゴシック" charset="-128"/>
              </a:rPr>
              <a:t>RESPONSE</a:t>
            </a:r>
            <a:endParaRPr lang="en-US" i="1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ＭＳ Ｐゴシック" charset="-128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00600" y="3048000"/>
          <a:ext cx="3276600" cy="1617663"/>
        </p:xfrm>
        <a:graphic>
          <a:graphicData uri="http://schemas.openxmlformats.org/presentationml/2006/ole">
            <p:oleObj spid="_x0000_s4098" name="Equation" r:id="rId4" imgW="107928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UNIT IMPULSE RESPONSE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filter </a:t>
            </a:r>
            <a:r>
              <a:rPr lang="en-US" u="sng" smtClean="0">
                <a:ea typeface="ＭＳ Ｐゴシック" pitchFamily="34" charset="-128"/>
              </a:rPr>
              <a:t>DIFFERENCE EQUATION</a:t>
            </a:r>
            <a:r>
              <a:rPr lang="en-US" smtClean="0">
                <a:ea typeface="ＭＳ Ｐゴシック" pitchFamily="34" charset="-128"/>
              </a:rPr>
              <a:t> is specified by the filter coefficients </a:t>
            </a:r>
            <a:r>
              <a:rPr lang="en-US" i="1" smtClean="0">
                <a:ea typeface="ＭＳ Ｐゴシック" pitchFamily="34" charset="-128"/>
              </a:rPr>
              <a:t>b</a:t>
            </a:r>
            <a:r>
              <a:rPr lang="en-US" i="1" baseline="-25000" smtClean="0">
                <a:ea typeface="ＭＳ Ｐゴシック" pitchFamily="34" charset="-128"/>
              </a:rPr>
              <a:t>k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u="sng" smtClean="0">
                <a:ea typeface="ＭＳ Ｐゴシック" pitchFamily="34" charset="-128"/>
              </a:rPr>
              <a:t>EQUIVALENCE</a:t>
            </a:r>
            <a:r>
              <a:rPr lang="en-US" smtClean="0">
                <a:ea typeface="ＭＳ Ｐゴシック" pitchFamily="34" charset="-128"/>
              </a:rPr>
              <a:t>: can we describe the filter using a </a:t>
            </a:r>
            <a:r>
              <a:rPr lang="en-US" smtClean="0">
                <a:solidFill>
                  <a:srgbClr val="FF6600"/>
                </a:solidFill>
                <a:ea typeface="ＭＳ Ｐゴシック" pitchFamily="34" charset="-128"/>
              </a:rPr>
              <a:t>SIGNAL </a:t>
            </a:r>
            <a:r>
              <a:rPr lang="en-US" smtClean="0">
                <a:ea typeface="ＭＳ Ｐゴシック" pitchFamily="34" charset="-128"/>
              </a:rPr>
              <a:t>instead?</a:t>
            </a:r>
          </a:p>
        </p:txBody>
      </p:sp>
      <p:sp>
        <p:nvSpPr>
          <p:cNvPr id="512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EC480-134D-492C-8F95-370A976989B7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3124200"/>
          <a:ext cx="3810000" cy="1398588"/>
        </p:xfrm>
        <a:graphic>
          <a:graphicData uri="http://schemas.openxmlformats.org/presentationml/2006/ole">
            <p:oleObj spid="_x0000_s5122" name="Equation" r:id="rId3" imgW="1244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98C59-7607-4336-AF92-C8C6633434B7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IMPULSE RESPONSE</a:t>
            </a:r>
          </a:p>
        </p:txBody>
      </p:sp>
      <p:sp>
        <p:nvSpPr>
          <p:cNvPr id="61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178800" cy="1676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Impulse response </a:t>
            </a:r>
            <a:r>
              <a:rPr lang="en-US" i="1" dirty="0" smtClean="0">
                <a:ea typeface="ＭＳ Ｐゴシック" pitchFamily="34" charset="-128"/>
              </a:rPr>
              <a:t>h</a:t>
            </a:r>
            <a:r>
              <a:rPr lang="en-US" dirty="0" smtClean="0">
                <a:ea typeface="ＭＳ Ｐゴシック" pitchFamily="34" charset="-128"/>
              </a:rPr>
              <a:t>[</a:t>
            </a:r>
            <a:r>
              <a:rPr lang="en-US" i="1" dirty="0" smtClean="0">
                <a:ea typeface="ＭＳ Ｐゴシック" pitchFamily="34" charset="-128"/>
              </a:rPr>
              <a:t>k</a:t>
            </a:r>
            <a:r>
              <a:rPr lang="en-US" dirty="0" smtClean="0">
                <a:ea typeface="ＭＳ Ｐゴシック" pitchFamily="34" charset="-128"/>
              </a:rPr>
              <a:t>]=</a:t>
            </a:r>
            <a:r>
              <a:rPr lang="en-US" i="1" dirty="0" err="1" smtClean="0">
                <a:ea typeface="ＭＳ Ｐゴシック" pitchFamily="34" charset="-128"/>
              </a:rPr>
              <a:t>b</a:t>
            </a:r>
            <a:r>
              <a:rPr lang="en-US" i="1" baseline="-25000" dirty="0" err="1" smtClean="0">
                <a:ea typeface="ＭＳ Ｐゴシック" pitchFamily="34" charset="-128"/>
              </a:rPr>
              <a:t>k</a:t>
            </a:r>
            <a:r>
              <a:rPr lang="en-US" dirty="0" smtClean="0">
                <a:ea typeface="ＭＳ Ｐゴシック" pitchFamily="34" charset="-128"/>
              </a:rPr>
              <a:t> is, in fact, a </a:t>
            </a:r>
            <a:r>
              <a:rPr lang="en-US" dirty="0" smtClean="0">
                <a:solidFill>
                  <a:srgbClr val="FF6600"/>
                </a:solidFill>
                <a:ea typeface="ＭＳ Ｐゴシック" pitchFamily="34" charset="-128"/>
              </a:rPr>
              <a:t>SIGNAL </a:t>
            </a:r>
            <a:r>
              <a:rPr lang="en-US" dirty="0" smtClean="0">
                <a:ea typeface="ＭＳ Ｐゴシック" pitchFamily="34" charset="-128"/>
              </a:rPr>
              <a:t>description of filter coefficients</a:t>
            </a:r>
          </a:p>
          <a:p>
            <a:r>
              <a:rPr lang="en-US" dirty="0" smtClean="0">
                <a:ea typeface="ＭＳ Ｐゴシック" pitchFamily="34" charset="-128"/>
              </a:rPr>
              <a:t>Allows us to write </a:t>
            </a:r>
            <a:r>
              <a:rPr lang="en-US" dirty="0" smtClean="0">
                <a:solidFill>
                  <a:srgbClr val="FF6600"/>
                </a:solidFill>
                <a:ea typeface="ＭＳ Ｐゴシック" pitchFamily="34" charset="-128"/>
              </a:rPr>
              <a:t>CONVOLUTION </a:t>
            </a:r>
            <a:r>
              <a:rPr lang="en-US" dirty="0" smtClean="0">
                <a:ea typeface="ＭＳ Ｐゴシック" pitchFamily="34" charset="-128"/>
              </a:rPr>
              <a:t>sum</a:t>
            </a:r>
          </a:p>
        </p:txBody>
      </p:sp>
      <p:pic>
        <p:nvPicPr>
          <p:cNvPr id="6153" name="Picture 10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05138"/>
            <a:ext cx="9067800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04800" y="1600200"/>
          <a:ext cx="3810000" cy="1398588"/>
        </p:xfrm>
        <a:graphic>
          <a:graphicData uri="http://schemas.openxmlformats.org/presentationml/2006/ole">
            <p:oleObj spid="_x0000_s6146" name="Equation" r:id="rId5" imgW="1244520" imgH="457200" progId="Equation.3">
              <p:embed/>
            </p:oleObj>
          </a:graphicData>
        </a:graphic>
      </p:graphicFrame>
      <p:graphicFrame>
        <p:nvGraphicFramePr>
          <p:cNvPr id="198665" name="Object 3"/>
          <p:cNvGraphicFramePr>
            <a:graphicFrameLocks noChangeAspect="1"/>
          </p:cNvGraphicFramePr>
          <p:nvPr/>
        </p:nvGraphicFramePr>
        <p:xfrm>
          <a:off x="4953000" y="1600200"/>
          <a:ext cx="3810000" cy="1398588"/>
        </p:xfrm>
        <a:graphic>
          <a:graphicData uri="http://schemas.openxmlformats.org/presentationml/2006/ole">
            <p:oleObj spid="_x0000_s6147" name="Equation" r:id="rId6" imgW="1244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113DC-56F2-4F48-BA5B-D4C45489CA88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95288" y="2408238"/>
          <a:ext cx="8124825" cy="506412"/>
        </p:xfrm>
        <a:graphic>
          <a:graphicData uri="http://schemas.openxmlformats.org/presentationml/2006/ole">
            <p:oleObj spid="_x0000_s7170" name="Equation" r:id="rId4" imgW="3263760" imgH="203040" progId="Equation.3">
              <p:embed/>
            </p:oleObj>
          </a:graphicData>
        </a:graphic>
      </p:graphicFrame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 Representations for h[n]</a:t>
            </a:r>
          </a:p>
        </p:txBody>
      </p:sp>
      <p:sp>
        <p:nvSpPr>
          <p:cNvPr id="71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SHIFTED</a:t>
            </a:r>
            <a:r>
              <a:rPr lang="en-US" smtClean="0">
                <a:ea typeface="ＭＳ Ｐゴシック" pitchFamily="34" charset="-128"/>
              </a:rPr>
              <a:t> IMPULSES to write </a:t>
            </a:r>
            <a:r>
              <a:rPr lang="en-US" b="1" i="1" smtClean="0">
                <a:latin typeface="Times New Roman" charset="0"/>
                <a:ea typeface="ＭＳ Ｐゴシック" pitchFamily="34" charset="-128"/>
              </a:rPr>
              <a:t>h</a:t>
            </a:r>
            <a:r>
              <a:rPr lang="en-US" smtClean="0">
                <a:ea typeface="ＭＳ Ｐゴシック" pitchFamily="34" charset="-128"/>
              </a:rPr>
              <a:t>[</a:t>
            </a:r>
            <a:r>
              <a:rPr lang="en-US" b="1" i="1" smtClean="0"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]</a:t>
            </a:r>
          </a:p>
        </p:txBody>
      </p:sp>
      <p:sp>
        <p:nvSpPr>
          <p:cNvPr id="7178" name="Line 6"/>
          <p:cNvSpPr>
            <a:spLocks noChangeShapeType="1"/>
          </p:cNvSpPr>
          <p:nvPr/>
        </p:nvSpPr>
        <p:spPr bwMode="auto">
          <a:xfrm flipH="1">
            <a:off x="5486400" y="2838450"/>
            <a:ext cx="18288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9" name="Group 43"/>
          <p:cNvGrpSpPr>
            <a:grpSpLocks/>
          </p:cNvGrpSpPr>
          <p:nvPr/>
        </p:nvGrpSpPr>
        <p:grpSpPr bwMode="auto">
          <a:xfrm>
            <a:off x="1066800" y="3067050"/>
            <a:ext cx="6465888" cy="2743200"/>
            <a:chOff x="672" y="2016"/>
            <a:chExt cx="4073" cy="1728"/>
          </a:xfrm>
        </p:grpSpPr>
        <p:sp>
          <p:nvSpPr>
            <p:cNvPr id="7184" name="Line 10"/>
            <p:cNvSpPr>
              <a:spLocks noChangeShapeType="1"/>
            </p:cNvSpPr>
            <p:nvPr/>
          </p:nvSpPr>
          <p:spPr bwMode="auto">
            <a:xfrm>
              <a:off x="672" y="312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>
              <a:off x="2352" y="249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2"/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7"/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8"/>
            <p:cNvSpPr>
              <a:spLocks noChangeShapeType="1"/>
            </p:cNvSpPr>
            <p:nvPr/>
          </p:nvSpPr>
          <p:spPr bwMode="auto">
            <a:xfrm flipH="1" flipV="1">
              <a:off x="379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19"/>
            <p:cNvSpPr>
              <a:spLocks noChangeShapeType="1"/>
            </p:cNvSpPr>
            <p:nvPr/>
          </p:nvSpPr>
          <p:spPr bwMode="auto">
            <a:xfrm flipH="1" flipV="1">
              <a:off x="211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 flipH="1" flipV="1">
              <a:off x="187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 flipH="1" flipV="1">
              <a:off x="163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2"/>
            <p:cNvSpPr>
              <a:spLocks noChangeShapeType="1"/>
            </p:cNvSpPr>
            <p:nvPr/>
          </p:nvSpPr>
          <p:spPr bwMode="auto">
            <a:xfrm flipH="1" flipV="1">
              <a:off x="139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H="1" flipV="1">
              <a:off x="1152" y="312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2380" y="244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1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4512" y="30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Arial" charset="0"/>
                </a:rPr>
                <a:t>n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>
              <a:off x="2592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28"/>
            <p:cNvSpPr>
              <a:spLocks noChangeShapeType="1"/>
            </p:cNvSpPr>
            <p:nvPr/>
          </p:nvSpPr>
          <p:spPr bwMode="auto">
            <a:xfrm flipV="1">
              <a:off x="2832" y="216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29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Line 30"/>
            <p:cNvSpPr>
              <a:spLocks noChangeShapeType="1"/>
            </p:cNvSpPr>
            <p:nvPr/>
          </p:nvSpPr>
          <p:spPr bwMode="auto">
            <a:xfrm>
              <a:off x="3072" y="312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Text Box 32"/>
            <p:cNvSpPr txBox="1">
              <a:spLocks noChangeArrowheads="1"/>
            </p:cNvSpPr>
            <p:nvPr/>
          </p:nvSpPr>
          <p:spPr bwMode="auto">
            <a:xfrm>
              <a:off x="3120" y="34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–1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7201" name="Text Box 33"/>
            <p:cNvSpPr txBox="1">
              <a:spLocks noChangeArrowheads="1"/>
            </p:cNvSpPr>
            <p:nvPr/>
          </p:nvSpPr>
          <p:spPr bwMode="auto">
            <a:xfrm>
              <a:off x="2845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2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7202" name="Text Box 35"/>
            <p:cNvSpPr txBox="1">
              <a:spLocks noChangeArrowheads="1"/>
            </p:cNvSpPr>
            <p:nvPr/>
          </p:nvSpPr>
          <p:spPr bwMode="auto">
            <a:xfrm>
              <a:off x="2239" y="310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charset="0"/>
                </a:rPr>
                <a:t>0</a:t>
              </a:r>
              <a:endParaRPr lang="en-US" sz="2000" i="1">
                <a:latin typeface="Arial" charset="0"/>
              </a:endParaRPr>
            </a:p>
          </p:txBody>
        </p:sp>
        <p:sp>
          <p:nvSpPr>
            <p:cNvPr id="7203" name="Text Box 36"/>
            <p:cNvSpPr txBox="1">
              <a:spLocks noChangeArrowheads="1"/>
            </p:cNvSpPr>
            <p:nvPr/>
          </p:nvSpPr>
          <p:spPr bwMode="auto">
            <a:xfrm>
              <a:off x="3216" y="307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charset="0"/>
                </a:rPr>
                <a:t>4</a:t>
              </a:r>
              <a:endParaRPr lang="en-US" sz="2000" i="1">
                <a:latin typeface="Arial" charset="0"/>
              </a:endParaRPr>
            </a:p>
          </p:txBody>
        </p:sp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1826" y="2165"/>
            <a:ext cx="478" cy="319"/>
          </p:xfrm>
          <a:graphic>
            <a:graphicData uri="http://schemas.openxmlformats.org/presentationml/2006/ole">
              <p:oleObj spid="_x0000_s7172" name="Equation" r:id="rId5" imgW="304560" imgH="203040" progId="Equation.3">
                <p:embed/>
              </p:oleObj>
            </a:graphicData>
          </a:graphic>
        </p:graphicFrame>
      </p:grp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31800" y="5791200"/>
          <a:ext cx="3225800" cy="569913"/>
        </p:xfrm>
        <a:graphic>
          <a:graphicData uri="http://schemas.openxmlformats.org/presentationml/2006/ole">
            <p:oleObj spid="_x0000_s7171" name="Equation" r:id="rId6" imgW="1295280" imgH="228600" progId="Equation.3">
              <p:embed/>
            </p:oleObj>
          </a:graphicData>
        </a:graphic>
      </p:graphicFrame>
      <p:sp>
        <p:nvSpPr>
          <p:cNvPr id="8204" name="Text Box 44"/>
          <p:cNvSpPr txBox="1">
            <a:spLocks noChangeArrowheads="1"/>
          </p:cNvSpPr>
          <p:nvPr/>
        </p:nvSpPr>
        <p:spPr bwMode="auto">
          <a:xfrm>
            <a:off x="230188" y="1700213"/>
            <a:ext cx="458787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ea typeface="ＭＳ Ｐゴシック" charset="-128"/>
              </a:rPr>
              <a:t>1:</a:t>
            </a:r>
          </a:p>
        </p:txBody>
      </p:sp>
      <p:sp>
        <p:nvSpPr>
          <p:cNvPr id="8205" name="Text Box 45"/>
          <p:cNvSpPr txBox="1">
            <a:spLocks noChangeArrowheads="1"/>
          </p:cNvSpPr>
          <p:nvPr/>
        </p:nvSpPr>
        <p:spPr bwMode="auto">
          <a:xfrm>
            <a:off x="146050" y="4038600"/>
            <a:ext cx="229235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-128"/>
              </a:rPr>
              <a:t>2: Plot the values</a:t>
            </a:r>
          </a:p>
        </p:txBody>
      </p:sp>
      <p:sp>
        <p:nvSpPr>
          <p:cNvPr id="8206" name="Text Box 46"/>
          <p:cNvSpPr txBox="1">
            <a:spLocks noChangeArrowheads="1"/>
          </p:cNvSpPr>
          <p:nvPr/>
        </p:nvSpPr>
        <p:spPr bwMode="auto">
          <a:xfrm>
            <a:off x="146050" y="5391150"/>
            <a:ext cx="3511550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atin typeface="+mn-lt"/>
                <a:ea typeface="ＭＳ Ｐゴシック" charset="-128"/>
              </a:rPr>
              <a:t>3: List the filter coefficients</a:t>
            </a:r>
          </a:p>
        </p:txBody>
      </p:sp>
      <p:sp>
        <p:nvSpPr>
          <p:cNvPr id="8207" name="Text Box 47"/>
          <p:cNvSpPr txBox="1">
            <a:spLocks noChangeArrowheads="1"/>
          </p:cNvSpPr>
          <p:nvPr/>
        </p:nvSpPr>
        <p:spPr bwMode="auto">
          <a:xfrm>
            <a:off x="7783513" y="2905125"/>
            <a:ext cx="1208087" cy="523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latin typeface="+mn-lt"/>
                <a:ea typeface="ＭＳ Ｐゴシック" charset="-128"/>
              </a:rPr>
              <a:t>True for any</a:t>
            </a:r>
          </a:p>
          <a:p>
            <a:pPr>
              <a:defRPr/>
            </a:pPr>
            <a:r>
              <a:rPr lang="en-US" sz="1400" b="1" dirty="0">
                <a:latin typeface="+mn-lt"/>
                <a:ea typeface="ＭＳ Ｐゴシック" charset="-128"/>
              </a:rPr>
              <a:t> signal, x[n]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BCB9B-8507-4B9D-9BE9-7DA596BDB0D2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9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POP QUIZ</a:t>
            </a:r>
          </a:p>
        </p:txBody>
      </p:sp>
      <p:sp>
        <p:nvSpPr>
          <p:cNvPr id="219140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457200" y="1733550"/>
            <a:ext cx="8178800" cy="35242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Filter is “FIRST DIFFERENCE”</a:t>
            </a:r>
          </a:p>
          <a:p>
            <a:pPr lvl="1"/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y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] =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] -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[n-1]</a:t>
            </a:r>
          </a:p>
          <a:p>
            <a:r>
              <a:rPr lang="en-US" smtClean="0">
                <a:ea typeface="ＭＳ Ｐゴシック" pitchFamily="34" charset="-128"/>
              </a:rPr>
              <a:t>What are filter coefficients?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Find </a:t>
            </a:r>
            <a:r>
              <a:rPr lang="en-US" b="1" i="1" smtClean="0">
                <a:ea typeface="ＭＳ Ｐゴシック" pitchFamily="34" charset="-128"/>
              </a:rPr>
              <a:t>h</a:t>
            </a:r>
            <a:r>
              <a:rPr lang="en-US" smtClean="0">
                <a:ea typeface="ＭＳ Ｐゴシック" pitchFamily="34" charset="-128"/>
              </a:rPr>
              <a:t>[</a:t>
            </a:r>
            <a:r>
              <a:rPr lang="en-US" b="1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]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219146" name="Object 2"/>
          <p:cNvGraphicFramePr>
            <a:graphicFrameLocks noChangeAspect="1"/>
          </p:cNvGraphicFramePr>
          <p:nvPr/>
        </p:nvGraphicFramePr>
        <p:xfrm>
          <a:off x="2246313" y="5349875"/>
          <a:ext cx="4083050" cy="647700"/>
        </p:xfrm>
        <a:graphic>
          <a:graphicData uri="http://schemas.openxmlformats.org/presentationml/2006/ole">
            <p:oleObj spid="_x0000_s8194" name="Equation" r:id="rId4" imgW="1282680" imgH="203040" progId="Equation.3">
              <p:embed/>
            </p:oleObj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3133725" y="3721100"/>
          <a:ext cx="1835150" cy="442913"/>
        </p:xfrm>
        <a:graphic>
          <a:graphicData uri="http://schemas.openxmlformats.org/presentationml/2006/ole">
            <p:oleObj spid="_x0000_s8195" name="Equation" r:id="rId5" imgW="736600" imgH="177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Output = Convolution of x[n] &amp; h[n]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mtClean="0"/>
              <a:t>NOTATION: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mtClean="0"/>
              <a:t>FIR case:</a:t>
            </a:r>
          </a:p>
        </p:txBody>
      </p:sp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1B4F6-63A2-4AFB-93D8-45C605F93848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362200" y="3949700"/>
          <a:ext cx="5181600" cy="1712913"/>
        </p:xfrm>
        <a:graphic>
          <a:graphicData uri="http://schemas.openxmlformats.org/presentationml/2006/ole">
            <p:oleObj spid="_x0000_s9218" name="Equation" r:id="rId4" imgW="1384200" imgH="457200" progId="Equation.3">
              <p:embed/>
            </p:oleObj>
          </a:graphicData>
        </a:graphic>
      </p:graphicFrame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LTI: Convolution Sum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495800" y="3246438"/>
            <a:ext cx="4030663" cy="3000375"/>
            <a:chOff x="2832" y="2045"/>
            <a:chExt cx="2539" cy="1890"/>
          </a:xfrm>
        </p:grpSpPr>
        <p:sp>
          <p:nvSpPr>
            <p:cNvPr id="9229" name="Text Box 5"/>
            <p:cNvSpPr txBox="1">
              <a:spLocks noChangeArrowheads="1"/>
            </p:cNvSpPr>
            <p:nvPr/>
          </p:nvSpPr>
          <p:spPr bwMode="auto">
            <a:xfrm>
              <a:off x="3792" y="2045"/>
              <a:ext cx="1579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FINITE LIMITS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9230" name="Line 6"/>
            <p:cNvSpPr>
              <a:spLocks noChangeShapeType="1"/>
            </p:cNvSpPr>
            <p:nvPr/>
          </p:nvSpPr>
          <p:spPr bwMode="auto">
            <a:xfrm flipH="1">
              <a:off x="2832" y="2208"/>
              <a:ext cx="96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Text Box 7"/>
            <p:cNvSpPr txBox="1">
              <a:spLocks noChangeArrowheads="1"/>
            </p:cNvSpPr>
            <p:nvPr/>
          </p:nvSpPr>
          <p:spPr bwMode="auto">
            <a:xfrm>
              <a:off x="3600" y="3629"/>
              <a:ext cx="1579" cy="30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charset="0"/>
                </a:rPr>
                <a:t>FINITE LIMITS</a:t>
              </a:r>
              <a:endParaRPr lang="en-US" i="1">
                <a:latin typeface="Arial" charset="0"/>
              </a:endParaRPr>
            </a:p>
          </p:txBody>
        </p:sp>
        <p:sp>
          <p:nvSpPr>
            <p:cNvPr id="9232" name="Line 8"/>
            <p:cNvSpPr>
              <a:spLocks noChangeShapeType="1"/>
            </p:cNvSpPr>
            <p:nvPr/>
          </p:nvSpPr>
          <p:spPr bwMode="auto">
            <a:xfrm flipH="1" flipV="1">
              <a:off x="2928" y="3456"/>
              <a:ext cx="67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8200" y="5046663"/>
            <a:ext cx="4189413" cy="1260475"/>
            <a:chOff x="601" y="3168"/>
            <a:chExt cx="2639" cy="794"/>
          </a:xfrm>
        </p:grpSpPr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601" y="3617"/>
              <a:ext cx="1365" cy="345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Arial" charset="0"/>
                </a:rPr>
                <a:t>Same as </a:t>
              </a:r>
              <a:r>
                <a:rPr lang="en-US" sz="2800" b="1">
                  <a:latin typeface="Arial" charset="0"/>
                </a:rPr>
                <a:t> b</a:t>
              </a:r>
              <a:r>
                <a:rPr lang="en-US" sz="2800" b="1" baseline="-25000">
                  <a:latin typeface="Arial" charset="0"/>
                </a:rPr>
                <a:t>k</a:t>
              </a:r>
              <a:endParaRPr lang="en-US" sz="2800" i="1">
                <a:latin typeface="Arial" charset="0"/>
              </a:endParaRPr>
            </a:p>
          </p:txBody>
        </p:sp>
        <p:sp>
          <p:nvSpPr>
            <p:cNvPr id="9228" name="Freeform 10"/>
            <p:cNvSpPr>
              <a:spLocks/>
            </p:cNvSpPr>
            <p:nvPr/>
          </p:nvSpPr>
          <p:spPr bwMode="auto">
            <a:xfrm>
              <a:off x="1968" y="3168"/>
              <a:ext cx="1272" cy="743"/>
            </a:xfrm>
            <a:custGeom>
              <a:avLst/>
              <a:gdLst>
                <a:gd name="T0" fmla="*/ 0 w 1272"/>
                <a:gd name="T1" fmla="*/ 672 h 743"/>
                <a:gd name="T2" fmla="*/ 480 w 1272"/>
                <a:gd name="T3" fmla="*/ 720 h 743"/>
                <a:gd name="T4" fmla="*/ 1152 w 1272"/>
                <a:gd name="T5" fmla="*/ 528 h 743"/>
                <a:gd name="T6" fmla="*/ 1200 w 1272"/>
                <a:gd name="T7" fmla="*/ 0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743"/>
                <a:gd name="T14" fmla="*/ 1272 w 1272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743">
                  <a:moveTo>
                    <a:pt x="0" y="672"/>
                  </a:moveTo>
                  <a:cubicBezTo>
                    <a:pt x="144" y="707"/>
                    <a:pt x="288" y="743"/>
                    <a:pt x="480" y="720"/>
                  </a:cubicBezTo>
                  <a:cubicBezTo>
                    <a:pt x="671" y="696"/>
                    <a:pt x="1032" y="648"/>
                    <a:pt x="1152" y="528"/>
                  </a:cubicBezTo>
                  <a:cubicBezTo>
                    <a:pt x="1272" y="408"/>
                    <a:pt x="1236" y="204"/>
                    <a:pt x="1200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505200" y="2332038"/>
          <a:ext cx="3035300" cy="563562"/>
        </p:xfrm>
        <a:graphic>
          <a:graphicData uri="http://schemas.openxmlformats.org/presentationml/2006/ole">
            <p:oleObj spid="_x0000_s9219" name="Equation" r:id="rId5" imgW="1091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Delay the signal x[n] &amp; then multiply by filter coefficients that come from h[n]</a:t>
            </a: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37F009-589B-408E-B4A4-CDB45BEA4145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88950" y="3178175"/>
          <a:ext cx="8274050" cy="2079625"/>
        </p:xfrm>
        <a:graphic>
          <a:graphicData uri="http://schemas.openxmlformats.org/presentationml/2006/ole">
            <p:oleObj spid="_x0000_s10242" name="Equation" r:id="rId4" imgW="2628720" imgH="660240" progId="Equation.3">
              <p:embed/>
            </p:oleObj>
          </a:graphicData>
        </a:graphic>
      </p:graphicFrame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LTI: Convolution Sum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5791200" y="228600"/>
          <a:ext cx="3035300" cy="563563"/>
        </p:xfrm>
        <a:graphic>
          <a:graphicData uri="http://schemas.openxmlformats.org/presentationml/2006/ole">
            <p:oleObj spid="_x0000_s10243" name="Equation" r:id="rId5" imgW="1091880" imgH="203040" progId="Equation.3">
              <p:embed/>
            </p:oleObj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2590800" y="2743200"/>
            <a:ext cx="152400" cy="838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5AF23-388D-45C1-9AB8-2C394AFC7267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CONVOLUTION Example</a:t>
            </a:r>
          </a:p>
        </p:txBody>
      </p:sp>
      <p:graphicFrame>
        <p:nvGraphicFramePr>
          <p:cNvPr id="220165" name="Object 2"/>
          <p:cNvGraphicFramePr>
            <a:graphicFrameLocks noChangeAspect="1"/>
          </p:cNvGraphicFramePr>
          <p:nvPr/>
        </p:nvGraphicFramePr>
        <p:xfrm>
          <a:off x="1752600" y="2735263"/>
          <a:ext cx="5715000" cy="4010025"/>
        </p:xfrm>
        <a:graphic>
          <a:graphicData uri="http://schemas.openxmlformats.org/presentationml/2006/ole">
            <p:oleObj spid="_x0000_s11266" name="MathType Equation 3.6+" r:id="rId4" imgW="2857500" imgH="2006600" progId="Equation.DSMT36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33400" y="1654175"/>
          <a:ext cx="8124825" cy="1012825"/>
        </p:xfrm>
        <a:graphic>
          <a:graphicData uri="http://schemas.openxmlformats.org/presentationml/2006/ole">
            <p:oleObj spid="_x0000_s11267" name="Equation" r:id="rId5" imgW="3263760" imgH="406080" progId="Equation.3">
              <p:embed/>
            </p:oleObj>
          </a:graphicData>
        </a:graphic>
      </p:graphicFrame>
      <p:graphicFrame>
        <p:nvGraphicFramePr>
          <p:cNvPr id="220168" name="Object 4"/>
          <p:cNvGraphicFramePr>
            <a:graphicFrameLocks noChangeAspect="1"/>
          </p:cNvGraphicFramePr>
          <p:nvPr/>
        </p:nvGraphicFramePr>
        <p:xfrm>
          <a:off x="685800" y="4114800"/>
          <a:ext cx="1624013" cy="2133600"/>
        </p:xfrm>
        <a:graphic>
          <a:graphicData uri="http://schemas.openxmlformats.org/presentationml/2006/ole">
            <p:oleObj spid="_x0000_s11268" name="Equation" r:id="rId6" imgW="774360" imgH="1015920" progId="Equation.3">
              <p:embed/>
            </p:oleObj>
          </a:graphicData>
        </a:graphic>
      </p:graphicFrame>
      <p:graphicFrame>
        <p:nvGraphicFramePr>
          <p:cNvPr id="220169" name="Object 5"/>
          <p:cNvGraphicFramePr>
            <a:graphicFrameLocks noChangeAspect="1"/>
          </p:cNvGraphicFramePr>
          <p:nvPr/>
        </p:nvGraphicFramePr>
        <p:xfrm>
          <a:off x="5867400" y="304800"/>
          <a:ext cx="3048000" cy="1008063"/>
        </p:xfrm>
        <a:graphic>
          <a:graphicData uri="http://schemas.openxmlformats.org/presentationml/2006/ole">
            <p:oleObj spid="_x0000_s11269" name="Equation" r:id="rId7" imgW="1384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8438B-C726-44D7-AF42-A67593EE4E74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SLIDE a Length-L WINDOW across x[n]</a:t>
            </a: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auto">
          <a:xfrm>
            <a:off x="4724400" y="5943600"/>
            <a:ext cx="738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" charset="0"/>
              </a:rPr>
              <a:t>x</a:t>
            </a:r>
            <a:r>
              <a:rPr lang="en-US" b="1" dirty="0">
                <a:latin typeface="Times" charset="0"/>
              </a:rPr>
              <a:t>[</a:t>
            </a:r>
            <a:r>
              <a:rPr lang="en-US" b="1" i="1" dirty="0">
                <a:latin typeface="Times" charset="0"/>
              </a:rPr>
              <a:t>n</a:t>
            </a:r>
            <a:r>
              <a:rPr lang="en-US" b="1" dirty="0">
                <a:latin typeface="Times" charset="0"/>
              </a:rPr>
              <a:t>]</a:t>
            </a:r>
            <a:endParaRPr lang="en-US" i="1" dirty="0">
              <a:latin typeface="Times" charset="0"/>
            </a:endParaRPr>
          </a:p>
        </p:txBody>
      </p:sp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3276600" y="5943600"/>
            <a:ext cx="11112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" charset="0"/>
              </a:rPr>
              <a:t>x</a:t>
            </a:r>
            <a:r>
              <a:rPr lang="en-US" b="1">
                <a:latin typeface="Times" charset="0"/>
              </a:rPr>
              <a:t>[</a:t>
            </a:r>
            <a:r>
              <a:rPr lang="en-US" b="1" i="1">
                <a:latin typeface="Times" charset="0"/>
              </a:rPr>
              <a:t>n-M</a:t>
            </a:r>
            <a:r>
              <a:rPr lang="en-US" b="1">
                <a:latin typeface="Times" charset="0"/>
              </a:rPr>
              <a:t>]</a:t>
            </a:r>
            <a:endParaRPr lang="en-US" i="1">
              <a:latin typeface="Times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08000" y="2314575"/>
          <a:ext cx="8331200" cy="1006475"/>
        </p:xfrm>
        <a:graphic>
          <a:graphicData uri="http://schemas.openxmlformats.org/presentationml/2006/ole">
            <p:oleObj spid="_x0000_s61442" name="Equation" r:id="rId4" imgW="3581280" imgH="431640" progId="Equation.3">
              <p:embed/>
            </p:oleObj>
          </a:graphicData>
        </a:graphic>
      </p:graphicFrame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CAUSAL FIR FILTER</a:t>
            </a:r>
          </a:p>
        </p:txBody>
      </p:sp>
      <p:pic>
        <p:nvPicPr>
          <p:cNvPr id="11" name="Picture 3" descr="fig05_04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429000"/>
            <a:ext cx="875392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A0F5A-E014-4A60-8A25-6C47297B1185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DCONVDEMO: MATLAB GUI</a:t>
            </a:r>
          </a:p>
        </p:txBody>
      </p:sp>
      <p:pic>
        <p:nvPicPr>
          <p:cNvPr id="7" name="Picture 2" descr="ch05fig1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34693"/>
            <a:ext cx="8763000" cy="501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40B948-DA23-4E65-8CEB-65F61F718910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3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4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A34B29-3105-4C8B-9B10-BCB7B3AFB608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POP QUIZ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33550"/>
            <a:ext cx="8178800" cy="1847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FIR Filter is “FIRST DIFFERENCE”</a:t>
            </a:r>
          </a:p>
          <a:p>
            <a:pPr lvl="1">
              <a:lnSpc>
                <a:spcPct val="90000"/>
              </a:lnSpc>
            </a:pP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y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] = </a:t>
            </a: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] - </a:t>
            </a: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sz="2400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z="2400" b="1" smtClean="0">
                <a:solidFill>
                  <a:schemeClr val="accent1"/>
                </a:solidFill>
                <a:ea typeface="ＭＳ Ｐゴシック" pitchFamily="34" charset="-128"/>
              </a:rPr>
              <a:t> -1]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Write output as a convolution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Need impulse response</a:t>
            </a:r>
          </a:p>
          <a:p>
            <a:pPr lvl="1">
              <a:lnSpc>
                <a:spcPct val="9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lvl="1">
              <a:lnSpc>
                <a:spcPct val="40000"/>
              </a:lnSpc>
            </a:pPr>
            <a:r>
              <a:rPr lang="en-US" sz="2400" smtClean="0">
                <a:ea typeface="ＭＳ Ｐゴシック" pitchFamily="34" charset="-128"/>
              </a:rPr>
              <a:t>Then, an equivalent way to compute the output:</a:t>
            </a:r>
          </a:p>
          <a:p>
            <a:pPr>
              <a:lnSpc>
                <a:spcPct val="90000"/>
              </a:lnSpc>
            </a:pPr>
            <a:endParaRPr lang="en-US" sz="2800" smtClean="0">
              <a:ea typeface="ＭＳ Ｐゴシック" pitchFamily="34" charset="-128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457200" y="4724400"/>
            <a:ext cx="817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latin typeface="Arial" charset="0"/>
            </a:endParaRPr>
          </a:p>
        </p:txBody>
      </p:sp>
      <p:graphicFrame>
        <p:nvGraphicFramePr>
          <p:cNvPr id="224265" name="Object 2"/>
          <p:cNvGraphicFramePr>
            <a:graphicFrameLocks noChangeAspect="1"/>
          </p:cNvGraphicFramePr>
          <p:nvPr/>
        </p:nvGraphicFramePr>
        <p:xfrm>
          <a:off x="2693988" y="3581400"/>
          <a:ext cx="3452812" cy="527050"/>
        </p:xfrm>
        <a:graphic>
          <a:graphicData uri="http://schemas.openxmlformats.org/presentationml/2006/ole">
            <p:oleObj spid="_x0000_s12290" name="Equation" r:id="rId4" imgW="1320480" imgH="203040" progId="Equation.3">
              <p:embed/>
            </p:oleObj>
          </a:graphicData>
        </a:graphic>
      </p:graphicFrame>
      <p:graphicFrame>
        <p:nvGraphicFramePr>
          <p:cNvPr id="224266" name="Object 3"/>
          <p:cNvGraphicFramePr>
            <a:graphicFrameLocks noChangeAspect="1"/>
          </p:cNvGraphicFramePr>
          <p:nvPr/>
        </p:nvGraphicFramePr>
        <p:xfrm>
          <a:off x="1465263" y="4581525"/>
          <a:ext cx="6535737" cy="1743075"/>
        </p:xfrm>
        <a:graphic>
          <a:graphicData uri="http://schemas.openxmlformats.org/presentationml/2006/ole">
            <p:oleObj spid="_x0000_s12291" name="Equation" r:id="rId5" imgW="2501640" imgH="672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build="p" autoUpdateAnimBg="0"/>
      <p:bldP spid="22426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22D7FB-9981-4D8B-B393-7B530DF3F8EE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219147" name="Object 2"/>
          <p:cNvGraphicFramePr>
            <a:graphicFrameLocks noChangeAspect="1"/>
          </p:cNvGraphicFramePr>
          <p:nvPr/>
        </p:nvGraphicFramePr>
        <p:xfrm>
          <a:off x="3124200" y="5562600"/>
          <a:ext cx="4164013" cy="646113"/>
        </p:xfrm>
        <a:graphic>
          <a:graphicData uri="http://schemas.openxmlformats.org/presentationml/2006/ole">
            <p:oleObj spid="_x0000_s13314" name="Equation" r:id="rId4" imgW="1307880" imgH="203040" progId="Equation.3">
              <p:embed/>
            </p:oleObj>
          </a:graphicData>
        </a:graphic>
      </p:graphicFrame>
      <p:sp>
        <p:nvSpPr>
          <p:cNvPr id="13320" name="Rectangle 20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POP QUIZ</a:t>
            </a:r>
          </a:p>
        </p:txBody>
      </p:sp>
      <p:sp>
        <p:nvSpPr>
          <p:cNvPr id="219140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457200" y="1733550"/>
            <a:ext cx="8178800" cy="18478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Filter is “FIRST DIFFERENCE”</a:t>
            </a:r>
          </a:p>
          <a:p>
            <a:pPr lvl="1"/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y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] =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] -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b="1" smtClean="0">
                <a:solidFill>
                  <a:schemeClr val="accent1"/>
                </a:solidFill>
                <a:ea typeface="ＭＳ Ｐゴシック" pitchFamily="34" charset="-128"/>
              </a:rPr>
              <a:t>[n-1]</a:t>
            </a:r>
          </a:p>
          <a:p>
            <a:r>
              <a:rPr lang="en-US" smtClean="0">
                <a:ea typeface="ＭＳ Ｐゴシック" pitchFamily="34" charset="-128"/>
              </a:rPr>
              <a:t>INPUT is “UNIT STEP”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19141" name="Rectangle 2053"/>
          <p:cNvSpPr>
            <a:spLocks noChangeArrowheads="1"/>
          </p:cNvSpPr>
          <p:nvPr/>
        </p:nvSpPr>
        <p:spPr bwMode="auto">
          <a:xfrm>
            <a:off x="457200" y="4724400"/>
            <a:ext cx="817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 dirty="0">
                <a:latin typeface="Arial" charset="0"/>
              </a:rPr>
              <a:t>Find </a:t>
            </a:r>
            <a:r>
              <a:rPr kumimoji="1" lang="en-US" sz="3200" b="1" i="1" dirty="0"/>
              <a:t>y</a:t>
            </a:r>
            <a:r>
              <a:rPr kumimoji="1" lang="en-US" sz="3200" dirty="0">
                <a:latin typeface="Arial" charset="0"/>
              </a:rPr>
              <a:t>[</a:t>
            </a:r>
            <a:r>
              <a:rPr kumimoji="1" lang="en-US" sz="3200" b="1" i="1" dirty="0"/>
              <a:t>n</a:t>
            </a:r>
            <a:r>
              <a:rPr kumimoji="1" lang="en-US" sz="3200" dirty="0" smtClean="0">
                <a:latin typeface="Arial" charset="0"/>
              </a:rPr>
              <a:t>] ?</a:t>
            </a:r>
            <a:endParaRPr kumimoji="1" lang="en-US" sz="3200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 dirty="0">
              <a:latin typeface="Arial" charset="0"/>
            </a:endParaRPr>
          </a:p>
        </p:txBody>
      </p:sp>
      <p:pic>
        <p:nvPicPr>
          <p:cNvPr id="219143" name="Picture 205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505200"/>
            <a:ext cx="50292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9145" name="Object 3"/>
          <p:cNvGraphicFramePr>
            <a:graphicFrameLocks noChangeAspect="1"/>
          </p:cNvGraphicFramePr>
          <p:nvPr/>
        </p:nvGraphicFramePr>
        <p:xfrm>
          <a:off x="611188" y="3581400"/>
          <a:ext cx="2741612" cy="1385888"/>
        </p:xfrm>
        <a:graphic>
          <a:graphicData uri="http://schemas.openxmlformats.org/presentationml/2006/ole">
            <p:oleObj spid="_x0000_s13315" name="Equation" r:id="rId6" imgW="1054080" imgH="533160" progId="Equation.3">
              <p:embed/>
            </p:oleObj>
          </a:graphicData>
        </a:graphic>
      </p:graphicFrame>
      <p:graphicFrame>
        <p:nvGraphicFramePr>
          <p:cNvPr id="219146" name="Object 4"/>
          <p:cNvGraphicFramePr>
            <a:graphicFrameLocks noChangeAspect="1"/>
          </p:cNvGraphicFramePr>
          <p:nvPr/>
        </p:nvGraphicFramePr>
        <p:xfrm>
          <a:off x="3189287" y="5602287"/>
          <a:ext cx="5497513" cy="646113"/>
        </p:xfrm>
        <a:graphic>
          <a:graphicData uri="http://schemas.openxmlformats.org/presentationml/2006/ole">
            <p:oleObj spid="_x0000_s13316" name="Equation" r:id="rId7" imgW="172692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build="p" autoUpdateAnimBg="0"/>
      <p:bldP spid="21914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90D7B-F2A6-40CA-8129-1BF77937CEE2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HARDWARE STRUCTURES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INTERNAL STRUCTURE</a:t>
            </a:r>
            <a:r>
              <a:rPr lang="en-US" smtClean="0">
                <a:ea typeface="ＭＳ Ｐゴシック" pitchFamily="34" charset="-128"/>
              </a:rPr>
              <a:t> of “FILTER”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COMPONENTS ARE NEEDED?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HOW DO WE “HOOK” THEM TOGETHER?</a:t>
            </a:r>
          </a:p>
          <a:p>
            <a:r>
              <a:rPr lang="en-US" smtClean="0">
                <a:ea typeface="ＭＳ Ｐゴシック" pitchFamily="34" charset="-128"/>
              </a:rPr>
              <a:t>SIGNAL FLOW GRAPH NOTATION</a:t>
            </a:r>
          </a:p>
        </p:txBody>
      </p:sp>
      <p:sp>
        <p:nvSpPr>
          <p:cNvPr id="14344" name="Rectangle 4"/>
          <p:cNvSpPr>
            <a:spLocks noChangeArrowheads="1"/>
          </p:cNvSpPr>
          <p:nvPr/>
        </p:nvSpPr>
        <p:spPr bwMode="auto">
          <a:xfrm>
            <a:off x="1600200" y="1981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i="1">
                <a:latin typeface="Arial" charset="0"/>
              </a:rPr>
              <a:t>FILTER</a:t>
            </a:r>
            <a:endParaRPr lang="en-US" sz="3200" i="1">
              <a:latin typeface="Arial" charset="0"/>
            </a:endParaRPr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609600" y="2438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3505200" y="2438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3657600" y="1981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y[n]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762000" y="1981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x[n]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800600" y="1828800"/>
          <a:ext cx="4114800" cy="1511300"/>
        </p:xfrm>
        <a:graphic>
          <a:graphicData uri="http://schemas.openxmlformats.org/presentationml/2006/ole">
            <p:oleObj spid="_x0000_s14338" name="Equation" r:id="rId4" imgW="1244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fig05_1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203575"/>
            <a:ext cx="8229600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E47FC-FFCA-49C1-8AE7-E9AFAF9124C2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HARDWARE ATOMS</a:t>
            </a:r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Add, Multiply &amp; Store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257800" y="1752600"/>
          <a:ext cx="3505200" cy="1287463"/>
        </p:xfrm>
        <a:graphic>
          <a:graphicData uri="http://schemas.openxmlformats.org/presentationml/2006/ole">
            <p:oleObj spid="_x0000_s15362" name="Equation" r:id="rId5" imgW="1244520" imgH="457200" progId="Equation.3">
              <p:embed/>
            </p:oleObj>
          </a:graphicData>
        </a:graphic>
      </p:graphicFrame>
      <p:graphicFrame>
        <p:nvGraphicFramePr>
          <p:cNvPr id="183312" name="Object 3"/>
          <p:cNvGraphicFramePr>
            <a:graphicFrameLocks noChangeAspect="1"/>
          </p:cNvGraphicFramePr>
          <p:nvPr/>
        </p:nvGraphicFramePr>
        <p:xfrm>
          <a:off x="457200" y="4826000"/>
          <a:ext cx="2095500" cy="508000"/>
        </p:xfrm>
        <a:graphic>
          <a:graphicData uri="http://schemas.openxmlformats.org/presentationml/2006/ole">
            <p:oleObj spid="_x0000_s15363" name="Equation" r:id="rId6" imgW="838080" imgH="203040" progId="Equation.3">
              <p:embed/>
            </p:oleObj>
          </a:graphicData>
        </a:graphic>
      </p:graphicFrame>
      <p:graphicFrame>
        <p:nvGraphicFramePr>
          <p:cNvPr id="183313" name="Object 4"/>
          <p:cNvGraphicFramePr>
            <a:graphicFrameLocks noChangeAspect="1"/>
          </p:cNvGraphicFramePr>
          <p:nvPr/>
        </p:nvGraphicFramePr>
        <p:xfrm>
          <a:off x="6324600" y="5105400"/>
          <a:ext cx="2286000" cy="508000"/>
        </p:xfrm>
        <a:graphic>
          <a:graphicData uri="http://schemas.openxmlformats.org/presentationml/2006/ole">
            <p:oleObj spid="_x0000_s15364" name="Equation" r:id="rId7" imgW="914400" imgH="203040" progId="Equation.3">
              <p:embed/>
            </p:oleObj>
          </a:graphicData>
        </a:graphic>
      </p:graphicFrame>
      <p:graphicFrame>
        <p:nvGraphicFramePr>
          <p:cNvPr id="183314" name="Object 5"/>
          <p:cNvGraphicFramePr>
            <a:graphicFrameLocks noChangeAspect="1"/>
          </p:cNvGraphicFramePr>
          <p:nvPr/>
        </p:nvGraphicFramePr>
        <p:xfrm>
          <a:off x="2743200" y="5797550"/>
          <a:ext cx="3003550" cy="527050"/>
        </p:xfrm>
        <a:graphic>
          <a:graphicData uri="http://schemas.openxmlformats.org/presentationml/2006/ole">
            <p:oleObj spid="_x0000_s15365" name="Equation" r:id="rId8" imgW="123156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078A1-5EEC-4D81-9418-F17A74F31D34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STRUCTURE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Direct Form</a:t>
            </a:r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497263"/>
            <a:ext cx="9067800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28600" y="2743200"/>
            <a:ext cx="1949450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SIGNAL</a:t>
            </a:r>
          </a:p>
          <a:p>
            <a:r>
              <a:rPr lang="en-US" sz="2000" b="1">
                <a:latin typeface="Arial" charset="0"/>
              </a:rPr>
              <a:t>FLOW GRAPH</a:t>
            </a:r>
            <a:endParaRPr lang="en-US" i="1">
              <a:latin typeface="Arial" charset="0"/>
            </a:endParaRPr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76200" y="4800600"/>
            <a:ext cx="609600" cy="838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209800" y="4724400"/>
            <a:ext cx="609600" cy="838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4495800" y="4724400"/>
            <a:ext cx="609600" cy="838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6781800" y="4724400"/>
            <a:ext cx="609600" cy="838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4038600" y="1752600"/>
          <a:ext cx="4572000" cy="1679575"/>
        </p:xfrm>
        <a:graphic>
          <a:graphicData uri="http://schemas.openxmlformats.org/presentationml/2006/ole">
            <p:oleObj spid="_x0000_s16386" name="Equation" r:id="rId5" imgW="124452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 autoUpdateAnimBg="0"/>
      <p:bldP spid="184328" grpId="0" animBg="1"/>
      <p:bldP spid="184329" grpId="0" animBg="1"/>
      <p:bldP spid="184330" grpId="0" animBg="1"/>
      <p:bldP spid="1843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7EF98-252F-4EEB-AF52-52180FDDDBC2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SYSTEM PROPERTIES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§"/>
              <a:defRPr/>
            </a:pPr>
            <a:endParaRPr lang="en-US" smtClean="0"/>
          </a:p>
          <a:p>
            <a:pPr>
              <a:buFont typeface="Wingdings" charset="2"/>
              <a:buChar char="§"/>
              <a:defRPr/>
            </a:pPr>
            <a:endParaRPr lang="en-US" smtClean="0"/>
          </a:p>
          <a:p>
            <a:pPr>
              <a:buFont typeface="Wingdings" charset="2"/>
              <a:buChar char="§"/>
              <a:defRPr/>
            </a:pPr>
            <a:r>
              <a:rPr lang="en-US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MATHEMATICAL DESCRIPTION</a:t>
            </a:r>
          </a:p>
          <a:p>
            <a:pPr>
              <a:buFont typeface="Wingdings" charset="2"/>
              <a:buChar char="§"/>
              <a:defRPr/>
            </a:pPr>
            <a:r>
              <a:rPr lang="en-US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TIME-INVARIANCE</a:t>
            </a:r>
            <a:endParaRPr lang="en-US" u="sng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charset="2"/>
              <a:buChar char="§"/>
              <a:defRPr/>
            </a:pPr>
            <a:r>
              <a:rPr lang="en-US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LINEARITY</a:t>
            </a:r>
            <a:endParaRPr lang="en-US" smtClean="0">
              <a:solidFill>
                <a:schemeClr val="accent1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smtClean="0"/>
              <a:t>CAUSALITY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mtClean="0"/>
              <a:t>“No output prior to input”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SYSTEM</a:t>
            </a:r>
            <a:endParaRPr lang="en-US" i="1">
              <a:latin typeface="Arial" charset="0"/>
            </a:endParaRPr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7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y[n]</a:t>
            </a:r>
          </a:p>
        </p:txBody>
      </p:sp>
      <p:sp>
        <p:nvSpPr>
          <p:cNvPr id="27659" name="Rectangle 8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630CFA-1AB9-4069-9AB1-2DBEFDC524B7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TIME-INVARIANCE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IDEA: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“Time-Shifting the input will cause the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same</a:t>
            </a:r>
            <a:r>
              <a:rPr lang="en-US" smtClean="0">
                <a:ea typeface="ＭＳ Ｐゴシック" pitchFamily="34" charset="-128"/>
              </a:rPr>
              <a:t> time-shift in the output”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EQUIVALENTLY,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We can prove that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 time origin (n=0) is picked arbitrary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fig05_1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03400"/>
            <a:ext cx="82296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7C12E-4902-4DFF-B9F9-390C5647654C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TESTING Time-Invariance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1139757" y="2908570"/>
            <a:ext cx="4580107" cy="3536004"/>
          </a:xfrm>
          <a:custGeom>
            <a:avLst/>
            <a:gdLst>
              <a:gd name="connsiteX0" fmla="*/ 747409 w 4580107"/>
              <a:gd name="connsiteY0" fmla="*/ 0 h 3536004"/>
              <a:gd name="connsiteX1" fmla="*/ 17834 w 4580107"/>
              <a:gd name="connsiteY1" fmla="*/ 1984443 h 3536004"/>
              <a:gd name="connsiteX2" fmla="*/ 854413 w 4580107"/>
              <a:gd name="connsiteY2" fmla="*/ 3394953 h 3536004"/>
              <a:gd name="connsiteX3" fmla="*/ 4580107 w 4580107"/>
              <a:gd name="connsiteY3" fmla="*/ 2830749 h 35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0107" h="3536004">
                <a:moveTo>
                  <a:pt x="747409" y="0"/>
                </a:moveTo>
                <a:cubicBezTo>
                  <a:pt x="373704" y="709309"/>
                  <a:pt x="0" y="1418618"/>
                  <a:pt x="17834" y="1984443"/>
                </a:cubicBezTo>
                <a:cubicBezTo>
                  <a:pt x="35668" y="2550268"/>
                  <a:pt x="94034" y="3253902"/>
                  <a:pt x="854413" y="3394953"/>
                </a:cubicBezTo>
                <a:cubicBezTo>
                  <a:pt x="1614792" y="3536004"/>
                  <a:pt x="3097449" y="3183376"/>
                  <a:pt x="4580107" y="2830749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07D321-854B-4856-B1D4-E693A17CB244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LINEAR SYSTEM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LINEARITY = Two Properties</a:t>
            </a:r>
          </a:p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SCALING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“Doubling x[n] will double y[n]”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SUPERPOSITION</a:t>
            </a:r>
            <a:r>
              <a:rPr lang="en-US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“Adding two inputs gives an output that is the sum of the individual outputs”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06573-3827-4910-BD7B-DFD59A4E6FE8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TESTING LINEARITY</a:t>
            </a:r>
          </a:p>
        </p:txBody>
      </p:sp>
      <p:pic>
        <p:nvPicPr>
          <p:cNvPr id="9" name="Picture 3" descr="fig05_1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58688"/>
            <a:ext cx="5715000" cy="554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3810000" y="1066800"/>
            <a:ext cx="1905000" cy="2514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685800" y="4267200"/>
            <a:ext cx="2286000" cy="2514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63F500-5281-4E94-80BD-18658C3090E6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5, Sections 5-4, 5-6, 5-7 &amp; </a:t>
            </a:r>
            <a:r>
              <a:rPr lang="en-US" dirty="0" smtClean="0">
                <a:ea typeface="ＭＳ Ｐゴシック" pitchFamily="34" charset="-128"/>
              </a:rPr>
              <a:t>5-8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Section 5-5 </a:t>
            </a:r>
            <a:r>
              <a:rPr lang="en-US" dirty="0" smtClean="0">
                <a:ea typeface="ＭＳ Ｐゴシック" pitchFamily="34" charset="-128"/>
              </a:rPr>
              <a:t>is covered</a:t>
            </a:r>
            <a:r>
              <a:rPr lang="en-US" dirty="0" smtClean="0">
                <a:ea typeface="ＭＳ Ｐゴシック" pitchFamily="34" charset="-128"/>
              </a:rPr>
              <a:t>, but not “in depth</a:t>
            </a:r>
            <a:r>
              <a:rPr lang="en-US" dirty="0" smtClean="0">
                <a:ea typeface="ＭＳ Ｐゴシック" pitchFamily="34" charset="-128"/>
              </a:rPr>
              <a:t>”</a:t>
            </a:r>
          </a:p>
          <a:p>
            <a:pPr lvl="3"/>
            <a:endParaRPr lang="en-US" dirty="0" smtClean="0"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Convolution in Section 5-7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4E8030-2E57-4A10-B210-0D6B5D577FD2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 SYSTEMS</a:t>
            </a:r>
          </a:p>
        </p:txBody>
      </p:sp>
      <p:sp>
        <p:nvSpPr>
          <p:cNvPr id="193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LTI:  </a:t>
            </a:r>
            <a:r>
              <a:rPr lang="en-US" sz="4000" dirty="0" smtClean="0">
                <a:solidFill>
                  <a:schemeClr val="accent1"/>
                </a:solidFill>
                <a:ea typeface="ＭＳ Ｐゴシック" pitchFamily="34" charset="-128"/>
              </a:rPr>
              <a:t>L</a:t>
            </a:r>
            <a:r>
              <a:rPr lang="en-US" dirty="0" smtClean="0">
                <a:ea typeface="ＭＳ Ｐゴシック" pitchFamily="34" charset="-128"/>
              </a:rPr>
              <a:t>inear &amp; </a:t>
            </a:r>
            <a:r>
              <a:rPr lang="en-US" sz="4000" dirty="0" smtClean="0">
                <a:solidFill>
                  <a:schemeClr val="accent1"/>
                </a:solidFill>
                <a:ea typeface="ＭＳ Ｐゴシック" pitchFamily="34" charset="-128"/>
              </a:rPr>
              <a:t>T</a:t>
            </a:r>
            <a:r>
              <a:rPr lang="en-US" dirty="0" smtClean="0">
                <a:ea typeface="ＭＳ Ｐゴシック" pitchFamily="34" charset="-128"/>
              </a:rPr>
              <a:t>ime-</a:t>
            </a:r>
            <a:r>
              <a:rPr lang="en-US" sz="4000" dirty="0" smtClean="0">
                <a:solidFill>
                  <a:schemeClr val="accent1"/>
                </a:solidFill>
                <a:ea typeface="ＭＳ Ｐゴシック" pitchFamily="34" charset="-128"/>
              </a:rPr>
              <a:t>I</a:t>
            </a:r>
            <a:r>
              <a:rPr lang="en-US" dirty="0" smtClean="0">
                <a:ea typeface="ＭＳ Ｐゴシック" pitchFamily="34" charset="-128"/>
              </a:rPr>
              <a:t>nvariant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ea typeface="ＭＳ Ｐゴシック" pitchFamily="34" charset="-128"/>
              </a:rPr>
              <a:t>COMPLETELY CHARACTERIZED by:</a:t>
            </a:r>
          </a:p>
          <a:p>
            <a:pPr lvl="1">
              <a:lnSpc>
                <a:spcPct val="110000"/>
              </a:lnSpc>
            </a:pPr>
            <a:r>
              <a:rPr lang="en-US" b="1" u="sng" dirty="0" smtClean="0">
                <a:solidFill>
                  <a:schemeClr val="accent1"/>
                </a:solidFill>
                <a:ea typeface="ＭＳ Ｐゴシック" pitchFamily="34" charset="-128"/>
              </a:rPr>
              <a:t>IMPULSE RESPONSE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h[n]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b="1" u="sng" dirty="0" smtClean="0">
                <a:solidFill>
                  <a:schemeClr val="accent1"/>
                </a:solidFill>
                <a:ea typeface="ＭＳ Ｐゴシック" pitchFamily="34" charset="-128"/>
              </a:rPr>
              <a:t>CONVOLUTION</a:t>
            </a:r>
            <a:r>
              <a:rPr lang="en-US" dirty="0" smtClean="0">
                <a:ea typeface="ＭＳ Ｐゴシック" pitchFamily="34" charset="-128"/>
              </a:rPr>
              <a:t>:  </a:t>
            </a:r>
            <a:endParaRPr lang="en-US" dirty="0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2"/>
            <a:r>
              <a:rPr lang="en-US" dirty="0" smtClean="0">
                <a:ea typeface="ＭＳ Ｐゴシック" pitchFamily="34" charset="-128"/>
              </a:rPr>
              <a:t>The “rule” defining the system can ALWAYS be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re-written as convolution</a:t>
            </a:r>
          </a:p>
          <a:p>
            <a:r>
              <a:rPr lang="en-US" dirty="0" smtClean="0">
                <a:ea typeface="ＭＳ Ｐゴシック" pitchFamily="34" charset="-128"/>
              </a:rPr>
              <a:t>FIR Example: h[n] is same as </a:t>
            </a:r>
            <a:r>
              <a:rPr lang="en-US" dirty="0" err="1" smtClean="0">
                <a:ea typeface="ＭＳ Ｐゴシック" pitchFamily="34" charset="-128"/>
              </a:rPr>
              <a:t>b</a:t>
            </a:r>
            <a:r>
              <a:rPr lang="en-US" baseline="-25000" dirty="0" err="1" smtClean="0">
                <a:ea typeface="ＭＳ Ｐゴシック" pitchFamily="34" charset="-128"/>
              </a:rPr>
              <a:t>k</a:t>
            </a:r>
            <a:endParaRPr lang="en-US" baseline="-25000" dirty="0" smtClean="0">
              <a:ea typeface="ＭＳ Ｐゴシック" pitchFamily="34" charset="-128"/>
            </a:endParaRP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4495800" y="706770"/>
          <a:ext cx="3170314" cy="588630"/>
        </p:xfrm>
        <a:graphic>
          <a:graphicData uri="http://schemas.openxmlformats.org/presentationml/2006/ole">
            <p:oleObj spid="_x0000_s64514" name="Equation" r:id="rId4" imgW="10918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45F84-B2A7-4B47-B0CB-710BE3B86F89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FILTER STOCK PRICES</a:t>
            </a:r>
          </a:p>
        </p:txBody>
      </p:sp>
      <p:pic>
        <p:nvPicPr>
          <p:cNvPr id="10" name="Picture 3" descr="fig05_2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399"/>
            <a:ext cx="7772400" cy="546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45F84-B2A7-4B47-B0CB-710BE3B86F89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CASCADE SYSTEMS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 second FIR filter compensates for Delay</a:t>
            </a:r>
          </a:p>
        </p:txBody>
      </p:sp>
      <p:pic>
        <p:nvPicPr>
          <p:cNvPr id="10" name="Picture 3" descr="fig05_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60675"/>
            <a:ext cx="82296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45F84-B2A7-4B47-B0CB-710BE3B86F89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9144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STOCK PRICES FILTERED (2)</a:t>
            </a:r>
          </a:p>
        </p:txBody>
      </p:sp>
      <p:pic>
        <p:nvPicPr>
          <p:cNvPr id="7" name="Picture 3" descr="fig05_2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06936"/>
            <a:ext cx="7785100" cy="557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45F84-B2A7-4B47-B0CB-710BE3B86F89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CASCADE SYSTEMS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Does the order of S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&amp; S</a:t>
            </a:r>
            <a:r>
              <a:rPr lang="en-US" baseline="-25000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 matter?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NO, </a:t>
            </a: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LTI SYSTEMS can be rearranged !!!</a:t>
            </a: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WHAT ARE THE FILTER COEFFS?   {b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}</a:t>
            </a:r>
          </a:p>
        </p:txBody>
      </p:sp>
      <p:pic>
        <p:nvPicPr>
          <p:cNvPr id="337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98900"/>
            <a:ext cx="9144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2819400" y="4876800"/>
            <a:ext cx="571500" cy="6080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Arial" charset="0"/>
              </a:rPr>
              <a:t>S</a:t>
            </a:r>
            <a:r>
              <a:rPr lang="en-US" sz="3200" b="1" baseline="-25000">
                <a:latin typeface="Arial" charset="0"/>
              </a:rPr>
              <a:t>1</a:t>
            </a:r>
            <a:endParaRPr lang="en-US" i="1">
              <a:latin typeface="Arial" charset="0"/>
            </a:endParaRP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6705600" y="4876800"/>
            <a:ext cx="571500" cy="6080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Arial" charset="0"/>
              </a:rPr>
              <a:t>S</a:t>
            </a:r>
            <a:r>
              <a:rPr lang="en-US" sz="3200" b="1" baseline="-25000">
                <a:latin typeface="Arial" charset="0"/>
              </a:rPr>
              <a:t>2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dirty="0" smtClean="0">
                <a:ea typeface="ＭＳ Ｐゴシック" pitchFamily="34" charset="-128"/>
              </a:rPr>
              <a:t>© 2003-2016, JH McClellan &amp; RW Schafer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5" name="Picture 3" descr="fig05_2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135219"/>
            <a:ext cx="5334000" cy="472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26A30-9163-441B-B43A-B56517EECE25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CASCADE EQUIVALENT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pPr lvl="1"/>
            <a:r>
              <a:rPr lang="en-US" dirty="0" smtClean="0">
                <a:ea typeface="ＭＳ Ｐゴシック" pitchFamily="34" charset="-128"/>
              </a:rPr>
              <a:t>Find “overall” h[n] for a cascade ?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2286000" y="29718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1</a:t>
            </a:r>
            <a:endParaRPr lang="en-US" i="1">
              <a:latin typeface="Arial" charset="0"/>
            </a:endParaRPr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5410200" y="30480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</a:rPr>
              <a:t>S</a:t>
            </a:r>
            <a:r>
              <a:rPr lang="en-US" b="1" baseline="-25000" dirty="0">
                <a:latin typeface="Arial" charset="0"/>
              </a:rPr>
              <a:t>2</a:t>
            </a:r>
            <a:endParaRPr lang="en-US" i="1" dirty="0">
              <a:latin typeface="Arial" charset="0"/>
            </a:endParaRP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5410200" y="45720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1</a:t>
            </a:r>
            <a:endParaRPr lang="en-US" i="1">
              <a:latin typeface="Arial" charset="0"/>
            </a:endParaRP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2286000" y="45720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2</a:t>
            </a:r>
            <a:endParaRPr lang="en-US" i="1">
              <a:latin typeface="Arial" charset="0"/>
            </a:endParaRPr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3276600" y="2590800"/>
            <a:ext cx="1676400" cy="144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3352800" y="2667000"/>
            <a:ext cx="1600200" cy="1524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3124200" y="5943600"/>
            <a:ext cx="2057400" cy="381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D26A30-9163-441B-B43A-B56517EECE25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CASCADE EQUIVALENT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 lvl="1"/>
            <a:r>
              <a:rPr lang="en-US" smtClean="0">
                <a:ea typeface="ＭＳ Ｐゴシック" pitchFamily="34" charset="-128"/>
              </a:rPr>
              <a:t>Find “overall” h[n] for a cascade ?</a:t>
            </a:r>
          </a:p>
        </p:txBody>
      </p:sp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35200"/>
            <a:ext cx="83058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1828800" y="30480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1</a:t>
            </a:r>
            <a:endParaRPr lang="en-US" i="1">
              <a:latin typeface="Arial" charset="0"/>
            </a:endParaRPr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6400800" y="30480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2</a:t>
            </a:r>
            <a:endParaRPr lang="en-US" i="1">
              <a:latin typeface="Arial" charset="0"/>
            </a:endParaRP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6019800" y="58674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1</a:t>
            </a:r>
            <a:endParaRPr lang="en-US" i="1">
              <a:latin typeface="Arial" charset="0"/>
            </a:endParaRP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1524000" y="5867400"/>
            <a:ext cx="484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S</a:t>
            </a:r>
            <a:r>
              <a:rPr lang="en-US" b="1" baseline="-25000">
                <a:latin typeface="Arial" charset="0"/>
              </a:rPr>
              <a:t>2</a:t>
            </a:r>
            <a:endParaRPr lang="en-US" i="1">
              <a:latin typeface="Arial" charset="0"/>
            </a:endParaRPr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3429000" y="3048000"/>
            <a:ext cx="2133600" cy="2362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 flipH="1">
            <a:off x="1981200" y="2819400"/>
            <a:ext cx="3352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Rectangle 12"/>
          <p:cNvSpPr>
            <a:spLocks noChangeArrowheads="1"/>
          </p:cNvSpPr>
          <p:nvPr/>
        </p:nvSpPr>
        <p:spPr bwMode="auto">
          <a:xfrm>
            <a:off x="6781800" y="4572000"/>
            <a:ext cx="2057400" cy="381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B9EC9-A826-4021-AD0C-918976E043FA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CONVOLUTION Example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763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2A696-A2A3-4D11-97FE-96157D6A07BA}" type="slidenum">
              <a:rPr lang="en-US" smtClean="0">
                <a:ea typeface="ＭＳ Ｐゴシック" pitchFamily="34" charset="-128"/>
              </a:rPr>
              <a:pPr/>
              <a:t>38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Moore’s Law for TI DSPs</a:t>
            </a:r>
          </a:p>
        </p:txBody>
      </p:sp>
      <p:pic>
        <p:nvPicPr>
          <p:cNvPr id="36870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66813"/>
            <a:ext cx="8839200" cy="572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Text Box 1028"/>
          <p:cNvSpPr txBox="1">
            <a:spLocks noChangeArrowheads="1"/>
          </p:cNvSpPr>
          <p:nvPr/>
        </p:nvSpPr>
        <p:spPr bwMode="auto">
          <a:xfrm>
            <a:off x="6705600" y="4070350"/>
            <a:ext cx="2286000" cy="882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Arial" charset="0"/>
              </a:rPr>
              <a:t>Double every</a:t>
            </a:r>
          </a:p>
          <a:p>
            <a:r>
              <a:rPr lang="en-US" b="1">
                <a:latin typeface="Arial" charset="0"/>
              </a:rPr>
              <a:t>18 months ?</a:t>
            </a:r>
            <a:endParaRPr lang="en-US" i="1">
              <a:latin typeface="Arial" charset="0"/>
            </a:endParaRPr>
          </a:p>
        </p:txBody>
      </p:sp>
      <p:sp>
        <p:nvSpPr>
          <p:cNvPr id="36872" name="Text Box 1029"/>
          <p:cNvSpPr txBox="1">
            <a:spLocks noChangeArrowheads="1"/>
          </p:cNvSpPr>
          <p:nvPr/>
        </p:nvSpPr>
        <p:spPr bwMode="auto">
          <a:xfrm>
            <a:off x="1295400" y="1752600"/>
            <a:ext cx="19827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LOG SCALE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CAD1D-1237-447D-88E2-EF2539B7BF16}" type="slidenum">
              <a:rPr lang="en-US" smtClean="0">
                <a:ea typeface="ＭＳ Ｐゴシック" pitchFamily="34" charset="-128"/>
              </a:rPr>
              <a:pPr/>
              <a:t>39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FIR FILTER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925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SLIDE a Length-L WINDOW over x[n]</a:t>
            </a: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79650"/>
            <a:ext cx="92964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4114800" y="5900738"/>
            <a:ext cx="738188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</a:t>
            </a:r>
            <a:endParaRPr lang="en-US" i="1"/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2362200" y="5900738"/>
            <a:ext cx="1111250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 b="1"/>
              <a:t>[</a:t>
            </a:r>
            <a:r>
              <a:rPr lang="en-US" b="1" i="1"/>
              <a:t>n-M</a:t>
            </a:r>
            <a:r>
              <a:rPr lang="en-US" b="1"/>
              <a:t>]</a:t>
            </a:r>
            <a:endParaRPr lang="en-US" i="1"/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3581400" y="2286000"/>
            <a:ext cx="3048000" cy="11430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38FCF-2378-4067-AF81-64D7C9F699A6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178800" cy="2133600"/>
          </a:xfrm>
        </p:spPr>
        <p:txBody>
          <a:bodyPr/>
          <a:lstStyle/>
          <a:p>
            <a:pPr lvl="1"/>
            <a:r>
              <a:rPr lang="en-US" smtClean="0">
                <a:ea typeface="ＭＳ Ｐゴシック" pitchFamily="34" charset="-128"/>
              </a:rPr>
              <a:t>BLOCK DIAGRAM REPRESENTATION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Components for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 Hardware</a:t>
            </a:r>
            <a:endParaRPr lang="en-US" smtClean="0">
              <a:ea typeface="ＭＳ Ｐゴシック" pitchFamily="34" charset="-128"/>
            </a:endParaRPr>
          </a:p>
          <a:p>
            <a:pPr lvl="2"/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Connect </a:t>
            </a:r>
            <a:r>
              <a:rPr lang="en-US" smtClean="0">
                <a:ea typeface="ＭＳ Ｐゴシック" pitchFamily="34" charset="-128"/>
              </a:rPr>
              <a:t>Simple Filters Together to Build More Complicated Systems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2208213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LTI SYSTEMS</a:t>
            </a:r>
            <a:endParaRPr lang="en-US" i="1">
              <a:latin typeface="Arial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09600" y="1752600"/>
            <a:ext cx="8178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3200">
                <a:solidFill>
                  <a:schemeClr val="accent1"/>
                </a:solidFill>
                <a:latin typeface="Arial" charset="0"/>
                <a:ea typeface="ＭＳ Ｐゴシック" charset="-128"/>
              </a:rPr>
              <a:t>GENERAL</a:t>
            </a:r>
            <a:r>
              <a:rPr kumimoji="1" lang="en-US" sz="3200">
                <a:latin typeface="Arial" charset="0"/>
                <a:ea typeface="ＭＳ Ｐゴシック" charset="-128"/>
              </a:rPr>
              <a:t> PROPERTIES of FILTERS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rPr>
              <a:t>L</a:t>
            </a:r>
            <a:r>
              <a:rPr kumimoji="1" lang="en-US" sz="2800">
                <a:latin typeface="Arial" charset="0"/>
                <a:ea typeface="ＭＳ Ｐゴシック" charset="-128"/>
              </a:rPr>
              <a:t>INEARITY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rPr>
              <a:t>T</a:t>
            </a:r>
            <a:r>
              <a:rPr kumimoji="1" lang="en-US" sz="2800">
                <a:latin typeface="Arial" charset="0"/>
                <a:ea typeface="ＭＳ Ｐゴシック" charset="-128"/>
              </a:rPr>
              <a:t>IME-</a:t>
            </a:r>
            <a:r>
              <a:rPr kumimoji="1" lang="en-US" sz="2800" u="sng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rPr>
              <a:t>I</a:t>
            </a:r>
            <a:r>
              <a:rPr kumimoji="1" lang="en-US" sz="2800">
                <a:latin typeface="Arial" charset="0"/>
                <a:ea typeface="ＭＳ Ｐゴシック" charset="-128"/>
              </a:rPr>
              <a:t>NVARIANCE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/>
            </a:pPr>
            <a:r>
              <a:rPr kumimoji="1" lang="en-US" sz="2800">
                <a:latin typeface="Arial" charset="0"/>
                <a:ea typeface="ＭＳ Ｐゴシック" charset="-128"/>
              </a:rPr>
              <a:t>==&gt; </a:t>
            </a:r>
            <a:r>
              <a:rPr kumimoji="1" 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-128"/>
              </a:rPr>
              <a:t>CONVOLUTION</a:t>
            </a:r>
            <a:endParaRPr kumimoji="1" lang="en-US" sz="280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FE47FC-FFCA-49C1-8AE7-E9AFAF9124C2}" type="slidenum">
              <a:rPr lang="en-US" smtClean="0">
                <a:ea typeface="ＭＳ Ｐゴシック" pitchFamily="34" charset="-128"/>
              </a:rPr>
              <a:pPr/>
              <a:t>40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HARDWARE ATOMS</a:t>
            </a:r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Add, Multiply &amp; Store</a:t>
            </a:r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989263"/>
            <a:ext cx="685800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257800" y="1752600"/>
          <a:ext cx="3505200" cy="1287463"/>
        </p:xfrm>
        <a:graphic>
          <a:graphicData uri="http://schemas.openxmlformats.org/presentationml/2006/ole">
            <p:oleObj spid="_x0000_s63490" name="Equation" r:id="rId5" imgW="1244520" imgH="457200" progId="Equation.3">
              <p:embed/>
            </p:oleObj>
          </a:graphicData>
        </a:graphic>
      </p:graphicFrame>
      <p:graphicFrame>
        <p:nvGraphicFramePr>
          <p:cNvPr id="183312" name="Object 3"/>
          <p:cNvGraphicFramePr>
            <a:graphicFrameLocks noChangeAspect="1"/>
          </p:cNvGraphicFramePr>
          <p:nvPr/>
        </p:nvGraphicFramePr>
        <p:xfrm>
          <a:off x="457200" y="4724400"/>
          <a:ext cx="2095500" cy="508000"/>
        </p:xfrm>
        <a:graphic>
          <a:graphicData uri="http://schemas.openxmlformats.org/presentationml/2006/ole">
            <p:oleObj spid="_x0000_s63491" name="Equation" r:id="rId6" imgW="838080" imgH="203040" progId="Equation.3">
              <p:embed/>
            </p:oleObj>
          </a:graphicData>
        </a:graphic>
      </p:graphicFrame>
      <p:graphicFrame>
        <p:nvGraphicFramePr>
          <p:cNvPr id="183313" name="Object 4"/>
          <p:cNvGraphicFramePr>
            <a:graphicFrameLocks noChangeAspect="1"/>
          </p:cNvGraphicFramePr>
          <p:nvPr/>
        </p:nvGraphicFramePr>
        <p:xfrm>
          <a:off x="4225925" y="6172200"/>
          <a:ext cx="2286000" cy="508000"/>
        </p:xfrm>
        <a:graphic>
          <a:graphicData uri="http://schemas.openxmlformats.org/presentationml/2006/ole">
            <p:oleObj spid="_x0000_s63492" name="Equation" r:id="rId7" imgW="914400" imgH="203040" progId="Equation.3">
              <p:embed/>
            </p:oleObj>
          </a:graphicData>
        </a:graphic>
      </p:graphicFrame>
      <p:graphicFrame>
        <p:nvGraphicFramePr>
          <p:cNvPr id="183314" name="Object 5"/>
          <p:cNvGraphicFramePr>
            <a:graphicFrameLocks noChangeAspect="1"/>
          </p:cNvGraphicFramePr>
          <p:nvPr/>
        </p:nvGraphicFramePr>
        <p:xfrm>
          <a:off x="6019800" y="4425950"/>
          <a:ext cx="3003550" cy="527050"/>
        </p:xfrm>
        <a:graphic>
          <a:graphicData uri="http://schemas.openxmlformats.org/presentationml/2006/ole">
            <p:oleObj spid="_x0000_s63493" name="Equation" r:id="rId8" imgW="123156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7C12E-4902-4DFF-B9F9-390C5647654C}" type="slidenum">
              <a:rPr lang="en-US" smtClean="0">
                <a:ea typeface="ＭＳ Ｐゴシック" pitchFamily="34" charset="-128"/>
              </a:rPr>
              <a:pPr/>
              <a:t>41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TESTING Time-Invariance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495" name="Freeform 7"/>
          <p:cNvSpPr>
            <a:spLocks/>
          </p:cNvSpPr>
          <p:nvPr/>
        </p:nvSpPr>
        <p:spPr bwMode="auto">
          <a:xfrm>
            <a:off x="1779588" y="4038600"/>
            <a:ext cx="5383212" cy="2222500"/>
          </a:xfrm>
          <a:custGeom>
            <a:avLst/>
            <a:gdLst>
              <a:gd name="T0" fmla="*/ 2147483647 w 3391"/>
              <a:gd name="T1" fmla="*/ 2147483647 h 1400"/>
              <a:gd name="T2" fmla="*/ 2147483647 w 3391"/>
              <a:gd name="T3" fmla="*/ 2147483647 h 1400"/>
              <a:gd name="T4" fmla="*/ 2147483647 w 3391"/>
              <a:gd name="T5" fmla="*/ 2147483647 h 1400"/>
              <a:gd name="T6" fmla="*/ 2147483647 w 3391"/>
              <a:gd name="T7" fmla="*/ 2147483647 h 1400"/>
              <a:gd name="T8" fmla="*/ 2147483647 w 3391"/>
              <a:gd name="T9" fmla="*/ 0 h 1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1"/>
              <a:gd name="T16" fmla="*/ 0 h 1400"/>
              <a:gd name="T17" fmla="*/ 3391 w 3391"/>
              <a:gd name="T18" fmla="*/ 1400 h 1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1" h="1400">
                <a:moveTo>
                  <a:pt x="3176" y="768"/>
                </a:moveTo>
                <a:cubicBezTo>
                  <a:pt x="3283" y="932"/>
                  <a:pt x="3391" y="1096"/>
                  <a:pt x="3128" y="1200"/>
                </a:cubicBezTo>
                <a:cubicBezTo>
                  <a:pt x="2864" y="1303"/>
                  <a:pt x="2072" y="1400"/>
                  <a:pt x="1592" y="1392"/>
                </a:cubicBezTo>
                <a:cubicBezTo>
                  <a:pt x="1112" y="1384"/>
                  <a:pt x="495" y="1383"/>
                  <a:pt x="248" y="1152"/>
                </a:cubicBezTo>
                <a:cubicBezTo>
                  <a:pt x="0" y="920"/>
                  <a:pt x="52" y="460"/>
                  <a:pt x="104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06573-3827-4910-BD7B-DFD59A4E6FE8}" type="slidenum">
              <a:rPr lang="en-US" smtClean="0">
                <a:ea typeface="ＭＳ Ｐゴシック" pitchFamily="34" charset="-128"/>
              </a:rPr>
              <a:pPr/>
              <a:t>42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TESTING LINEARITY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152400" y="3581400"/>
            <a:ext cx="2286000" cy="2514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5334000" y="1676400"/>
            <a:ext cx="1905000" cy="2514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nimBg="1"/>
      <p:bldP spid="1894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A0F5A-E014-4A60-8A25-6C47297B1185}" type="slidenum">
              <a:rPr lang="en-US" smtClean="0">
                <a:ea typeface="ＭＳ Ｐゴシック" pitchFamily="34" charset="-128"/>
              </a:rPr>
              <a:pPr/>
              <a:t>43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804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DCONVDEMO: MATLAB GUI</a:t>
            </a:r>
          </a:p>
        </p:txBody>
      </p:sp>
      <p:pic>
        <p:nvPicPr>
          <p:cNvPr id="26630" name="Picture 4" descr="dconvdemoGUI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1193800"/>
            <a:ext cx="73660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EC25C9-4240-4BEC-817E-06A2FF445969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6868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IMPULSE RESPONSE, 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FIR case:  same as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CONVOLUTION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GENERAL: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GENERAL CLASS of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ea typeface="ＭＳ Ｐゴシック" pitchFamily="34" charset="-128"/>
              </a:rPr>
              <a:t>LINEAR     and     TIME-INVARIANT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ALL </a:t>
            </a:r>
            <a:r>
              <a:rPr lang="en-US" b="1" u="sng" dirty="0" smtClean="0">
                <a:solidFill>
                  <a:schemeClr val="accent1"/>
                </a:solidFill>
                <a:ea typeface="ＭＳ Ｐゴシック" pitchFamily="34" charset="-128"/>
              </a:rPr>
              <a:t>LTI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 systems have 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h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dirty="0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] &amp; use convolution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OVERVIEW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76600" y="3548063"/>
          <a:ext cx="3048000" cy="566737"/>
        </p:xfrm>
        <a:graphic>
          <a:graphicData uri="http://schemas.openxmlformats.org/presentationml/2006/ole">
            <p:oleObj spid="_x0000_s1026" name="Equation" r:id="rId4" imgW="10918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257800" y="1752600"/>
          <a:ext cx="850900" cy="566738"/>
        </p:xfrm>
        <a:graphic>
          <a:graphicData uri="http://schemas.openxmlformats.org/presentationml/2006/ole">
            <p:oleObj spid="_x0000_s1027" name="Equation" r:id="rId5" imgW="304560" imgH="203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95800" y="2438400"/>
          <a:ext cx="815975" cy="638175"/>
        </p:xfrm>
        <a:graphic>
          <a:graphicData uri="http://schemas.openxmlformats.org/presentationml/2006/ole">
            <p:oleObj spid="_x0000_s1028" name="Equation" r:id="rId6" imgW="291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379C4-77B7-4C21-B827-DEA29B215FD4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smtClean="0">
                <a:ea typeface="ＭＳ Ｐゴシック" pitchFamily="34" charset="-128"/>
              </a:rPr>
              <a:t>CONCENTRATE on the FILTER  (DSP)</a:t>
            </a:r>
          </a:p>
          <a:p>
            <a:r>
              <a:rPr lang="en-US" smtClean="0">
                <a:ea typeface="ＭＳ Ｐゴシック" pitchFamily="34" charset="-128"/>
              </a:rPr>
              <a:t>DISCRETE-TIME SIGNALS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FUNCTIONS of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, the “time index”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INPUT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x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]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OUTPUT 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y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[</a:t>
            </a:r>
            <a:r>
              <a:rPr lang="en-US" b="1" i="1" smtClean="0">
                <a:solidFill>
                  <a:schemeClr val="accent1"/>
                </a:solidFill>
                <a:latin typeface="Times New Roman" charset="0"/>
                <a:ea typeface="ＭＳ Ｐゴシック" pitchFamily="34" charset="-128"/>
              </a:rPr>
              <a:t>n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]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FILTERING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FILTER</a:t>
            </a:r>
            <a:endParaRPr lang="en-US" i="1">
              <a:latin typeface="Arial" charset="0"/>
            </a:endParaRP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6400800" y="19050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D-to-A</a:t>
            </a:r>
            <a:endParaRPr lang="en-US" i="1">
              <a:latin typeface="Arial" charset="0"/>
            </a:endParaRPr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1295400" y="19050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A-to-D</a:t>
            </a:r>
            <a:endParaRPr lang="en-US" i="1">
              <a:latin typeface="Arial" charset="0"/>
            </a:endParaRPr>
          </a:p>
        </p:txBody>
      </p:sp>
      <p:sp>
        <p:nvSpPr>
          <p:cNvPr id="23562" name="Line 13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4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5"/>
          <p:cNvSpPr>
            <a:spLocks noChangeShapeType="1"/>
          </p:cNvSpPr>
          <p:nvPr/>
        </p:nvSpPr>
        <p:spPr bwMode="auto">
          <a:xfrm>
            <a:off x="76200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6"/>
          <p:cNvSpPr>
            <a:spLocks noChangeShapeType="1"/>
          </p:cNvSpPr>
          <p:nvPr/>
        </p:nvSpPr>
        <p:spPr bwMode="auto">
          <a:xfrm>
            <a:off x="3048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7"/>
          <p:cNvSpPr txBox="1">
            <a:spLocks noChangeArrowheads="1"/>
          </p:cNvSpPr>
          <p:nvPr/>
        </p:nvSpPr>
        <p:spPr bwMode="auto">
          <a:xfrm>
            <a:off x="381000" y="1905000"/>
            <a:ext cx="7461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x(t)</a:t>
            </a:r>
            <a:endParaRPr lang="en-US" i="1">
              <a:latin typeface="Arial" charset="0"/>
            </a:endParaRPr>
          </a:p>
        </p:txBody>
      </p:sp>
      <p:sp>
        <p:nvSpPr>
          <p:cNvPr id="23567" name="Rectangle 18"/>
          <p:cNvSpPr>
            <a:spLocks noChangeArrowheads="1"/>
          </p:cNvSpPr>
          <p:nvPr/>
        </p:nvSpPr>
        <p:spPr bwMode="auto">
          <a:xfrm>
            <a:off x="7715250" y="1905000"/>
            <a:ext cx="7429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y(t)</a:t>
            </a:r>
          </a:p>
        </p:txBody>
      </p:sp>
      <p:sp>
        <p:nvSpPr>
          <p:cNvPr id="23568" name="Rectangle 19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Arial" charset="0"/>
              </a:rPr>
              <a:t>y[n]</a:t>
            </a:r>
            <a:endParaRPr lang="en-US" b="1" i="1">
              <a:latin typeface="Arial" charset="0"/>
            </a:endParaRPr>
          </a:p>
        </p:txBody>
      </p:sp>
      <p:sp>
        <p:nvSpPr>
          <p:cNvPr id="23569" name="Rectangle 20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latin typeface="Arial" charset="0"/>
              </a:rPr>
              <a:t>x[n]</a:t>
            </a:r>
            <a:endParaRPr lang="en-US" b="1" i="1">
              <a:latin typeface="Arial" charset="0"/>
            </a:endParaRPr>
          </a:p>
        </p:txBody>
      </p:sp>
      <p:sp>
        <p:nvSpPr>
          <p:cNvPr id="140311" name="Freeform 23"/>
          <p:cNvSpPr>
            <a:spLocks/>
          </p:cNvSpPr>
          <p:nvPr/>
        </p:nvSpPr>
        <p:spPr bwMode="auto">
          <a:xfrm>
            <a:off x="6019800" y="2514600"/>
            <a:ext cx="838200" cy="1600200"/>
          </a:xfrm>
          <a:custGeom>
            <a:avLst/>
            <a:gdLst>
              <a:gd name="T0" fmla="*/ 0 w 592"/>
              <a:gd name="T1" fmla="*/ 2147483647 h 1104"/>
              <a:gd name="T2" fmla="*/ 2147483647 w 592"/>
              <a:gd name="T3" fmla="*/ 2147483647 h 1104"/>
              <a:gd name="T4" fmla="*/ 2147483647 w 592"/>
              <a:gd name="T5" fmla="*/ 2147483647 h 1104"/>
              <a:gd name="T6" fmla="*/ 2147483647 w 592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592"/>
              <a:gd name="T13" fmla="*/ 0 h 1104"/>
              <a:gd name="T14" fmla="*/ 592 w 592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2" h="1104">
                <a:moveTo>
                  <a:pt x="0" y="1104"/>
                </a:moveTo>
                <a:cubicBezTo>
                  <a:pt x="196" y="1064"/>
                  <a:pt x="392" y="1024"/>
                  <a:pt x="480" y="912"/>
                </a:cubicBezTo>
                <a:cubicBezTo>
                  <a:pt x="568" y="800"/>
                  <a:pt x="592" y="584"/>
                  <a:pt x="528" y="432"/>
                </a:cubicBezTo>
                <a:cubicBezTo>
                  <a:pt x="464" y="280"/>
                  <a:pt x="168" y="72"/>
                  <a:pt x="96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29F1C-DF05-4562-B345-CE0C829AF84E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BUILDING BLOCKS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BUILD UP COMPLICATED FILTERS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FROM SIMPLE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MODULES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Ex: FILTER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MODULE</a:t>
            </a:r>
            <a:r>
              <a:rPr lang="en-US" smtClean="0">
                <a:ea typeface="ＭＳ Ｐゴシック" pitchFamily="34" charset="-128"/>
              </a:rPr>
              <a:t> MIGHT BE 3-pt FIR</a:t>
            </a: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2133600" y="20574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FILTER</a:t>
            </a:r>
            <a:endParaRPr lang="en-US" i="1">
              <a:latin typeface="Arial" charset="0"/>
            </a:endParaRPr>
          </a:p>
        </p:txBody>
      </p:sp>
      <p:sp>
        <p:nvSpPr>
          <p:cNvPr id="24584" name="Line 5"/>
          <p:cNvSpPr>
            <a:spLocks noChangeShapeType="1"/>
          </p:cNvSpPr>
          <p:nvPr/>
        </p:nvSpPr>
        <p:spPr bwMode="auto">
          <a:xfrm>
            <a:off x="1143000" y="2438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 flipV="1">
            <a:off x="69342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7"/>
          <p:cNvSpPr>
            <a:spLocks noChangeArrowheads="1"/>
          </p:cNvSpPr>
          <p:nvPr/>
        </p:nvSpPr>
        <p:spPr bwMode="auto">
          <a:xfrm>
            <a:off x="72390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y[n]</a:t>
            </a:r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762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Arial" charset="0"/>
              </a:rPr>
              <a:t>x[n]</a:t>
            </a:r>
          </a:p>
        </p:txBody>
      </p: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4800600" y="20574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FILTER</a:t>
            </a:r>
            <a:endParaRPr lang="en-US" i="1">
              <a:latin typeface="Arial" charset="0"/>
            </a:endParaRPr>
          </a:p>
        </p:txBody>
      </p:sp>
      <p:sp>
        <p:nvSpPr>
          <p:cNvPr id="24589" name="Rectangle 11"/>
          <p:cNvSpPr>
            <a:spLocks noChangeArrowheads="1"/>
          </p:cNvSpPr>
          <p:nvPr/>
        </p:nvSpPr>
        <p:spPr bwMode="auto">
          <a:xfrm>
            <a:off x="3886200" y="32766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Arial" charset="0"/>
              </a:rPr>
              <a:t>FILTER</a:t>
            </a:r>
            <a:endParaRPr lang="en-US" i="1">
              <a:latin typeface="Arial" charset="0"/>
            </a:endParaRPr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3505200" y="2438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1524000" y="36576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1524000" y="2438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H="1">
            <a:off x="5257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V="1">
            <a:off x="6934200" y="25146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6858000" y="236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6172200" y="2438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934200" y="25146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+</a:t>
            </a:r>
            <a:endParaRPr lang="en-US" b="1" i="1">
              <a:latin typeface="Arial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400800" y="2057400"/>
            <a:ext cx="35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</a:rPr>
              <a:t>+</a:t>
            </a:r>
            <a:endParaRPr lang="en-US" b="1" i="1">
              <a:latin typeface="Arial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948113" y="2597150"/>
            <a:ext cx="852487" cy="3746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INPUT</a:t>
            </a:r>
            <a:endParaRPr lang="en-US" sz="1600" i="1">
              <a:latin typeface="Arial" charset="0"/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505200" y="1905000"/>
            <a:ext cx="1066800" cy="3746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</a:rPr>
              <a:t>OUTPUT</a:t>
            </a:r>
            <a:endParaRPr lang="en-US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544E5A-CDA1-404B-98BA-BCB59C46AE4E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GENERAL FIR FILTER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 COEFFICIENTS {b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}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DEFINE THE FILTER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For example,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029200" y="2286000"/>
          <a:ext cx="3733800" cy="1371600"/>
        </p:xfrm>
        <a:graphic>
          <a:graphicData uri="http://schemas.openxmlformats.org/presentationml/2006/ole">
            <p:oleObj spid="_x0000_s2050" name="Equation" r:id="rId4" imgW="1244520" imgH="457200" progId="Equation.3">
              <p:embed/>
            </p:oleObj>
          </a:graphicData>
        </a:graphic>
      </p:graphicFrame>
      <p:graphicFrame>
        <p:nvGraphicFramePr>
          <p:cNvPr id="225285" name="Object 3"/>
          <p:cNvGraphicFramePr>
            <a:graphicFrameLocks noChangeAspect="1"/>
          </p:cNvGraphicFramePr>
          <p:nvPr/>
        </p:nvGraphicFramePr>
        <p:xfrm>
          <a:off x="914400" y="4495800"/>
          <a:ext cx="7543800" cy="1858963"/>
        </p:xfrm>
        <a:graphic>
          <a:graphicData uri="http://schemas.openxmlformats.org/presentationml/2006/ole">
            <p:oleObj spid="_x0000_s2051" name="Equation" r:id="rId5" imgW="2679480" imgH="660240" progId="Equation.3">
              <p:embed/>
            </p:oleObj>
          </a:graphicData>
        </a:graphic>
      </p:graphicFrame>
      <p:graphicFrame>
        <p:nvGraphicFramePr>
          <p:cNvPr id="225286" name="Object 4"/>
          <p:cNvGraphicFramePr>
            <a:graphicFrameLocks noChangeAspect="1"/>
          </p:cNvGraphicFramePr>
          <p:nvPr/>
        </p:nvGraphicFramePr>
        <p:xfrm>
          <a:off x="3505200" y="3733800"/>
          <a:ext cx="2514600" cy="595313"/>
        </p:xfrm>
        <a:graphic>
          <a:graphicData uri="http://schemas.openxmlformats.org/presentationml/2006/ole">
            <p:oleObj spid="_x0000_s2052" name="Equation" r:id="rId6" imgW="965160" imgH="228600" progId="Equation.3">
              <p:embed/>
            </p:oleObj>
          </a:graphicData>
        </a:graphic>
      </p:graphicFrame>
      <p:sp>
        <p:nvSpPr>
          <p:cNvPr id="2058" name="AutoShape 1031"/>
          <p:cNvSpPr>
            <a:spLocks noChangeArrowheads="1"/>
          </p:cNvSpPr>
          <p:nvPr/>
        </p:nvSpPr>
        <p:spPr bwMode="auto">
          <a:xfrm>
            <a:off x="6934200" y="17526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288" name="Freeform 1032"/>
          <p:cNvSpPr>
            <a:spLocks/>
          </p:cNvSpPr>
          <p:nvPr/>
        </p:nvSpPr>
        <p:spPr bwMode="auto">
          <a:xfrm>
            <a:off x="5257800" y="4191000"/>
            <a:ext cx="381000" cy="1600200"/>
          </a:xfrm>
          <a:custGeom>
            <a:avLst/>
            <a:gdLst>
              <a:gd name="T0" fmla="*/ 2147483647 w 535"/>
              <a:gd name="T1" fmla="*/ 0 h 1008"/>
              <a:gd name="T2" fmla="*/ 2147483647 w 535"/>
              <a:gd name="T3" fmla="*/ 2147483647 h 1008"/>
              <a:gd name="T4" fmla="*/ 0 w 535"/>
              <a:gd name="T5" fmla="*/ 2147483647 h 1008"/>
              <a:gd name="T6" fmla="*/ 0 60000 65536"/>
              <a:gd name="T7" fmla="*/ 0 60000 65536"/>
              <a:gd name="T8" fmla="*/ 0 60000 65536"/>
              <a:gd name="T9" fmla="*/ 0 w 535"/>
              <a:gd name="T10" fmla="*/ 0 h 1008"/>
              <a:gd name="T11" fmla="*/ 535 w 535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5" h="1008">
                <a:moveTo>
                  <a:pt x="336" y="0"/>
                </a:moveTo>
                <a:cubicBezTo>
                  <a:pt x="435" y="60"/>
                  <a:pt x="535" y="120"/>
                  <a:pt x="480" y="288"/>
                </a:cubicBezTo>
                <a:cubicBezTo>
                  <a:pt x="424" y="455"/>
                  <a:pt x="212" y="731"/>
                  <a:pt x="0" y="1008"/>
                </a:cubicBezTo>
              </a:path>
            </a:pathLst>
          </a:cu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bldLvl="2" autoUpdateAnimBg="0"/>
      <p:bldP spid="2252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C9D7F-765F-4243-AEA3-512A33C59845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MATLAB for FIR FILTER</a:t>
            </a:r>
          </a:p>
        </p:txBody>
      </p:sp>
      <p:sp>
        <p:nvSpPr>
          <p:cNvPr id="30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36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yy = conv(bb,xx)</a:t>
            </a:r>
            <a:endParaRPr lang="en-US" sz="4000" b="1" smtClean="0">
              <a:solidFill>
                <a:schemeClr val="accent1"/>
              </a:solidFill>
              <a:latin typeface="Courier" charset="0"/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VECTOR </a:t>
            </a:r>
            <a:r>
              <a:rPr lang="en-US" sz="36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bb</a:t>
            </a:r>
            <a:r>
              <a:rPr lang="en-US" smtClean="0">
                <a:ea typeface="ＭＳ Ｐゴシック" pitchFamily="34" charset="-128"/>
              </a:rPr>
              <a:t> contains Filter Coefficients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DSP-First:   </a:t>
            </a:r>
            <a:r>
              <a:rPr lang="en-US" sz="36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yy = firfilt(bb,xx)</a:t>
            </a:r>
            <a:endParaRPr lang="en-US" sz="3600" b="1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smtClean="0">
                <a:ea typeface="ＭＳ Ｐゴシック" pitchFamily="34" charset="-128"/>
              </a:rPr>
              <a:t>FILTER COEFFICIENTS  </a:t>
            </a:r>
            <a:r>
              <a:rPr lang="en-US" sz="3600" smtClean="0">
                <a:solidFill>
                  <a:schemeClr val="accent1"/>
                </a:solidFill>
                <a:ea typeface="ＭＳ Ｐゴシック" pitchFamily="34" charset="-128"/>
              </a:rPr>
              <a:t>{b</a:t>
            </a:r>
            <a:r>
              <a:rPr lang="en-US" sz="3600" baseline="-25000" smtClean="0">
                <a:solidFill>
                  <a:schemeClr val="accent1"/>
                </a:solidFill>
                <a:ea typeface="ＭＳ Ｐゴシック" pitchFamily="34" charset="-128"/>
              </a:rPr>
              <a:t>k</a:t>
            </a:r>
            <a:r>
              <a:rPr lang="en-US" sz="3600" smtClean="0">
                <a:solidFill>
                  <a:schemeClr val="accent1"/>
                </a:solidFill>
                <a:ea typeface="ＭＳ Ｐゴシック" pitchFamily="34" charset="-128"/>
              </a:rPr>
              <a:t>}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80" name="Text Box 1031"/>
          <p:cNvSpPr txBox="1">
            <a:spLocks noChangeArrowheads="1"/>
          </p:cNvSpPr>
          <p:nvPr/>
        </p:nvSpPr>
        <p:spPr bwMode="auto">
          <a:xfrm>
            <a:off x="6873875" y="4003675"/>
            <a:ext cx="1924050" cy="9731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conv2()</a:t>
            </a:r>
            <a:endParaRPr lang="en-US" i="1">
              <a:latin typeface="Arial" charset="0"/>
            </a:endParaRPr>
          </a:p>
          <a:p>
            <a:r>
              <a:rPr lang="en-US" i="1">
                <a:latin typeface="Arial" charset="0"/>
              </a:rPr>
              <a:t>for images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28800" y="4605338"/>
          <a:ext cx="4267200" cy="1566862"/>
        </p:xfrm>
        <a:graphic>
          <a:graphicData uri="http://schemas.openxmlformats.org/presentationml/2006/ole">
            <p:oleObj spid="_x0000_s3074" name="Equation" r:id="rId4" imgW="1244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1555</TotalTime>
  <Words>1383</Words>
  <Application>Microsoft Office PowerPoint</Application>
  <PresentationFormat>On-screen Show (4:3)</PresentationFormat>
  <Paragraphs>404</Paragraphs>
  <Slides>43</Slides>
  <Notes>42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2025-aLectures</vt:lpstr>
      <vt:lpstr>Equation</vt:lpstr>
      <vt:lpstr>MathType Equation 3.6+</vt:lpstr>
      <vt:lpstr>DSP First, 2/e</vt:lpstr>
      <vt:lpstr>License Info for DSPFirst Slides</vt:lpstr>
      <vt:lpstr>READING ASSIGNMENTS</vt:lpstr>
      <vt:lpstr>LECTURE OBJECTIVES</vt:lpstr>
      <vt:lpstr>OVERVIEW</vt:lpstr>
      <vt:lpstr>DIGITAL FILTERING</vt:lpstr>
      <vt:lpstr>BUILDING BLOCKS</vt:lpstr>
      <vt:lpstr>GENERAL FIR FILTER</vt:lpstr>
      <vt:lpstr>MATLAB for FIR FILTER</vt:lpstr>
      <vt:lpstr>SPECIAL INPUT SIGNALS</vt:lpstr>
      <vt:lpstr>UNIT IMPULSE RESPONSE</vt:lpstr>
      <vt:lpstr>FIR IMPULSE RESPONSE</vt:lpstr>
      <vt:lpstr>3 Representations for h[n]</vt:lpstr>
      <vt:lpstr>POP QUIZ</vt:lpstr>
      <vt:lpstr>LTI: Convolution Sum</vt:lpstr>
      <vt:lpstr>LTI: Convolution Sum</vt:lpstr>
      <vt:lpstr>CONVOLUTION Example</vt:lpstr>
      <vt:lpstr>GENERAL CAUSAL FIR FILTER</vt:lpstr>
      <vt:lpstr>DCONVDEMO: MATLAB GUI</vt:lpstr>
      <vt:lpstr>POP QUIZ</vt:lpstr>
      <vt:lpstr>POP QUIZ</vt:lpstr>
      <vt:lpstr>HARDWARE STRUCTURES</vt:lpstr>
      <vt:lpstr>HARDWARE ATOMS</vt:lpstr>
      <vt:lpstr>FIR STRUCTURE</vt:lpstr>
      <vt:lpstr>SYSTEM PROPERTIES</vt:lpstr>
      <vt:lpstr>TIME-INVARIANCE</vt:lpstr>
      <vt:lpstr>TESTING Time-Invariance</vt:lpstr>
      <vt:lpstr>LINEAR SYSTEM</vt:lpstr>
      <vt:lpstr>TESTING LINEARITY</vt:lpstr>
      <vt:lpstr>LTI SYSTEMS</vt:lpstr>
      <vt:lpstr>FILTER STOCK PRICES</vt:lpstr>
      <vt:lpstr>CASCADE SYSTEMS</vt:lpstr>
      <vt:lpstr>STOCK PRICES FILTERED (2)</vt:lpstr>
      <vt:lpstr>CASCADE SYSTEMS</vt:lpstr>
      <vt:lpstr>CASCADE EQUIVALENT</vt:lpstr>
      <vt:lpstr>CASCADE EQUIVALENT</vt:lpstr>
      <vt:lpstr>CONVOLUTION Example</vt:lpstr>
      <vt:lpstr>Moore’s Law for TI DSPs</vt:lpstr>
      <vt:lpstr>GENERAL FIR FILTER</vt:lpstr>
      <vt:lpstr>HARDWARE ATOMS</vt:lpstr>
      <vt:lpstr>TESTING Time-Invariance</vt:lpstr>
      <vt:lpstr>TESTING LINEARITY</vt:lpstr>
      <vt:lpstr>DCONVDEMO: MATLAB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#11</dc:title>
  <dc:creator>Jim McClellan</dc:creator>
  <cp:lastModifiedBy>mcclella</cp:lastModifiedBy>
  <cp:revision>262</cp:revision>
  <cp:lastPrinted>1999-05-04T22:17:43Z</cp:lastPrinted>
  <dcterms:created xsi:type="dcterms:W3CDTF">2009-10-01T18:16:24Z</dcterms:created>
  <dcterms:modified xsi:type="dcterms:W3CDTF">2016-08-13T20:28:13Z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