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431" r:id="rId2"/>
    <p:sldId id="465" r:id="rId3"/>
    <p:sldId id="475" r:id="rId4"/>
    <p:sldId id="433" r:id="rId5"/>
    <p:sldId id="434" r:id="rId6"/>
    <p:sldId id="435" r:id="rId7"/>
    <p:sldId id="436" r:id="rId8"/>
    <p:sldId id="437" r:id="rId9"/>
    <p:sldId id="469" r:id="rId10"/>
    <p:sldId id="463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64" r:id="rId20"/>
    <p:sldId id="461" r:id="rId21"/>
    <p:sldId id="462" r:id="rId22"/>
    <p:sldId id="466" r:id="rId23"/>
    <p:sldId id="467" r:id="rId24"/>
    <p:sldId id="468" r:id="rId25"/>
    <p:sldId id="449" r:id="rId26"/>
    <p:sldId id="450" r:id="rId27"/>
    <p:sldId id="451" r:id="rId28"/>
    <p:sldId id="452" r:id="rId29"/>
    <p:sldId id="453" r:id="rId30"/>
    <p:sldId id="454" r:id="rId31"/>
    <p:sldId id="474" r:id="rId32"/>
    <p:sldId id="455" r:id="rId33"/>
    <p:sldId id="456" r:id="rId34"/>
    <p:sldId id="473" r:id="rId35"/>
    <p:sldId id="471" r:id="rId36"/>
    <p:sldId id="470" r:id="rId37"/>
    <p:sldId id="472" r:id="rId38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925A9648-620A-4637-9E8A-9B27F05F7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fld id="{E23CFBC3-D7FE-4A6D-BE97-4B2FDF311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4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F3722810-C14C-44FA-83FF-6DE95C7A6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FA34-B1F0-4D94-A9E3-FC76D00BB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2A4D9-68FB-4708-BC48-9FCB57974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AEBE-FD01-4A53-8515-37B94550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946C-C76E-42BB-A966-A768A9934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381B-6AAC-4FCD-9EB7-E913FA9D2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C977-1535-47CC-8136-58261336C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E7925-38C4-428B-95CD-7B325BE69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DF011-267D-4015-A2EA-DA4379586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5B434-B77E-4F66-91F8-029C1411F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7BABC-8A51-4CC4-8EE4-ED649D1F4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341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73413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v-SE" smtClean="0"/>
              <a:t>© 2003-2016, JH McClellan &amp; RW Schafer</a:t>
            </a:r>
            <a:endParaRPr lang="en-US"/>
          </a:p>
        </p:txBody>
      </p:sp>
      <p:sp>
        <p:nvSpPr>
          <p:cNvPr id="273414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609F166-B7EB-4CBA-B4EA-2E7483FBD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7" name="Picture 1031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  <a:ea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68.png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76.png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276600"/>
            <a:ext cx="6400800" cy="1771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Lecture 13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Frequency Response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    of FIR Filters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D9B7C-55A0-42E9-9FCA-BD74D0431974}" type="slidenum">
              <a:rPr lang="en-US" smtClean="0">
                <a:ea typeface="ＭＳ Ｐゴシック" pitchFamily="34" charset="-128"/>
              </a:rPr>
              <a:pPr/>
              <a:t>10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FILTERING EXAMPLES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800600"/>
            <a:ext cx="8178800" cy="8382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7-point AVERAGER</a:t>
            </a: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203200" y="2209800"/>
            <a:ext cx="817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3-point AVERAGER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914900" y="4533900"/>
          <a:ext cx="3962400" cy="1295400"/>
        </p:xfrm>
        <a:graphic>
          <a:graphicData uri="http://schemas.openxmlformats.org/presentationml/2006/ole">
            <p:oleObj spid="_x0000_s5122" name="Equation" r:id="rId3" imgW="1320800" imgH="431800" progId="Equation.3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591050" y="2171700"/>
          <a:ext cx="3962400" cy="1295400"/>
        </p:xfrm>
        <a:graphic>
          <a:graphicData uri="http://schemas.openxmlformats.org/presentationml/2006/ole">
            <p:oleObj spid="_x0000_s5123" name="Equation" r:id="rId4" imgW="13208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05786-1CF8-4071-B0B3-2B0D364398BC}" type="slidenum">
              <a:rPr lang="en-US" smtClean="0">
                <a:ea typeface="ＭＳ Ｐゴシック" pitchFamily="34" charset="-128"/>
              </a:rPr>
              <a:pPr/>
              <a:t>11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3-pt AVG EXAMPLE</a:t>
            </a:r>
          </a:p>
        </p:txBody>
      </p:sp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14475"/>
            <a:ext cx="89916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152400" y="4114800"/>
            <a:ext cx="251936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USE PAST VALUES</a:t>
            </a:r>
            <a:endParaRPr lang="en-US" i="1"/>
          </a:p>
        </p:txBody>
      </p:sp>
      <p:sp>
        <p:nvSpPr>
          <p:cNvPr id="6153" name="Line 5"/>
          <p:cNvSpPr>
            <a:spLocks noChangeShapeType="1"/>
          </p:cNvSpPr>
          <p:nvPr/>
        </p:nvSpPr>
        <p:spPr bwMode="auto">
          <a:xfrm flipH="1">
            <a:off x="1371600" y="4495800"/>
            <a:ext cx="152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62000" y="1363663"/>
          <a:ext cx="7969250" cy="541337"/>
        </p:xfrm>
        <a:graphic>
          <a:graphicData uri="http://schemas.openxmlformats.org/presentationml/2006/ole">
            <p:oleObj spid="_x0000_s6146" name="Equation" r:id="rId4" imgW="355572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7095C-55F4-47CD-BCEA-350959D32E43}" type="slidenum">
              <a:rPr lang="en-US" smtClean="0">
                <a:ea typeface="ＭＳ Ｐゴシック" pitchFamily="34" charset="-128"/>
              </a:rPr>
              <a:pPr/>
              <a:t>12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7-pt FIR EXAMPLE (AVG)</a:t>
            </a:r>
          </a:p>
        </p:txBody>
      </p:sp>
      <p:pic>
        <p:nvPicPr>
          <p:cNvPr id="71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23988"/>
            <a:ext cx="89154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76200" y="3962400"/>
            <a:ext cx="281146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CAUSAL: Use Previous</a:t>
            </a:r>
            <a:endParaRPr lang="en-US" i="1"/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5562600" y="2895600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178" name="Line 6"/>
          <p:cNvSpPr>
            <a:spLocks noChangeShapeType="1"/>
          </p:cNvSpPr>
          <p:nvPr/>
        </p:nvSpPr>
        <p:spPr bwMode="auto">
          <a:xfrm>
            <a:off x="6553200" y="2971800"/>
            <a:ext cx="0" cy="2057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7"/>
          <p:cNvSpPr>
            <a:spLocks noChangeArrowheads="1"/>
          </p:cNvSpPr>
          <p:nvPr/>
        </p:nvSpPr>
        <p:spPr bwMode="auto">
          <a:xfrm>
            <a:off x="7010400" y="2362200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180" name="Line 8"/>
          <p:cNvSpPr>
            <a:spLocks noChangeShapeType="1"/>
          </p:cNvSpPr>
          <p:nvPr/>
        </p:nvSpPr>
        <p:spPr bwMode="auto">
          <a:xfrm>
            <a:off x="8024813" y="2438400"/>
            <a:ext cx="0" cy="3276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9"/>
          <p:cNvSpPr txBox="1">
            <a:spLocks noChangeArrowheads="1"/>
          </p:cNvSpPr>
          <p:nvPr/>
        </p:nvSpPr>
        <p:spPr bwMode="auto">
          <a:xfrm>
            <a:off x="6705600" y="6462713"/>
            <a:ext cx="2212975" cy="3952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LONGER OUTPUT</a:t>
            </a:r>
            <a:endParaRPr lang="en-US" i="1"/>
          </a:p>
        </p:txBody>
      </p:sp>
      <p:sp>
        <p:nvSpPr>
          <p:cNvPr id="7182" name="Line 10"/>
          <p:cNvSpPr>
            <a:spLocks noChangeShapeType="1"/>
          </p:cNvSpPr>
          <p:nvPr/>
        </p:nvSpPr>
        <p:spPr bwMode="auto">
          <a:xfrm>
            <a:off x="609600" y="4343400"/>
            <a:ext cx="6858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62000" y="1295400"/>
          <a:ext cx="7969250" cy="541338"/>
        </p:xfrm>
        <a:graphic>
          <a:graphicData uri="http://schemas.openxmlformats.org/presentationml/2006/ole">
            <p:oleObj spid="_x0000_s7170" name="Equation" r:id="rId4" imgW="3555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331ED-0A6E-4634-A52A-7C735C5FEE9A}" type="slidenum">
              <a:rPr lang="en-US" smtClean="0">
                <a:ea typeface="ＭＳ Ｐゴシック" pitchFamily="34" charset="-128"/>
              </a:rPr>
              <a:pPr/>
              <a:t>13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SINUSOIDAL RESPONSE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smtClean="0"/>
              <a:t>INPUT:  x[n] = SINUSOID</a:t>
            </a:r>
          </a:p>
          <a:p>
            <a:pPr>
              <a:defRPr/>
            </a:pPr>
            <a:r>
              <a:rPr lang="en-US" smtClean="0"/>
              <a:t>OUTPUT:  y[n] will also be a SINUSOID</a:t>
            </a:r>
          </a:p>
          <a:p>
            <a:pPr lvl="1">
              <a:defRPr/>
            </a:pPr>
            <a:r>
              <a:rPr lang="en-US" smtClean="0"/>
              <a:t>Different Amplitude and Phase</a:t>
            </a:r>
          </a:p>
          <a:p>
            <a:pPr lvl="1">
              <a:defRPr/>
            </a:pPr>
            <a:r>
              <a:rPr lang="en-US" sz="4000" b="1" u="sng" smtClean="0">
                <a:solidFill>
                  <a:schemeClr val="accent1"/>
                </a:solidFill>
              </a:rPr>
              <a:t>SAME</a:t>
            </a:r>
            <a:r>
              <a:rPr lang="en-US" smtClean="0"/>
              <a:t> Frequency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AMPLITUDE &amp; PHASE CHANGE</a:t>
            </a:r>
          </a:p>
          <a:p>
            <a:pPr lvl="1">
              <a:defRPr/>
            </a:pPr>
            <a:r>
              <a:rPr lang="en-US" smtClean="0"/>
              <a:t>Called the </a:t>
            </a:r>
            <a:r>
              <a:rPr lang="en-US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FREQUENCY RESPONSE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664BED-3BFE-4375-996D-8183BCB5AAA8}" type="slidenum">
              <a:rPr lang="en-US" smtClean="0">
                <a:ea typeface="ＭＳ Ｐゴシック" pitchFamily="34" charset="-128"/>
              </a:rPr>
              <a:pPr/>
              <a:t>14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DCONVDEMO: MATLAB GUI</a:t>
            </a:r>
          </a:p>
        </p:txBody>
      </p:sp>
      <p:pic>
        <p:nvPicPr>
          <p:cNvPr id="7" name="Picture 2" descr="ch06fig2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046" y="1381125"/>
            <a:ext cx="8770354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81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5B7A2-B3D6-4AFC-96F2-4C4A0D8B8CE2}" type="slidenum">
              <a:rPr lang="en-US" smtClean="0">
                <a:ea typeface="ＭＳ Ｐゴシック" pitchFamily="34" charset="-128"/>
              </a:rPr>
              <a:pPr/>
              <a:t>15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COMPLEX EXPONENTIAL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3302000"/>
            <a:ext cx="7620000" cy="1924050"/>
            <a:chOff x="480" y="2080"/>
            <a:chExt cx="4800" cy="1212"/>
          </a:xfrm>
        </p:grpSpPr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480" y="2080"/>
            <a:ext cx="4800" cy="944"/>
          </p:xfrm>
          <a:graphic>
            <a:graphicData uri="http://schemas.openxmlformats.org/presentationml/2006/ole">
              <p:oleObj spid="_x0000_s8195" name="Equation" r:id="rId3" imgW="2323800" imgH="457200" progId="Equation.3">
                <p:embed/>
              </p:oleObj>
            </a:graphicData>
          </a:graphic>
        </p:graphicFrame>
        <p:sp>
          <p:nvSpPr>
            <p:cNvPr id="8204" name="Text Box 5"/>
            <p:cNvSpPr txBox="1">
              <a:spLocks noChangeArrowheads="1"/>
            </p:cNvSpPr>
            <p:nvPr/>
          </p:nvSpPr>
          <p:spPr bwMode="auto">
            <a:xfrm>
              <a:off x="1195" y="3024"/>
              <a:ext cx="2405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FIR DIFFERENCE EQUATION</a:t>
              </a:r>
              <a:endParaRPr lang="en-US" i="1"/>
            </a:p>
          </p:txBody>
        </p:sp>
      </p:grpSp>
      <p:sp>
        <p:nvSpPr>
          <p:cNvPr id="245766" name="Line 6"/>
          <p:cNvSpPr>
            <a:spLocks noChangeShapeType="1"/>
          </p:cNvSpPr>
          <p:nvPr/>
        </p:nvSpPr>
        <p:spPr bwMode="auto">
          <a:xfrm>
            <a:off x="990600" y="2438400"/>
            <a:ext cx="251460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2" name="Group 14"/>
          <p:cNvGrpSpPr>
            <a:grpSpLocks/>
          </p:cNvGrpSpPr>
          <p:nvPr/>
        </p:nvGrpSpPr>
        <p:grpSpPr bwMode="auto">
          <a:xfrm>
            <a:off x="685800" y="1676400"/>
            <a:ext cx="6781800" cy="1263650"/>
            <a:chOff x="432" y="1056"/>
            <a:chExt cx="4272" cy="796"/>
          </a:xfrm>
        </p:grpSpPr>
        <p:graphicFrame>
          <p:nvGraphicFramePr>
            <p:cNvPr id="8194" name="Object 2"/>
            <p:cNvGraphicFramePr>
              <a:graphicFrameLocks noChangeAspect="1"/>
            </p:cNvGraphicFramePr>
            <p:nvPr/>
          </p:nvGraphicFramePr>
          <p:xfrm>
            <a:off x="432" y="1056"/>
            <a:ext cx="4272" cy="530"/>
          </p:xfrm>
          <a:graphic>
            <a:graphicData uri="http://schemas.openxmlformats.org/presentationml/2006/ole">
              <p:oleObj spid="_x0000_s8194" name="Equation" r:id="rId4" imgW="1942920" imgH="241200" progId="Equation.3">
                <p:embed/>
              </p:oleObj>
            </a:graphicData>
          </a:graphic>
        </p:graphicFrame>
        <p:sp>
          <p:nvSpPr>
            <p:cNvPr id="8203" name="Text Box 8"/>
            <p:cNvSpPr txBox="1">
              <a:spLocks noChangeArrowheads="1"/>
            </p:cNvSpPr>
            <p:nvPr/>
          </p:nvSpPr>
          <p:spPr bwMode="auto">
            <a:xfrm>
              <a:off x="1344" y="1584"/>
              <a:ext cx="3329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x[n] is the input signal—a complex exponential</a:t>
              </a:r>
              <a:endParaRPr lang="en-US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B50E0-7E0D-4ACA-9567-9E5F76C70E2B}" type="slidenum">
              <a:rPr lang="en-US" smtClean="0">
                <a:ea typeface="ＭＳ Ｐゴシック" pitchFamily="34" charset="-128"/>
              </a:rPr>
              <a:pPr/>
              <a:t>16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COMPLEX EXP OUTPUT</a:t>
            </a:r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 the FIR “Difference Equation”</a:t>
            </a:r>
          </a:p>
        </p:txBody>
      </p:sp>
      <p:graphicFrame>
        <p:nvGraphicFramePr>
          <p:cNvPr id="246791" name="Object 2"/>
          <p:cNvGraphicFramePr>
            <a:graphicFrameLocks noChangeAspect="1"/>
          </p:cNvGraphicFramePr>
          <p:nvPr/>
        </p:nvGraphicFramePr>
        <p:xfrm>
          <a:off x="2057400" y="5359400"/>
          <a:ext cx="4368800" cy="965200"/>
        </p:xfrm>
        <a:graphic>
          <a:graphicData uri="http://schemas.openxmlformats.org/presentationml/2006/ole">
            <p:oleObj spid="_x0000_s9218" name="Equation" r:id="rId3" imgW="1091880" imgH="2412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066800" y="2284413"/>
          <a:ext cx="7061200" cy="1296987"/>
        </p:xfrm>
        <a:graphic>
          <a:graphicData uri="http://schemas.openxmlformats.org/presentationml/2006/ole">
            <p:oleObj spid="_x0000_s9219" name="Equation" r:id="rId4" imgW="2489040" imgH="457200" progId="Equation.3">
              <p:embed/>
            </p:oleObj>
          </a:graphicData>
        </a:graphic>
      </p:graphicFrame>
      <p:graphicFrame>
        <p:nvGraphicFramePr>
          <p:cNvPr id="246793" name="Object 4"/>
          <p:cNvGraphicFramePr>
            <a:graphicFrameLocks noChangeAspect="1"/>
          </p:cNvGraphicFramePr>
          <p:nvPr/>
        </p:nvGraphicFramePr>
        <p:xfrm>
          <a:off x="1905000" y="3663950"/>
          <a:ext cx="5029200" cy="1517650"/>
        </p:xfrm>
        <a:graphic>
          <a:graphicData uri="http://schemas.openxmlformats.org/presentationml/2006/ole">
            <p:oleObj spid="_x0000_s9220" name="Equation" r:id="rId5" imgW="16002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B4FBD-1E0F-452B-8084-322E00294DBC}" type="slidenum">
              <a:rPr lang="en-US" smtClean="0">
                <a:ea typeface="ＭＳ Ｐゴシック" pitchFamily="34" charset="-128"/>
              </a:rPr>
              <a:pPr/>
              <a:t>17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FREQUENCY RESPONSE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86200"/>
            <a:ext cx="8178800" cy="2286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Complex-valued formula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Has MAGNITUDE vs. frequency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And PHASE vs. frequency</a:t>
            </a:r>
          </a:p>
          <a:p>
            <a:r>
              <a:rPr lang="en-US" smtClean="0">
                <a:ea typeface="ＭＳ Ｐゴシック" pitchFamily="34" charset="-128"/>
              </a:rPr>
              <a:t>Notation:</a:t>
            </a:r>
          </a:p>
        </p:txBody>
      </p:sp>
      <p:grpSp>
        <p:nvGrpSpPr>
          <p:cNvPr id="10250" name="Group 4"/>
          <p:cNvGrpSpPr>
            <a:grpSpLocks/>
          </p:cNvGrpSpPr>
          <p:nvPr/>
        </p:nvGrpSpPr>
        <p:grpSpPr bwMode="auto">
          <a:xfrm>
            <a:off x="5334000" y="2743200"/>
            <a:ext cx="2435225" cy="730250"/>
            <a:chOff x="4032" y="1872"/>
            <a:chExt cx="1534" cy="460"/>
          </a:xfrm>
        </p:grpSpPr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4416" y="1872"/>
              <a:ext cx="1150" cy="46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FREQUENCY</a:t>
              </a:r>
            </a:p>
            <a:p>
              <a:r>
                <a:rPr lang="en-US" sz="2000" b="1"/>
                <a:t>RESPONSE</a:t>
              </a:r>
              <a:endParaRPr lang="en-US" i="1"/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 flipH="1">
              <a:off x="4032" y="2064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Rectangle 7"/>
          <p:cNvSpPr>
            <a:spLocks noChangeArrowheads="1"/>
          </p:cNvSpPr>
          <p:nvPr/>
        </p:nvSpPr>
        <p:spPr bwMode="auto">
          <a:xfrm>
            <a:off x="508000" y="1752600"/>
            <a:ext cx="8178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At each frequency, we can </a:t>
            </a:r>
            <a:r>
              <a:rPr kumimoji="1" lang="en-US" sz="3200">
                <a:solidFill>
                  <a:schemeClr val="accent1"/>
                </a:solidFill>
                <a:latin typeface="Arial" charset="0"/>
              </a:rPr>
              <a:t>DEFINE</a:t>
            </a:r>
            <a:endParaRPr kumimoji="1" lang="en-US" sz="3200">
              <a:latin typeface="Arial" charset="0"/>
            </a:endParaRPr>
          </a:p>
        </p:txBody>
      </p:sp>
      <p:graphicFrame>
        <p:nvGraphicFramePr>
          <p:cNvPr id="247817" name="Object 2"/>
          <p:cNvGraphicFramePr>
            <a:graphicFrameLocks noChangeAspect="1"/>
          </p:cNvGraphicFramePr>
          <p:nvPr/>
        </p:nvGraphicFramePr>
        <p:xfrm>
          <a:off x="2819400" y="5597525"/>
          <a:ext cx="4662488" cy="650875"/>
        </p:xfrm>
        <a:graphic>
          <a:graphicData uri="http://schemas.openxmlformats.org/presentationml/2006/ole">
            <p:oleObj spid="_x0000_s10242" name="Equation" r:id="rId3" imgW="1638000" imgH="22860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828800" y="2438400"/>
          <a:ext cx="3325813" cy="1287463"/>
        </p:xfrm>
        <a:graphic>
          <a:graphicData uri="http://schemas.openxmlformats.org/presentationml/2006/ole">
            <p:oleObj spid="_x0000_s10243" name="Equation" r:id="rId4" imgW="1180800" imgH="457200" progId="Equation.3">
              <p:embed/>
            </p:oleObj>
          </a:graphicData>
        </a:graphic>
      </p:graphicFrame>
      <p:graphicFrame>
        <p:nvGraphicFramePr>
          <p:cNvPr id="247819" name="Object 4"/>
          <p:cNvGraphicFramePr>
            <a:graphicFrameLocks noChangeAspect="1"/>
          </p:cNvGraphicFramePr>
          <p:nvPr/>
        </p:nvGraphicFramePr>
        <p:xfrm>
          <a:off x="1447800" y="2438400"/>
          <a:ext cx="3657600" cy="1290638"/>
        </p:xfrm>
        <a:graphic>
          <a:graphicData uri="http://schemas.openxmlformats.org/presentationml/2006/ole">
            <p:oleObj spid="_x0000_s10244" name="Equation" r:id="rId5" imgW="1295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12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C9B0FE-9708-4EF3-BC27-5F93539EDF45}" type="slidenum">
              <a:rPr lang="en-US" smtClean="0">
                <a:ea typeface="ＭＳ Ｐゴシック" pitchFamily="34" charset="-128"/>
              </a:rPr>
              <a:pPr/>
              <a:t>18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 6.1</a:t>
            </a:r>
          </a:p>
        </p:txBody>
      </p: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4756150" y="2514600"/>
            <a:ext cx="4006850" cy="914400"/>
            <a:chOff x="2976" y="1632"/>
            <a:chExt cx="2524" cy="576"/>
          </a:xfrm>
        </p:grpSpPr>
        <p:sp>
          <p:nvSpPr>
            <p:cNvPr id="11274" name="Text Box 4"/>
            <p:cNvSpPr txBox="1">
              <a:spLocks noChangeArrowheads="1"/>
            </p:cNvSpPr>
            <p:nvPr/>
          </p:nvSpPr>
          <p:spPr bwMode="auto">
            <a:xfrm>
              <a:off x="4224" y="1632"/>
              <a:ext cx="1276" cy="536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EXPLOIT</a:t>
              </a:r>
            </a:p>
            <a:p>
              <a:r>
                <a:rPr lang="en-US" b="1"/>
                <a:t>SYMMETRY</a:t>
              </a:r>
              <a:endParaRPr lang="en-US" i="1"/>
            </a:p>
          </p:txBody>
        </p:sp>
        <p:sp>
          <p:nvSpPr>
            <p:cNvPr id="11275" name="Line 5"/>
            <p:cNvSpPr>
              <a:spLocks noChangeShapeType="1"/>
            </p:cNvSpPr>
            <p:nvPr/>
          </p:nvSpPr>
          <p:spPr bwMode="auto">
            <a:xfrm flipH="1" flipV="1">
              <a:off x="2976" y="1728"/>
              <a:ext cx="12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6"/>
            <p:cNvSpPr>
              <a:spLocks noChangeShapeType="1"/>
            </p:cNvSpPr>
            <p:nvPr/>
          </p:nvSpPr>
          <p:spPr bwMode="auto">
            <a:xfrm flipH="1">
              <a:off x="3216" y="1920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803400" y="1752600"/>
          <a:ext cx="2311400" cy="533400"/>
        </p:xfrm>
        <a:graphic>
          <a:graphicData uri="http://schemas.openxmlformats.org/presentationml/2006/ole">
            <p:oleObj spid="_x0000_s11266" name="Equation" r:id="rId3" imgW="990360" imgH="22860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781050" y="2516188"/>
          <a:ext cx="4413250" cy="1630362"/>
        </p:xfrm>
        <a:graphic>
          <a:graphicData uri="http://schemas.openxmlformats.org/presentationml/2006/ole">
            <p:oleObj spid="_x0000_s11267" name="Equation" r:id="rId4" imgW="1892160" imgH="698400" progId="Equation.3">
              <p:embed/>
            </p:oleObj>
          </a:graphicData>
        </a:graphic>
      </p:graphicFrame>
      <p:graphicFrame>
        <p:nvGraphicFramePr>
          <p:cNvPr id="248841" name="Object 4"/>
          <p:cNvGraphicFramePr>
            <a:graphicFrameLocks noChangeAspect="1"/>
          </p:cNvGraphicFramePr>
          <p:nvPr/>
        </p:nvGraphicFramePr>
        <p:xfrm>
          <a:off x="1647825" y="4373563"/>
          <a:ext cx="5391150" cy="1719262"/>
        </p:xfrm>
        <a:graphic>
          <a:graphicData uri="http://schemas.openxmlformats.org/presentationml/2006/ole">
            <p:oleObj spid="_x0000_s11268" name="Equation" r:id="rId5" imgW="231120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22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DE8B5-CC31-45CE-B0D7-6EFDAE718511}" type="slidenum">
              <a:rPr lang="en-US" smtClean="0">
                <a:ea typeface="ＭＳ Ｐゴシック" pitchFamily="34" charset="-128"/>
              </a:rPr>
              <a:pPr/>
              <a:t>19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8382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PLOT of FREQ RESPONSE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391400" y="5334000"/>
          <a:ext cx="1447800" cy="425450"/>
        </p:xfrm>
        <a:graphic>
          <a:graphicData uri="http://schemas.openxmlformats.org/presentationml/2006/ole">
            <p:oleObj spid="_x0000_s12292" name="Equation" r:id="rId3" imgW="736560" imgH="215640" progId="Equation.3">
              <p:embed/>
            </p:oleObj>
          </a:graphicData>
        </a:graphic>
      </p:graphicFrame>
      <p:pic>
        <p:nvPicPr>
          <p:cNvPr id="17" name="Picture 6" descr="fig06_04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066800"/>
            <a:ext cx="7086600" cy="57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52400" y="5410200"/>
          <a:ext cx="384175" cy="212725"/>
        </p:xfrm>
        <a:graphic>
          <a:graphicData uri="http://schemas.openxmlformats.org/presentationml/2006/ole">
            <p:oleObj spid="_x0000_s12293" name="Equation" r:id="rId5" imgW="253800" imgH="139680" progId="Equation.3">
              <p:embed/>
            </p:oleObj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38737" y="1066800"/>
          <a:ext cx="3852863" cy="554038"/>
        </p:xfrm>
        <a:graphic>
          <a:graphicData uri="http://schemas.openxmlformats.org/presentationml/2006/ole">
            <p:oleObj spid="_x0000_s12290" name="Equation" r:id="rId6" imgW="1676160" imgH="241200" progId="Equation.3">
              <p:embed/>
            </p:oleObj>
          </a:graphicData>
        </a:graphic>
      </p:graphicFrame>
      <p:grpSp>
        <p:nvGrpSpPr>
          <p:cNvPr id="12301" name="Group 5"/>
          <p:cNvGrpSpPr>
            <a:grpSpLocks/>
          </p:cNvGrpSpPr>
          <p:nvPr/>
        </p:nvGrpSpPr>
        <p:grpSpPr bwMode="auto">
          <a:xfrm>
            <a:off x="4648200" y="2057400"/>
            <a:ext cx="2819209" cy="3581400"/>
            <a:chOff x="3840" y="1056"/>
            <a:chExt cx="1515" cy="2256"/>
          </a:xfrm>
        </p:grpSpPr>
        <p:sp>
          <p:nvSpPr>
            <p:cNvPr id="12302" name="Line 6"/>
            <p:cNvSpPr>
              <a:spLocks noChangeShapeType="1"/>
            </p:cNvSpPr>
            <p:nvPr/>
          </p:nvSpPr>
          <p:spPr bwMode="auto">
            <a:xfrm flipH="1" flipV="1">
              <a:off x="3840" y="1056"/>
              <a:ext cx="532" cy="9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7"/>
            <p:cNvSpPr>
              <a:spLocks noChangeShapeType="1"/>
            </p:cNvSpPr>
            <p:nvPr/>
          </p:nvSpPr>
          <p:spPr bwMode="auto">
            <a:xfrm flipH="1">
              <a:off x="3840" y="2256"/>
              <a:ext cx="52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8"/>
            <p:cNvSpPr txBox="1">
              <a:spLocks noChangeArrowheads="1"/>
            </p:cNvSpPr>
            <p:nvPr/>
          </p:nvSpPr>
          <p:spPr bwMode="auto">
            <a:xfrm>
              <a:off x="4127" y="2016"/>
              <a:ext cx="1228" cy="25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RESPONSE at </a:t>
              </a:r>
              <a:r>
                <a:rPr lang="en-US" sz="2000" b="1" dirty="0">
                  <a:latin typeface="Symbol" pitchFamily="18" charset="2"/>
                </a:rPr>
                <a:t>p</a:t>
              </a:r>
              <a:r>
                <a:rPr lang="en-US" sz="2000" b="1" dirty="0"/>
                <a:t>/3</a:t>
              </a:r>
              <a:endParaRPr lang="en-US" i="1" dirty="0"/>
            </a:p>
          </p:txBody>
        </p:sp>
      </p:grp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28600" y="1066800"/>
          <a:ext cx="1868487" cy="525463"/>
        </p:xfrm>
        <a:graphic>
          <a:graphicData uri="http://schemas.openxmlformats.org/presentationml/2006/ole">
            <p:oleObj spid="_x0000_s12291" name="Equation" r:id="rId7" imgW="8125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9B6E71-E4B3-4643-9998-39438031B0F3}" type="slidenum">
              <a:rPr lang="en-US" smtClean="0">
                <a:ea typeface="ＭＳ Ｐゴシック" pitchFamily="34" charset="-128"/>
              </a:rPr>
              <a:pPr/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dirty="0" smtClean="0">
                <a:ea typeface="ＭＳ Ｐゴシック" pitchFamily="34" charset="-128"/>
              </a:rPr>
              <a:t>License Info for </a:t>
            </a:r>
            <a:r>
              <a:rPr lang="en-US" sz="3600" dirty="0" err="1" smtClean="0">
                <a:ea typeface="ＭＳ Ｐゴシック" pitchFamily="34" charset="-128"/>
              </a:rPr>
              <a:t>DSPFirst</a:t>
            </a:r>
            <a:r>
              <a:rPr lang="en-US" sz="3600" dirty="0" smtClean="0">
                <a:ea typeface="ＭＳ Ｐゴシック" pitchFamily="34" charset="-128"/>
              </a:rPr>
              <a:t> Slides</a:t>
            </a:r>
          </a:p>
        </p:txBody>
      </p:sp>
      <p:sp>
        <p:nvSpPr>
          <p:cNvPr id="286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33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4E5A0F-1D6A-4450-8A3D-3F3B209D84D1}" type="slidenum">
              <a:rPr lang="en-US" smtClean="0">
                <a:ea typeface="ＭＳ Ｐゴシック" pitchFamily="34" charset="-128"/>
              </a:rPr>
              <a:pPr/>
              <a:t>20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 6.2</a:t>
            </a:r>
          </a:p>
        </p:txBody>
      </p:sp>
      <p:grpSp>
        <p:nvGrpSpPr>
          <p:cNvPr id="13321" name="Group 28"/>
          <p:cNvGrpSpPr>
            <a:grpSpLocks/>
          </p:cNvGrpSpPr>
          <p:nvPr/>
        </p:nvGrpSpPr>
        <p:grpSpPr bwMode="auto">
          <a:xfrm>
            <a:off x="2057400" y="3657600"/>
            <a:ext cx="4572000" cy="1219200"/>
            <a:chOff x="1296" y="2304"/>
            <a:chExt cx="2880" cy="768"/>
          </a:xfrm>
        </p:grpSpPr>
        <p:sp>
          <p:nvSpPr>
            <p:cNvPr id="13322" name="Rectangle 4"/>
            <p:cNvSpPr>
              <a:spLocks noChangeArrowheads="1"/>
            </p:cNvSpPr>
            <p:nvPr/>
          </p:nvSpPr>
          <p:spPr bwMode="auto">
            <a:xfrm>
              <a:off x="2112" y="2304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13323" name="Line 5"/>
            <p:cNvSpPr>
              <a:spLocks noChangeShapeType="1"/>
            </p:cNvSpPr>
            <p:nvPr/>
          </p:nvSpPr>
          <p:spPr bwMode="auto">
            <a:xfrm>
              <a:off x="1488" y="25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6"/>
            <p:cNvSpPr>
              <a:spLocks noChangeShapeType="1"/>
            </p:cNvSpPr>
            <p:nvPr/>
          </p:nvSpPr>
          <p:spPr bwMode="auto">
            <a:xfrm>
              <a:off x="3312" y="259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7"/>
            <p:cNvSpPr>
              <a:spLocks noChangeArrowheads="1"/>
            </p:cNvSpPr>
            <p:nvPr/>
          </p:nvSpPr>
          <p:spPr bwMode="auto">
            <a:xfrm>
              <a:off x="3408" y="2304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3326" name="Rectangle 8"/>
            <p:cNvSpPr>
              <a:spLocks noChangeArrowheads="1"/>
            </p:cNvSpPr>
            <p:nvPr/>
          </p:nvSpPr>
          <p:spPr bwMode="auto">
            <a:xfrm>
              <a:off x="1584" y="230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13327" name="Line 9"/>
            <p:cNvSpPr>
              <a:spLocks noChangeShapeType="1"/>
            </p:cNvSpPr>
            <p:nvPr/>
          </p:nvSpPr>
          <p:spPr bwMode="auto">
            <a:xfrm>
              <a:off x="1296" y="30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0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1"/>
            <p:cNvSpPr>
              <a:spLocks noChangeShapeType="1"/>
            </p:cNvSpPr>
            <p:nvPr/>
          </p:nvSpPr>
          <p:spPr bwMode="auto">
            <a:xfrm flipV="1">
              <a:off x="1920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2"/>
            <p:cNvSpPr>
              <a:spLocks noChangeShapeType="1"/>
            </p:cNvSpPr>
            <p:nvPr/>
          </p:nvSpPr>
          <p:spPr bwMode="auto">
            <a:xfrm flipV="1">
              <a:off x="1632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3"/>
            <p:cNvSpPr>
              <a:spLocks noChangeShapeType="1"/>
            </p:cNvSpPr>
            <p:nvPr/>
          </p:nvSpPr>
          <p:spPr bwMode="auto">
            <a:xfrm flipV="1">
              <a:off x="2016" y="2928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14"/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15"/>
            <p:cNvSpPr>
              <a:spLocks noChangeShapeType="1"/>
            </p:cNvSpPr>
            <p:nvPr/>
          </p:nvSpPr>
          <p:spPr bwMode="auto">
            <a:xfrm>
              <a:off x="3168" y="307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 flipV="1">
              <a:off x="364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17"/>
            <p:cNvSpPr>
              <a:spLocks noChangeShapeType="1"/>
            </p:cNvSpPr>
            <p:nvPr/>
          </p:nvSpPr>
          <p:spPr bwMode="auto">
            <a:xfrm flipV="1">
              <a:off x="3792" y="2976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18"/>
            <p:cNvSpPr>
              <a:spLocks noChangeShapeType="1"/>
            </p:cNvSpPr>
            <p:nvPr/>
          </p:nvSpPr>
          <p:spPr bwMode="auto">
            <a:xfrm flipV="1">
              <a:off x="3504" y="2976"/>
              <a:ext cx="0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19"/>
            <p:cNvSpPr>
              <a:spLocks noChangeShapeType="1"/>
            </p:cNvSpPr>
            <p:nvPr/>
          </p:nvSpPr>
          <p:spPr bwMode="auto">
            <a:xfrm flipV="1">
              <a:off x="3888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Line 20"/>
            <p:cNvSpPr>
              <a:spLocks noChangeShapeType="1"/>
            </p:cNvSpPr>
            <p:nvPr/>
          </p:nvSpPr>
          <p:spPr bwMode="auto">
            <a:xfrm flipV="1">
              <a:off x="3408" y="2832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2161" y="2343"/>
            <a:ext cx="1148" cy="546"/>
          </p:xfrm>
          <a:graphic>
            <a:graphicData uri="http://schemas.openxmlformats.org/presentationml/2006/ole">
              <p:oleObj spid="_x0000_s13316" name="Equation" r:id="rId3" imgW="507960" imgH="241200" progId="Equation.3">
                <p:embed/>
              </p:oleObj>
            </a:graphicData>
          </a:graphic>
        </p:graphicFrame>
      </p:grp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844675" y="5343525"/>
          <a:ext cx="5380038" cy="773113"/>
        </p:xfrm>
        <a:graphic>
          <a:graphicData uri="http://schemas.openxmlformats.org/presentationml/2006/ole">
            <p:oleObj spid="_x0000_s13314" name="Equation" r:id="rId4" imgW="1676160" imgH="24120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793750" y="1676400"/>
          <a:ext cx="7251700" cy="1700213"/>
        </p:xfrm>
        <a:graphic>
          <a:graphicData uri="http://schemas.openxmlformats.org/presentationml/2006/ole">
            <p:oleObj spid="_x0000_s13315" name="Equation" r:id="rId5" imgW="205740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43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4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3EFF0-FF50-42CD-9FD6-2087A4C94929}" type="slidenum">
              <a:rPr lang="en-US" smtClean="0">
                <a:ea typeface="ＭＳ Ｐゴシック" pitchFamily="34" charset="-128"/>
              </a:rPr>
              <a:pPr/>
              <a:t>21</a:t>
            </a:fld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39725" y="1638300"/>
          <a:ext cx="8312150" cy="892175"/>
        </p:xfrm>
        <a:graphic>
          <a:graphicData uri="http://schemas.openxmlformats.org/presentationml/2006/ole">
            <p:oleObj spid="_x0000_s14338" name="Equation" r:id="rId3" imgW="2247840" imgH="241200" progId="Equation.3">
              <p:embed/>
            </p:oleObj>
          </a:graphicData>
        </a:graphic>
      </p:graphicFrame>
      <p:sp>
        <p:nvSpPr>
          <p:cNvPr id="14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 6.2 (answer)</a:t>
            </a:r>
          </a:p>
        </p:txBody>
      </p:sp>
      <p:graphicFrame>
        <p:nvGraphicFramePr>
          <p:cNvPr id="264204" name="Object 3"/>
          <p:cNvGraphicFramePr>
            <a:graphicFrameLocks noChangeAspect="1"/>
          </p:cNvGraphicFramePr>
          <p:nvPr/>
        </p:nvGraphicFramePr>
        <p:xfrm>
          <a:off x="1817688" y="2713038"/>
          <a:ext cx="5497512" cy="581025"/>
        </p:xfrm>
        <a:graphic>
          <a:graphicData uri="http://schemas.openxmlformats.org/presentationml/2006/ole">
            <p:oleObj spid="_x0000_s14339" name="Equation" r:id="rId4" imgW="1803400" imgH="190500" progId="Equation.3">
              <p:embed/>
            </p:oleObj>
          </a:graphicData>
        </a:graphic>
      </p:graphicFrame>
      <p:sp>
        <p:nvSpPr>
          <p:cNvPr id="264200" name="Line 8"/>
          <p:cNvSpPr>
            <a:spLocks noChangeShapeType="1"/>
          </p:cNvSpPr>
          <p:nvPr/>
        </p:nvSpPr>
        <p:spPr bwMode="auto">
          <a:xfrm flipH="1">
            <a:off x="7162800" y="2133600"/>
            <a:ext cx="6096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4205" name="Object 4"/>
          <p:cNvGraphicFramePr>
            <a:graphicFrameLocks noChangeAspect="1"/>
          </p:cNvGraphicFramePr>
          <p:nvPr/>
        </p:nvGraphicFramePr>
        <p:xfrm>
          <a:off x="396875" y="3486150"/>
          <a:ext cx="5380038" cy="773113"/>
        </p:xfrm>
        <a:graphic>
          <a:graphicData uri="http://schemas.openxmlformats.org/presentationml/2006/ole">
            <p:oleObj spid="_x0000_s14340" name="Equation" r:id="rId5" imgW="1676160" imgH="241200" progId="Equation.3">
              <p:embed/>
            </p:oleObj>
          </a:graphicData>
        </a:graphic>
      </p:graphicFrame>
      <p:graphicFrame>
        <p:nvGraphicFramePr>
          <p:cNvPr id="264206" name="Object 5"/>
          <p:cNvGraphicFramePr>
            <a:graphicFrameLocks noChangeAspect="1"/>
          </p:cNvGraphicFramePr>
          <p:nvPr/>
        </p:nvGraphicFramePr>
        <p:xfrm>
          <a:off x="398463" y="4275138"/>
          <a:ext cx="6154737" cy="774700"/>
        </p:xfrm>
        <a:graphic>
          <a:graphicData uri="http://schemas.openxmlformats.org/presentationml/2006/ole">
            <p:oleObj spid="_x0000_s14341" name="Equation" r:id="rId6" imgW="1917360" imgH="241200" progId="Equation.3">
              <p:embed/>
            </p:oleObj>
          </a:graphicData>
        </a:graphic>
      </p:graphicFrame>
      <p:graphicFrame>
        <p:nvGraphicFramePr>
          <p:cNvPr id="264207" name="Object 6"/>
          <p:cNvGraphicFramePr>
            <a:graphicFrameLocks noChangeAspect="1"/>
          </p:cNvGraphicFramePr>
          <p:nvPr/>
        </p:nvGraphicFramePr>
        <p:xfrm>
          <a:off x="227013" y="5159375"/>
          <a:ext cx="5529262" cy="752475"/>
        </p:xfrm>
        <a:graphic>
          <a:graphicData uri="http://schemas.openxmlformats.org/presentationml/2006/ole">
            <p:oleObj spid="_x0000_s14342" name="Equation" r:id="rId7" imgW="1866900" imgH="254000" progId="Equation.3">
              <p:embed/>
            </p:oleObj>
          </a:graphicData>
        </a:graphic>
      </p:graphicFrame>
      <p:graphicFrame>
        <p:nvGraphicFramePr>
          <p:cNvPr id="264208" name="Object 7"/>
          <p:cNvGraphicFramePr>
            <a:graphicFrameLocks noChangeAspect="1"/>
          </p:cNvGraphicFramePr>
          <p:nvPr/>
        </p:nvGraphicFramePr>
        <p:xfrm>
          <a:off x="5715000" y="5181600"/>
          <a:ext cx="3390900" cy="685800"/>
        </p:xfrm>
        <a:graphic>
          <a:graphicData uri="http://schemas.openxmlformats.org/presentationml/2006/ole">
            <p:oleObj spid="_x0000_s14343" name="Equation" r:id="rId8" imgW="1003300" imgH="203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53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6A70CE-CB18-42BE-9487-47D667F3F5C2}" type="slidenum">
              <a:rPr lang="en-US" smtClean="0">
                <a:ea typeface="ＭＳ Ｐゴシック" pitchFamily="34" charset="-128"/>
              </a:rPr>
              <a:pPr/>
              <a:t>22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EXAMPLE: COSINE INPUT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63550" y="1673225"/>
          <a:ext cx="8147050" cy="1843088"/>
        </p:xfrm>
        <a:graphic>
          <a:graphicData uri="http://schemas.openxmlformats.org/presentationml/2006/ole">
            <p:oleObj spid="_x0000_s15362" name="Equation" r:id="rId3" imgW="2133360" imgH="48240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844675" y="5321300"/>
          <a:ext cx="5380038" cy="774700"/>
        </p:xfrm>
        <a:graphic>
          <a:graphicData uri="http://schemas.openxmlformats.org/presentationml/2006/ole">
            <p:oleObj spid="_x0000_s15363" name="Equation" r:id="rId4" imgW="1676160" imgH="241200" progId="Equation.3">
              <p:embed/>
            </p:oleObj>
          </a:graphicData>
        </a:graphic>
      </p:graphicFrame>
      <p:grpSp>
        <p:nvGrpSpPr>
          <p:cNvPr id="15371" name="Group 5"/>
          <p:cNvGrpSpPr>
            <a:grpSpLocks/>
          </p:cNvGrpSpPr>
          <p:nvPr/>
        </p:nvGrpSpPr>
        <p:grpSpPr bwMode="auto">
          <a:xfrm>
            <a:off x="2057400" y="3657600"/>
            <a:ext cx="4789488" cy="1509713"/>
            <a:chOff x="1296" y="2304"/>
            <a:chExt cx="3017" cy="951"/>
          </a:xfrm>
        </p:grpSpPr>
        <p:grpSp>
          <p:nvGrpSpPr>
            <p:cNvPr id="15372" name="Group 6"/>
            <p:cNvGrpSpPr>
              <a:grpSpLocks/>
            </p:cNvGrpSpPr>
            <p:nvPr/>
          </p:nvGrpSpPr>
          <p:grpSpPr bwMode="auto">
            <a:xfrm>
              <a:off x="1296" y="2304"/>
              <a:ext cx="2880" cy="768"/>
              <a:chOff x="1296" y="2304"/>
              <a:chExt cx="2880" cy="768"/>
            </a:xfrm>
          </p:grpSpPr>
          <p:sp>
            <p:nvSpPr>
              <p:cNvPr id="15373" name="Rectangle 7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200" cy="57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5374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Line 9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Rectangle 10"/>
              <p:cNvSpPr>
                <a:spLocks noChangeArrowheads="1"/>
              </p:cNvSpPr>
              <p:nvPr/>
            </p:nvSpPr>
            <p:spPr bwMode="auto">
              <a:xfrm>
                <a:off x="3408" y="2304"/>
                <a:ext cx="4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y[n]</a:t>
                </a:r>
                <a:endParaRPr lang="en-US" b="1" i="1"/>
              </a:p>
            </p:txBody>
          </p:sp>
          <p:sp>
            <p:nvSpPr>
              <p:cNvPr id="15377" name="Rectangle 11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x[n]</a:t>
                </a:r>
                <a:endParaRPr lang="en-US" b="1" i="1"/>
              </a:p>
            </p:txBody>
          </p:sp>
          <p:sp>
            <p:nvSpPr>
              <p:cNvPr id="15378" name="Line 12"/>
              <p:cNvSpPr>
                <a:spLocks noChangeShapeType="1"/>
              </p:cNvSpPr>
              <p:nvPr/>
            </p:nvSpPr>
            <p:spPr bwMode="auto">
              <a:xfrm>
                <a:off x="1296" y="30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13"/>
              <p:cNvSpPr>
                <a:spLocks noChangeShapeType="1"/>
              </p:cNvSpPr>
              <p:nvPr/>
            </p:nvSpPr>
            <p:spPr bwMode="auto">
              <a:xfrm flipV="1">
                <a:off x="1776" y="27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14"/>
              <p:cNvSpPr>
                <a:spLocks noChangeShapeType="1"/>
              </p:cNvSpPr>
              <p:nvPr/>
            </p:nvSpPr>
            <p:spPr bwMode="auto">
              <a:xfrm flipV="1">
                <a:off x="1920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15"/>
              <p:cNvSpPr>
                <a:spLocks noChangeShapeType="1"/>
              </p:cNvSpPr>
              <p:nvPr/>
            </p:nvSpPr>
            <p:spPr bwMode="auto">
              <a:xfrm flipV="1">
                <a:off x="1632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Line 16"/>
              <p:cNvSpPr>
                <a:spLocks noChangeShapeType="1"/>
              </p:cNvSpPr>
              <p:nvPr/>
            </p:nvSpPr>
            <p:spPr bwMode="auto">
              <a:xfrm flipV="1">
                <a:off x="2016" y="292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17"/>
              <p:cNvSpPr>
                <a:spLocks noChangeShapeType="1"/>
              </p:cNvSpPr>
              <p:nvPr/>
            </p:nvSpPr>
            <p:spPr bwMode="auto">
              <a:xfrm flipV="1">
                <a:off x="1536" y="292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Line 18"/>
              <p:cNvSpPr>
                <a:spLocks noChangeShapeType="1"/>
              </p:cNvSpPr>
              <p:nvPr/>
            </p:nvSpPr>
            <p:spPr bwMode="auto">
              <a:xfrm>
                <a:off x="3168" y="30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19"/>
              <p:cNvSpPr>
                <a:spLocks noChangeShapeType="1"/>
              </p:cNvSpPr>
              <p:nvPr/>
            </p:nvSpPr>
            <p:spPr bwMode="auto">
              <a:xfrm flipV="1">
                <a:off x="3648" y="27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Line 20"/>
              <p:cNvSpPr>
                <a:spLocks noChangeShapeType="1"/>
              </p:cNvSpPr>
              <p:nvPr/>
            </p:nvSpPr>
            <p:spPr bwMode="auto">
              <a:xfrm flipV="1">
                <a:off x="3792" y="297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21"/>
              <p:cNvSpPr>
                <a:spLocks noChangeShapeType="1"/>
              </p:cNvSpPr>
              <p:nvPr/>
            </p:nvSpPr>
            <p:spPr bwMode="auto">
              <a:xfrm flipV="1">
                <a:off x="3504" y="297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Line 22"/>
              <p:cNvSpPr>
                <a:spLocks noChangeShapeType="1"/>
              </p:cNvSpPr>
              <p:nvPr/>
            </p:nvSpPr>
            <p:spPr bwMode="auto">
              <a:xfrm flipV="1">
                <a:off x="3888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9" name="Line 23"/>
              <p:cNvSpPr>
                <a:spLocks noChangeShapeType="1"/>
              </p:cNvSpPr>
              <p:nvPr/>
            </p:nvSpPr>
            <p:spPr bwMode="auto">
              <a:xfrm flipV="1">
                <a:off x="3408" y="283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5366" name="Object 6"/>
              <p:cNvGraphicFramePr>
                <a:graphicFrameLocks noChangeAspect="1"/>
              </p:cNvGraphicFramePr>
              <p:nvPr/>
            </p:nvGraphicFramePr>
            <p:xfrm>
              <a:off x="2161" y="2338"/>
              <a:ext cx="1148" cy="545"/>
            </p:xfrm>
            <a:graphic>
              <a:graphicData uri="http://schemas.openxmlformats.org/presentationml/2006/ole">
                <p:oleObj spid="_x0000_s15366" name="Equation" r:id="rId5" imgW="507960" imgH="241200" progId="Equation.3">
                  <p:embed/>
                </p:oleObj>
              </a:graphicData>
            </a:graphic>
          </p:graphicFrame>
        </p:grpSp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2256" y="3024"/>
            <a:ext cx="185" cy="231"/>
          </p:xfrm>
          <a:graphic>
            <a:graphicData uri="http://schemas.openxmlformats.org/presentationml/2006/ole">
              <p:oleObj spid="_x0000_s15364" name="Equation" r:id="rId6" imgW="152280" imgH="190440" progId="Equation.3">
                <p:embed/>
              </p:oleObj>
            </a:graphicData>
          </a:graphic>
        </p:graphicFrame>
        <p:graphicFrame>
          <p:nvGraphicFramePr>
            <p:cNvPr id="15365" name="Object 5"/>
            <p:cNvGraphicFramePr>
              <a:graphicFrameLocks noChangeAspect="1"/>
            </p:cNvGraphicFramePr>
            <p:nvPr/>
          </p:nvGraphicFramePr>
          <p:xfrm>
            <a:off x="4128" y="3024"/>
            <a:ext cx="185" cy="231"/>
          </p:xfrm>
          <a:graphic>
            <a:graphicData uri="http://schemas.openxmlformats.org/presentationml/2006/ole">
              <p:oleObj spid="_x0000_s15365" name="Equation" r:id="rId7" imgW="152280" imgH="1904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63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60104E-30EA-4EB6-9B67-7A2F40D53630}" type="slidenum">
              <a:rPr lang="en-US" smtClean="0">
                <a:ea typeface="ＭＳ Ｐゴシック" pitchFamily="34" charset="-128"/>
              </a:rPr>
              <a:pPr/>
              <a:t>23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63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EX: COSINE INPUT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5400" y="1627188"/>
          <a:ext cx="8964613" cy="990600"/>
        </p:xfrm>
        <a:graphic>
          <a:graphicData uri="http://schemas.openxmlformats.org/presentationml/2006/ole">
            <p:oleObj spid="_x0000_s16386" name="Equation" r:id="rId3" imgW="2298600" imgH="253800" progId="Equation.3">
              <p:embed/>
            </p:oleObj>
          </a:graphicData>
        </a:graphic>
      </p:graphicFrame>
      <p:graphicFrame>
        <p:nvGraphicFramePr>
          <p:cNvPr id="277508" name="Object 3"/>
          <p:cNvGraphicFramePr>
            <a:graphicFrameLocks noChangeAspect="1"/>
          </p:cNvGraphicFramePr>
          <p:nvPr/>
        </p:nvGraphicFramePr>
        <p:xfrm>
          <a:off x="468313" y="2708275"/>
          <a:ext cx="8435975" cy="1508125"/>
        </p:xfrm>
        <a:graphic>
          <a:graphicData uri="http://schemas.openxmlformats.org/presentationml/2006/ole">
            <p:oleObj spid="_x0000_s16387" name="Equation" r:id="rId4" imgW="2552400" imgH="457200" progId="Equation.3">
              <p:embed/>
            </p:oleObj>
          </a:graphicData>
        </a:graphic>
      </p:graphicFrame>
      <p:graphicFrame>
        <p:nvGraphicFramePr>
          <p:cNvPr id="277509" name="Object 4"/>
          <p:cNvGraphicFramePr>
            <a:graphicFrameLocks noChangeAspect="1"/>
          </p:cNvGraphicFramePr>
          <p:nvPr/>
        </p:nvGraphicFramePr>
        <p:xfrm>
          <a:off x="1585913" y="4378325"/>
          <a:ext cx="6170612" cy="2263775"/>
        </p:xfrm>
        <a:graphic>
          <a:graphicData uri="http://schemas.openxmlformats.org/presentationml/2006/ole">
            <p:oleObj spid="_x0000_s16388" name="Equation" r:id="rId5" imgW="1866600" imgH="685800" progId="Equation.3">
              <p:embed/>
            </p:oleObj>
          </a:graphicData>
        </a:graphic>
      </p:graphicFrame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152400" y="4419600"/>
            <a:ext cx="1298575" cy="822325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  <a:p>
            <a:r>
              <a:rPr lang="en-US"/>
              <a:t>Linearity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74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6DD5A-00D7-4C14-8DDD-337A9490B25E}" type="slidenum">
              <a:rPr lang="en-US" smtClean="0">
                <a:ea typeface="ＭＳ Ｐゴシック" pitchFamily="34" charset="-128"/>
              </a:rPr>
              <a:pPr/>
              <a:t>24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74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EX: COSINE INPUT (ans-2)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400" y="1627188"/>
          <a:ext cx="8964613" cy="990600"/>
        </p:xfrm>
        <a:graphic>
          <a:graphicData uri="http://schemas.openxmlformats.org/presentationml/2006/ole">
            <p:oleObj spid="_x0000_s17410" name="Equation" r:id="rId3" imgW="2298600" imgH="253800" progId="Equation.3">
              <p:embed/>
            </p:oleObj>
          </a:graphicData>
        </a:graphic>
      </p:graphicFrame>
      <p:graphicFrame>
        <p:nvGraphicFramePr>
          <p:cNvPr id="278532" name="Object 3"/>
          <p:cNvGraphicFramePr>
            <a:graphicFrameLocks noChangeAspect="1"/>
          </p:cNvGraphicFramePr>
          <p:nvPr/>
        </p:nvGraphicFramePr>
        <p:xfrm>
          <a:off x="96838" y="3487738"/>
          <a:ext cx="8985250" cy="1363662"/>
        </p:xfrm>
        <a:graphic>
          <a:graphicData uri="http://schemas.openxmlformats.org/presentationml/2006/ole">
            <p:oleObj spid="_x0000_s17411" name="Equation" r:id="rId4" imgW="3174840" imgH="482400" progId="Equation.3">
              <p:embed/>
            </p:oleObj>
          </a:graphicData>
        </a:graphic>
      </p:graphicFrame>
      <p:graphicFrame>
        <p:nvGraphicFramePr>
          <p:cNvPr id="278533" name="Object 4"/>
          <p:cNvGraphicFramePr>
            <a:graphicFrameLocks noChangeAspect="1"/>
          </p:cNvGraphicFramePr>
          <p:nvPr/>
        </p:nvGraphicFramePr>
        <p:xfrm>
          <a:off x="314325" y="5105400"/>
          <a:ext cx="7000875" cy="1525588"/>
        </p:xfrm>
        <a:graphic>
          <a:graphicData uri="http://schemas.openxmlformats.org/presentationml/2006/ole">
            <p:oleObj spid="_x0000_s17412" name="Equation" r:id="rId5" imgW="2209680" imgH="482400" progId="Equation.3">
              <p:embed/>
            </p:oleObj>
          </a:graphicData>
        </a:graphic>
      </p:graphicFrame>
      <p:graphicFrame>
        <p:nvGraphicFramePr>
          <p:cNvPr id="278534" name="Object 5"/>
          <p:cNvGraphicFramePr>
            <a:graphicFrameLocks noChangeAspect="1"/>
          </p:cNvGraphicFramePr>
          <p:nvPr/>
        </p:nvGraphicFramePr>
        <p:xfrm>
          <a:off x="1766888" y="2578100"/>
          <a:ext cx="5535612" cy="795338"/>
        </p:xfrm>
        <a:graphic>
          <a:graphicData uri="http://schemas.openxmlformats.org/presentationml/2006/ole">
            <p:oleObj spid="_x0000_s17413" name="Equation" r:id="rId6" imgW="16761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065539-43CE-4AAD-AD3E-96967165EE39}" type="slidenum">
              <a:rPr lang="en-US" smtClean="0">
                <a:ea typeface="ＭＳ Ｐゴシック" pitchFamily="34" charset="-128"/>
              </a:rPr>
              <a:pPr/>
              <a:t>25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MATLAB: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FREQUENCY RESPONSE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4400" b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HH = freqz(bb,1,ww)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VECTOR </a:t>
            </a:r>
            <a:r>
              <a:rPr lang="en-US" sz="4000" b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bb</a:t>
            </a:r>
            <a:r>
              <a:rPr lang="en-US" smtClean="0">
                <a:ea typeface="ＭＳ Ｐゴシック" pitchFamily="34" charset="-128"/>
              </a:rPr>
              <a:t> contains Filter Coefficients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SP-First:   </a:t>
            </a:r>
            <a:r>
              <a:rPr lang="en-US" sz="3200" b="1" smtClean="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HH = freekz(bb,1,ww)</a:t>
            </a:r>
            <a:endParaRPr lang="en-US" smtClean="0">
              <a:latin typeface="Courier New" pitchFamily="49" charset="0"/>
              <a:ea typeface="ＭＳ Ｐゴシック" pitchFamily="34" charset="-128"/>
            </a:endParaRPr>
          </a:p>
          <a:p>
            <a:pPr>
              <a:lnSpc>
                <a:spcPct val="160000"/>
              </a:lnSpc>
            </a:pPr>
            <a:r>
              <a:rPr lang="en-US" smtClean="0">
                <a:ea typeface="ＭＳ Ｐゴシック" pitchFamily="34" charset="-128"/>
              </a:rPr>
              <a:t>FILTER COEFFICIENTS 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{b</a:t>
            </a:r>
            <a:r>
              <a:rPr lang="en-US" baseline="-25000" smtClean="0">
                <a:solidFill>
                  <a:schemeClr val="accent1"/>
                </a:solidFill>
                <a:ea typeface="ＭＳ Ｐゴシック" pitchFamily="34" charset="-128"/>
              </a:rPr>
              <a:t>k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}</a:t>
            </a:r>
            <a:endParaRPr lang="en-US" smtClean="0">
              <a:ea typeface="ＭＳ Ｐゴシック" pitchFamily="34" charset="-128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125663" y="4683125"/>
          <a:ext cx="4283075" cy="1511300"/>
        </p:xfrm>
        <a:graphic>
          <a:graphicData uri="http://schemas.openxmlformats.org/presentationml/2006/ole">
            <p:oleObj spid="_x0000_s18434" name="Equation" r:id="rId3" imgW="1295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E133A-FBF8-4DF1-8E31-36F52D9E0847}" type="slidenum">
              <a:rPr lang="en-US" smtClean="0">
                <a:ea typeface="ＭＳ Ｐゴシック" pitchFamily="34" charset="-128"/>
              </a:rPr>
              <a:pPr/>
              <a:t>26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LTI SYSTEMS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LTI:   Linear &amp; Time-Invariant</a:t>
            </a:r>
          </a:p>
          <a:p>
            <a:pPr>
              <a:lnSpc>
                <a:spcPct val="90000"/>
              </a:lnSpc>
            </a:pPr>
            <a:endParaRPr lang="en-US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COMPLETELY CHARACTERIZED by:</a:t>
            </a:r>
          </a:p>
          <a:p>
            <a:pPr lvl="1">
              <a:lnSpc>
                <a:spcPct val="90000"/>
              </a:lnSpc>
            </a:pP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FREQUENCY RESPONSE</a:t>
            </a:r>
            <a:r>
              <a:rPr lang="en-US" smtClean="0">
                <a:ea typeface="ＭＳ Ｐゴシック" pitchFamily="34" charset="-128"/>
              </a:rPr>
              <a:t>, or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IMPULSE RESPONSE h[n]</a:t>
            </a:r>
          </a:p>
          <a:p>
            <a:pPr lvl="1">
              <a:lnSpc>
                <a:spcPct val="90000"/>
              </a:lnSpc>
            </a:pPr>
            <a:endParaRPr lang="en-US" smtClean="0">
              <a:solidFill>
                <a:schemeClr val="accent1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Sinusoid IN -----&gt; Sinusoid OUT</a:t>
            </a:r>
          </a:p>
          <a:p>
            <a:pPr lvl="1">
              <a:lnSpc>
                <a:spcPct val="90000"/>
              </a:lnSpc>
            </a:pP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At the SAME Frequency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AEE63-E107-4C9D-906E-2F9D27B3F8F3}" type="slidenum">
              <a:rPr lang="en-US" smtClean="0">
                <a:ea typeface="ＭＳ Ｐゴシック" pitchFamily="34" charset="-128"/>
              </a:rPr>
              <a:pPr/>
              <a:t>27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Time &amp; Frequency Relation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Get Frequency Response from h[n]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Here is the FIR case:</a:t>
            </a:r>
          </a:p>
        </p:txBody>
      </p:sp>
      <p:grpSp>
        <p:nvGrpSpPr>
          <p:cNvPr id="19464" name="Group 14"/>
          <p:cNvGrpSpPr>
            <a:grpSpLocks/>
          </p:cNvGrpSpPr>
          <p:nvPr/>
        </p:nvGrpSpPr>
        <p:grpSpPr bwMode="auto">
          <a:xfrm>
            <a:off x="168275" y="3200400"/>
            <a:ext cx="8758238" cy="2847975"/>
            <a:chOff x="106" y="2016"/>
            <a:chExt cx="5517" cy="1794"/>
          </a:xfrm>
        </p:grpSpPr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106" y="2016"/>
            <a:ext cx="5069" cy="1037"/>
          </p:xfrm>
          <a:graphic>
            <a:graphicData uri="http://schemas.openxmlformats.org/presentationml/2006/ole">
              <p:oleObj spid="_x0000_s19458" name="Equation" r:id="rId3" imgW="2234880" imgH="457200" progId="Equation.3">
                <p:embed/>
              </p:oleObj>
            </a:graphicData>
          </a:graphic>
        </p:graphicFrame>
        <p:grpSp>
          <p:nvGrpSpPr>
            <p:cNvPr id="19465" name="Group 11"/>
            <p:cNvGrpSpPr>
              <a:grpSpLocks/>
            </p:cNvGrpSpPr>
            <p:nvPr/>
          </p:nvGrpSpPr>
          <p:grpSpPr bwMode="auto">
            <a:xfrm>
              <a:off x="3552" y="2784"/>
              <a:ext cx="2071" cy="1026"/>
              <a:chOff x="3552" y="2784"/>
              <a:chExt cx="2071" cy="1026"/>
            </a:xfrm>
          </p:grpSpPr>
          <p:sp>
            <p:nvSpPr>
              <p:cNvPr id="19467" name="Text Box 7"/>
              <p:cNvSpPr txBox="1">
                <a:spLocks noChangeArrowheads="1"/>
              </p:cNvSpPr>
              <p:nvPr/>
            </p:nvSpPr>
            <p:spPr bwMode="auto">
              <a:xfrm>
                <a:off x="3552" y="3504"/>
                <a:ext cx="2071" cy="30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IMPULSE RESPONSE</a:t>
                </a:r>
                <a:endParaRPr lang="en-US" i="1"/>
              </a:p>
            </p:txBody>
          </p:sp>
          <p:sp>
            <p:nvSpPr>
              <p:cNvPr id="19468" name="Line 8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192" cy="7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6" name="Freeform 9"/>
            <p:cNvSpPr>
              <a:spLocks/>
            </p:cNvSpPr>
            <p:nvPr/>
          </p:nvSpPr>
          <p:spPr bwMode="auto">
            <a:xfrm>
              <a:off x="1824" y="2736"/>
              <a:ext cx="2784" cy="672"/>
            </a:xfrm>
            <a:custGeom>
              <a:avLst/>
              <a:gdLst>
                <a:gd name="T0" fmla="*/ 5156 w 2168"/>
                <a:gd name="T1" fmla="*/ 0 h 712"/>
                <a:gd name="T2" fmla="*/ 5808 w 2168"/>
                <a:gd name="T3" fmla="*/ 343 h 712"/>
                <a:gd name="T4" fmla="*/ 4633 w 2168"/>
                <a:gd name="T5" fmla="*/ 532 h 712"/>
                <a:gd name="T6" fmla="*/ 977 w 2168"/>
                <a:gd name="T7" fmla="*/ 532 h 712"/>
                <a:gd name="T8" fmla="*/ 65 w 2168"/>
                <a:gd name="T9" fmla="*/ 419 h 712"/>
                <a:gd name="T10" fmla="*/ 587 w 2168"/>
                <a:gd name="T11" fmla="*/ 0 h 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8"/>
                <a:gd name="T19" fmla="*/ 0 h 712"/>
                <a:gd name="T20" fmla="*/ 2168 w 2168"/>
                <a:gd name="T21" fmla="*/ 712 h 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8" h="712">
                  <a:moveTo>
                    <a:pt x="1896" y="0"/>
                  </a:moveTo>
                  <a:cubicBezTo>
                    <a:pt x="2032" y="160"/>
                    <a:pt x="2168" y="320"/>
                    <a:pt x="2136" y="432"/>
                  </a:cubicBezTo>
                  <a:cubicBezTo>
                    <a:pt x="2104" y="544"/>
                    <a:pt x="2000" y="632"/>
                    <a:pt x="1704" y="672"/>
                  </a:cubicBezTo>
                  <a:cubicBezTo>
                    <a:pt x="1408" y="712"/>
                    <a:pt x="640" y="696"/>
                    <a:pt x="360" y="672"/>
                  </a:cubicBezTo>
                  <a:cubicBezTo>
                    <a:pt x="80" y="648"/>
                    <a:pt x="47" y="639"/>
                    <a:pt x="24" y="528"/>
                  </a:cubicBezTo>
                  <a:cubicBezTo>
                    <a:pt x="0" y="416"/>
                    <a:pt x="108" y="208"/>
                    <a:pt x="216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04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CEACA-C92C-4101-BE8A-6173285F5461}" type="slidenum">
              <a:rPr lang="en-US" smtClean="0">
                <a:ea typeface="ＭＳ Ｐゴシック" pitchFamily="34" charset="-128"/>
              </a:rPr>
              <a:pPr/>
              <a:t>28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BLOCK DIAGRAMS</a:t>
            </a:r>
          </a:p>
        </p:txBody>
      </p:sp>
      <p:sp>
        <p:nvSpPr>
          <p:cNvPr id="20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7048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Equivalent Representations</a:t>
            </a:r>
          </a:p>
        </p:txBody>
      </p:sp>
      <p:grpSp>
        <p:nvGrpSpPr>
          <p:cNvPr id="20491" name="Group 34"/>
          <p:cNvGrpSpPr>
            <a:grpSpLocks/>
          </p:cNvGrpSpPr>
          <p:nvPr/>
        </p:nvGrpSpPr>
        <p:grpSpPr bwMode="auto">
          <a:xfrm>
            <a:off x="2209800" y="2743200"/>
            <a:ext cx="4814888" cy="3382963"/>
            <a:chOff x="1392" y="1728"/>
            <a:chExt cx="3033" cy="2131"/>
          </a:xfrm>
        </p:grpSpPr>
        <p:sp>
          <p:nvSpPr>
            <p:cNvPr id="20492" name="Rectangle 5"/>
            <p:cNvSpPr>
              <a:spLocks noChangeArrowheads="1"/>
            </p:cNvSpPr>
            <p:nvPr/>
          </p:nvSpPr>
          <p:spPr bwMode="auto">
            <a:xfrm>
              <a:off x="2208" y="1728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20493" name="Line 6"/>
            <p:cNvSpPr>
              <a:spLocks noChangeShapeType="1"/>
            </p:cNvSpPr>
            <p:nvPr/>
          </p:nvSpPr>
          <p:spPr bwMode="auto">
            <a:xfrm>
              <a:off x="1584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7"/>
            <p:cNvSpPr>
              <a:spLocks noChangeShapeType="1"/>
            </p:cNvSpPr>
            <p:nvPr/>
          </p:nvSpPr>
          <p:spPr bwMode="auto">
            <a:xfrm>
              <a:off x="3408" y="201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Rectangle 8"/>
            <p:cNvSpPr>
              <a:spLocks noChangeArrowheads="1"/>
            </p:cNvSpPr>
            <p:nvPr/>
          </p:nvSpPr>
          <p:spPr bwMode="auto">
            <a:xfrm>
              <a:off x="3504" y="1728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0496" name="Rectangle 9"/>
            <p:cNvSpPr>
              <a:spLocks noChangeArrowheads="1"/>
            </p:cNvSpPr>
            <p:nvPr/>
          </p:nvSpPr>
          <p:spPr bwMode="auto">
            <a:xfrm>
              <a:off x="1680" y="1728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0497" name="Rectangle 10"/>
            <p:cNvSpPr>
              <a:spLocks noChangeArrowheads="1"/>
            </p:cNvSpPr>
            <p:nvPr/>
          </p:nvSpPr>
          <p:spPr bwMode="auto">
            <a:xfrm>
              <a:off x="2208" y="2832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20498" name="Line 11"/>
            <p:cNvSpPr>
              <a:spLocks noChangeShapeType="1"/>
            </p:cNvSpPr>
            <p:nvPr/>
          </p:nvSpPr>
          <p:spPr bwMode="auto">
            <a:xfrm>
              <a:off x="1584" y="312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2"/>
            <p:cNvSpPr>
              <a:spLocks noChangeShapeType="1"/>
            </p:cNvSpPr>
            <p:nvPr/>
          </p:nvSpPr>
          <p:spPr bwMode="auto">
            <a:xfrm>
              <a:off x="3408" y="312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13"/>
            <p:cNvSpPr>
              <a:spLocks noChangeArrowheads="1"/>
            </p:cNvSpPr>
            <p:nvPr/>
          </p:nvSpPr>
          <p:spPr bwMode="auto">
            <a:xfrm>
              <a:off x="3504" y="283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0501" name="Rectangle 14"/>
            <p:cNvSpPr>
              <a:spLocks noChangeArrowheads="1"/>
            </p:cNvSpPr>
            <p:nvPr/>
          </p:nvSpPr>
          <p:spPr bwMode="auto">
            <a:xfrm>
              <a:off x="1680" y="2832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20482" name="Object 2"/>
            <p:cNvGraphicFramePr>
              <a:graphicFrameLocks noChangeAspect="1"/>
            </p:cNvGraphicFramePr>
            <p:nvPr/>
          </p:nvGraphicFramePr>
          <p:xfrm>
            <a:off x="2257" y="2871"/>
            <a:ext cx="1148" cy="546"/>
          </p:xfrm>
          <a:graphic>
            <a:graphicData uri="http://schemas.openxmlformats.org/presentationml/2006/ole">
              <p:oleObj spid="_x0000_s20482" name="Equation" r:id="rId3" imgW="507960" imgH="241200" progId="Equation.3">
                <p:embed/>
              </p:oleObj>
            </a:graphicData>
          </a:graphic>
        </p:graphicFrame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2468" y="1781"/>
            <a:ext cx="689" cy="459"/>
          </p:xfrm>
          <a:graphic>
            <a:graphicData uri="http://schemas.openxmlformats.org/presentationml/2006/ole">
              <p:oleObj spid="_x0000_s20483" name="Equation" r:id="rId4" imgW="304560" imgH="203040" progId="Equation.3">
                <p:embed/>
              </p:oleObj>
            </a:graphicData>
          </a:graphic>
        </p:graphicFrame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>
              <a:off x="2736" y="235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4204" y="3582"/>
            <a:ext cx="221" cy="277"/>
          </p:xfrm>
          <a:graphic>
            <a:graphicData uri="http://schemas.openxmlformats.org/presentationml/2006/ole">
              <p:oleObj spid="_x0000_s20484" name="Equation" r:id="rId5" imgW="152280" imgH="190440" progId="Equation.3">
                <p:embed/>
              </p:oleObj>
            </a:graphicData>
          </a:graphic>
        </p:graphicFrame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3264" y="36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20"/>
            <p:cNvSpPr>
              <a:spLocks noChangeShapeType="1"/>
            </p:cNvSpPr>
            <p:nvPr/>
          </p:nvSpPr>
          <p:spPr bwMode="auto">
            <a:xfrm flipV="1">
              <a:off x="3744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V="1">
              <a:off x="3888" y="350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 flipV="1">
              <a:off x="3600" y="350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V="1">
              <a:off x="3984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V="1">
              <a:off x="3504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2341" y="3600"/>
            <a:ext cx="203" cy="240"/>
          </p:xfrm>
          <a:graphic>
            <a:graphicData uri="http://schemas.openxmlformats.org/presentationml/2006/ole">
              <p:oleObj spid="_x0000_s20485" name="Equation" r:id="rId6" imgW="139700" imgH="165100" progId="Equation.3">
                <p:embed/>
              </p:oleObj>
            </a:graphicData>
          </a:graphic>
        </p:graphicFrame>
        <p:sp>
          <p:nvSpPr>
            <p:cNvPr id="20509" name="Line 26"/>
            <p:cNvSpPr>
              <a:spLocks noChangeShapeType="1"/>
            </p:cNvSpPr>
            <p:nvPr/>
          </p:nvSpPr>
          <p:spPr bwMode="auto">
            <a:xfrm>
              <a:off x="1392" y="360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27"/>
            <p:cNvSpPr>
              <a:spLocks noChangeShapeType="1"/>
            </p:cNvSpPr>
            <p:nvPr/>
          </p:nvSpPr>
          <p:spPr bwMode="auto">
            <a:xfrm flipV="1">
              <a:off x="1872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28"/>
            <p:cNvSpPr>
              <a:spLocks noChangeShapeType="1"/>
            </p:cNvSpPr>
            <p:nvPr/>
          </p:nvSpPr>
          <p:spPr bwMode="auto">
            <a:xfrm flipV="1">
              <a:off x="2016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29"/>
            <p:cNvSpPr>
              <a:spLocks noChangeShapeType="1"/>
            </p:cNvSpPr>
            <p:nvPr/>
          </p:nvSpPr>
          <p:spPr bwMode="auto">
            <a:xfrm flipV="1">
              <a:off x="1728" y="33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30"/>
            <p:cNvSpPr>
              <a:spLocks noChangeShapeType="1"/>
            </p:cNvSpPr>
            <p:nvPr/>
          </p:nvSpPr>
          <p:spPr bwMode="auto">
            <a:xfrm flipV="1">
              <a:off x="2112" y="345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15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1225B6-4399-4B80-A7FB-9A1384CB9486}" type="slidenum">
              <a:rPr lang="en-US" smtClean="0">
                <a:ea typeface="ＭＳ Ｐゴシック" pitchFamily="34" charset="-128"/>
              </a:rPr>
              <a:pPr/>
              <a:t>29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1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UNIT-DELAY SYSTEM</a:t>
            </a:r>
          </a:p>
        </p:txBody>
      </p:sp>
      <p:grpSp>
        <p:nvGrpSpPr>
          <p:cNvPr id="21517" name="Group 43"/>
          <p:cNvGrpSpPr>
            <a:grpSpLocks/>
          </p:cNvGrpSpPr>
          <p:nvPr/>
        </p:nvGrpSpPr>
        <p:grpSpPr bwMode="auto">
          <a:xfrm>
            <a:off x="1676400" y="2667000"/>
            <a:ext cx="3886200" cy="914400"/>
            <a:chOff x="1056" y="1680"/>
            <a:chExt cx="2448" cy="576"/>
          </a:xfrm>
        </p:grpSpPr>
        <p:sp>
          <p:nvSpPr>
            <p:cNvPr id="21542" name="Rectangle 11"/>
            <p:cNvSpPr>
              <a:spLocks noChangeArrowheads="1"/>
            </p:cNvSpPr>
            <p:nvPr/>
          </p:nvSpPr>
          <p:spPr bwMode="auto">
            <a:xfrm>
              <a:off x="1680" y="1680"/>
              <a:ext cx="1200" cy="57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i="1"/>
            </a:p>
          </p:txBody>
        </p:sp>
        <p:sp>
          <p:nvSpPr>
            <p:cNvPr id="21543" name="Line 12"/>
            <p:cNvSpPr>
              <a:spLocks noChangeShapeType="1"/>
            </p:cNvSpPr>
            <p:nvPr/>
          </p:nvSpPr>
          <p:spPr bwMode="auto">
            <a:xfrm>
              <a:off x="1056" y="19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13"/>
            <p:cNvSpPr>
              <a:spLocks noChangeShapeType="1"/>
            </p:cNvSpPr>
            <p:nvPr/>
          </p:nvSpPr>
          <p:spPr bwMode="auto">
            <a:xfrm>
              <a:off x="2880" y="19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Rectangle 14"/>
            <p:cNvSpPr>
              <a:spLocks noChangeArrowheads="1"/>
            </p:cNvSpPr>
            <p:nvPr/>
          </p:nvSpPr>
          <p:spPr bwMode="auto">
            <a:xfrm>
              <a:off x="2976" y="1680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1546" name="Rectangle 15"/>
            <p:cNvSpPr>
              <a:spLocks noChangeArrowheads="1"/>
            </p:cNvSpPr>
            <p:nvPr/>
          </p:nvSpPr>
          <p:spPr bwMode="auto">
            <a:xfrm>
              <a:off x="1152" y="168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1709" y="1733"/>
            <a:ext cx="1150" cy="459"/>
          </p:xfrm>
          <a:graphic>
            <a:graphicData uri="http://schemas.openxmlformats.org/presentationml/2006/ole">
              <p:oleObj spid="_x0000_s21512" name="Equation" r:id="rId3" imgW="507960" imgH="203040" progId="Equation.3">
                <p:embed/>
              </p:oleObj>
            </a:graphicData>
          </a:graphic>
        </p:graphicFrame>
      </p:grpSp>
      <p:grpSp>
        <p:nvGrpSpPr>
          <p:cNvPr id="21518" name="Group 48"/>
          <p:cNvGrpSpPr>
            <a:grpSpLocks/>
          </p:cNvGrpSpPr>
          <p:nvPr/>
        </p:nvGrpSpPr>
        <p:grpSpPr bwMode="auto">
          <a:xfrm>
            <a:off x="77788" y="3960813"/>
            <a:ext cx="7026275" cy="2224087"/>
            <a:chOff x="49" y="2495"/>
            <a:chExt cx="4426" cy="1401"/>
          </a:xfrm>
        </p:grpSpPr>
        <p:grpSp>
          <p:nvGrpSpPr>
            <p:cNvPr id="21519" name="Group 46"/>
            <p:cNvGrpSpPr>
              <a:grpSpLocks/>
            </p:cNvGrpSpPr>
            <p:nvPr/>
          </p:nvGrpSpPr>
          <p:grpSpPr bwMode="auto">
            <a:xfrm>
              <a:off x="1536" y="2928"/>
              <a:ext cx="2448" cy="632"/>
              <a:chOff x="1536" y="2928"/>
              <a:chExt cx="2448" cy="632"/>
            </a:xfrm>
          </p:grpSpPr>
          <p:sp>
            <p:nvSpPr>
              <p:cNvPr id="21537" name="Rectangle 4"/>
              <p:cNvSpPr>
                <a:spLocks noChangeArrowheads="1"/>
              </p:cNvSpPr>
              <p:nvPr/>
            </p:nvSpPr>
            <p:spPr bwMode="auto">
              <a:xfrm>
                <a:off x="2160" y="2936"/>
                <a:ext cx="1200" cy="57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21538" name="Line 5"/>
              <p:cNvSpPr>
                <a:spLocks noChangeShapeType="1"/>
              </p:cNvSpPr>
              <p:nvPr/>
            </p:nvSpPr>
            <p:spPr bwMode="auto">
              <a:xfrm>
                <a:off x="1536" y="32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Line 6"/>
              <p:cNvSpPr>
                <a:spLocks noChangeShapeType="1"/>
              </p:cNvSpPr>
              <p:nvPr/>
            </p:nvSpPr>
            <p:spPr bwMode="auto">
              <a:xfrm>
                <a:off x="3360" y="322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7"/>
              <p:cNvSpPr>
                <a:spLocks noChangeArrowheads="1"/>
              </p:cNvSpPr>
              <p:nvPr/>
            </p:nvSpPr>
            <p:spPr bwMode="auto">
              <a:xfrm>
                <a:off x="3456" y="2936"/>
                <a:ext cx="4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y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sp>
            <p:nvSpPr>
              <p:cNvPr id="21541" name="Rectangle 8"/>
              <p:cNvSpPr>
                <a:spLocks noChangeArrowheads="1"/>
              </p:cNvSpPr>
              <p:nvPr/>
            </p:nvSpPr>
            <p:spPr bwMode="auto">
              <a:xfrm>
                <a:off x="1632" y="2936"/>
                <a:ext cx="4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i="1">
                    <a:solidFill>
                      <a:schemeClr val="accent1"/>
                    </a:solidFill>
                  </a:rPr>
                  <a:t>x</a:t>
                </a:r>
                <a:r>
                  <a:rPr lang="en-US" b="1">
                    <a:solidFill>
                      <a:schemeClr val="accent1"/>
                    </a:solidFill>
                  </a:rPr>
                  <a:t>[</a:t>
                </a:r>
                <a:r>
                  <a:rPr lang="en-US" b="1" i="1">
                    <a:solidFill>
                      <a:schemeClr val="accent1"/>
                    </a:solidFill>
                  </a:rPr>
                  <a:t>n</a:t>
                </a:r>
                <a:r>
                  <a:rPr lang="en-US" b="1">
                    <a:solidFill>
                      <a:schemeClr val="accent1"/>
                    </a:solidFill>
                  </a:rPr>
                  <a:t>]</a:t>
                </a:r>
                <a:endParaRPr lang="en-US" b="1"/>
              </a:p>
            </p:txBody>
          </p:sp>
          <p:graphicFrame>
            <p:nvGraphicFramePr>
              <p:cNvPr id="21511" name="Object 7"/>
              <p:cNvGraphicFramePr>
                <a:graphicFrameLocks noChangeAspect="1"/>
              </p:cNvGraphicFramePr>
              <p:nvPr/>
            </p:nvGraphicFramePr>
            <p:xfrm>
              <a:off x="2249" y="2928"/>
              <a:ext cx="927" cy="632"/>
            </p:xfrm>
            <a:graphic>
              <a:graphicData uri="http://schemas.openxmlformats.org/presentationml/2006/ole">
                <p:oleObj spid="_x0000_s21511" name="Equation" r:id="rId4" imgW="317160" imgH="215640" progId="Equation.3">
                  <p:embed/>
                </p:oleObj>
              </a:graphicData>
            </a:graphic>
          </p:graphicFrame>
        </p:grpSp>
        <p:grpSp>
          <p:nvGrpSpPr>
            <p:cNvPr id="21520" name="Group 45"/>
            <p:cNvGrpSpPr>
              <a:grpSpLocks/>
            </p:cNvGrpSpPr>
            <p:nvPr/>
          </p:nvGrpSpPr>
          <p:grpSpPr bwMode="auto">
            <a:xfrm>
              <a:off x="49" y="2495"/>
              <a:ext cx="2495" cy="546"/>
              <a:chOff x="49" y="2495"/>
              <a:chExt cx="2495" cy="546"/>
            </a:xfrm>
          </p:grpSpPr>
          <p:graphicFrame>
            <p:nvGraphicFramePr>
              <p:cNvPr id="21510" name="Object 6"/>
              <p:cNvGraphicFramePr>
                <a:graphicFrameLocks noChangeAspect="1"/>
              </p:cNvGraphicFramePr>
              <p:nvPr/>
            </p:nvGraphicFramePr>
            <p:xfrm>
              <a:off x="49" y="2495"/>
              <a:ext cx="1147" cy="546"/>
            </p:xfrm>
            <a:graphic>
              <a:graphicData uri="http://schemas.openxmlformats.org/presentationml/2006/ole">
                <p:oleObj spid="_x0000_s21510" name="Equation" r:id="rId5" imgW="507960" imgH="241200" progId="Equation.3">
                  <p:embed/>
                </p:oleObj>
              </a:graphicData>
            </a:graphic>
          </p:graphicFrame>
          <p:sp>
            <p:nvSpPr>
              <p:cNvPr id="21536" name="Freeform 19"/>
              <p:cNvSpPr>
                <a:spLocks/>
              </p:cNvSpPr>
              <p:nvPr/>
            </p:nvSpPr>
            <p:spPr bwMode="auto">
              <a:xfrm>
                <a:off x="1152" y="2496"/>
                <a:ext cx="1392" cy="536"/>
              </a:xfrm>
              <a:custGeom>
                <a:avLst/>
                <a:gdLst>
                  <a:gd name="T0" fmla="*/ 0 w 1488"/>
                  <a:gd name="T1" fmla="*/ 296 h 536"/>
                  <a:gd name="T2" fmla="*/ 257 w 1488"/>
                  <a:gd name="T3" fmla="*/ 200 h 536"/>
                  <a:gd name="T4" fmla="*/ 808 w 1488"/>
                  <a:gd name="T5" fmla="*/ 56 h 536"/>
                  <a:gd name="T6" fmla="*/ 1139 w 1488"/>
                  <a:gd name="T7" fmla="*/ 536 h 5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8"/>
                  <a:gd name="T13" fmla="*/ 0 h 536"/>
                  <a:gd name="T14" fmla="*/ 1488 w 1488"/>
                  <a:gd name="T15" fmla="*/ 536 h 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8" h="536">
                    <a:moveTo>
                      <a:pt x="0" y="296"/>
                    </a:moveTo>
                    <a:cubicBezTo>
                      <a:pt x="80" y="267"/>
                      <a:pt x="160" y="239"/>
                      <a:pt x="336" y="200"/>
                    </a:cubicBezTo>
                    <a:cubicBezTo>
                      <a:pt x="511" y="160"/>
                      <a:pt x="864" y="0"/>
                      <a:pt x="1056" y="56"/>
                    </a:cubicBezTo>
                    <a:cubicBezTo>
                      <a:pt x="1247" y="111"/>
                      <a:pt x="1367" y="323"/>
                      <a:pt x="1488" y="5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21" name="Group 21"/>
            <p:cNvGrpSpPr>
              <a:grpSpLocks/>
            </p:cNvGrpSpPr>
            <p:nvPr/>
          </p:nvGrpSpPr>
          <p:grpSpPr bwMode="auto">
            <a:xfrm>
              <a:off x="1296" y="3320"/>
              <a:ext cx="3179" cy="576"/>
              <a:chOff x="1392" y="3264"/>
              <a:chExt cx="3179" cy="576"/>
            </a:xfrm>
          </p:grpSpPr>
          <p:grpSp>
            <p:nvGrpSpPr>
              <p:cNvPr id="21522" name="Group 22"/>
              <p:cNvGrpSpPr>
                <a:grpSpLocks/>
              </p:cNvGrpSpPr>
              <p:nvPr/>
            </p:nvGrpSpPr>
            <p:grpSpPr bwMode="auto">
              <a:xfrm>
                <a:off x="1392" y="3264"/>
                <a:ext cx="1163" cy="576"/>
                <a:chOff x="1392" y="3264"/>
                <a:chExt cx="1163" cy="576"/>
              </a:xfrm>
            </p:grpSpPr>
            <p:graphicFrame>
              <p:nvGraphicFramePr>
                <p:cNvPr id="21509" name="Object 5"/>
                <p:cNvGraphicFramePr>
                  <a:graphicFrameLocks noChangeAspect="1"/>
                </p:cNvGraphicFramePr>
                <p:nvPr/>
              </p:nvGraphicFramePr>
              <p:xfrm>
                <a:off x="2352" y="3600"/>
                <a:ext cx="203" cy="240"/>
              </p:xfrm>
              <a:graphic>
                <a:graphicData uri="http://schemas.openxmlformats.org/presentationml/2006/ole">
                  <p:oleObj spid="_x0000_s21509" name="Equation" r:id="rId6" imgW="139700" imgH="165100" progId="Equation.3">
                    <p:embed/>
                  </p:oleObj>
                </a:graphicData>
              </a:graphic>
            </p:graphicFrame>
            <p:sp>
              <p:nvSpPr>
                <p:cNvPr id="21530" name="Line 24"/>
                <p:cNvSpPr>
                  <a:spLocks noChangeShapeType="1"/>
                </p:cNvSpPr>
                <p:nvPr/>
              </p:nvSpPr>
              <p:spPr bwMode="auto">
                <a:xfrm>
                  <a:off x="1392" y="3600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872" y="326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2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016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28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112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632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523" name="Group 30"/>
              <p:cNvGrpSpPr>
                <a:grpSpLocks/>
              </p:cNvGrpSpPr>
              <p:nvPr/>
            </p:nvGrpSpPr>
            <p:grpSpPr bwMode="auto">
              <a:xfrm>
                <a:off x="3408" y="3264"/>
                <a:ext cx="1163" cy="576"/>
                <a:chOff x="1392" y="3264"/>
                <a:chExt cx="1163" cy="576"/>
              </a:xfrm>
            </p:grpSpPr>
            <p:graphicFrame>
              <p:nvGraphicFramePr>
                <p:cNvPr id="21508" name="Object 4"/>
                <p:cNvGraphicFramePr>
                  <a:graphicFrameLocks noChangeAspect="1"/>
                </p:cNvGraphicFramePr>
                <p:nvPr/>
              </p:nvGraphicFramePr>
              <p:xfrm>
                <a:off x="2352" y="3600"/>
                <a:ext cx="203" cy="240"/>
              </p:xfrm>
              <a:graphic>
                <a:graphicData uri="http://schemas.openxmlformats.org/presentationml/2006/ole">
                  <p:oleObj spid="_x0000_s21508" name="Equation" r:id="rId7" imgW="139700" imgH="165100" progId="Equation.3">
                    <p:embed/>
                  </p:oleObj>
                </a:graphicData>
              </a:graphic>
            </p:graphicFrame>
            <p:sp>
              <p:nvSpPr>
                <p:cNvPr id="21524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3600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2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872" y="326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2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016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2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728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2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112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2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632" y="345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60363" y="1731963"/>
          <a:ext cx="7889875" cy="773112"/>
        </p:xfrm>
        <a:graphic>
          <a:graphicData uri="http://schemas.openxmlformats.org/presentationml/2006/ole">
            <p:oleObj spid="_x0000_s21506" name="Equation" r:id="rId8" imgW="2463480" imgH="2412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791200" y="3394075"/>
          <a:ext cx="3200400" cy="873125"/>
        </p:xfrm>
        <a:graphic>
          <a:graphicData uri="http://schemas.openxmlformats.org/presentationml/2006/ole">
            <p:oleObj spid="_x0000_s21507" name="Equation" r:id="rId9" imgW="838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CC03D6-D7E8-4085-8A62-6BEBC0FA087B}" type="slidenum">
              <a:rPr lang="en-US" smtClean="0">
                <a:ea typeface="ＭＳ Ｐゴシック" pitchFamily="34" charset="-128"/>
              </a:rPr>
              <a:pPr/>
              <a:t>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READING ASSIGNMENTS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This Lecture: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Chapter 6, Sections 6-1 </a:t>
            </a:r>
            <a:r>
              <a:rPr lang="en-US" smtClean="0">
                <a:ea typeface="ＭＳ Ｐゴシック" pitchFamily="34" charset="-128"/>
              </a:rPr>
              <a:t>to </a:t>
            </a:r>
            <a:r>
              <a:rPr lang="en-US" smtClean="0">
                <a:ea typeface="ＭＳ Ｐゴシック" pitchFamily="34" charset="-128"/>
              </a:rPr>
              <a:t>6-5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Other Reading: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Recitation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FREQUENCY RESPONSE EXAMPLES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Next Lecture: Chap. 6, Sects. 6-6, 6-7 &amp; 6-8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6F479-6A29-463D-93F3-6418AE106609}" type="slidenum">
              <a:rPr lang="en-US" smtClean="0">
                <a:ea typeface="ＭＳ Ｐゴシック" pitchFamily="34" charset="-128"/>
              </a:rPr>
              <a:pPr/>
              <a:t>30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356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FIRST DIFFERENCE SYSTEM</a:t>
            </a:r>
          </a:p>
        </p:txBody>
      </p:sp>
      <p:grpSp>
        <p:nvGrpSpPr>
          <p:cNvPr id="22538" name="Group 30"/>
          <p:cNvGrpSpPr>
            <a:grpSpLocks/>
          </p:cNvGrpSpPr>
          <p:nvPr/>
        </p:nvGrpSpPr>
        <p:grpSpPr bwMode="auto">
          <a:xfrm>
            <a:off x="2209800" y="5194300"/>
            <a:ext cx="4343400" cy="901700"/>
            <a:chOff x="1392" y="3272"/>
            <a:chExt cx="2736" cy="568"/>
          </a:xfrm>
        </p:grpSpPr>
        <p:sp>
          <p:nvSpPr>
            <p:cNvPr id="22547" name="Rectangle 22"/>
            <p:cNvSpPr>
              <a:spLocks noChangeArrowheads="1"/>
            </p:cNvSpPr>
            <p:nvPr/>
          </p:nvSpPr>
          <p:spPr bwMode="auto">
            <a:xfrm>
              <a:off x="2064" y="3360"/>
              <a:ext cx="1440" cy="48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4"/>
            <p:cNvSpPr>
              <a:spLocks noChangeShapeType="1"/>
            </p:cNvSpPr>
            <p:nvPr/>
          </p:nvSpPr>
          <p:spPr bwMode="auto">
            <a:xfrm>
              <a:off x="1440" y="36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5"/>
            <p:cNvSpPr>
              <a:spLocks noChangeShapeType="1"/>
            </p:cNvSpPr>
            <p:nvPr/>
          </p:nvSpPr>
          <p:spPr bwMode="auto">
            <a:xfrm>
              <a:off x="3504" y="36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6"/>
            <p:cNvSpPr>
              <a:spLocks noChangeArrowheads="1"/>
            </p:cNvSpPr>
            <p:nvPr/>
          </p:nvSpPr>
          <p:spPr bwMode="auto">
            <a:xfrm>
              <a:off x="3648" y="3272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2551" name="Rectangle 7"/>
            <p:cNvSpPr>
              <a:spLocks noChangeArrowheads="1"/>
            </p:cNvSpPr>
            <p:nvPr/>
          </p:nvSpPr>
          <p:spPr bwMode="auto">
            <a:xfrm>
              <a:off x="1392" y="3320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2276" y="3344"/>
            <a:ext cx="1112" cy="472"/>
          </p:xfrm>
          <a:graphic>
            <a:graphicData uri="http://schemas.openxmlformats.org/presentationml/2006/ole">
              <p:oleObj spid="_x0000_s22533" name="Equation" r:id="rId3" imgW="507960" imgH="215640" progId="Equation.3">
                <p:embed/>
              </p:oleObj>
            </a:graphicData>
          </a:graphic>
        </p:graphicFrame>
      </p:grpSp>
      <p:grpSp>
        <p:nvGrpSpPr>
          <p:cNvPr id="22539" name="Group 29"/>
          <p:cNvGrpSpPr>
            <a:grpSpLocks/>
          </p:cNvGrpSpPr>
          <p:nvPr/>
        </p:nvGrpSpPr>
        <p:grpSpPr bwMode="auto">
          <a:xfrm>
            <a:off x="2033588" y="3446463"/>
            <a:ext cx="4976812" cy="896937"/>
            <a:chOff x="1281" y="2171"/>
            <a:chExt cx="3135" cy="565"/>
          </a:xfrm>
        </p:grpSpPr>
        <p:sp>
          <p:nvSpPr>
            <p:cNvPr id="22542" name="Rectangle 21"/>
            <p:cNvSpPr>
              <a:spLocks noChangeArrowheads="1"/>
            </p:cNvSpPr>
            <p:nvPr/>
          </p:nvSpPr>
          <p:spPr bwMode="auto">
            <a:xfrm>
              <a:off x="1968" y="2208"/>
              <a:ext cx="1824" cy="52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0"/>
            <p:cNvSpPr>
              <a:spLocks noChangeShapeType="1"/>
            </p:cNvSpPr>
            <p:nvPr/>
          </p:nvSpPr>
          <p:spPr bwMode="auto">
            <a:xfrm>
              <a:off x="1344" y="2459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1"/>
            <p:cNvSpPr>
              <a:spLocks noChangeShapeType="1"/>
            </p:cNvSpPr>
            <p:nvPr/>
          </p:nvSpPr>
          <p:spPr bwMode="auto">
            <a:xfrm>
              <a:off x="3792" y="2459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12"/>
            <p:cNvSpPr>
              <a:spLocks noChangeArrowheads="1"/>
            </p:cNvSpPr>
            <p:nvPr/>
          </p:nvSpPr>
          <p:spPr bwMode="auto">
            <a:xfrm>
              <a:off x="3932" y="2171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y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sp>
          <p:nvSpPr>
            <p:cNvPr id="22546" name="Rectangle 13"/>
            <p:cNvSpPr>
              <a:spLocks noChangeArrowheads="1"/>
            </p:cNvSpPr>
            <p:nvPr/>
          </p:nvSpPr>
          <p:spPr bwMode="auto">
            <a:xfrm>
              <a:off x="1281" y="2171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solidFill>
                    <a:schemeClr val="accent1"/>
                  </a:solidFill>
                </a:rPr>
                <a:t>x</a:t>
              </a:r>
              <a:r>
                <a:rPr lang="en-US" b="1">
                  <a:solidFill>
                    <a:schemeClr val="accent1"/>
                  </a:solidFill>
                </a:rPr>
                <a:t>[</a:t>
              </a:r>
              <a:r>
                <a:rPr lang="en-US" b="1" i="1">
                  <a:solidFill>
                    <a:schemeClr val="accent1"/>
                  </a:solidFill>
                </a:rPr>
                <a:t>n</a:t>
              </a:r>
              <a:r>
                <a:rPr lang="en-US" b="1">
                  <a:solidFill>
                    <a:schemeClr val="accent1"/>
                  </a:solidFill>
                </a:rPr>
                <a:t>]</a:t>
              </a:r>
              <a:endParaRPr lang="en-US" b="1"/>
            </a:p>
          </p:txBody>
        </p:sp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2112" y="2304"/>
            <a:ext cx="1584" cy="351"/>
          </p:xfrm>
          <a:graphic>
            <a:graphicData uri="http://schemas.openxmlformats.org/presentationml/2006/ole">
              <p:oleObj spid="_x0000_s22532" name="Equation" r:id="rId4" imgW="914400" imgH="203040" progId="Equation.3">
                <p:embed/>
              </p:oleObj>
            </a:graphicData>
          </a:graphic>
        </p:graphicFrame>
      </p:grpSp>
      <p:grpSp>
        <p:nvGrpSpPr>
          <p:cNvPr id="22540" name="Group 26"/>
          <p:cNvGrpSpPr>
            <a:grpSpLocks/>
          </p:cNvGrpSpPr>
          <p:nvPr/>
        </p:nvGrpSpPr>
        <p:grpSpPr bwMode="auto">
          <a:xfrm>
            <a:off x="100013" y="4483100"/>
            <a:ext cx="3938587" cy="850900"/>
            <a:chOff x="63" y="2824"/>
            <a:chExt cx="2481" cy="536"/>
          </a:xfrm>
        </p:grpSpPr>
        <p:sp>
          <p:nvSpPr>
            <p:cNvPr id="22541" name="Freeform 17"/>
            <p:cNvSpPr>
              <a:spLocks/>
            </p:cNvSpPr>
            <p:nvPr/>
          </p:nvSpPr>
          <p:spPr bwMode="auto">
            <a:xfrm>
              <a:off x="1056" y="2824"/>
              <a:ext cx="1488" cy="536"/>
            </a:xfrm>
            <a:custGeom>
              <a:avLst/>
              <a:gdLst>
                <a:gd name="T0" fmla="*/ 0 w 1488"/>
                <a:gd name="T1" fmla="*/ 296 h 536"/>
                <a:gd name="T2" fmla="*/ 336 w 1488"/>
                <a:gd name="T3" fmla="*/ 200 h 536"/>
                <a:gd name="T4" fmla="*/ 1056 w 1488"/>
                <a:gd name="T5" fmla="*/ 56 h 536"/>
                <a:gd name="T6" fmla="*/ 1488 w 1488"/>
                <a:gd name="T7" fmla="*/ 536 h 5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536"/>
                <a:gd name="T14" fmla="*/ 1488 w 1488"/>
                <a:gd name="T15" fmla="*/ 536 h 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536">
                  <a:moveTo>
                    <a:pt x="0" y="296"/>
                  </a:moveTo>
                  <a:cubicBezTo>
                    <a:pt x="80" y="267"/>
                    <a:pt x="160" y="239"/>
                    <a:pt x="336" y="200"/>
                  </a:cubicBezTo>
                  <a:cubicBezTo>
                    <a:pt x="511" y="160"/>
                    <a:pt x="864" y="0"/>
                    <a:pt x="1056" y="56"/>
                  </a:cubicBezTo>
                  <a:cubicBezTo>
                    <a:pt x="1247" y="111"/>
                    <a:pt x="1367" y="323"/>
                    <a:pt x="1488" y="5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63" y="2837"/>
            <a:ext cx="1119" cy="517"/>
          </p:xfrm>
          <a:graphic>
            <a:graphicData uri="http://schemas.openxmlformats.org/presentationml/2006/ole">
              <p:oleObj spid="_x0000_s22531" name="Equation" r:id="rId5" imgW="495000" imgH="228600" progId="Equation.3">
                <p:embed/>
              </p:oleObj>
            </a:graphicData>
          </a:graphic>
        </p:graphicFrame>
      </p:grp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3400" y="1676400"/>
          <a:ext cx="7931150" cy="1384300"/>
        </p:xfrm>
        <a:graphic>
          <a:graphicData uri="http://schemas.openxmlformats.org/presentationml/2006/ole">
            <p:oleObj spid="_x0000_s22530" name="Equation" r:id="rId6" imgW="2476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71DF1-71BB-4072-869A-3E08D22A0591}" type="slidenum">
              <a:rPr lang="en-US" smtClean="0">
                <a:ea typeface="ＭＳ Ｐゴシック" pitchFamily="34" charset="-128"/>
              </a:rPr>
              <a:pPr/>
              <a:t>31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DLTI Demo with Sinusoids</a:t>
            </a:r>
          </a:p>
        </p:txBody>
      </p:sp>
      <p:pic>
        <p:nvPicPr>
          <p:cNvPr id="10" name="Picture 2" descr="ch06fig2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821988" cy="497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953000" y="1600200"/>
            <a:ext cx="1160462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FILTER</a:t>
            </a:r>
            <a:endParaRPr lang="en-US" i="1" dirty="0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905000" y="1905000"/>
            <a:ext cx="7381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x</a:t>
            </a:r>
            <a:r>
              <a:rPr lang="en-US" b="1"/>
              <a:t>[</a:t>
            </a:r>
            <a:r>
              <a:rPr lang="en-US" b="1" i="1"/>
              <a:t>n</a:t>
            </a:r>
            <a:r>
              <a:rPr lang="en-US" b="1"/>
              <a:t>]</a:t>
            </a:r>
            <a:endParaRPr lang="en-US" i="1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8382000" y="1524000"/>
            <a:ext cx="758541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 dirty="0" smtClean="0"/>
              <a:t>= y</a:t>
            </a:r>
            <a:r>
              <a:rPr lang="en-US" sz="1800" b="1" dirty="0" smtClean="0"/>
              <a:t>[</a:t>
            </a:r>
            <a:r>
              <a:rPr lang="en-US" sz="1800" b="1" i="1" dirty="0" smtClean="0"/>
              <a:t>n</a:t>
            </a:r>
            <a:r>
              <a:rPr lang="en-US" sz="1800" b="1" dirty="0"/>
              <a:t>]</a:t>
            </a:r>
            <a:endParaRPr lang="en-US" sz="1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nimBg="1" autoUpdateAnimBg="0"/>
      <p:bldP spid="262149" grpId="0" animBg="1" autoUpdateAnimBg="0"/>
      <p:bldP spid="26215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35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DA557C-BFEB-4488-85AA-6692D19DB5D4}" type="slidenum">
              <a:rPr lang="en-US" smtClean="0">
                <a:ea typeface="ＭＳ Ｐゴシック" pitchFamily="34" charset="-128"/>
              </a:rPr>
              <a:pPr/>
              <a:t>32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3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CASCADE SYSTEMS</a:t>
            </a:r>
          </a:p>
        </p:txBody>
      </p:sp>
      <p:sp>
        <p:nvSpPr>
          <p:cNvPr id="23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3815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Does the order of S</a:t>
            </a:r>
            <a:r>
              <a:rPr lang="en-US" baseline="-25000" smtClean="0">
                <a:ea typeface="ＭＳ Ｐゴシック" pitchFamily="34" charset="-128"/>
              </a:rPr>
              <a:t>1</a:t>
            </a:r>
            <a:r>
              <a:rPr lang="en-US" smtClean="0">
                <a:ea typeface="ＭＳ Ｐゴシック" pitchFamily="34" charset="-128"/>
              </a:rPr>
              <a:t> &amp; S</a:t>
            </a:r>
            <a:r>
              <a:rPr lang="en-US" baseline="-25000" smtClean="0">
                <a:ea typeface="ＭＳ Ｐゴシック" pitchFamily="34" charset="-128"/>
              </a:rPr>
              <a:t>2</a:t>
            </a:r>
            <a:r>
              <a:rPr lang="en-US" smtClean="0">
                <a:ea typeface="ＭＳ Ｐゴシック" pitchFamily="34" charset="-128"/>
              </a:rPr>
              <a:t> matter?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NO,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LTI SYSTEMS can be rearranged !!!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ARE THE FILTER COEFFS?   {b</a:t>
            </a:r>
            <a:r>
              <a:rPr lang="en-US" baseline="-25000" smtClean="0">
                <a:ea typeface="ＭＳ Ｐゴシック" pitchFamily="34" charset="-128"/>
              </a:rPr>
              <a:t>k</a:t>
            </a:r>
            <a:r>
              <a:rPr lang="en-US" smtClean="0">
                <a:ea typeface="ＭＳ Ｐゴシック" pitchFamily="34" charset="-128"/>
              </a:rPr>
              <a:t>}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WHAT is the overall FREQUENCY RESPONSE ?</a:t>
            </a:r>
          </a:p>
        </p:txBody>
      </p:sp>
      <p:pic>
        <p:nvPicPr>
          <p:cNvPr id="23564" name="Picture 4"/>
          <p:cNvPicPr>
            <a:picLocks noChangeAspect="1" noChangeArrowheads="1"/>
          </p:cNvPicPr>
          <p:nvPr/>
        </p:nvPicPr>
        <p:blipFill>
          <a:blip r:embed="rId3"/>
          <a:srcRect b="20810"/>
          <a:stretch>
            <a:fillRect/>
          </a:stretch>
        </p:blipFill>
        <p:spPr bwMode="auto">
          <a:xfrm>
            <a:off x="0" y="44196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Text Box 5"/>
          <p:cNvSpPr txBox="1">
            <a:spLocks noChangeArrowheads="1"/>
          </p:cNvSpPr>
          <p:nvPr/>
        </p:nvSpPr>
        <p:spPr bwMode="auto">
          <a:xfrm>
            <a:off x="2819400" y="5322888"/>
            <a:ext cx="571500" cy="6080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S</a:t>
            </a:r>
            <a:r>
              <a:rPr lang="en-US" sz="3200" b="1" baseline="-25000"/>
              <a:t>1</a:t>
            </a:r>
            <a:endParaRPr lang="en-US" i="1"/>
          </a:p>
        </p:txBody>
      </p:sp>
      <p:sp>
        <p:nvSpPr>
          <p:cNvPr id="23566" name="Text Box 6"/>
          <p:cNvSpPr txBox="1">
            <a:spLocks noChangeArrowheads="1"/>
          </p:cNvSpPr>
          <p:nvPr/>
        </p:nvSpPr>
        <p:spPr bwMode="auto">
          <a:xfrm>
            <a:off x="6705600" y="5322888"/>
            <a:ext cx="571500" cy="60801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/>
              <a:t>S</a:t>
            </a:r>
            <a:r>
              <a:rPr lang="en-US" sz="3200" b="1" baseline="-25000"/>
              <a:t>2</a:t>
            </a:r>
            <a:endParaRPr lang="en-US" i="1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2400" y="5321300"/>
          <a:ext cx="712788" cy="455613"/>
        </p:xfrm>
        <a:graphic>
          <a:graphicData uri="http://schemas.openxmlformats.org/presentationml/2006/ole">
            <p:oleObj spid="_x0000_s23554" name="Equation" r:id="rId4" imgW="317160" imgH="20304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725863" y="5321300"/>
          <a:ext cx="769937" cy="484188"/>
        </p:xfrm>
        <a:graphic>
          <a:graphicData uri="http://schemas.openxmlformats.org/presentationml/2006/ole">
            <p:oleObj spid="_x0000_s23555" name="Equation" r:id="rId5" imgW="342720" imgH="21564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358063" y="5321300"/>
          <a:ext cx="1709737" cy="484188"/>
        </p:xfrm>
        <a:graphic>
          <a:graphicData uri="http://schemas.openxmlformats.org/presentationml/2006/ole">
            <p:oleObj spid="_x0000_s23556" name="Equation" r:id="rId6" imgW="761760" imgH="215640" progId="Equation.3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752600" y="5168900"/>
          <a:ext cx="769938" cy="484188"/>
        </p:xfrm>
        <a:graphic>
          <a:graphicData uri="http://schemas.openxmlformats.org/presentationml/2006/ole">
            <p:oleObj spid="_x0000_s23557" name="Equation" r:id="rId7" imgW="342720" imgH="21564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700713" y="5168900"/>
          <a:ext cx="798512" cy="484188"/>
        </p:xfrm>
        <a:graphic>
          <a:graphicData uri="http://schemas.openxmlformats.org/presentationml/2006/ole">
            <p:oleObj spid="_x0000_s23558" name="Equation" r:id="rId8" imgW="35532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45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299E0-AB4F-4ABF-89BB-B8ED660C5D74}" type="slidenum">
              <a:rPr lang="en-US" smtClean="0">
                <a:ea typeface="ＭＳ Ｐゴシック" pitchFamily="34" charset="-128"/>
              </a:rPr>
              <a:pPr/>
              <a:t>33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CASCADE EQUIVALENT</a:t>
            </a:r>
          </a:p>
        </p:txBody>
      </p:sp>
      <p:pic>
        <p:nvPicPr>
          <p:cNvPr id="26" name="Picture 3" descr="fig06_0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7315200" cy="574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334000" y="6248400"/>
          <a:ext cx="2819400" cy="406280"/>
        </p:xfrm>
        <a:graphic>
          <a:graphicData uri="http://schemas.openxmlformats.org/presentationml/2006/ole">
            <p:oleObj spid="_x0000_s24581" name="Equation" r:id="rId4" imgW="167616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45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299E0-AB4F-4ABF-89BB-B8ED660C5D74}" type="slidenum">
              <a:rPr lang="en-US" smtClean="0">
                <a:ea typeface="ＭＳ Ｐゴシック" pitchFamily="34" charset="-128"/>
              </a:rPr>
              <a:pPr/>
              <a:t>34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CASCADE EQUIVALENT</a:t>
            </a:r>
          </a:p>
        </p:txBody>
      </p:sp>
      <p:sp>
        <p:nvSpPr>
          <p:cNvPr id="2458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smtClean="0">
                <a:solidFill>
                  <a:schemeClr val="accent1"/>
                </a:solidFill>
                <a:ea typeface="ＭＳ Ｐゴシック" pitchFamily="34" charset="-128"/>
              </a:rPr>
              <a:t>MULTIPLY</a:t>
            </a:r>
            <a:r>
              <a:rPr lang="en-US" smtClean="0">
                <a:ea typeface="ＭＳ Ｐゴシック" pitchFamily="34" charset="-128"/>
              </a:rPr>
              <a:t> the Frequency Responses</a:t>
            </a:r>
          </a:p>
        </p:txBody>
      </p:sp>
      <p:sp>
        <p:nvSpPr>
          <p:cNvPr id="24587" name="Rectangle 1028"/>
          <p:cNvSpPr>
            <a:spLocks noChangeArrowheads="1"/>
          </p:cNvSpPr>
          <p:nvPr/>
        </p:nvSpPr>
        <p:spPr bwMode="auto">
          <a:xfrm>
            <a:off x="3352800" y="40386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4588" name="Line 1029"/>
          <p:cNvSpPr>
            <a:spLocks noChangeShapeType="1"/>
          </p:cNvSpPr>
          <p:nvPr/>
        </p:nvSpPr>
        <p:spPr bwMode="auto">
          <a:xfrm>
            <a:off x="23622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030"/>
          <p:cNvSpPr>
            <a:spLocks noChangeShapeType="1"/>
          </p:cNvSpPr>
          <p:nvPr/>
        </p:nvSpPr>
        <p:spPr bwMode="auto">
          <a:xfrm>
            <a:off x="5257800" y="4495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031"/>
          <p:cNvSpPr>
            <a:spLocks noChangeArrowheads="1"/>
          </p:cNvSpPr>
          <p:nvPr/>
        </p:nvSpPr>
        <p:spPr bwMode="auto">
          <a:xfrm>
            <a:off x="5410200" y="40386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24591" name="Rectangle 1032"/>
          <p:cNvSpPr>
            <a:spLocks noChangeArrowheads="1"/>
          </p:cNvSpPr>
          <p:nvPr/>
        </p:nvSpPr>
        <p:spPr bwMode="auto">
          <a:xfrm>
            <a:off x="2514600" y="40386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452813" y="4038600"/>
          <a:ext cx="1778000" cy="820738"/>
        </p:xfrm>
        <a:graphic>
          <a:graphicData uri="http://schemas.openxmlformats.org/presentationml/2006/ole">
            <p:oleObj spid="_x0000_s51202" name="Equation" r:id="rId3" imgW="495000" imgH="228600" progId="Equation.3">
              <p:embed/>
            </p:oleObj>
          </a:graphicData>
        </a:graphic>
      </p:graphicFrame>
      <p:sp>
        <p:nvSpPr>
          <p:cNvPr id="24592" name="Rectangle 1034"/>
          <p:cNvSpPr>
            <a:spLocks noChangeArrowheads="1"/>
          </p:cNvSpPr>
          <p:nvPr/>
        </p:nvSpPr>
        <p:spPr bwMode="auto">
          <a:xfrm>
            <a:off x="17526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4593" name="Line 1035"/>
          <p:cNvSpPr>
            <a:spLocks noChangeShapeType="1"/>
          </p:cNvSpPr>
          <p:nvPr/>
        </p:nvSpPr>
        <p:spPr bwMode="auto">
          <a:xfrm>
            <a:off x="7620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036"/>
          <p:cNvSpPr>
            <a:spLocks noChangeShapeType="1"/>
          </p:cNvSpPr>
          <p:nvPr/>
        </p:nvSpPr>
        <p:spPr bwMode="auto">
          <a:xfrm>
            <a:off x="36576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037"/>
          <p:cNvSpPr>
            <a:spLocks noChangeArrowheads="1"/>
          </p:cNvSpPr>
          <p:nvPr/>
        </p:nvSpPr>
        <p:spPr bwMode="auto">
          <a:xfrm>
            <a:off x="762000" y="2743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808163" y="2743200"/>
          <a:ext cx="1866900" cy="820738"/>
        </p:xfrm>
        <a:graphic>
          <a:graphicData uri="http://schemas.openxmlformats.org/presentationml/2006/ole">
            <p:oleObj spid="_x0000_s51203" name="Equation" r:id="rId4" imgW="520560" imgH="228600" progId="Equation.3">
              <p:embed/>
            </p:oleObj>
          </a:graphicData>
        </a:graphic>
      </p:graphicFrame>
      <p:sp>
        <p:nvSpPr>
          <p:cNvPr id="24596" name="Rectangle 1039"/>
          <p:cNvSpPr>
            <a:spLocks noChangeArrowheads="1"/>
          </p:cNvSpPr>
          <p:nvPr/>
        </p:nvSpPr>
        <p:spPr bwMode="auto">
          <a:xfrm>
            <a:off x="4648200" y="2743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24597" name="Line 1040"/>
          <p:cNvSpPr>
            <a:spLocks noChangeShapeType="1"/>
          </p:cNvSpPr>
          <p:nvPr/>
        </p:nvSpPr>
        <p:spPr bwMode="auto">
          <a:xfrm>
            <a:off x="65532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41"/>
          <p:cNvSpPr>
            <a:spLocks noChangeArrowheads="1"/>
          </p:cNvSpPr>
          <p:nvPr/>
        </p:nvSpPr>
        <p:spPr bwMode="auto">
          <a:xfrm>
            <a:off x="6705600" y="2743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657725" y="2760663"/>
          <a:ext cx="1958975" cy="820737"/>
        </p:xfrm>
        <a:graphic>
          <a:graphicData uri="http://schemas.openxmlformats.org/presentationml/2006/ole">
            <p:oleObj spid="_x0000_s51204" name="Equation" r:id="rId5" imgW="545760" imgH="22860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916238" y="5243513"/>
          <a:ext cx="6015037" cy="866775"/>
        </p:xfrm>
        <a:graphic>
          <a:graphicData uri="http://schemas.openxmlformats.org/presentationml/2006/ole">
            <p:oleObj spid="_x0000_s51205" name="Equation" r:id="rId6" imgW="1676160" imgH="241200" progId="Equation.3">
              <p:embed/>
            </p:oleObj>
          </a:graphicData>
        </a:graphic>
      </p:graphicFrame>
      <p:sp>
        <p:nvSpPr>
          <p:cNvPr id="24599" name="Text Box 1044"/>
          <p:cNvSpPr txBox="1">
            <a:spLocks noChangeArrowheads="1"/>
          </p:cNvSpPr>
          <p:nvPr/>
        </p:nvSpPr>
        <p:spPr bwMode="auto">
          <a:xfrm>
            <a:off x="381000" y="5105400"/>
            <a:ext cx="2263775" cy="8509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EQUIVALENT</a:t>
            </a:r>
          </a:p>
          <a:p>
            <a:r>
              <a:rPr lang="en-US" b="1"/>
              <a:t>SYSTEM</a:t>
            </a:r>
            <a:endParaRPr lang="en-US" i="1"/>
          </a:p>
        </p:txBody>
      </p:sp>
      <p:sp>
        <p:nvSpPr>
          <p:cNvPr id="24600" name="Line 1045"/>
          <p:cNvSpPr>
            <a:spLocks noChangeShapeType="1"/>
          </p:cNvSpPr>
          <p:nvPr/>
        </p:nvSpPr>
        <p:spPr bwMode="auto">
          <a:xfrm flipV="1">
            <a:off x="2667000" y="4876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22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8DE8B5-CC31-45CE-B0D7-6EFDAE718511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PLOT of FREQ RESPONSE</a:t>
            </a:r>
          </a:p>
        </p:txBody>
      </p:sp>
      <p:pic>
        <p:nvPicPr>
          <p:cNvPr id="1230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71463"/>
            <a:ext cx="8686800" cy="658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438400" y="3117850"/>
          <a:ext cx="3852863" cy="554038"/>
        </p:xfrm>
        <a:graphic>
          <a:graphicData uri="http://schemas.openxmlformats.org/presentationml/2006/ole">
            <p:oleObj spid="_x0000_s50178" name="Equation" r:id="rId4" imgW="1676160" imgH="2412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1600200"/>
            <a:ext cx="2535238" cy="3657600"/>
            <a:chOff x="3840" y="1008"/>
            <a:chExt cx="1597" cy="2304"/>
          </a:xfrm>
        </p:grpSpPr>
        <p:sp>
          <p:nvSpPr>
            <p:cNvPr id="12302" name="Line 6"/>
            <p:cNvSpPr>
              <a:spLocks noChangeShapeType="1"/>
            </p:cNvSpPr>
            <p:nvPr/>
          </p:nvSpPr>
          <p:spPr bwMode="auto">
            <a:xfrm flipH="1" flipV="1">
              <a:off x="3840" y="1008"/>
              <a:ext cx="432" cy="10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7"/>
            <p:cNvSpPr>
              <a:spLocks noChangeShapeType="1"/>
            </p:cNvSpPr>
            <p:nvPr/>
          </p:nvSpPr>
          <p:spPr bwMode="auto">
            <a:xfrm flipH="1">
              <a:off x="3840" y="2256"/>
              <a:ext cx="528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8"/>
            <p:cNvSpPr txBox="1">
              <a:spLocks noChangeArrowheads="1"/>
            </p:cNvSpPr>
            <p:nvPr/>
          </p:nvSpPr>
          <p:spPr bwMode="auto">
            <a:xfrm>
              <a:off x="4032" y="2016"/>
              <a:ext cx="1405" cy="26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/>
                <a:t>RESPONSE at </a:t>
              </a:r>
              <a:r>
                <a:rPr lang="en-US" sz="2000" b="1">
                  <a:latin typeface="Symbol" pitchFamily="18" charset="2"/>
                </a:rPr>
                <a:t>p</a:t>
              </a:r>
              <a:r>
                <a:rPr lang="en-US" sz="2000" b="1"/>
                <a:t>/3</a:t>
              </a:r>
              <a:endParaRPr lang="en-US" i="1"/>
            </a:p>
          </p:txBody>
        </p:sp>
      </p:grp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7046913" y="685800"/>
          <a:ext cx="1868487" cy="525463"/>
        </p:xfrm>
        <a:graphic>
          <a:graphicData uri="http://schemas.openxmlformats.org/presentationml/2006/ole">
            <p:oleObj spid="_x0000_s50179" name="Equation" r:id="rId5" imgW="812520" imgH="228600" progId="Equation.3">
              <p:embed/>
            </p:oleObj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962400" y="6432550"/>
          <a:ext cx="1447800" cy="425450"/>
        </p:xfrm>
        <a:graphic>
          <a:graphicData uri="http://schemas.openxmlformats.org/presentationml/2006/ole">
            <p:oleObj spid="_x0000_s50180" name="Equation" r:id="rId6" imgW="736560" imgH="21564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81000" y="6226175"/>
          <a:ext cx="592138" cy="327025"/>
        </p:xfrm>
        <a:graphic>
          <a:graphicData uri="http://schemas.openxmlformats.org/presentationml/2006/ole">
            <p:oleObj spid="_x0000_s50181" name="Equation" r:id="rId7" imgW="253800" imgH="139680" progId="Equation.3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8458200" y="6242050"/>
          <a:ext cx="446088" cy="387350"/>
        </p:xfrm>
        <a:graphic>
          <a:graphicData uri="http://schemas.openxmlformats.org/presentationml/2006/ole">
            <p:oleObj spid="_x0000_s50182" name="Equation" r:id="rId8" imgW="190440" imgH="164880" progId="Equation.3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8715375" y="2790825"/>
          <a:ext cx="352425" cy="439738"/>
        </p:xfrm>
        <a:graphic>
          <a:graphicData uri="http://schemas.openxmlformats.org/presentationml/2006/ole">
            <p:oleObj spid="_x0000_s50183" name="Equation" r:id="rId9" imgW="152280" imgH="1904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664BED-3BFE-4375-996D-8183BCB5AAA8}" type="slidenum">
              <a:rPr lang="en-US" smtClean="0">
                <a:ea typeface="ＭＳ Ｐゴシック" pitchFamily="34" charset="-128"/>
              </a:rPr>
              <a:pPr/>
              <a:t>36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DCONVDEMO: MATLAB GUI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7724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71DF1-71BB-4072-869A-3E08D22A0591}" type="slidenum">
              <a:rPr lang="en-US" smtClean="0">
                <a:ea typeface="ＭＳ Ｐゴシック" pitchFamily="34" charset="-128"/>
              </a:rPr>
              <a:pPr/>
              <a:t>37</a:t>
            </a:fld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5845" name="Picture 7" descr="DLTIdemoGUI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12825"/>
            <a:ext cx="7772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DLTI Demo with Sinusoids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859338" y="1752600"/>
            <a:ext cx="1160462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FILTER</a:t>
            </a:r>
            <a:endParaRPr lang="en-US" i="1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328613" y="1600200"/>
            <a:ext cx="738187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x</a:t>
            </a:r>
            <a:r>
              <a:rPr lang="en-US" b="1"/>
              <a:t>[</a:t>
            </a:r>
            <a:r>
              <a:rPr lang="en-US" b="1" i="1"/>
              <a:t>n</a:t>
            </a:r>
            <a:r>
              <a:rPr lang="en-US" b="1"/>
              <a:t>]</a:t>
            </a:r>
            <a:endParaRPr lang="en-US" i="1"/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8194675" y="1647825"/>
            <a:ext cx="720725" cy="4857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y</a:t>
            </a:r>
            <a:r>
              <a:rPr lang="en-US" b="1"/>
              <a:t>[</a:t>
            </a:r>
            <a:r>
              <a:rPr lang="en-US" b="1" i="1"/>
              <a:t>n</a:t>
            </a:r>
            <a:r>
              <a:rPr lang="en-US" b="1"/>
              <a:t>]</a:t>
            </a:r>
            <a:endParaRPr lang="en-US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nimBg="1" autoUpdateAnimBg="0"/>
      <p:bldP spid="262149" grpId="0" animBg="1" autoUpdateAnimBg="0"/>
      <p:bldP spid="26215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7C0E38-2F7A-4446-A3AC-2D2AC02CCDDE}" type="slidenum">
              <a:rPr lang="en-US" smtClean="0">
                <a:ea typeface="ＭＳ Ｐゴシック" pitchFamily="34" charset="-128"/>
              </a:rPr>
              <a:pPr/>
              <a:t>4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LECTURE OBJECTIVES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85950"/>
            <a:ext cx="8178800" cy="4171950"/>
          </a:xfrm>
        </p:spPr>
        <p:txBody>
          <a:bodyPr/>
          <a:lstStyle/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SINUSOIDAL</a:t>
            </a:r>
            <a:r>
              <a:rPr lang="en-US" smtClean="0">
                <a:ea typeface="ＭＳ Ｐゴシック" pitchFamily="34" charset="-128"/>
              </a:rPr>
              <a:t> INPUT SIGNAL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DETERMINE the FIR FILTER OUTPUT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FREQUENCY RESPONSE </a:t>
            </a:r>
            <a:r>
              <a:rPr lang="en-US" smtClean="0">
                <a:ea typeface="ＭＳ Ｐゴシック" pitchFamily="34" charset="-128"/>
              </a:rPr>
              <a:t>of FIR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PLOTTING vs. Frequency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MAGNITUDE vs. Freq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PHASE vs. Freq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038600" y="3732213"/>
            <a:ext cx="5105400" cy="2439987"/>
            <a:chOff x="2544" y="2351"/>
            <a:chExt cx="3216" cy="1537"/>
          </a:xfrm>
        </p:grpSpPr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2544" y="3299"/>
            <a:ext cx="3216" cy="589"/>
          </p:xfrm>
          <a:graphic>
            <a:graphicData uri="http://schemas.openxmlformats.org/presentationml/2006/ole">
              <p:oleObj spid="_x0000_s1026" name="Equation" r:id="rId3" imgW="1663560" imgH="304560" progId="Equation.3">
                <p:embed/>
              </p:oleObj>
            </a:graphicData>
          </a:graphic>
        </p:graphicFrame>
        <p:sp>
          <p:nvSpPr>
            <p:cNvPr id="1033" name="Line 6"/>
            <p:cNvSpPr>
              <a:spLocks noChangeShapeType="1"/>
            </p:cNvSpPr>
            <p:nvPr/>
          </p:nvSpPr>
          <p:spPr bwMode="auto">
            <a:xfrm flipH="1">
              <a:off x="3264" y="2928"/>
              <a:ext cx="0" cy="43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4" name="Group 14"/>
            <p:cNvGrpSpPr>
              <a:grpSpLocks/>
            </p:cNvGrpSpPr>
            <p:nvPr/>
          </p:nvGrpSpPr>
          <p:grpSpPr bwMode="auto">
            <a:xfrm>
              <a:off x="4277" y="2351"/>
              <a:ext cx="790" cy="1009"/>
              <a:chOff x="4224" y="2351"/>
              <a:chExt cx="790" cy="1009"/>
            </a:xfrm>
          </p:grpSpPr>
          <p:sp>
            <p:nvSpPr>
              <p:cNvPr id="1038" name="Text Box 8"/>
              <p:cNvSpPr txBox="1">
                <a:spLocks noChangeArrowheads="1"/>
              </p:cNvSpPr>
              <p:nvPr/>
            </p:nvSpPr>
            <p:spPr bwMode="auto">
              <a:xfrm>
                <a:off x="4432" y="2351"/>
                <a:ext cx="582" cy="30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Arial" charset="0"/>
                  </a:rPr>
                  <a:t>MAG</a:t>
                </a:r>
                <a:endParaRPr lang="en-US" i="1">
                  <a:latin typeface="Arial" charset="0"/>
                </a:endParaRPr>
              </a:p>
            </p:txBody>
          </p:sp>
          <p:sp>
            <p:nvSpPr>
              <p:cNvPr id="1039" name="Line 9"/>
              <p:cNvSpPr>
                <a:spLocks noChangeShapeType="1"/>
              </p:cNvSpPr>
              <p:nvPr/>
            </p:nvSpPr>
            <p:spPr bwMode="auto">
              <a:xfrm flipH="1">
                <a:off x="4224" y="2627"/>
                <a:ext cx="208" cy="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5" name="Group 15"/>
            <p:cNvGrpSpPr>
              <a:grpSpLocks/>
            </p:cNvGrpSpPr>
            <p:nvPr/>
          </p:nvGrpSpPr>
          <p:grpSpPr bwMode="auto">
            <a:xfrm>
              <a:off x="4848" y="2783"/>
              <a:ext cx="796" cy="577"/>
              <a:chOff x="4848" y="2783"/>
              <a:chExt cx="796" cy="577"/>
            </a:xfrm>
          </p:grpSpPr>
          <p:sp>
            <p:nvSpPr>
              <p:cNvPr id="1036" name="Line 11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144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Text Box 12"/>
              <p:cNvSpPr txBox="1">
                <a:spLocks noChangeArrowheads="1"/>
              </p:cNvSpPr>
              <p:nvPr/>
            </p:nvSpPr>
            <p:spPr bwMode="auto">
              <a:xfrm>
                <a:off x="4848" y="2783"/>
                <a:ext cx="796" cy="306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Arial" charset="0"/>
                  </a:rPr>
                  <a:t>PHASE</a:t>
                </a:r>
                <a:endParaRPr lang="en-US" i="1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9292B8-226F-4FAC-8590-0353813F1752}" type="slidenum">
              <a:rPr lang="en-US" smtClean="0">
                <a:ea typeface="ＭＳ Ｐゴシック" pitchFamily="34" charset="-128"/>
              </a:rPr>
              <a:pPr/>
              <a:t>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DOMAINS: Time &amp; Frequency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534400" cy="4171950"/>
          </a:xfrm>
        </p:spPr>
        <p:txBody>
          <a:bodyPr/>
          <a:lstStyle/>
          <a:p>
            <a:r>
              <a:rPr lang="en-US" b="1" u="sng" smtClean="0">
                <a:ea typeface="ＭＳ Ｐゴシック" pitchFamily="34" charset="-128"/>
              </a:rPr>
              <a:t>Time-Domain:  “n” = time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x[n]    discrete-time signal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x(t)  </a:t>
            </a:r>
            <a:r>
              <a:rPr lang="en-US" sz="2000" smtClean="0">
                <a:ea typeface="ＭＳ Ｐゴシック" pitchFamily="34" charset="-128"/>
              </a:rPr>
              <a:t>continuous-time signal</a:t>
            </a:r>
          </a:p>
          <a:p>
            <a:r>
              <a:rPr lang="en-US" b="1" u="sng" smtClean="0">
                <a:ea typeface="ＭＳ Ｐゴシック" pitchFamily="34" charset="-128"/>
              </a:rPr>
              <a:t>Frequency Domain (sum of sinusoids)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Spectrum vs. f (Hz)</a:t>
            </a:r>
          </a:p>
          <a:p>
            <a:pPr lvl="3"/>
            <a:r>
              <a:rPr lang="en-US" smtClean="0">
                <a:ea typeface="ＭＳ Ｐゴシック" pitchFamily="34" charset="-128"/>
              </a:rPr>
              <a:t>ANALOG vs. DIGITAL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Spectrum vs. omega-hat</a:t>
            </a:r>
          </a:p>
          <a:p>
            <a:r>
              <a:rPr lang="en-US" smtClean="0">
                <a:ea typeface="ＭＳ Ｐゴシック" pitchFamily="34" charset="-128"/>
              </a:rPr>
              <a:t>Move back and forth </a:t>
            </a:r>
            <a:r>
              <a:rPr lang="en-US" u="sng" smtClean="0">
                <a:solidFill>
                  <a:schemeClr val="accent1"/>
                </a:solidFill>
                <a:ea typeface="ＭＳ Ｐゴシック" pitchFamily="34" charset="-128"/>
              </a:rPr>
              <a:t>QUICKLY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41541F-BBBD-4AF0-B15C-856886A23674}" type="slidenum">
              <a:rPr lang="en-US" smtClean="0">
                <a:ea typeface="ＭＳ Ｐゴシック" pitchFamily="34" charset="-128"/>
              </a:rPr>
              <a:pPr/>
              <a:t>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LTI SYSTEMS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LTI:  </a:t>
            </a:r>
            <a:r>
              <a:rPr lang="en-US" sz="4000" smtClean="0">
                <a:solidFill>
                  <a:schemeClr val="accent1"/>
                </a:solidFill>
                <a:ea typeface="ＭＳ Ｐゴシック" pitchFamily="34" charset="-128"/>
              </a:rPr>
              <a:t>L</a:t>
            </a:r>
            <a:r>
              <a:rPr lang="en-US" smtClean="0">
                <a:ea typeface="ＭＳ Ｐゴシック" pitchFamily="34" charset="-128"/>
              </a:rPr>
              <a:t>inear &amp; </a:t>
            </a:r>
            <a:r>
              <a:rPr lang="en-US" sz="4000" smtClean="0">
                <a:solidFill>
                  <a:schemeClr val="accent1"/>
                </a:solidFill>
                <a:ea typeface="ＭＳ Ｐゴシック" pitchFamily="34" charset="-128"/>
              </a:rPr>
              <a:t>T</a:t>
            </a:r>
            <a:r>
              <a:rPr lang="en-US" smtClean="0">
                <a:ea typeface="ＭＳ Ｐゴシック" pitchFamily="34" charset="-128"/>
              </a:rPr>
              <a:t>ime-</a:t>
            </a:r>
            <a:r>
              <a:rPr lang="en-US" sz="4000" smtClean="0">
                <a:solidFill>
                  <a:schemeClr val="accent1"/>
                </a:solidFill>
                <a:ea typeface="ＭＳ Ｐゴシック" pitchFamily="34" charset="-128"/>
              </a:rPr>
              <a:t>I</a:t>
            </a:r>
            <a:r>
              <a:rPr lang="en-US" smtClean="0">
                <a:ea typeface="ＭＳ Ｐゴシック" pitchFamily="34" charset="-128"/>
              </a:rPr>
              <a:t>nvariant</a:t>
            </a:r>
          </a:p>
          <a:p>
            <a:pPr>
              <a:lnSpc>
                <a:spcPct val="130000"/>
              </a:lnSpc>
            </a:pPr>
            <a:r>
              <a:rPr lang="en-US" smtClean="0">
                <a:ea typeface="ＭＳ Ｐゴシック" pitchFamily="34" charset="-128"/>
              </a:rPr>
              <a:t>COMPLETELY CHARACTERIZED by:</a:t>
            </a:r>
          </a:p>
          <a:p>
            <a:pPr lvl="1">
              <a:lnSpc>
                <a:spcPct val="110000"/>
              </a:lnSpc>
            </a:pPr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IMPULSE RESPONSE</a:t>
            </a:r>
            <a:r>
              <a:rPr lang="en-US" smtClean="0">
                <a:ea typeface="ＭＳ Ｐゴシック" pitchFamily="34" charset="-128"/>
              </a:rPr>
              <a:t> 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h[n]</a:t>
            </a:r>
            <a:endParaRPr lang="en-US" smtClean="0">
              <a:ea typeface="ＭＳ Ｐゴシック" pitchFamily="34" charset="-128"/>
            </a:endParaRPr>
          </a:p>
          <a:p>
            <a:pPr lvl="1"/>
            <a:r>
              <a:rPr lang="en-US" b="1" u="sng" smtClean="0">
                <a:solidFill>
                  <a:schemeClr val="accent1"/>
                </a:solidFill>
                <a:ea typeface="ＭＳ Ｐゴシック" pitchFamily="34" charset="-128"/>
              </a:rPr>
              <a:t>CONVOLUTION</a:t>
            </a:r>
            <a:r>
              <a:rPr lang="en-US" smtClean="0">
                <a:ea typeface="ＭＳ Ｐゴシック" pitchFamily="34" charset="-128"/>
              </a:rPr>
              <a:t>:  y[n] = x[n]*</a:t>
            </a:r>
            <a:r>
              <a:rPr lang="en-US" smtClean="0">
                <a:solidFill>
                  <a:schemeClr val="accent1"/>
                </a:solidFill>
                <a:ea typeface="ＭＳ Ｐゴシック" pitchFamily="34" charset="-128"/>
              </a:rPr>
              <a:t>h[n]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The “rule”defining the system can ALWAYS be re-written as convolution</a:t>
            </a:r>
          </a:p>
          <a:p>
            <a:r>
              <a:rPr lang="en-US" smtClean="0">
                <a:ea typeface="ＭＳ Ｐゴシック" pitchFamily="34" charset="-128"/>
              </a:rPr>
              <a:t>FIR Example: h[n] is same as b</a:t>
            </a:r>
            <a:r>
              <a:rPr lang="en-US" baseline="-25000" smtClean="0">
                <a:ea typeface="ＭＳ Ｐゴシック" pitchFamily="34" charset="-128"/>
              </a:rPr>
              <a:t>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20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8662B3-2185-4CE7-8A84-FC530CB7B6F4}" type="slidenum">
              <a:rPr lang="en-US" smtClean="0">
                <a:ea typeface="ＭＳ Ｐゴシック" pitchFamily="34" charset="-128"/>
              </a:rPr>
              <a:pPr/>
              <a:t>7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POP QUIZ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3550"/>
            <a:ext cx="8178800" cy="443865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FIR Filter is “FIRST DIFFERENCE”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y[n] = x[n] - x[n-1]</a:t>
            </a:r>
          </a:p>
          <a:p>
            <a:r>
              <a:rPr lang="en-US" smtClean="0">
                <a:ea typeface="ＭＳ Ｐゴシック" pitchFamily="34" charset="-128"/>
              </a:rPr>
              <a:t>Write output as a convolution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Need impulse response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/>
            <a:endParaRPr lang="en-US" smtClean="0">
              <a:ea typeface="ＭＳ Ｐゴシック" pitchFamily="34" charset="-128"/>
            </a:endParaRPr>
          </a:p>
          <a:p>
            <a:pPr lvl="1">
              <a:lnSpc>
                <a:spcPct val="40000"/>
              </a:lnSpc>
            </a:pPr>
            <a:r>
              <a:rPr lang="en-US" smtClean="0">
                <a:ea typeface="ＭＳ Ｐゴシック" pitchFamily="34" charset="-128"/>
              </a:rPr>
              <a:t>Then, another way to compute the output: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57200" y="4724400"/>
            <a:ext cx="817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kumimoji="1" lang="en-US" sz="3200">
              <a:latin typeface="Arial" charset="0"/>
            </a:endParaRPr>
          </a:p>
        </p:txBody>
      </p:sp>
      <p:graphicFrame>
        <p:nvGraphicFramePr>
          <p:cNvPr id="237573" name="Object 2"/>
          <p:cNvGraphicFramePr>
            <a:graphicFrameLocks noChangeAspect="1"/>
          </p:cNvGraphicFramePr>
          <p:nvPr/>
        </p:nvGraphicFramePr>
        <p:xfrm>
          <a:off x="2846388" y="4044950"/>
          <a:ext cx="3452812" cy="527050"/>
        </p:xfrm>
        <a:graphic>
          <a:graphicData uri="http://schemas.openxmlformats.org/presentationml/2006/ole">
            <p:oleObj spid="_x0000_s2050" name="Equation" r:id="rId3" imgW="1320480" imgH="203040" progId="Equation.3">
              <p:embed/>
            </p:oleObj>
          </a:graphicData>
        </a:graphic>
      </p:graphicFrame>
      <p:graphicFrame>
        <p:nvGraphicFramePr>
          <p:cNvPr id="237574" name="Object 3"/>
          <p:cNvGraphicFramePr>
            <a:graphicFrameLocks noChangeAspect="1"/>
          </p:cNvGraphicFramePr>
          <p:nvPr/>
        </p:nvGraphicFramePr>
        <p:xfrm>
          <a:off x="1763713" y="5410200"/>
          <a:ext cx="4678362" cy="558800"/>
        </p:xfrm>
        <a:graphic>
          <a:graphicData uri="http://schemas.openxmlformats.org/presentationml/2006/ole">
            <p:oleObj spid="_x0000_s2051" name="Equation" r:id="rId4" imgW="179064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7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  <p:bldP spid="23757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95EEA2-72B4-41C8-ABB6-591A1F9FC23E}" type="slidenum">
              <a:rPr lang="en-US" smtClean="0">
                <a:ea typeface="ＭＳ Ｐゴシック" pitchFamily="34" charset="-128"/>
              </a:rPr>
              <a:pPr/>
              <a:t>8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DIGITAL “FILTERING”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2133600"/>
            <a:ext cx="8178800" cy="41719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lnSpc>
                <a:spcPct val="190000"/>
              </a:lnSpc>
              <a:defRPr/>
            </a:pPr>
            <a:r>
              <a:rPr lang="en-US" smtClean="0"/>
              <a:t>CONCENTRATE on the </a:t>
            </a:r>
            <a:r>
              <a:rPr lang="en-US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SPECTRUM</a:t>
            </a:r>
            <a:endParaRPr lang="en-US" smtClean="0"/>
          </a:p>
          <a:p>
            <a:pPr>
              <a:defRPr/>
            </a:pPr>
            <a:r>
              <a:rPr lang="en-US" smtClean="0"/>
              <a:t>SINUSOIDAL INPUT</a:t>
            </a:r>
          </a:p>
          <a:p>
            <a:pPr lvl="1">
              <a:defRPr/>
            </a:pPr>
            <a:r>
              <a:rPr lang="en-US" smtClean="0"/>
              <a:t>INPUT </a:t>
            </a:r>
            <a:r>
              <a:rPr lang="en-US" smtClean="0">
                <a:solidFill>
                  <a:schemeClr val="accent1"/>
                </a:solidFill>
              </a:rPr>
              <a:t>x[n] = SUM of SINUSOIDS</a:t>
            </a:r>
            <a:endParaRPr lang="en-US" smtClean="0"/>
          </a:p>
          <a:p>
            <a:pPr lvl="1">
              <a:defRPr/>
            </a:pPr>
            <a:r>
              <a:rPr lang="en-US" smtClean="0"/>
              <a:t>Then, OUTPUT </a:t>
            </a:r>
            <a:r>
              <a:rPr lang="en-US" smtClean="0">
                <a:solidFill>
                  <a:schemeClr val="accent1"/>
                </a:solidFill>
              </a:rPr>
              <a:t>y[n] = SUM of SINUSOIDS</a:t>
            </a:r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3505200" y="19050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/>
              <a:t>FILTER</a:t>
            </a:r>
            <a:endParaRPr lang="en-US" i="1"/>
          </a:p>
        </p:txBody>
      </p:sp>
      <p:sp>
        <p:nvSpPr>
          <p:cNvPr id="3082" name="Rectangle 5"/>
          <p:cNvSpPr>
            <a:spLocks noChangeArrowheads="1"/>
          </p:cNvSpPr>
          <p:nvPr/>
        </p:nvSpPr>
        <p:spPr bwMode="auto">
          <a:xfrm>
            <a:off x="6400800" y="19050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/>
              <a:t>D-to-A</a:t>
            </a:r>
            <a:endParaRPr lang="en-US" i="1"/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1447800" y="1905000"/>
            <a:ext cx="1066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/>
              <a:t>A-to-D</a:t>
            </a:r>
            <a:endParaRPr lang="en-US" i="1"/>
          </a:p>
        </p:txBody>
      </p:sp>
      <p:sp>
        <p:nvSpPr>
          <p:cNvPr id="3084" name="Line 7"/>
          <p:cNvSpPr>
            <a:spLocks noChangeShapeType="1"/>
          </p:cNvSpPr>
          <p:nvPr/>
        </p:nvSpPr>
        <p:spPr bwMode="auto">
          <a:xfrm>
            <a:off x="2514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8"/>
          <p:cNvSpPr>
            <a:spLocks noChangeShapeType="1"/>
          </p:cNvSpPr>
          <p:nvPr/>
        </p:nvSpPr>
        <p:spPr bwMode="auto">
          <a:xfrm>
            <a:off x="5410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9"/>
          <p:cNvSpPr>
            <a:spLocks noChangeShapeType="1"/>
          </p:cNvSpPr>
          <p:nvPr/>
        </p:nvSpPr>
        <p:spPr bwMode="auto">
          <a:xfrm>
            <a:off x="74676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0"/>
          <p:cNvSpPr>
            <a:spLocks noChangeShapeType="1"/>
          </p:cNvSpPr>
          <p:nvPr/>
        </p:nvSpPr>
        <p:spPr bwMode="auto">
          <a:xfrm>
            <a:off x="457200" y="2362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1"/>
          <p:cNvSpPr txBox="1">
            <a:spLocks noChangeArrowheads="1"/>
          </p:cNvSpPr>
          <p:nvPr/>
        </p:nvSpPr>
        <p:spPr bwMode="auto">
          <a:xfrm>
            <a:off x="457200" y="19050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x(t)</a:t>
            </a:r>
            <a:endParaRPr lang="en-US" i="1"/>
          </a:p>
        </p:txBody>
      </p:sp>
      <p:sp>
        <p:nvSpPr>
          <p:cNvPr id="3089" name="Rectangle 12"/>
          <p:cNvSpPr>
            <a:spLocks noChangeArrowheads="1"/>
          </p:cNvSpPr>
          <p:nvPr/>
        </p:nvSpPr>
        <p:spPr bwMode="auto">
          <a:xfrm>
            <a:off x="7696200" y="19050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y(t)</a:t>
            </a:r>
          </a:p>
        </p:txBody>
      </p:sp>
      <p:sp>
        <p:nvSpPr>
          <p:cNvPr id="3090" name="Rectangle 13"/>
          <p:cNvSpPr>
            <a:spLocks noChangeArrowheads="1"/>
          </p:cNvSpPr>
          <p:nvPr/>
        </p:nvSpPr>
        <p:spPr bwMode="auto">
          <a:xfrm>
            <a:off x="5562600" y="19050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y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sp>
        <p:nvSpPr>
          <p:cNvPr id="3091" name="Rectangle 14"/>
          <p:cNvSpPr>
            <a:spLocks noChangeArrowheads="1"/>
          </p:cNvSpPr>
          <p:nvPr/>
        </p:nvSpPr>
        <p:spPr bwMode="auto">
          <a:xfrm>
            <a:off x="2667000" y="19050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x</a:t>
            </a:r>
            <a:r>
              <a:rPr lang="en-US" b="1">
                <a:solidFill>
                  <a:schemeClr val="accent1"/>
                </a:solidFill>
              </a:rPr>
              <a:t>[</a:t>
            </a:r>
            <a:r>
              <a:rPr lang="en-US" b="1" i="1">
                <a:solidFill>
                  <a:schemeClr val="accent1"/>
                </a:solidFill>
              </a:rPr>
              <a:t>n</a:t>
            </a:r>
            <a:r>
              <a:rPr lang="en-US" b="1">
                <a:solidFill>
                  <a:schemeClr val="accent1"/>
                </a:solidFill>
              </a:rPr>
              <a:t>]</a:t>
            </a:r>
            <a:endParaRPr lang="en-US" b="1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691313" y="3019425"/>
          <a:ext cx="350837" cy="439738"/>
        </p:xfrm>
        <a:graphic>
          <a:graphicData uri="http://schemas.openxmlformats.org/presentationml/2006/ole">
            <p:oleObj spid="_x0000_s3074" name="Equation" r:id="rId3" imgW="152280" imgH="1904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719513" y="3095625"/>
          <a:ext cx="350837" cy="439738"/>
        </p:xfrm>
        <a:graphic>
          <a:graphicData uri="http://schemas.openxmlformats.org/presentationml/2006/ole">
            <p:oleObj spid="_x0000_s3075" name="Equation" r:id="rId4" imgW="152280" imgH="190440" progId="Equation.3">
              <p:embed/>
            </p:oleObj>
          </a:graphicData>
        </a:graphic>
      </p:graphicFrame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22098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 flipV="1">
            <a:off x="29718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 flipV="1">
            <a:off x="320040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0"/>
          <p:cNvSpPr>
            <a:spLocks noChangeShapeType="1"/>
          </p:cNvSpPr>
          <p:nvPr/>
        </p:nvSpPr>
        <p:spPr bwMode="auto">
          <a:xfrm flipV="1">
            <a:off x="274320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1"/>
          <p:cNvSpPr>
            <a:spLocks noChangeShapeType="1"/>
          </p:cNvSpPr>
          <p:nvPr/>
        </p:nvSpPr>
        <p:spPr bwMode="auto">
          <a:xfrm flipV="1">
            <a:off x="33528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22"/>
          <p:cNvSpPr>
            <a:spLocks noChangeShapeType="1"/>
          </p:cNvSpPr>
          <p:nvPr/>
        </p:nvSpPr>
        <p:spPr bwMode="auto">
          <a:xfrm flipV="1">
            <a:off x="25908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23"/>
          <p:cNvSpPr>
            <a:spLocks noChangeShapeType="1"/>
          </p:cNvSpPr>
          <p:nvPr/>
        </p:nvSpPr>
        <p:spPr bwMode="auto">
          <a:xfrm>
            <a:off x="51816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4"/>
          <p:cNvSpPr>
            <a:spLocks noChangeShapeType="1"/>
          </p:cNvSpPr>
          <p:nvPr/>
        </p:nvSpPr>
        <p:spPr bwMode="auto">
          <a:xfrm flipV="1">
            <a:off x="5943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Line 25"/>
          <p:cNvSpPr>
            <a:spLocks noChangeShapeType="1"/>
          </p:cNvSpPr>
          <p:nvPr/>
        </p:nvSpPr>
        <p:spPr bwMode="auto">
          <a:xfrm flipV="1">
            <a:off x="6172200" y="2971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26"/>
          <p:cNvSpPr>
            <a:spLocks noChangeShapeType="1"/>
          </p:cNvSpPr>
          <p:nvPr/>
        </p:nvSpPr>
        <p:spPr bwMode="auto">
          <a:xfrm flipV="1">
            <a:off x="5715000" y="2971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27"/>
          <p:cNvSpPr>
            <a:spLocks noChangeShapeType="1"/>
          </p:cNvSpPr>
          <p:nvPr/>
        </p:nvSpPr>
        <p:spPr bwMode="auto">
          <a:xfrm flipV="1">
            <a:off x="632460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28"/>
          <p:cNvSpPr>
            <a:spLocks noChangeShapeType="1"/>
          </p:cNvSpPr>
          <p:nvPr/>
        </p:nvSpPr>
        <p:spPr bwMode="auto">
          <a:xfrm flipV="1">
            <a:off x="556260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Aug 2016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pitchFamily="34" charset="-128"/>
              </a:rPr>
              <a:t>© 2003-2016, JH McClellan &amp; RW Schafer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7E6D1A-F85B-42E6-8CE7-224D6C89A413}" type="slidenum">
              <a:rPr lang="en-US" smtClean="0">
                <a:ea typeface="ＭＳ Ｐゴシック" pitchFamily="34" charset="-128"/>
              </a:rPr>
              <a:pPr/>
              <a:t>9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FILTERING EXAMPLE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178800" cy="2514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7-point AVERAGER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Removes cosine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By making its amplitude (A) smaller</a:t>
            </a:r>
          </a:p>
        </p:txBody>
      </p: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508000" y="4419600"/>
            <a:ext cx="817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3200">
                <a:latin typeface="Arial" charset="0"/>
              </a:rPr>
              <a:t>3-point AVERAGER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kumimoji="1" lang="en-US" sz="2800">
                <a:latin typeface="Arial" charset="0"/>
              </a:rPr>
              <a:t>Changes A slightly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914900" y="2019300"/>
          <a:ext cx="3962400" cy="1295400"/>
        </p:xfrm>
        <a:graphic>
          <a:graphicData uri="http://schemas.openxmlformats.org/presentationml/2006/ole">
            <p:oleObj spid="_x0000_s4098" name="Equation" r:id="rId3" imgW="1320800" imgH="4318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895850" y="4381500"/>
          <a:ext cx="3962400" cy="1295400"/>
        </p:xfrm>
        <a:graphic>
          <a:graphicData uri="http://schemas.openxmlformats.org/presentationml/2006/ole">
            <p:oleObj spid="_x0000_s4099" name="Equation" r:id="rId4" imgW="13208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1814</TotalTime>
  <Words>1107</Words>
  <Application>Microsoft Office PowerPoint</Application>
  <PresentationFormat>On-screen Show (4:3)</PresentationFormat>
  <Paragraphs>291</Paragraphs>
  <Slides>37</Slides>
  <Notes>0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2025-aLectures</vt:lpstr>
      <vt:lpstr>Equation</vt:lpstr>
      <vt:lpstr>DSP First, 2/e</vt:lpstr>
      <vt:lpstr>License Info for DSPFirst Slides</vt:lpstr>
      <vt:lpstr>READING ASSIGNMENTS</vt:lpstr>
      <vt:lpstr>LECTURE OBJECTIVES</vt:lpstr>
      <vt:lpstr>DOMAINS: Time &amp; Frequency</vt:lpstr>
      <vt:lpstr>LTI SYSTEMS</vt:lpstr>
      <vt:lpstr>POP QUIZ</vt:lpstr>
      <vt:lpstr>DIGITAL “FILTERING”</vt:lpstr>
      <vt:lpstr>FILTERING EXAMPLE</vt:lpstr>
      <vt:lpstr>FILTERING EXAMPLES</vt:lpstr>
      <vt:lpstr>3-pt AVG EXAMPLE</vt:lpstr>
      <vt:lpstr>7-pt FIR EXAMPLE (AVG)</vt:lpstr>
      <vt:lpstr>SINUSOIDAL RESPONSE</vt:lpstr>
      <vt:lpstr>DCONVDEMO: MATLAB GUI</vt:lpstr>
      <vt:lpstr>COMPLEX EXPONENTIAL</vt:lpstr>
      <vt:lpstr>COMPLEX EXP OUTPUT</vt:lpstr>
      <vt:lpstr>FREQUENCY RESPONSE</vt:lpstr>
      <vt:lpstr>EXAMPLE 6.1</vt:lpstr>
      <vt:lpstr>PLOT of FREQ RESPONSE</vt:lpstr>
      <vt:lpstr>EXAMPLE 6.2</vt:lpstr>
      <vt:lpstr>EXAMPLE 6.2 (answer)</vt:lpstr>
      <vt:lpstr>EXAMPLE: COSINE INPUT</vt:lpstr>
      <vt:lpstr>EX: COSINE INPUT</vt:lpstr>
      <vt:lpstr>EX: COSINE INPUT (ans-2)</vt:lpstr>
      <vt:lpstr>MATLAB: FREQUENCY RESPONSE</vt:lpstr>
      <vt:lpstr>LTI SYSTEMS</vt:lpstr>
      <vt:lpstr>Time &amp; Frequency Relation</vt:lpstr>
      <vt:lpstr>BLOCK DIAGRAMS</vt:lpstr>
      <vt:lpstr>UNIT-DELAY SYSTEM</vt:lpstr>
      <vt:lpstr>FIRST DIFFERENCE SYSTEM</vt:lpstr>
      <vt:lpstr>DLTI Demo with Sinusoids</vt:lpstr>
      <vt:lpstr>CASCADE SYSTEMS</vt:lpstr>
      <vt:lpstr>CASCADE EQUIVALENT</vt:lpstr>
      <vt:lpstr>CASCADE EQUIVALENT</vt:lpstr>
      <vt:lpstr>PLOT of FREQ RESPONSE</vt:lpstr>
      <vt:lpstr>DCONVDEMO: MATLAB GUI</vt:lpstr>
      <vt:lpstr>DLTI Demo with Sinusoids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#12</dc:title>
  <dc:creator>Jim McClellan</dc:creator>
  <cp:lastModifiedBy>mcclella</cp:lastModifiedBy>
  <cp:revision>276</cp:revision>
  <cp:lastPrinted>2000-02-21T15:28:05Z</cp:lastPrinted>
  <dcterms:created xsi:type="dcterms:W3CDTF">2009-10-08T20:17:07Z</dcterms:created>
  <dcterms:modified xsi:type="dcterms:W3CDTF">2016-08-13T20:37:10Z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