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notesMasterIdLst>
    <p:notesMasterId r:id="rId53"/>
  </p:notesMasterIdLst>
  <p:handoutMasterIdLst>
    <p:handoutMasterId r:id="rId54"/>
  </p:handoutMasterIdLst>
  <p:sldIdLst>
    <p:sldId id="256" r:id="rId2"/>
    <p:sldId id="473" r:id="rId3"/>
    <p:sldId id="270" r:id="rId4"/>
    <p:sldId id="425" r:id="rId5"/>
    <p:sldId id="460" r:id="rId6"/>
    <p:sldId id="474" r:id="rId7"/>
    <p:sldId id="461" r:id="rId8"/>
    <p:sldId id="462" r:id="rId9"/>
    <p:sldId id="463" r:id="rId10"/>
    <p:sldId id="464" r:id="rId11"/>
    <p:sldId id="465" r:id="rId12"/>
    <p:sldId id="413" r:id="rId13"/>
    <p:sldId id="453" r:id="rId14"/>
    <p:sldId id="476" r:id="rId15"/>
    <p:sldId id="475" r:id="rId16"/>
    <p:sldId id="466" r:id="rId17"/>
    <p:sldId id="477" r:id="rId18"/>
    <p:sldId id="467" r:id="rId19"/>
    <p:sldId id="455" r:id="rId20"/>
    <p:sldId id="456" r:id="rId21"/>
    <p:sldId id="458" r:id="rId22"/>
    <p:sldId id="469" r:id="rId23"/>
    <p:sldId id="478" r:id="rId24"/>
    <p:sldId id="447" r:id="rId25"/>
    <p:sldId id="372" r:id="rId26"/>
    <p:sldId id="427" r:id="rId27"/>
    <p:sldId id="429" r:id="rId28"/>
    <p:sldId id="480" r:id="rId29"/>
    <p:sldId id="451" r:id="rId30"/>
    <p:sldId id="444" r:id="rId31"/>
    <p:sldId id="428" r:id="rId32"/>
    <p:sldId id="479" r:id="rId33"/>
    <p:sldId id="452" r:id="rId34"/>
    <p:sldId id="433" r:id="rId35"/>
    <p:sldId id="431" r:id="rId36"/>
    <p:sldId id="471" r:id="rId37"/>
    <p:sldId id="434" r:id="rId38"/>
    <p:sldId id="435" r:id="rId39"/>
    <p:sldId id="436" r:id="rId40"/>
    <p:sldId id="438" r:id="rId41"/>
    <p:sldId id="437" r:id="rId42"/>
    <p:sldId id="487" r:id="rId43"/>
    <p:sldId id="486" r:id="rId44"/>
    <p:sldId id="482" r:id="rId45"/>
    <p:sldId id="483" r:id="rId46"/>
    <p:sldId id="484" r:id="rId47"/>
    <p:sldId id="485" r:id="rId48"/>
    <p:sldId id="440" r:id="rId49"/>
    <p:sldId id="459" r:id="rId50"/>
    <p:sldId id="432" r:id="rId51"/>
    <p:sldId id="481" r:id="rId52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656" y="-12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2.wmf"/><Relationship Id="rId4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72.wmf"/><Relationship Id="rId5" Type="http://schemas.openxmlformats.org/officeDocument/2006/relationships/image" Target="../media/image77.wmf"/><Relationship Id="rId4" Type="http://schemas.openxmlformats.org/officeDocument/2006/relationships/image" Target="../media/image8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72.wmf"/><Relationship Id="rId5" Type="http://schemas.openxmlformats.org/officeDocument/2006/relationships/image" Target="../media/image77.wmf"/><Relationship Id="rId4" Type="http://schemas.openxmlformats.org/officeDocument/2006/relationships/image" Target="../media/image8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72.wmf"/><Relationship Id="rId4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7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0.wmf"/><Relationship Id="rId5" Type="http://schemas.openxmlformats.org/officeDocument/2006/relationships/image" Target="../media/image3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14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fld id="{02767F33-A342-4C60-8010-C7B5074D2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fld id="{5A6E126B-7DDB-44F4-86C4-58422BDF0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0CB28-B570-4FF0-A39B-4D5C410571B0}" type="slidenum">
              <a:rPr lang="en-US" smtClean="0">
                <a:ea typeface="ＭＳ Ｐゴシック" pitchFamily="34" charset="-128"/>
              </a:rPr>
              <a:pPr/>
              <a:t>25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CCFDFB-3B2A-4860-A459-40A6406D78B1}" type="slidenum">
              <a:rPr lang="en-US" smtClean="0">
                <a:ea typeface="ＭＳ Ｐゴシック" pitchFamily="34" charset="-128"/>
              </a:rPr>
              <a:pPr/>
              <a:t>30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7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9906A8BE-3F0B-48CB-BF0B-21DDA2128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28655-7A07-4C4D-ABF5-2214E92BE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145C0-44E0-454B-9899-92F93161E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99735-ECFA-49D0-B85E-ED61AD15F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00AE1-2933-495E-B723-3D2F334EA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A42AD-0B3A-4018-A749-6068B7EC1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0FF4F-78BA-42B2-B0EA-D64C13474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697FF-4356-43A9-A2BE-A38A372AB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C8D2C-AC8F-4623-9316-C5B1B7570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F2500-0ECF-4F5B-AC4D-C97DC85BC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7D537-6217-4A25-A5A3-240B926D8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484" name="Rectangle 205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76485" name="Rectangle 205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76486" name="Rectangle 205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E52C91A8-E916-49E9-A2CD-6D72627A7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9703" name="Picture 2055" descr="A:\pain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42.png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7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4.bin"/><Relationship Id="rId9" Type="http://schemas.openxmlformats.org/officeDocument/2006/relationships/oleObject" Target="../embeddings/oleObject10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Relationship Id="rId9" Type="http://schemas.openxmlformats.org/officeDocument/2006/relationships/oleObject" Target="../embeddings/oleObject12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13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13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140.bin"/><Relationship Id="rId4" Type="http://schemas.openxmlformats.org/officeDocument/2006/relationships/oleObject" Target="../embeddings/oleObject13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DSP First, 2/e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429000"/>
            <a:ext cx="5943600" cy="1771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-65" charset="0"/>
                <a:ea typeface="ＭＳ Ｐゴシック" pitchFamily="34" charset="-128"/>
              </a:rPr>
              <a:t>Lecture 14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-65" charset="0"/>
                <a:ea typeface="ＭＳ Ｐゴシック" pitchFamily="34" charset="-128"/>
              </a:rPr>
              <a:t>Digital Filtering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-65" charset="0"/>
                <a:ea typeface="ＭＳ Ｐゴシック" pitchFamily="34" charset="-128"/>
              </a:rPr>
              <a:t>   of Analog Signals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latin typeface="Arial Black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E885C-614D-4DEB-80C5-4A8EB8FF128D}" type="slidenum">
              <a:rPr lang="en-US" smtClean="0">
                <a:ea typeface="ＭＳ Ｐゴシック" pitchFamily="34" charset="-128"/>
              </a:rPr>
              <a:pPr/>
              <a:t>10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FREQ DOMAIN </a:t>
            </a: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dirty="0" smtClean="0">
                <a:ea typeface="ＭＳ Ｐゴシック" pitchFamily="34" charset="-128"/>
              </a:rPr>
              <a:t> TIME ??</a:t>
            </a:r>
          </a:p>
        </p:txBody>
      </p:sp>
      <p:sp>
        <p:nvSpPr>
          <p:cNvPr id="7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7810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START with 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125788" y="1752600"/>
          <a:ext cx="5332412" cy="850900"/>
        </p:xfrm>
        <a:graphic>
          <a:graphicData uri="http://schemas.openxmlformats.org/presentationml/2006/ole">
            <p:oleObj spid="_x0000_s7170" name="Equation" r:id="rId3" imgW="1600200" imgH="253800" progId="Equation.3">
              <p:embed/>
            </p:oleObj>
          </a:graphicData>
        </a:graphic>
      </p:graphicFrame>
      <p:graphicFrame>
        <p:nvGraphicFramePr>
          <p:cNvPr id="262169" name="Object 3"/>
          <p:cNvGraphicFramePr>
            <a:graphicFrameLocks noChangeAspect="1"/>
          </p:cNvGraphicFramePr>
          <p:nvPr/>
        </p:nvGraphicFramePr>
        <p:xfrm>
          <a:off x="3819525" y="3727450"/>
          <a:ext cx="5095875" cy="815975"/>
        </p:xfrm>
        <a:graphic>
          <a:graphicData uri="http://schemas.openxmlformats.org/presentationml/2006/ole">
            <p:oleObj spid="_x0000_s7171" name="Equation" r:id="rId4" imgW="1511280" imgH="241200" progId="Equation.3">
              <p:embed/>
            </p:oleObj>
          </a:graphicData>
        </a:graphic>
      </p:graphicFrame>
      <p:grpSp>
        <p:nvGrpSpPr>
          <p:cNvPr id="7182" name="Group 39"/>
          <p:cNvGrpSpPr>
            <a:grpSpLocks/>
          </p:cNvGrpSpPr>
          <p:nvPr/>
        </p:nvGrpSpPr>
        <p:grpSpPr bwMode="auto">
          <a:xfrm>
            <a:off x="762000" y="2743200"/>
            <a:ext cx="6243638" cy="914400"/>
            <a:chOff x="480" y="1728"/>
            <a:chExt cx="3933" cy="576"/>
          </a:xfrm>
        </p:grpSpPr>
        <p:grpSp>
          <p:nvGrpSpPr>
            <p:cNvPr id="7202" name="Group 38"/>
            <p:cNvGrpSpPr>
              <a:grpSpLocks/>
            </p:cNvGrpSpPr>
            <p:nvPr/>
          </p:nvGrpSpPr>
          <p:grpSpPr bwMode="auto">
            <a:xfrm>
              <a:off x="480" y="1728"/>
              <a:ext cx="2448" cy="576"/>
              <a:chOff x="480" y="1728"/>
              <a:chExt cx="2448" cy="576"/>
            </a:xfrm>
          </p:grpSpPr>
          <p:sp>
            <p:nvSpPr>
              <p:cNvPr id="7203" name="Rectangle 28"/>
              <p:cNvSpPr>
                <a:spLocks noChangeArrowheads="1"/>
              </p:cNvSpPr>
              <p:nvPr/>
            </p:nvSpPr>
            <p:spPr bwMode="auto">
              <a:xfrm>
                <a:off x="1104" y="1728"/>
                <a:ext cx="1200" cy="57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7204" name="Line 29"/>
              <p:cNvSpPr>
                <a:spLocks noChangeShapeType="1"/>
              </p:cNvSpPr>
              <p:nvPr/>
            </p:nvSpPr>
            <p:spPr bwMode="auto">
              <a:xfrm>
                <a:off x="480" y="201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5" name="Line 30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6" name="Rectangle 31"/>
              <p:cNvSpPr>
                <a:spLocks noChangeArrowheads="1"/>
              </p:cNvSpPr>
              <p:nvPr/>
            </p:nvSpPr>
            <p:spPr bwMode="auto">
              <a:xfrm>
                <a:off x="2400" y="1728"/>
                <a:ext cx="4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i="1">
                    <a:solidFill>
                      <a:schemeClr val="accent1"/>
                    </a:solidFill>
                  </a:rPr>
                  <a:t>y</a:t>
                </a:r>
                <a:r>
                  <a:rPr lang="en-US" b="1">
                    <a:solidFill>
                      <a:schemeClr val="accent1"/>
                    </a:solidFill>
                  </a:rPr>
                  <a:t>[</a:t>
                </a:r>
                <a:r>
                  <a:rPr lang="en-US" b="1" i="1">
                    <a:solidFill>
                      <a:schemeClr val="accent1"/>
                    </a:solidFill>
                  </a:rPr>
                  <a:t>n</a:t>
                </a:r>
                <a:r>
                  <a:rPr lang="en-US" b="1">
                    <a:solidFill>
                      <a:schemeClr val="accent1"/>
                    </a:solidFill>
                  </a:rPr>
                  <a:t>]</a:t>
                </a:r>
                <a:endParaRPr lang="en-US" b="1"/>
              </a:p>
            </p:txBody>
          </p:sp>
          <p:sp>
            <p:nvSpPr>
              <p:cNvPr id="7207" name="Rectangle 32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4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i="1">
                    <a:solidFill>
                      <a:schemeClr val="accent1"/>
                    </a:solidFill>
                  </a:rPr>
                  <a:t>x</a:t>
                </a:r>
                <a:r>
                  <a:rPr lang="en-US" b="1">
                    <a:solidFill>
                      <a:schemeClr val="accent1"/>
                    </a:solidFill>
                  </a:rPr>
                  <a:t>[</a:t>
                </a:r>
                <a:r>
                  <a:rPr lang="en-US" b="1" i="1">
                    <a:solidFill>
                      <a:schemeClr val="accent1"/>
                    </a:solidFill>
                  </a:rPr>
                  <a:t>n</a:t>
                </a:r>
                <a:r>
                  <a:rPr lang="en-US" b="1">
                    <a:solidFill>
                      <a:schemeClr val="accent1"/>
                    </a:solidFill>
                  </a:rPr>
                  <a:t>]</a:t>
                </a:r>
                <a:endParaRPr lang="en-US" b="1"/>
              </a:p>
            </p:txBody>
          </p:sp>
          <p:graphicFrame>
            <p:nvGraphicFramePr>
              <p:cNvPr id="7176" name="Object 8"/>
              <p:cNvGraphicFramePr>
                <a:graphicFrameLocks noChangeAspect="1"/>
              </p:cNvGraphicFramePr>
              <p:nvPr/>
            </p:nvGraphicFramePr>
            <p:xfrm>
              <a:off x="1364" y="1781"/>
              <a:ext cx="689" cy="459"/>
            </p:xfrm>
            <a:graphic>
              <a:graphicData uri="http://schemas.openxmlformats.org/presentationml/2006/ole">
                <p:oleObj spid="_x0000_s7176" name="Equation" r:id="rId5" imgW="304560" imgH="203040" progId="Equation.3">
                  <p:embed/>
                </p:oleObj>
              </a:graphicData>
            </a:graphic>
          </p:graphicFrame>
        </p:grpSp>
        <p:graphicFrame>
          <p:nvGraphicFramePr>
            <p:cNvPr id="7175" name="Object 7"/>
            <p:cNvGraphicFramePr>
              <a:graphicFrameLocks noChangeAspect="1"/>
            </p:cNvGraphicFramePr>
            <p:nvPr/>
          </p:nvGraphicFramePr>
          <p:xfrm>
            <a:off x="3235" y="1744"/>
            <a:ext cx="1178" cy="459"/>
          </p:xfrm>
          <a:graphic>
            <a:graphicData uri="http://schemas.openxmlformats.org/presentationml/2006/ole">
              <p:oleObj spid="_x0000_s7175" name="Equation" r:id="rId6" imgW="520560" imgH="203040" progId="Equation.3">
                <p:embed/>
              </p:oleObj>
            </a:graphicData>
          </a:graphic>
        </p:graphicFrame>
      </p:grpSp>
      <p:grpSp>
        <p:nvGrpSpPr>
          <p:cNvPr id="7183" name="Group 43"/>
          <p:cNvGrpSpPr>
            <a:grpSpLocks/>
          </p:cNvGrpSpPr>
          <p:nvPr/>
        </p:nvGrpSpPr>
        <p:grpSpPr bwMode="auto">
          <a:xfrm>
            <a:off x="457200" y="4648200"/>
            <a:ext cx="4789488" cy="1509713"/>
            <a:chOff x="288" y="2928"/>
            <a:chExt cx="3017" cy="951"/>
          </a:xfrm>
        </p:grpSpPr>
        <p:grpSp>
          <p:nvGrpSpPr>
            <p:cNvPr id="7184" name="Group 40"/>
            <p:cNvGrpSpPr>
              <a:grpSpLocks/>
            </p:cNvGrpSpPr>
            <p:nvPr/>
          </p:nvGrpSpPr>
          <p:grpSpPr bwMode="auto">
            <a:xfrm>
              <a:off x="288" y="2928"/>
              <a:ext cx="2880" cy="768"/>
              <a:chOff x="288" y="2928"/>
              <a:chExt cx="2880" cy="768"/>
            </a:xfrm>
          </p:grpSpPr>
          <p:sp>
            <p:nvSpPr>
              <p:cNvPr id="7185" name="Rectangle 7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1200" cy="57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7186" name="Line 8"/>
              <p:cNvSpPr>
                <a:spLocks noChangeShapeType="1"/>
              </p:cNvSpPr>
              <p:nvPr/>
            </p:nvSpPr>
            <p:spPr bwMode="auto">
              <a:xfrm>
                <a:off x="480" y="321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7" name="Line 9"/>
              <p:cNvSpPr>
                <a:spLocks noChangeShapeType="1"/>
              </p:cNvSpPr>
              <p:nvPr/>
            </p:nvSpPr>
            <p:spPr bwMode="auto">
              <a:xfrm>
                <a:off x="2304" y="321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" name="Rectangle 10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i="1">
                    <a:solidFill>
                      <a:schemeClr val="accent1"/>
                    </a:solidFill>
                  </a:rPr>
                  <a:t>y</a:t>
                </a:r>
                <a:r>
                  <a:rPr lang="en-US" b="1">
                    <a:solidFill>
                      <a:schemeClr val="accent1"/>
                    </a:solidFill>
                  </a:rPr>
                  <a:t>[</a:t>
                </a:r>
                <a:r>
                  <a:rPr lang="en-US" b="1" i="1">
                    <a:solidFill>
                      <a:schemeClr val="accent1"/>
                    </a:solidFill>
                  </a:rPr>
                  <a:t>n</a:t>
                </a:r>
                <a:r>
                  <a:rPr lang="en-US" b="1">
                    <a:solidFill>
                      <a:schemeClr val="accent1"/>
                    </a:solidFill>
                  </a:rPr>
                  <a:t>]</a:t>
                </a:r>
                <a:endParaRPr lang="en-US" b="1"/>
              </a:p>
            </p:txBody>
          </p:sp>
          <p:sp>
            <p:nvSpPr>
              <p:cNvPr id="7189" name="Rectangle 11"/>
              <p:cNvSpPr>
                <a:spLocks noChangeArrowheads="1"/>
              </p:cNvSpPr>
              <p:nvPr/>
            </p:nvSpPr>
            <p:spPr bwMode="auto">
              <a:xfrm>
                <a:off x="576" y="2928"/>
                <a:ext cx="4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i="1">
                    <a:solidFill>
                      <a:schemeClr val="accent1"/>
                    </a:solidFill>
                  </a:rPr>
                  <a:t>x</a:t>
                </a:r>
                <a:r>
                  <a:rPr lang="en-US" b="1">
                    <a:solidFill>
                      <a:schemeClr val="accent1"/>
                    </a:solidFill>
                  </a:rPr>
                  <a:t>[</a:t>
                </a:r>
                <a:r>
                  <a:rPr lang="en-US" b="1" i="1">
                    <a:solidFill>
                      <a:schemeClr val="accent1"/>
                    </a:solidFill>
                  </a:rPr>
                  <a:t>n</a:t>
                </a:r>
                <a:r>
                  <a:rPr lang="en-US" b="1">
                    <a:solidFill>
                      <a:schemeClr val="accent1"/>
                    </a:solidFill>
                  </a:rPr>
                  <a:t>]</a:t>
                </a:r>
                <a:endParaRPr lang="en-US" b="1"/>
              </a:p>
            </p:txBody>
          </p:sp>
          <p:sp>
            <p:nvSpPr>
              <p:cNvPr id="7190" name="Line 12"/>
              <p:cNvSpPr>
                <a:spLocks noChangeShapeType="1"/>
              </p:cNvSpPr>
              <p:nvPr/>
            </p:nvSpPr>
            <p:spPr bwMode="auto">
              <a:xfrm>
                <a:off x="288" y="369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1" name="Line 13"/>
              <p:cNvSpPr>
                <a:spLocks noChangeShapeType="1"/>
              </p:cNvSpPr>
              <p:nvPr/>
            </p:nvSpPr>
            <p:spPr bwMode="auto">
              <a:xfrm flipV="1">
                <a:off x="768" y="336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2" name="Line 14"/>
              <p:cNvSpPr>
                <a:spLocks noChangeShapeType="1"/>
              </p:cNvSpPr>
              <p:nvPr/>
            </p:nvSpPr>
            <p:spPr bwMode="auto">
              <a:xfrm flipV="1">
                <a:off x="912" y="34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3" name="Line 15"/>
              <p:cNvSpPr>
                <a:spLocks noChangeShapeType="1"/>
              </p:cNvSpPr>
              <p:nvPr/>
            </p:nvSpPr>
            <p:spPr bwMode="auto">
              <a:xfrm flipV="1">
                <a:off x="624" y="34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4" name="Line 16"/>
              <p:cNvSpPr>
                <a:spLocks noChangeShapeType="1"/>
              </p:cNvSpPr>
              <p:nvPr/>
            </p:nvSpPr>
            <p:spPr bwMode="auto">
              <a:xfrm flipV="1">
                <a:off x="1008" y="355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5" name="Line 17"/>
              <p:cNvSpPr>
                <a:spLocks noChangeShapeType="1"/>
              </p:cNvSpPr>
              <p:nvPr/>
            </p:nvSpPr>
            <p:spPr bwMode="auto">
              <a:xfrm flipV="1">
                <a:off x="528" y="355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6" name="Line 18"/>
              <p:cNvSpPr>
                <a:spLocks noChangeShapeType="1"/>
              </p:cNvSpPr>
              <p:nvPr/>
            </p:nvSpPr>
            <p:spPr bwMode="auto">
              <a:xfrm>
                <a:off x="2160" y="369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7" name="Line 19"/>
              <p:cNvSpPr>
                <a:spLocks noChangeShapeType="1"/>
              </p:cNvSpPr>
              <p:nvPr/>
            </p:nvSpPr>
            <p:spPr bwMode="auto">
              <a:xfrm flipV="1">
                <a:off x="2640" y="336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" name="Line 20"/>
              <p:cNvSpPr>
                <a:spLocks noChangeShapeType="1"/>
              </p:cNvSpPr>
              <p:nvPr/>
            </p:nvSpPr>
            <p:spPr bwMode="auto">
              <a:xfrm flipV="1">
                <a:off x="2784" y="36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" name="Line 21"/>
              <p:cNvSpPr>
                <a:spLocks noChangeShapeType="1"/>
              </p:cNvSpPr>
              <p:nvPr/>
            </p:nvSpPr>
            <p:spPr bwMode="auto">
              <a:xfrm flipV="1">
                <a:off x="2496" y="36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0" name="Line 22"/>
              <p:cNvSpPr>
                <a:spLocks noChangeShapeType="1"/>
              </p:cNvSpPr>
              <p:nvPr/>
            </p:nvSpPr>
            <p:spPr bwMode="auto">
              <a:xfrm flipV="1">
                <a:off x="2880" y="34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1" name="Line 23"/>
              <p:cNvSpPr>
                <a:spLocks noChangeShapeType="1"/>
              </p:cNvSpPr>
              <p:nvPr/>
            </p:nvSpPr>
            <p:spPr bwMode="auto">
              <a:xfrm flipV="1">
                <a:off x="2400" y="34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7174" name="Object 6"/>
              <p:cNvGraphicFramePr>
                <a:graphicFrameLocks noChangeAspect="1"/>
              </p:cNvGraphicFramePr>
              <p:nvPr/>
            </p:nvGraphicFramePr>
            <p:xfrm>
              <a:off x="1153" y="2967"/>
              <a:ext cx="1148" cy="545"/>
            </p:xfrm>
            <a:graphic>
              <a:graphicData uri="http://schemas.openxmlformats.org/presentationml/2006/ole">
                <p:oleObj spid="_x0000_s7174" name="Equation" r:id="rId7" imgW="507960" imgH="241200" progId="Equation.3">
                  <p:embed/>
                </p:oleObj>
              </a:graphicData>
            </a:graphic>
          </p:graphicFrame>
        </p:grpSp>
        <p:graphicFrame>
          <p:nvGraphicFramePr>
            <p:cNvPr id="7172" name="Object 4"/>
            <p:cNvGraphicFramePr>
              <a:graphicFrameLocks noChangeAspect="1"/>
            </p:cNvGraphicFramePr>
            <p:nvPr/>
          </p:nvGraphicFramePr>
          <p:xfrm>
            <a:off x="1248" y="3648"/>
            <a:ext cx="185" cy="231"/>
          </p:xfrm>
          <a:graphic>
            <a:graphicData uri="http://schemas.openxmlformats.org/presentationml/2006/ole">
              <p:oleObj spid="_x0000_s7172" name="Equation" r:id="rId8" imgW="152280" imgH="190440" progId="Equation.3">
                <p:embed/>
              </p:oleObj>
            </a:graphicData>
          </a:graphic>
        </p:graphicFrame>
        <p:graphicFrame>
          <p:nvGraphicFramePr>
            <p:cNvPr id="7173" name="Object 5"/>
            <p:cNvGraphicFramePr>
              <a:graphicFrameLocks noChangeAspect="1"/>
            </p:cNvGraphicFramePr>
            <p:nvPr/>
          </p:nvGraphicFramePr>
          <p:xfrm>
            <a:off x="3120" y="3648"/>
            <a:ext cx="185" cy="231"/>
          </p:xfrm>
          <a:graphic>
            <a:graphicData uri="http://schemas.openxmlformats.org/presentationml/2006/ole">
              <p:oleObj spid="_x0000_s7173" name="Equation" r:id="rId9" imgW="152280" imgH="1904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2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2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83F854-88E4-4147-933B-AD774E03999D}" type="slidenum">
              <a:rPr lang="en-US" smtClean="0">
                <a:ea typeface="ＭＳ Ｐゴシック" pitchFamily="34" charset="-128"/>
              </a:rPr>
              <a:pPr/>
              <a:t>11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82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FREQ DOMAIN --&gt; TIME</a:t>
            </a: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6172200" y="2057400"/>
            <a:ext cx="26939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Formula</a:t>
            </a:r>
            <a:endParaRPr lang="en-US" i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9600" y="4038600"/>
            <a:ext cx="7010400" cy="838200"/>
            <a:chOff x="384" y="2544"/>
            <a:chExt cx="4416" cy="528"/>
          </a:xfrm>
        </p:grpSpPr>
        <p:sp>
          <p:nvSpPr>
            <p:cNvPr id="8205" name="Line 8"/>
            <p:cNvSpPr>
              <a:spLocks noChangeShapeType="1"/>
            </p:cNvSpPr>
            <p:nvPr/>
          </p:nvSpPr>
          <p:spPr bwMode="auto">
            <a:xfrm>
              <a:off x="384" y="2784"/>
              <a:ext cx="441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9"/>
            <p:cNvSpPr>
              <a:spLocks noChangeShapeType="1"/>
            </p:cNvSpPr>
            <p:nvPr/>
          </p:nvSpPr>
          <p:spPr bwMode="auto">
            <a:xfrm>
              <a:off x="2400" y="2544"/>
              <a:ext cx="3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10"/>
            <p:cNvSpPr>
              <a:spLocks noChangeShapeType="1"/>
            </p:cNvSpPr>
            <p:nvPr/>
          </p:nvSpPr>
          <p:spPr bwMode="auto">
            <a:xfrm>
              <a:off x="3744" y="254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7938" y="1806575"/>
          <a:ext cx="5421312" cy="868363"/>
        </p:xfrm>
        <a:graphic>
          <a:graphicData uri="http://schemas.openxmlformats.org/presentationml/2006/ole">
            <p:oleObj spid="_x0000_s8194" name="Equation" r:id="rId3" imgW="1511280" imgH="241200" progId="Equation.3">
              <p:embed/>
            </p:oleObj>
          </a:graphicData>
        </a:graphic>
      </p:graphicFrame>
      <p:graphicFrame>
        <p:nvGraphicFramePr>
          <p:cNvPr id="263182" name="Object 3"/>
          <p:cNvGraphicFramePr>
            <a:graphicFrameLocks noChangeAspect="1"/>
          </p:cNvGraphicFramePr>
          <p:nvPr/>
        </p:nvGraphicFramePr>
        <p:xfrm>
          <a:off x="1828800" y="2667000"/>
          <a:ext cx="5562600" cy="798513"/>
        </p:xfrm>
        <a:graphic>
          <a:graphicData uri="http://schemas.openxmlformats.org/presentationml/2006/ole">
            <p:oleObj spid="_x0000_s8195" name="Equation" r:id="rId4" imgW="1688760" imgH="241200" progId="Equation.3">
              <p:embed/>
            </p:oleObj>
          </a:graphicData>
        </a:graphic>
      </p:graphicFrame>
      <p:graphicFrame>
        <p:nvGraphicFramePr>
          <p:cNvPr id="263183" name="Object 4"/>
          <p:cNvGraphicFramePr>
            <a:graphicFrameLocks noChangeAspect="1"/>
          </p:cNvGraphicFramePr>
          <p:nvPr/>
        </p:nvGraphicFramePr>
        <p:xfrm>
          <a:off x="1828800" y="3505200"/>
          <a:ext cx="4648200" cy="806450"/>
        </p:xfrm>
        <a:graphic>
          <a:graphicData uri="http://schemas.openxmlformats.org/presentationml/2006/ole">
            <p:oleObj spid="_x0000_s8196" name="Equation" r:id="rId5" imgW="1396800" imgH="241200" progId="Equation.3">
              <p:embed/>
            </p:oleObj>
          </a:graphicData>
        </a:graphic>
      </p:graphicFrame>
      <p:graphicFrame>
        <p:nvGraphicFramePr>
          <p:cNvPr id="263184" name="Object 5"/>
          <p:cNvGraphicFramePr>
            <a:graphicFrameLocks noChangeAspect="1"/>
          </p:cNvGraphicFramePr>
          <p:nvPr/>
        </p:nvGraphicFramePr>
        <p:xfrm>
          <a:off x="1143000" y="4648200"/>
          <a:ext cx="6705600" cy="717550"/>
        </p:xfrm>
        <a:graphic>
          <a:graphicData uri="http://schemas.openxmlformats.org/presentationml/2006/ole">
            <p:oleObj spid="_x0000_s8197" name="Equation" r:id="rId6" imgW="1904760" imgH="203040" progId="Equation.3">
              <p:embed/>
            </p:oleObj>
          </a:graphicData>
        </a:graphic>
      </p:graphicFrame>
      <p:graphicFrame>
        <p:nvGraphicFramePr>
          <p:cNvPr id="263185" name="Object 6"/>
          <p:cNvGraphicFramePr>
            <a:graphicFrameLocks noChangeAspect="1"/>
          </p:cNvGraphicFramePr>
          <p:nvPr/>
        </p:nvGraphicFramePr>
        <p:xfrm>
          <a:off x="2030413" y="5486400"/>
          <a:ext cx="4203700" cy="806450"/>
        </p:xfrm>
        <a:graphic>
          <a:graphicData uri="http://schemas.openxmlformats.org/presentationml/2006/ole">
            <p:oleObj spid="_x0000_s8198" name="Equation" r:id="rId7" imgW="11937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9A65FD-2B0A-4F55-ABD1-4E7F15A0A079}" type="slidenum">
              <a:rPr lang="en-US" smtClean="0">
                <a:ea typeface="ＭＳ Ｐゴシック" pitchFamily="34" charset="-128"/>
              </a:rPr>
              <a:pPr/>
              <a:t>12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PREVIOUS LECTURE REVIEW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SINUSOIDAL</a:t>
            </a:r>
            <a:r>
              <a:rPr lang="en-US" smtClean="0">
                <a:ea typeface="ＭＳ Ｐゴシック" pitchFamily="34" charset="-128"/>
              </a:rPr>
              <a:t> INPUT SIGNAL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OUTPUT has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SAME FREQUENCY</a:t>
            </a:r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DIFFERENT Amplitude and Phase</a:t>
            </a:r>
          </a:p>
          <a:p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FREQUENCY RESPONSE </a:t>
            </a:r>
            <a:r>
              <a:rPr lang="en-US" smtClean="0">
                <a:ea typeface="ＭＳ Ｐゴシック" pitchFamily="34" charset="-128"/>
              </a:rPr>
              <a:t>of FIR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MAGNITUDE vs. Frequency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PHASE vs. Freq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PLOTTING</a:t>
            </a:r>
          </a:p>
        </p:txBody>
      </p:sp>
      <p:grpSp>
        <p:nvGrpSpPr>
          <p:cNvPr id="9224" name="Group 33"/>
          <p:cNvGrpSpPr>
            <a:grpSpLocks/>
          </p:cNvGrpSpPr>
          <p:nvPr/>
        </p:nvGrpSpPr>
        <p:grpSpPr bwMode="auto">
          <a:xfrm>
            <a:off x="4038600" y="3886200"/>
            <a:ext cx="5105400" cy="2439988"/>
            <a:chOff x="2544" y="2448"/>
            <a:chExt cx="3216" cy="1537"/>
          </a:xfrm>
        </p:grpSpPr>
        <p:graphicFrame>
          <p:nvGraphicFramePr>
            <p:cNvPr id="9218" name="Object 2"/>
            <p:cNvGraphicFramePr>
              <a:graphicFrameLocks noChangeAspect="1"/>
            </p:cNvGraphicFramePr>
            <p:nvPr/>
          </p:nvGraphicFramePr>
          <p:xfrm>
            <a:off x="2544" y="3396"/>
            <a:ext cx="3216" cy="589"/>
          </p:xfrm>
          <a:graphic>
            <a:graphicData uri="http://schemas.openxmlformats.org/presentationml/2006/ole">
              <p:oleObj spid="_x0000_s9218" name="Equation" r:id="rId3" imgW="1663560" imgH="304560" progId="Equation.3">
                <p:embed/>
              </p:oleObj>
            </a:graphicData>
          </a:graphic>
        </p:graphicFrame>
        <p:sp>
          <p:nvSpPr>
            <p:cNvPr id="9225" name="Line 26"/>
            <p:cNvSpPr>
              <a:spLocks noChangeShapeType="1"/>
            </p:cNvSpPr>
            <p:nvPr/>
          </p:nvSpPr>
          <p:spPr bwMode="auto">
            <a:xfrm flipH="1">
              <a:off x="3264" y="2880"/>
              <a:ext cx="0" cy="57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26" name="Group 27"/>
            <p:cNvGrpSpPr>
              <a:grpSpLocks/>
            </p:cNvGrpSpPr>
            <p:nvPr/>
          </p:nvGrpSpPr>
          <p:grpSpPr bwMode="auto">
            <a:xfrm>
              <a:off x="4277" y="2448"/>
              <a:ext cx="790" cy="1009"/>
              <a:chOff x="4224" y="2351"/>
              <a:chExt cx="790" cy="1009"/>
            </a:xfrm>
          </p:grpSpPr>
          <p:sp>
            <p:nvSpPr>
              <p:cNvPr id="9230" name="Text Box 28"/>
              <p:cNvSpPr txBox="1">
                <a:spLocks noChangeArrowheads="1"/>
              </p:cNvSpPr>
              <p:nvPr/>
            </p:nvSpPr>
            <p:spPr bwMode="auto">
              <a:xfrm>
                <a:off x="4432" y="2351"/>
                <a:ext cx="582" cy="306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latin typeface="Arial" charset="0"/>
                  </a:rPr>
                  <a:t>MAG</a:t>
                </a:r>
                <a:endParaRPr lang="en-US" i="1">
                  <a:latin typeface="Arial" charset="0"/>
                </a:endParaRPr>
              </a:p>
            </p:txBody>
          </p:sp>
          <p:sp>
            <p:nvSpPr>
              <p:cNvPr id="9231" name="Line 29"/>
              <p:cNvSpPr>
                <a:spLocks noChangeShapeType="1"/>
              </p:cNvSpPr>
              <p:nvPr/>
            </p:nvSpPr>
            <p:spPr bwMode="auto">
              <a:xfrm flipH="1">
                <a:off x="4224" y="2627"/>
                <a:ext cx="208" cy="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27" name="Group 30"/>
            <p:cNvGrpSpPr>
              <a:grpSpLocks/>
            </p:cNvGrpSpPr>
            <p:nvPr/>
          </p:nvGrpSpPr>
          <p:grpSpPr bwMode="auto">
            <a:xfrm>
              <a:off x="4848" y="2880"/>
              <a:ext cx="796" cy="577"/>
              <a:chOff x="4848" y="2783"/>
              <a:chExt cx="796" cy="577"/>
            </a:xfrm>
          </p:grpSpPr>
          <p:sp>
            <p:nvSpPr>
              <p:cNvPr id="9228" name="Line 31"/>
              <p:cNvSpPr>
                <a:spLocks noChangeShapeType="1"/>
              </p:cNvSpPr>
              <p:nvPr/>
            </p:nvSpPr>
            <p:spPr bwMode="auto">
              <a:xfrm>
                <a:off x="4944" y="3072"/>
                <a:ext cx="144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9" name="Text Box 32"/>
              <p:cNvSpPr txBox="1">
                <a:spLocks noChangeArrowheads="1"/>
              </p:cNvSpPr>
              <p:nvPr/>
            </p:nvSpPr>
            <p:spPr bwMode="auto">
              <a:xfrm>
                <a:off x="4848" y="2783"/>
                <a:ext cx="796" cy="306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latin typeface="Arial" charset="0"/>
                  </a:rPr>
                  <a:t>PHASE</a:t>
                </a:r>
                <a:endParaRPr lang="en-US" i="1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653E4F-585A-465F-8CF9-4A6163C198DE}" type="slidenum">
              <a:rPr lang="en-US" smtClean="0">
                <a:ea typeface="ＭＳ Ｐゴシック" pitchFamily="34" charset="-128"/>
              </a:rPr>
              <a:pPr/>
              <a:t>13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FREQ. RESPONSE PLOTS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DENSE GRID </a:t>
            </a:r>
            <a:r>
              <a:rPr lang="en-US" sz="4400" b="1" smtClean="0">
                <a:solidFill>
                  <a:schemeClr val="accent1"/>
                </a:solidFill>
                <a:latin typeface="Courier New" pitchFamily="-65" charset="0"/>
                <a:ea typeface="ＭＳ Ｐゴシック" pitchFamily="34" charset="-128"/>
              </a:rPr>
              <a:t>(ww)</a:t>
            </a:r>
            <a:r>
              <a:rPr lang="en-US" smtClean="0">
                <a:ea typeface="ＭＳ Ｐゴシック" pitchFamily="34" charset="-128"/>
              </a:rPr>
              <a:t> from -</a:t>
            </a:r>
            <a:r>
              <a:rPr lang="en-US" b="1" smtClean="0">
                <a:latin typeface="Symbol" pitchFamily="-65" charset="2"/>
                <a:ea typeface="ＭＳ Ｐゴシック" pitchFamily="34" charset="-128"/>
              </a:rPr>
              <a:t>p</a:t>
            </a:r>
            <a:r>
              <a:rPr lang="en-US" smtClean="0">
                <a:ea typeface="ＭＳ Ｐゴシック" pitchFamily="34" charset="-128"/>
              </a:rPr>
              <a:t>  to  +</a:t>
            </a:r>
            <a:r>
              <a:rPr lang="en-US" b="1" smtClean="0">
                <a:latin typeface="Symbol" pitchFamily="-65" charset="2"/>
                <a:ea typeface="ＭＳ Ｐゴシック" pitchFamily="34" charset="-128"/>
              </a:rPr>
              <a:t>p</a:t>
            </a:r>
          </a:p>
          <a:p>
            <a:pPr lvl="1">
              <a:lnSpc>
                <a:spcPct val="80000"/>
              </a:lnSpc>
            </a:pPr>
            <a:r>
              <a:rPr lang="en-US" sz="3200" b="1" smtClean="0">
                <a:solidFill>
                  <a:schemeClr val="accent1"/>
                </a:solidFill>
                <a:latin typeface="Courier New" pitchFamily="-65" charset="0"/>
                <a:ea typeface="ＭＳ Ｐゴシック" pitchFamily="34" charset="-128"/>
              </a:rPr>
              <a:t>ww = -pi:(pi/100):pi;</a:t>
            </a:r>
            <a:r>
              <a:rPr lang="en-US" smtClean="0">
                <a:ea typeface="ＭＳ Ｐゴシック" pitchFamily="34" charset="-128"/>
              </a:rPr>
              <a:t> </a:t>
            </a:r>
            <a:endParaRPr lang="en-US" sz="4000" b="1" smtClean="0">
              <a:solidFill>
                <a:schemeClr val="accent1"/>
              </a:solidFill>
              <a:latin typeface="Courier New" pitchFamily="-65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4400" b="1" smtClean="0">
                <a:latin typeface="Courier New" pitchFamily="-65" charset="0"/>
                <a:ea typeface="ＭＳ Ｐゴシック" pitchFamily="34" charset="-128"/>
              </a:rPr>
              <a:t>HH = freqz(bb,1,ww)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VECTOR </a:t>
            </a:r>
            <a:r>
              <a:rPr lang="en-US" sz="4000" b="1" smtClean="0">
                <a:solidFill>
                  <a:schemeClr val="accent1"/>
                </a:solidFill>
                <a:latin typeface="Courier New" pitchFamily="-65" charset="0"/>
                <a:ea typeface="ＭＳ Ｐゴシック" pitchFamily="34" charset="-128"/>
              </a:rPr>
              <a:t>bb</a:t>
            </a:r>
            <a:r>
              <a:rPr lang="en-US" smtClean="0">
                <a:ea typeface="ＭＳ Ｐゴシック" pitchFamily="34" charset="-128"/>
              </a:rPr>
              <a:t> contains Filter Coefficients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SP-First:   </a:t>
            </a:r>
            <a:r>
              <a:rPr lang="en-US" sz="3200" b="1" smtClean="0">
                <a:solidFill>
                  <a:schemeClr val="accent1"/>
                </a:solidFill>
                <a:latin typeface="Courier New" pitchFamily="-65" charset="0"/>
                <a:ea typeface="ＭＳ Ｐゴシック" pitchFamily="34" charset="-128"/>
              </a:rPr>
              <a:t>HH = freekz(bb,1,ww)</a:t>
            </a:r>
          </a:p>
        </p:txBody>
      </p:sp>
      <p:graphicFrame>
        <p:nvGraphicFramePr>
          <p:cNvPr id="250886" name="Object 2"/>
          <p:cNvGraphicFramePr>
            <a:graphicFrameLocks noChangeAspect="1"/>
          </p:cNvGraphicFramePr>
          <p:nvPr/>
        </p:nvGraphicFramePr>
        <p:xfrm>
          <a:off x="2022475" y="4679950"/>
          <a:ext cx="4641850" cy="1609725"/>
        </p:xfrm>
        <a:graphic>
          <a:graphicData uri="http://schemas.openxmlformats.org/presentationml/2006/ole">
            <p:oleObj spid="_x0000_s10242" name="Equation" r:id="rId3" imgW="13204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8DE8B5-CC31-45CE-B0D7-6EFDAE718511}" type="slidenum">
              <a:rPr lang="en-US" smtClean="0">
                <a:ea typeface="ＭＳ Ｐゴシック" pitchFamily="34" charset="-128"/>
              </a:rPr>
              <a:pPr/>
              <a:t>14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8382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PLOT of FREQ RESPONSE</a:t>
            </a:r>
          </a:p>
        </p:txBody>
      </p:sp>
      <p:pic>
        <p:nvPicPr>
          <p:cNvPr id="17" name="Picture 6" descr="fig06_0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66800"/>
            <a:ext cx="7086600" cy="57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52400" y="5410200"/>
          <a:ext cx="384175" cy="212725"/>
        </p:xfrm>
        <a:graphic>
          <a:graphicData uri="http://schemas.openxmlformats.org/presentationml/2006/ole">
            <p:oleObj spid="_x0000_s59397" name="Equation" r:id="rId4" imgW="253800" imgH="139680" progId="Equation.3">
              <p:embed/>
            </p:oleObj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5138737" y="1066800"/>
          <a:ext cx="3852863" cy="554038"/>
        </p:xfrm>
        <a:graphic>
          <a:graphicData uri="http://schemas.openxmlformats.org/presentationml/2006/ole">
            <p:oleObj spid="_x0000_s59394" name="Equation" r:id="rId5" imgW="1676160" imgH="241200" progId="Equation.3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28600" y="1066800"/>
          <a:ext cx="1868487" cy="525463"/>
        </p:xfrm>
        <a:graphic>
          <a:graphicData uri="http://schemas.openxmlformats.org/presentationml/2006/ole">
            <p:oleObj spid="_x0000_s59395" name="Equation" r:id="rId6" imgW="8125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7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3D6F28-C4F3-460A-A76C-34D03E085329}" type="slidenum">
              <a:rPr lang="en-US" smtClean="0">
                <a:ea typeface="ＭＳ Ｐゴシック" pitchFamily="34" charset="-128"/>
              </a:rPr>
              <a:pPr/>
              <a:t>15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7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PLOT of FREQ RESPONSE</a:t>
            </a:r>
          </a:p>
        </p:txBody>
      </p:sp>
      <p:pic>
        <p:nvPicPr>
          <p:cNvPr id="11276" name="Picture 1027" descr="Hw-plot.gif                                                    00009308JKL-2                          B0CAADC9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71463"/>
            <a:ext cx="8686800" cy="658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438400" y="3117850"/>
          <a:ext cx="3852863" cy="554038"/>
        </p:xfrm>
        <a:graphic>
          <a:graphicData uri="http://schemas.openxmlformats.org/presentationml/2006/ole">
            <p:oleObj spid="_x0000_s58370" name="Equation" r:id="rId4" imgW="1676160" imgH="241200" progId="Equation.3">
              <p:embed/>
            </p:oleObj>
          </a:graphicData>
        </a:graphic>
      </p:graphicFrame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6096000" y="1600200"/>
            <a:ext cx="2535238" cy="3657600"/>
            <a:chOff x="3840" y="1008"/>
            <a:chExt cx="1597" cy="2304"/>
          </a:xfrm>
        </p:grpSpPr>
        <p:sp>
          <p:nvSpPr>
            <p:cNvPr id="11278" name="Line 1030"/>
            <p:cNvSpPr>
              <a:spLocks noChangeShapeType="1"/>
            </p:cNvSpPr>
            <p:nvPr/>
          </p:nvSpPr>
          <p:spPr bwMode="auto">
            <a:xfrm flipH="1" flipV="1">
              <a:off x="3840" y="1008"/>
              <a:ext cx="432" cy="10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1031"/>
            <p:cNvSpPr>
              <a:spLocks noChangeShapeType="1"/>
            </p:cNvSpPr>
            <p:nvPr/>
          </p:nvSpPr>
          <p:spPr bwMode="auto">
            <a:xfrm flipH="1">
              <a:off x="3840" y="2256"/>
              <a:ext cx="528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Text Box 1032"/>
            <p:cNvSpPr txBox="1">
              <a:spLocks noChangeArrowheads="1"/>
            </p:cNvSpPr>
            <p:nvPr/>
          </p:nvSpPr>
          <p:spPr bwMode="auto">
            <a:xfrm>
              <a:off x="4032" y="2016"/>
              <a:ext cx="1405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RESPONSE at </a:t>
              </a:r>
              <a:r>
                <a:rPr lang="en-US" sz="2000" b="1">
                  <a:latin typeface="Symbol" pitchFamily="-65" charset="2"/>
                </a:rPr>
                <a:t>p</a:t>
              </a:r>
              <a:r>
                <a:rPr lang="en-US" sz="2000" b="1"/>
                <a:t>/3</a:t>
              </a:r>
              <a:endParaRPr lang="en-US" i="1"/>
            </a:p>
          </p:txBody>
        </p:sp>
      </p:grp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7046913" y="685800"/>
          <a:ext cx="1868487" cy="525463"/>
        </p:xfrm>
        <a:graphic>
          <a:graphicData uri="http://schemas.openxmlformats.org/presentationml/2006/ole">
            <p:oleObj spid="_x0000_s58371" name="Equation" r:id="rId5" imgW="812520" imgH="228600" progId="Equation.3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962400" y="6432550"/>
          <a:ext cx="1447800" cy="425450"/>
        </p:xfrm>
        <a:graphic>
          <a:graphicData uri="http://schemas.openxmlformats.org/presentationml/2006/ole">
            <p:oleObj spid="_x0000_s58372" name="Equation" r:id="rId6" imgW="736560" imgH="21564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81000" y="6226175"/>
          <a:ext cx="592138" cy="327025"/>
        </p:xfrm>
        <a:graphic>
          <a:graphicData uri="http://schemas.openxmlformats.org/presentationml/2006/ole">
            <p:oleObj spid="_x0000_s58373" name="Equation" r:id="rId7" imgW="253800" imgH="139680" progId="Equation.3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8458200" y="6242050"/>
          <a:ext cx="446088" cy="387350"/>
        </p:xfrm>
        <a:graphic>
          <a:graphicData uri="http://schemas.openxmlformats.org/presentationml/2006/ole">
            <p:oleObj spid="_x0000_s58374" name="Equation" r:id="rId8" imgW="190440" imgH="164880" progId="Equation.3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8715375" y="2790825"/>
          <a:ext cx="352425" cy="439738"/>
        </p:xfrm>
        <a:graphic>
          <a:graphicData uri="http://schemas.openxmlformats.org/presentationml/2006/ole">
            <p:oleObj spid="_x0000_s58375" name="Equation" r:id="rId9" imgW="152280" imgH="1904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1A2EBA-054B-4F72-8366-7FB937289360}" type="slidenum">
              <a:rPr lang="en-US" smtClean="0">
                <a:ea typeface="ＭＳ Ｐゴシック" pitchFamily="34" charset="-128"/>
              </a:rPr>
              <a:pPr/>
              <a:t>16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 6.2</a:t>
            </a:r>
          </a:p>
        </p:txBody>
      </p:sp>
      <p:grpSp>
        <p:nvGrpSpPr>
          <p:cNvPr id="12299" name="Group 1051"/>
          <p:cNvGrpSpPr>
            <a:grpSpLocks/>
          </p:cNvGrpSpPr>
          <p:nvPr/>
        </p:nvGrpSpPr>
        <p:grpSpPr bwMode="auto">
          <a:xfrm>
            <a:off x="2057400" y="3657600"/>
            <a:ext cx="4789488" cy="1509713"/>
            <a:chOff x="1296" y="2304"/>
            <a:chExt cx="3017" cy="951"/>
          </a:xfrm>
        </p:grpSpPr>
        <p:graphicFrame>
          <p:nvGraphicFramePr>
            <p:cNvPr id="12292" name="Object 4"/>
            <p:cNvGraphicFramePr>
              <a:graphicFrameLocks noChangeAspect="1"/>
            </p:cNvGraphicFramePr>
            <p:nvPr/>
          </p:nvGraphicFramePr>
          <p:xfrm>
            <a:off x="4128" y="3024"/>
            <a:ext cx="185" cy="231"/>
          </p:xfrm>
          <a:graphic>
            <a:graphicData uri="http://schemas.openxmlformats.org/presentationml/2006/ole">
              <p:oleObj spid="_x0000_s12292" name="Equation" r:id="rId3" imgW="152280" imgH="190440" progId="Equation.3">
                <p:embed/>
              </p:oleObj>
            </a:graphicData>
          </a:graphic>
        </p:graphicFrame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2256" y="3024"/>
            <a:ext cx="185" cy="231"/>
          </p:xfrm>
          <a:graphic>
            <a:graphicData uri="http://schemas.openxmlformats.org/presentationml/2006/ole">
              <p:oleObj spid="_x0000_s12293" name="Equation" r:id="rId4" imgW="152280" imgH="190440" progId="Equation.3">
                <p:embed/>
              </p:oleObj>
            </a:graphicData>
          </a:graphic>
        </p:graphicFrame>
        <p:sp>
          <p:nvSpPr>
            <p:cNvPr id="12300" name="Rectangle 1028"/>
            <p:cNvSpPr>
              <a:spLocks noChangeArrowheads="1"/>
            </p:cNvSpPr>
            <p:nvPr/>
          </p:nvSpPr>
          <p:spPr bwMode="auto">
            <a:xfrm>
              <a:off x="2112" y="2304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12301" name="Line 1029"/>
            <p:cNvSpPr>
              <a:spLocks noChangeShapeType="1"/>
            </p:cNvSpPr>
            <p:nvPr/>
          </p:nvSpPr>
          <p:spPr bwMode="auto">
            <a:xfrm>
              <a:off x="1488" y="259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1030"/>
            <p:cNvSpPr>
              <a:spLocks noChangeShapeType="1"/>
            </p:cNvSpPr>
            <p:nvPr/>
          </p:nvSpPr>
          <p:spPr bwMode="auto">
            <a:xfrm>
              <a:off x="3312" y="259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Rectangle 1031"/>
            <p:cNvSpPr>
              <a:spLocks noChangeArrowheads="1"/>
            </p:cNvSpPr>
            <p:nvPr/>
          </p:nvSpPr>
          <p:spPr bwMode="auto">
            <a:xfrm>
              <a:off x="3408" y="2304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12304" name="Rectangle 1032"/>
            <p:cNvSpPr>
              <a:spLocks noChangeArrowheads="1"/>
            </p:cNvSpPr>
            <p:nvPr/>
          </p:nvSpPr>
          <p:spPr bwMode="auto">
            <a:xfrm>
              <a:off x="1584" y="2304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12305" name="Line 1033"/>
            <p:cNvSpPr>
              <a:spLocks noChangeShapeType="1"/>
            </p:cNvSpPr>
            <p:nvPr/>
          </p:nvSpPr>
          <p:spPr bwMode="auto">
            <a:xfrm>
              <a:off x="1296" y="307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1034"/>
            <p:cNvSpPr>
              <a:spLocks noChangeShapeType="1"/>
            </p:cNvSpPr>
            <p:nvPr/>
          </p:nvSpPr>
          <p:spPr bwMode="auto">
            <a:xfrm flipV="1">
              <a:off x="1776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1035"/>
            <p:cNvSpPr>
              <a:spLocks noChangeShapeType="1"/>
            </p:cNvSpPr>
            <p:nvPr/>
          </p:nvSpPr>
          <p:spPr bwMode="auto">
            <a:xfrm flipV="1">
              <a:off x="1920" y="2832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1036"/>
            <p:cNvSpPr>
              <a:spLocks noChangeShapeType="1"/>
            </p:cNvSpPr>
            <p:nvPr/>
          </p:nvSpPr>
          <p:spPr bwMode="auto">
            <a:xfrm flipV="1">
              <a:off x="1632" y="2832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Line 1037"/>
            <p:cNvSpPr>
              <a:spLocks noChangeShapeType="1"/>
            </p:cNvSpPr>
            <p:nvPr/>
          </p:nvSpPr>
          <p:spPr bwMode="auto">
            <a:xfrm flipV="1">
              <a:off x="2016" y="2928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Line 1038"/>
            <p:cNvSpPr>
              <a:spLocks noChangeShapeType="1"/>
            </p:cNvSpPr>
            <p:nvPr/>
          </p:nvSpPr>
          <p:spPr bwMode="auto">
            <a:xfrm flipV="1">
              <a:off x="1536" y="2928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Line 1039"/>
            <p:cNvSpPr>
              <a:spLocks noChangeShapeType="1"/>
            </p:cNvSpPr>
            <p:nvPr/>
          </p:nvSpPr>
          <p:spPr bwMode="auto">
            <a:xfrm>
              <a:off x="3168" y="307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Line 1040"/>
            <p:cNvSpPr>
              <a:spLocks noChangeShapeType="1"/>
            </p:cNvSpPr>
            <p:nvPr/>
          </p:nvSpPr>
          <p:spPr bwMode="auto">
            <a:xfrm flipV="1">
              <a:off x="364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Line 1041"/>
            <p:cNvSpPr>
              <a:spLocks noChangeShapeType="1"/>
            </p:cNvSpPr>
            <p:nvPr/>
          </p:nvSpPr>
          <p:spPr bwMode="auto">
            <a:xfrm flipV="1">
              <a:off x="3792" y="2976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Line 1042"/>
            <p:cNvSpPr>
              <a:spLocks noChangeShapeType="1"/>
            </p:cNvSpPr>
            <p:nvPr/>
          </p:nvSpPr>
          <p:spPr bwMode="auto">
            <a:xfrm flipV="1">
              <a:off x="3504" y="2976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Line 1043"/>
            <p:cNvSpPr>
              <a:spLocks noChangeShapeType="1"/>
            </p:cNvSpPr>
            <p:nvPr/>
          </p:nvSpPr>
          <p:spPr bwMode="auto">
            <a:xfrm flipV="1">
              <a:off x="3888" y="2832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Line 1044"/>
            <p:cNvSpPr>
              <a:spLocks noChangeShapeType="1"/>
            </p:cNvSpPr>
            <p:nvPr/>
          </p:nvSpPr>
          <p:spPr bwMode="auto">
            <a:xfrm flipV="1">
              <a:off x="3408" y="2832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2161" y="2343"/>
            <a:ext cx="1148" cy="546"/>
          </p:xfrm>
          <a:graphic>
            <a:graphicData uri="http://schemas.openxmlformats.org/presentationml/2006/ole">
              <p:oleObj spid="_x0000_s12294" name="Equation" r:id="rId5" imgW="507960" imgH="241200" progId="Equation.3">
                <p:embed/>
              </p:oleObj>
            </a:graphicData>
          </a:graphic>
        </p:graphicFrame>
      </p:grpSp>
      <p:graphicFrame>
        <p:nvGraphicFramePr>
          <p:cNvPr id="268310" name="Object 2"/>
          <p:cNvGraphicFramePr>
            <a:graphicFrameLocks noChangeAspect="1"/>
          </p:cNvGraphicFramePr>
          <p:nvPr/>
        </p:nvGraphicFramePr>
        <p:xfrm>
          <a:off x="1844675" y="5343525"/>
          <a:ext cx="5380038" cy="773113"/>
        </p:xfrm>
        <a:graphic>
          <a:graphicData uri="http://schemas.openxmlformats.org/presentationml/2006/ole">
            <p:oleObj spid="_x0000_s12290" name="Equation" r:id="rId6" imgW="1676160" imgH="241200" progId="Equation.3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793750" y="1676400"/>
          <a:ext cx="7251700" cy="1700213"/>
        </p:xfrm>
        <a:graphic>
          <a:graphicData uri="http://schemas.openxmlformats.org/presentationml/2006/ole">
            <p:oleObj spid="_x0000_s12291" name="Equation" r:id="rId7" imgW="2057400" imgH="48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8DE8B5-CC31-45CE-B0D7-6EFDAE718511}" type="slidenum">
              <a:rPr lang="en-US" smtClean="0">
                <a:ea typeface="ＭＳ Ｐゴシック" pitchFamily="34" charset="-128"/>
              </a:rPr>
              <a:pPr/>
              <a:t>17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8382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PLOT of FREQ RESPONSE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7391400" y="5334000"/>
          <a:ext cx="1447800" cy="425450"/>
        </p:xfrm>
        <a:graphic>
          <a:graphicData uri="http://schemas.openxmlformats.org/presentationml/2006/ole">
            <p:oleObj spid="_x0000_s60420" name="Equation" r:id="rId3" imgW="736560" imgH="215640" progId="Equation.3">
              <p:embed/>
            </p:oleObj>
          </a:graphicData>
        </a:graphic>
      </p:graphicFrame>
      <p:pic>
        <p:nvPicPr>
          <p:cNvPr id="17" name="Picture 6" descr="fig06_04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066800"/>
            <a:ext cx="7086600" cy="57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52400" y="5410200"/>
          <a:ext cx="384175" cy="212725"/>
        </p:xfrm>
        <a:graphic>
          <a:graphicData uri="http://schemas.openxmlformats.org/presentationml/2006/ole">
            <p:oleObj spid="_x0000_s60421" name="Equation" r:id="rId5" imgW="253800" imgH="139680" progId="Equation.3">
              <p:embed/>
            </p:oleObj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5138737" y="1066800"/>
          <a:ext cx="3852863" cy="554038"/>
        </p:xfrm>
        <a:graphic>
          <a:graphicData uri="http://schemas.openxmlformats.org/presentationml/2006/ole">
            <p:oleObj spid="_x0000_s60418" name="Equation" r:id="rId6" imgW="1676160" imgH="2412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48200" y="2057400"/>
            <a:ext cx="2819209" cy="3581400"/>
            <a:chOff x="3840" y="1056"/>
            <a:chExt cx="1515" cy="2256"/>
          </a:xfrm>
        </p:grpSpPr>
        <p:sp>
          <p:nvSpPr>
            <p:cNvPr id="12302" name="Line 6"/>
            <p:cNvSpPr>
              <a:spLocks noChangeShapeType="1"/>
            </p:cNvSpPr>
            <p:nvPr/>
          </p:nvSpPr>
          <p:spPr bwMode="auto">
            <a:xfrm flipH="1" flipV="1">
              <a:off x="3840" y="1056"/>
              <a:ext cx="532" cy="9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7"/>
            <p:cNvSpPr>
              <a:spLocks noChangeShapeType="1"/>
            </p:cNvSpPr>
            <p:nvPr/>
          </p:nvSpPr>
          <p:spPr bwMode="auto">
            <a:xfrm flipH="1">
              <a:off x="3840" y="2256"/>
              <a:ext cx="528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Text Box 8"/>
            <p:cNvSpPr txBox="1">
              <a:spLocks noChangeArrowheads="1"/>
            </p:cNvSpPr>
            <p:nvPr/>
          </p:nvSpPr>
          <p:spPr bwMode="auto">
            <a:xfrm>
              <a:off x="4127" y="2016"/>
              <a:ext cx="1228" cy="25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RESPONSE at </a:t>
              </a:r>
              <a:r>
                <a:rPr lang="en-US" sz="2000" b="1" dirty="0">
                  <a:latin typeface="Symbol" pitchFamily="18" charset="2"/>
                </a:rPr>
                <a:t>p</a:t>
              </a:r>
              <a:r>
                <a:rPr lang="en-US" sz="2000" b="1" dirty="0"/>
                <a:t>/3</a:t>
              </a:r>
              <a:endParaRPr lang="en-US" i="1" dirty="0"/>
            </a:p>
          </p:txBody>
        </p:sp>
      </p:grp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28600" y="1066800"/>
          <a:ext cx="1868487" cy="525463"/>
        </p:xfrm>
        <a:graphic>
          <a:graphicData uri="http://schemas.openxmlformats.org/presentationml/2006/ole">
            <p:oleObj spid="_x0000_s60419" name="Equation" r:id="rId7" imgW="8125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8C1F2F-79AC-497A-A9C1-5242253525E0}" type="slidenum">
              <a:rPr lang="en-US" smtClean="0">
                <a:ea typeface="ＭＳ Ｐゴシック" pitchFamily="34" charset="-128"/>
              </a:rPr>
              <a:pPr/>
              <a:t>18</a:t>
            </a:fld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39725" y="1638300"/>
          <a:ext cx="8312150" cy="892175"/>
        </p:xfrm>
        <a:graphic>
          <a:graphicData uri="http://schemas.openxmlformats.org/presentationml/2006/ole">
            <p:oleObj spid="_x0000_s13314" name="Equation" r:id="rId3" imgW="2247840" imgH="241200" progId="Equation.3">
              <p:embed/>
            </p:oleObj>
          </a:graphicData>
        </a:graphic>
      </p:graphicFrame>
      <p:sp>
        <p:nvSpPr>
          <p:cNvPr id="13323" name="Rectangle 20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 6.2 (answer)</a:t>
            </a:r>
          </a:p>
        </p:txBody>
      </p:sp>
      <p:graphicFrame>
        <p:nvGraphicFramePr>
          <p:cNvPr id="269316" name="Object 3"/>
          <p:cNvGraphicFramePr>
            <a:graphicFrameLocks noChangeAspect="1"/>
          </p:cNvGraphicFramePr>
          <p:nvPr/>
        </p:nvGraphicFramePr>
        <p:xfrm>
          <a:off x="246063" y="2636838"/>
          <a:ext cx="7588250" cy="735012"/>
        </p:xfrm>
        <a:graphic>
          <a:graphicData uri="http://schemas.openxmlformats.org/presentationml/2006/ole">
            <p:oleObj spid="_x0000_s13315" name="Equation" r:id="rId4" imgW="2489040" imgH="241200" progId="Equation.3">
              <p:embed/>
            </p:oleObj>
          </a:graphicData>
        </a:graphic>
      </p:graphicFrame>
      <p:sp>
        <p:nvSpPr>
          <p:cNvPr id="269317" name="Line 2053"/>
          <p:cNvSpPr>
            <a:spLocks noChangeShapeType="1"/>
          </p:cNvSpPr>
          <p:nvPr/>
        </p:nvSpPr>
        <p:spPr bwMode="auto">
          <a:xfrm flipH="1">
            <a:off x="7315200" y="2133600"/>
            <a:ext cx="5334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9318" name="Object 4"/>
          <p:cNvGraphicFramePr>
            <a:graphicFrameLocks noChangeAspect="1"/>
          </p:cNvGraphicFramePr>
          <p:nvPr/>
        </p:nvGraphicFramePr>
        <p:xfrm>
          <a:off x="396875" y="3494088"/>
          <a:ext cx="5380038" cy="773112"/>
        </p:xfrm>
        <a:graphic>
          <a:graphicData uri="http://schemas.openxmlformats.org/presentationml/2006/ole">
            <p:oleObj spid="_x0000_s13316" name="Equation" r:id="rId5" imgW="1676160" imgH="241200" progId="Equation.3">
              <p:embed/>
            </p:oleObj>
          </a:graphicData>
        </a:graphic>
      </p:graphicFrame>
      <p:graphicFrame>
        <p:nvGraphicFramePr>
          <p:cNvPr id="269319" name="Object 5"/>
          <p:cNvGraphicFramePr>
            <a:graphicFrameLocks noChangeAspect="1"/>
          </p:cNvGraphicFramePr>
          <p:nvPr/>
        </p:nvGraphicFramePr>
        <p:xfrm>
          <a:off x="328613" y="4406900"/>
          <a:ext cx="6154737" cy="774700"/>
        </p:xfrm>
        <a:graphic>
          <a:graphicData uri="http://schemas.openxmlformats.org/presentationml/2006/ole">
            <p:oleObj spid="_x0000_s13317" name="Equation" r:id="rId6" imgW="1917360" imgH="241200" progId="Equation.3">
              <p:embed/>
            </p:oleObj>
          </a:graphicData>
        </a:graphic>
      </p:graphicFrame>
      <p:graphicFrame>
        <p:nvGraphicFramePr>
          <p:cNvPr id="269320" name="Object 6"/>
          <p:cNvGraphicFramePr>
            <a:graphicFrameLocks noChangeAspect="1"/>
          </p:cNvGraphicFramePr>
          <p:nvPr/>
        </p:nvGraphicFramePr>
        <p:xfrm>
          <a:off x="152400" y="5384800"/>
          <a:ext cx="5562600" cy="690563"/>
        </p:xfrm>
        <a:graphic>
          <a:graphicData uri="http://schemas.openxmlformats.org/presentationml/2006/ole">
            <p:oleObj spid="_x0000_s13318" name="Equation" r:id="rId7" imgW="1841400" imgH="228600" progId="Equation.3">
              <p:embed/>
            </p:oleObj>
          </a:graphicData>
        </a:graphic>
      </p:graphicFrame>
      <p:graphicFrame>
        <p:nvGraphicFramePr>
          <p:cNvPr id="269321" name="Object 7"/>
          <p:cNvGraphicFramePr>
            <a:graphicFrameLocks noChangeAspect="1"/>
          </p:cNvGraphicFramePr>
          <p:nvPr/>
        </p:nvGraphicFramePr>
        <p:xfrm>
          <a:off x="5616575" y="5345113"/>
          <a:ext cx="3398838" cy="750887"/>
        </p:xfrm>
        <a:graphic>
          <a:graphicData uri="http://schemas.openxmlformats.org/presentationml/2006/ole">
            <p:oleObj spid="_x0000_s13319" name="Equation" r:id="rId8" imgW="109188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43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43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29DBC3-7A5B-4E62-B7E8-30F727A9C4E7}" type="slidenum">
              <a:rPr lang="en-US" smtClean="0">
                <a:ea typeface="ＭＳ Ｐゴシック" pitchFamily="34" charset="-128"/>
              </a:rPr>
              <a:pPr/>
              <a:t>19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4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EXAMPLE: COSINE INPUT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63550" y="1673225"/>
          <a:ext cx="8147050" cy="1843088"/>
        </p:xfrm>
        <a:graphic>
          <a:graphicData uri="http://schemas.openxmlformats.org/presentationml/2006/ole">
            <p:oleObj spid="_x0000_s14338" name="Equation" r:id="rId3" imgW="2133360" imgH="482400" progId="Equation.3">
              <p:embed/>
            </p:oleObj>
          </a:graphicData>
        </a:graphic>
      </p:graphicFrame>
      <p:graphicFrame>
        <p:nvGraphicFramePr>
          <p:cNvPr id="252954" name="Object 3"/>
          <p:cNvGraphicFramePr>
            <a:graphicFrameLocks noChangeAspect="1"/>
          </p:cNvGraphicFramePr>
          <p:nvPr/>
        </p:nvGraphicFramePr>
        <p:xfrm>
          <a:off x="1844675" y="5321300"/>
          <a:ext cx="5380038" cy="774700"/>
        </p:xfrm>
        <a:graphic>
          <a:graphicData uri="http://schemas.openxmlformats.org/presentationml/2006/ole">
            <p:oleObj spid="_x0000_s14339" name="Equation" r:id="rId4" imgW="1676160" imgH="241200" progId="Equation.3">
              <p:embed/>
            </p:oleObj>
          </a:graphicData>
        </a:graphic>
      </p:graphicFrame>
      <p:grpSp>
        <p:nvGrpSpPr>
          <p:cNvPr id="14347" name="Group 1055"/>
          <p:cNvGrpSpPr>
            <a:grpSpLocks/>
          </p:cNvGrpSpPr>
          <p:nvPr/>
        </p:nvGrpSpPr>
        <p:grpSpPr bwMode="auto">
          <a:xfrm>
            <a:off x="2057400" y="3657600"/>
            <a:ext cx="4789488" cy="1509713"/>
            <a:chOff x="1296" y="2304"/>
            <a:chExt cx="3017" cy="951"/>
          </a:xfrm>
        </p:grpSpPr>
        <p:grpSp>
          <p:nvGrpSpPr>
            <p:cNvPr id="14348" name="Group 1052"/>
            <p:cNvGrpSpPr>
              <a:grpSpLocks/>
            </p:cNvGrpSpPr>
            <p:nvPr/>
          </p:nvGrpSpPr>
          <p:grpSpPr bwMode="auto">
            <a:xfrm>
              <a:off x="1296" y="2304"/>
              <a:ext cx="2880" cy="768"/>
              <a:chOff x="1296" y="2304"/>
              <a:chExt cx="2880" cy="768"/>
            </a:xfrm>
          </p:grpSpPr>
          <p:sp>
            <p:nvSpPr>
              <p:cNvPr id="14349" name="Rectangle 1028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200" cy="57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14350" name="Line 1029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1" name="Line 1030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2" name="Rectangle 1031"/>
              <p:cNvSpPr>
                <a:spLocks noChangeArrowheads="1"/>
              </p:cNvSpPr>
              <p:nvPr/>
            </p:nvSpPr>
            <p:spPr bwMode="auto">
              <a:xfrm>
                <a:off x="3408" y="2304"/>
                <a:ext cx="4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i="1">
                    <a:solidFill>
                      <a:schemeClr val="accent1"/>
                    </a:solidFill>
                  </a:rPr>
                  <a:t>y[n]</a:t>
                </a:r>
                <a:endParaRPr lang="en-US" b="1" i="1"/>
              </a:p>
            </p:txBody>
          </p:sp>
          <p:sp>
            <p:nvSpPr>
              <p:cNvPr id="14353" name="Rectangle 1032"/>
              <p:cNvSpPr>
                <a:spLocks noChangeArrowheads="1"/>
              </p:cNvSpPr>
              <p:nvPr/>
            </p:nvSpPr>
            <p:spPr bwMode="auto">
              <a:xfrm>
                <a:off x="1584" y="2304"/>
                <a:ext cx="4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i="1">
                    <a:solidFill>
                      <a:schemeClr val="accent1"/>
                    </a:solidFill>
                  </a:rPr>
                  <a:t>x[n]</a:t>
                </a:r>
                <a:endParaRPr lang="en-US" b="1" i="1"/>
              </a:p>
            </p:txBody>
          </p:sp>
          <p:sp>
            <p:nvSpPr>
              <p:cNvPr id="14354" name="Line 1033"/>
              <p:cNvSpPr>
                <a:spLocks noChangeShapeType="1"/>
              </p:cNvSpPr>
              <p:nvPr/>
            </p:nvSpPr>
            <p:spPr bwMode="auto">
              <a:xfrm>
                <a:off x="1296" y="30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5" name="Line 1034"/>
              <p:cNvSpPr>
                <a:spLocks noChangeShapeType="1"/>
              </p:cNvSpPr>
              <p:nvPr/>
            </p:nvSpPr>
            <p:spPr bwMode="auto">
              <a:xfrm flipV="1">
                <a:off x="1776" y="27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6" name="Line 1035"/>
              <p:cNvSpPr>
                <a:spLocks noChangeShapeType="1"/>
              </p:cNvSpPr>
              <p:nvPr/>
            </p:nvSpPr>
            <p:spPr bwMode="auto">
              <a:xfrm flipV="1">
                <a:off x="1920" y="283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7" name="Line 1036"/>
              <p:cNvSpPr>
                <a:spLocks noChangeShapeType="1"/>
              </p:cNvSpPr>
              <p:nvPr/>
            </p:nvSpPr>
            <p:spPr bwMode="auto">
              <a:xfrm flipV="1">
                <a:off x="1632" y="283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8" name="Line 1037"/>
              <p:cNvSpPr>
                <a:spLocks noChangeShapeType="1"/>
              </p:cNvSpPr>
              <p:nvPr/>
            </p:nvSpPr>
            <p:spPr bwMode="auto">
              <a:xfrm flipV="1">
                <a:off x="2016" y="292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Line 1038"/>
              <p:cNvSpPr>
                <a:spLocks noChangeShapeType="1"/>
              </p:cNvSpPr>
              <p:nvPr/>
            </p:nvSpPr>
            <p:spPr bwMode="auto">
              <a:xfrm flipV="1">
                <a:off x="1536" y="292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Line 1039"/>
              <p:cNvSpPr>
                <a:spLocks noChangeShapeType="1"/>
              </p:cNvSpPr>
              <p:nvPr/>
            </p:nvSpPr>
            <p:spPr bwMode="auto">
              <a:xfrm>
                <a:off x="3168" y="30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Line 1040"/>
              <p:cNvSpPr>
                <a:spLocks noChangeShapeType="1"/>
              </p:cNvSpPr>
              <p:nvPr/>
            </p:nvSpPr>
            <p:spPr bwMode="auto">
              <a:xfrm flipV="1">
                <a:off x="3648" y="27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Line 1041"/>
              <p:cNvSpPr>
                <a:spLocks noChangeShapeType="1"/>
              </p:cNvSpPr>
              <p:nvPr/>
            </p:nvSpPr>
            <p:spPr bwMode="auto">
              <a:xfrm flipV="1">
                <a:off x="3792" y="297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3" name="Line 1042"/>
              <p:cNvSpPr>
                <a:spLocks noChangeShapeType="1"/>
              </p:cNvSpPr>
              <p:nvPr/>
            </p:nvSpPr>
            <p:spPr bwMode="auto">
              <a:xfrm flipV="1">
                <a:off x="3504" y="297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4" name="Line 1043"/>
              <p:cNvSpPr>
                <a:spLocks noChangeShapeType="1"/>
              </p:cNvSpPr>
              <p:nvPr/>
            </p:nvSpPr>
            <p:spPr bwMode="auto">
              <a:xfrm flipV="1">
                <a:off x="3888" y="283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5" name="Line 1044"/>
              <p:cNvSpPr>
                <a:spLocks noChangeShapeType="1"/>
              </p:cNvSpPr>
              <p:nvPr/>
            </p:nvSpPr>
            <p:spPr bwMode="auto">
              <a:xfrm flipV="1">
                <a:off x="3408" y="283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4342" name="Object 6"/>
              <p:cNvGraphicFramePr>
                <a:graphicFrameLocks noChangeAspect="1"/>
              </p:cNvGraphicFramePr>
              <p:nvPr/>
            </p:nvGraphicFramePr>
            <p:xfrm>
              <a:off x="2161" y="2338"/>
              <a:ext cx="1148" cy="545"/>
            </p:xfrm>
            <a:graphic>
              <a:graphicData uri="http://schemas.openxmlformats.org/presentationml/2006/ole">
                <p:oleObj spid="_x0000_s14342" name="Equation" r:id="rId5" imgW="507960" imgH="241200" progId="Equation.3">
                  <p:embed/>
                </p:oleObj>
              </a:graphicData>
            </a:graphic>
          </p:graphicFrame>
        </p:grpSp>
        <p:graphicFrame>
          <p:nvGraphicFramePr>
            <p:cNvPr id="14340" name="Object 4"/>
            <p:cNvGraphicFramePr>
              <a:graphicFrameLocks noChangeAspect="1"/>
            </p:cNvGraphicFramePr>
            <p:nvPr/>
          </p:nvGraphicFramePr>
          <p:xfrm>
            <a:off x="2256" y="3024"/>
            <a:ext cx="185" cy="231"/>
          </p:xfrm>
          <a:graphic>
            <a:graphicData uri="http://schemas.openxmlformats.org/presentationml/2006/ole">
              <p:oleObj spid="_x0000_s14340" name="Equation" r:id="rId6" imgW="152280" imgH="190440" progId="Equation.3">
                <p:embed/>
              </p:oleObj>
            </a:graphicData>
          </a:graphic>
        </p:graphicFrame>
        <p:graphicFrame>
          <p:nvGraphicFramePr>
            <p:cNvPr id="14341" name="Object 5"/>
            <p:cNvGraphicFramePr>
              <a:graphicFrameLocks noChangeAspect="1"/>
            </p:cNvGraphicFramePr>
            <p:nvPr/>
          </p:nvGraphicFramePr>
          <p:xfrm>
            <a:off x="4128" y="3024"/>
            <a:ext cx="185" cy="231"/>
          </p:xfrm>
          <a:graphic>
            <a:graphicData uri="http://schemas.openxmlformats.org/presentationml/2006/ole">
              <p:oleObj spid="_x0000_s14341" name="Equation" r:id="rId7" imgW="152280" imgH="19044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A93FB4-EB00-4FC0-8666-0AD6A24142C9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License Info for </a:t>
            </a:r>
            <a:r>
              <a:rPr lang="en-US" sz="3600" dirty="0" err="1" smtClean="0">
                <a:ea typeface="ＭＳ Ｐゴシック" pitchFamily="34" charset="-128"/>
              </a:rPr>
              <a:t>DSPFirst</a:t>
            </a:r>
            <a:r>
              <a:rPr lang="en-US" sz="3600" dirty="0" smtClean="0">
                <a:ea typeface="ＭＳ Ｐゴシック" pitchFamily="34" charset="-128"/>
              </a:rPr>
              <a:t> Slides</a:t>
            </a:r>
          </a:p>
        </p:txBody>
      </p:sp>
      <p:sp>
        <p:nvSpPr>
          <p:cNvPr id="3277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This work released under a </a:t>
            </a:r>
            <a:r>
              <a:rPr lang="en-US" sz="2400" smtClean="0">
                <a:ea typeface="ＭＳ Ｐゴシック" pitchFamily="34" charset="-128"/>
                <a:hlinkClick r:id="rId2"/>
              </a:rPr>
              <a:t>Creative Commons License</a:t>
            </a:r>
            <a:r>
              <a:rPr lang="en-US" sz="2400" smtClean="0">
                <a:ea typeface="ＭＳ Ｐゴシック" pitchFamily="34" charset="-128"/>
              </a:rPr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pitchFamily="34" charset="0"/>
                <a:ea typeface="ＭＳ Ｐゴシック" pitchFamily="34" charset="-128"/>
              </a:rPr>
              <a:t> </a:t>
            </a:r>
            <a:endParaRPr lang="en-US" sz="1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pitchFamily="34" charset="0"/>
                <a:ea typeface="ＭＳ Ｐゴシック" pitchFamily="34" charset="-128"/>
                <a:hlinkClick r:id="rId3"/>
              </a:rPr>
              <a:t>Full Text of the License</a:t>
            </a:r>
            <a:endParaRPr lang="en-US" sz="1800" smtClean="0">
              <a:latin typeface="Verdana" pitchFamily="34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pitchFamily="34" charset="0"/>
                <a:ea typeface="ＭＳ Ｐゴシック" pitchFamily="34" charset="-128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C9FD8A-D8F5-439B-957A-6BD76C731649}" type="slidenum">
              <a:rPr lang="en-US" smtClean="0">
                <a:ea typeface="ＭＳ Ｐゴシック" pitchFamily="34" charset="-128"/>
              </a:rPr>
              <a:pPr/>
              <a:t>20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EX: COSINE INPUT (ans-1)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5400" y="1627188"/>
          <a:ext cx="8964613" cy="990600"/>
        </p:xfrm>
        <a:graphic>
          <a:graphicData uri="http://schemas.openxmlformats.org/presentationml/2006/ole">
            <p:oleObj spid="_x0000_s15362" name="Equation" r:id="rId3" imgW="2298600" imgH="253800" progId="Equation.3">
              <p:embed/>
            </p:oleObj>
          </a:graphicData>
        </a:graphic>
      </p:graphicFrame>
      <p:graphicFrame>
        <p:nvGraphicFramePr>
          <p:cNvPr id="253976" name="Object 3"/>
          <p:cNvGraphicFramePr>
            <a:graphicFrameLocks noChangeAspect="1"/>
          </p:cNvGraphicFramePr>
          <p:nvPr/>
        </p:nvGraphicFramePr>
        <p:xfrm>
          <a:off x="468313" y="2708275"/>
          <a:ext cx="8435975" cy="1508125"/>
        </p:xfrm>
        <a:graphic>
          <a:graphicData uri="http://schemas.openxmlformats.org/presentationml/2006/ole">
            <p:oleObj spid="_x0000_s15363" name="Equation" r:id="rId4" imgW="2552400" imgH="457200" progId="Equation.3">
              <p:embed/>
            </p:oleObj>
          </a:graphicData>
        </a:graphic>
      </p:graphicFrame>
      <p:graphicFrame>
        <p:nvGraphicFramePr>
          <p:cNvPr id="253977" name="Object 4"/>
          <p:cNvGraphicFramePr>
            <a:graphicFrameLocks noChangeAspect="1"/>
          </p:cNvGraphicFramePr>
          <p:nvPr/>
        </p:nvGraphicFramePr>
        <p:xfrm>
          <a:off x="1585913" y="4378325"/>
          <a:ext cx="6170612" cy="2263775"/>
        </p:xfrm>
        <a:graphic>
          <a:graphicData uri="http://schemas.openxmlformats.org/presentationml/2006/ole">
            <p:oleObj spid="_x0000_s15364" name="Equation" r:id="rId5" imgW="1866600" imgH="685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63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63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B101F6-F078-40EA-A0B3-2BD0C8521253}" type="slidenum">
              <a:rPr lang="en-US" smtClean="0">
                <a:ea typeface="ＭＳ Ｐゴシック" pitchFamily="34" charset="-128"/>
              </a:rPr>
              <a:pPr/>
              <a:t>21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EX: COSINE INPUT (ans-2)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5400" y="1627188"/>
          <a:ext cx="8964613" cy="990600"/>
        </p:xfrm>
        <a:graphic>
          <a:graphicData uri="http://schemas.openxmlformats.org/presentationml/2006/ole">
            <p:oleObj spid="_x0000_s16386" name="Equation" r:id="rId3" imgW="2298600" imgH="253800" progId="Equation.3">
              <p:embed/>
            </p:oleObj>
          </a:graphicData>
        </a:graphic>
      </p:graphicFrame>
      <p:graphicFrame>
        <p:nvGraphicFramePr>
          <p:cNvPr id="256005" name="Object 3"/>
          <p:cNvGraphicFramePr>
            <a:graphicFrameLocks noChangeAspect="1"/>
          </p:cNvGraphicFramePr>
          <p:nvPr/>
        </p:nvGraphicFramePr>
        <p:xfrm>
          <a:off x="96838" y="3487738"/>
          <a:ext cx="8985250" cy="1363662"/>
        </p:xfrm>
        <a:graphic>
          <a:graphicData uri="http://schemas.openxmlformats.org/presentationml/2006/ole">
            <p:oleObj spid="_x0000_s16387" name="Equation" r:id="rId4" imgW="3174840" imgH="482400" progId="Equation.3">
              <p:embed/>
            </p:oleObj>
          </a:graphicData>
        </a:graphic>
      </p:graphicFrame>
      <p:graphicFrame>
        <p:nvGraphicFramePr>
          <p:cNvPr id="256007" name="Object 4"/>
          <p:cNvGraphicFramePr>
            <a:graphicFrameLocks noChangeAspect="1"/>
          </p:cNvGraphicFramePr>
          <p:nvPr/>
        </p:nvGraphicFramePr>
        <p:xfrm>
          <a:off x="314325" y="5105400"/>
          <a:ext cx="7000875" cy="1525588"/>
        </p:xfrm>
        <a:graphic>
          <a:graphicData uri="http://schemas.openxmlformats.org/presentationml/2006/ole">
            <p:oleObj spid="_x0000_s16388" name="Equation" r:id="rId5" imgW="2209680" imgH="482400" progId="Equation.3">
              <p:embed/>
            </p:oleObj>
          </a:graphicData>
        </a:graphic>
      </p:graphicFrame>
      <p:graphicFrame>
        <p:nvGraphicFramePr>
          <p:cNvPr id="256008" name="Object 5"/>
          <p:cNvGraphicFramePr>
            <a:graphicFrameLocks noChangeAspect="1"/>
          </p:cNvGraphicFramePr>
          <p:nvPr/>
        </p:nvGraphicFramePr>
        <p:xfrm>
          <a:off x="1766888" y="2578100"/>
          <a:ext cx="5535612" cy="795338"/>
        </p:xfrm>
        <a:graphic>
          <a:graphicData uri="http://schemas.openxmlformats.org/presentationml/2006/ole">
            <p:oleObj spid="_x0000_s16389" name="Equation" r:id="rId6" imgW="167616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015239-9DC4-455A-8BAF-E0C5C9C94073}" type="slidenum">
              <a:rPr lang="en-US" smtClean="0">
                <a:ea typeface="ＭＳ Ｐゴシック" pitchFamily="34" charset="-128"/>
              </a:rPr>
              <a:pPr/>
              <a:t>22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SINUSOID thru FIR</a:t>
            </a:r>
          </a:p>
        </p:txBody>
      </p:sp>
      <p:sp>
        <p:nvSpPr>
          <p:cNvPr id="1741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IF </a:t>
            </a:r>
          </a:p>
          <a:p>
            <a:r>
              <a:rPr lang="en-US" u="sng" smtClean="0">
                <a:ea typeface="ＭＳ Ｐゴシック" pitchFamily="34" charset="-128"/>
              </a:rPr>
              <a:t>Multiply the Magnitudes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r>
              <a:rPr lang="en-US" u="sng" smtClean="0">
                <a:ea typeface="ＭＳ Ｐゴシック" pitchFamily="34" charset="-128"/>
              </a:rPr>
              <a:t>Add the Phases</a:t>
            </a:r>
          </a:p>
        </p:txBody>
      </p:sp>
      <p:graphicFrame>
        <p:nvGraphicFramePr>
          <p:cNvPr id="271364" name="Object 2"/>
          <p:cNvGraphicFramePr>
            <a:graphicFrameLocks noChangeAspect="1"/>
          </p:cNvGraphicFramePr>
          <p:nvPr/>
        </p:nvGraphicFramePr>
        <p:xfrm>
          <a:off x="125413" y="4487863"/>
          <a:ext cx="8850312" cy="1684337"/>
        </p:xfrm>
        <a:graphic>
          <a:graphicData uri="http://schemas.openxmlformats.org/presentationml/2006/ole">
            <p:oleObj spid="_x0000_s17410" name="Equation" r:id="rId3" imgW="2793960" imgH="53316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524000" y="1676400"/>
          <a:ext cx="3941763" cy="763588"/>
        </p:xfrm>
        <a:graphic>
          <a:graphicData uri="http://schemas.openxmlformats.org/presentationml/2006/ole">
            <p:oleObj spid="_x0000_s17411" name="Equation" r:id="rId4" imgW="1244520" imgH="241200" progId="Equation.3">
              <p:embed/>
            </p:oleObj>
          </a:graphicData>
        </a:graphic>
      </p:graphicFrame>
      <p:sp>
        <p:nvSpPr>
          <p:cNvPr id="17417" name="TextBox 10"/>
          <p:cNvSpPr txBox="1">
            <a:spLocks noChangeArrowheads="1"/>
          </p:cNvSpPr>
          <p:nvPr/>
        </p:nvSpPr>
        <p:spPr bwMode="auto">
          <a:xfrm>
            <a:off x="6553200" y="1981200"/>
            <a:ext cx="1981200" cy="830263"/>
          </a:xfrm>
          <a:prstGeom prst="rect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When </a:t>
            </a:r>
            <a:r>
              <a:rPr lang="en-US" b="1" i="1"/>
              <a:t>b</a:t>
            </a:r>
            <a:r>
              <a:rPr lang="en-US" b="1" i="1" baseline="-25000"/>
              <a:t>k</a:t>
            </a:r>
            <a:r>
              <a:rPr lang="en-US"/>
              <a:t>’s are real valued</a:t>
            </a:r>
          </a:p>
        </p:txBody>
      </p:sp>
      <p:cxnSp>
        <p:nvCxnSpPr>
          <p:cNvPr id="17418" name="Straight Arrow Connector 12"/>
          <p:cNvCxnSpPr>
            <a:cxnSpLocks noChangeShapeType="1"/>
          </p:cNvCxnSpPr>
          <p:nvPr/>
        </p:nvCxnSpPr>
        <p:spPr bwMode="auto">
          <a:xfrm rot="10800000">
            <a:off x="5562600" y="2133600"/>
            <a:ext cx="914400" cy="2286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E71DF1-71BB-4072-869A-3E08D22A0591}" type="slidenum">
              <a:rPr lang="en-US" smtClean="0">
                <a:ea typeface="ＭＳ Ｐゴシック" pitchFamily="34" charset="-128"/>
              </a:rPr>
              <a:pPr/>
              <a:t>23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762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DLTI Demo with Sinusoids</a:t>
            </a:r>
          </a:p>
        </p:txBody>
      </p:sp>
      <p:pic>
        <p:nvPicPr>
          <p:cNvPr id="10" name="Picture 2" descr="ch06fig2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8821988" cy="497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4953000" y="1600200"/>
            <a:ext cx="1160462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FILTER</a:t>
            </a:r>
            <a:endParaRPr lang="en-US" i="1" dirty="0"/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905000" y="1905000"/>
            <a:ext cx="738187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x</a:t>
            </a:r>
            <a:r>
              <a:rPr lang="en-US" b="1"/>
              <a:t>[</a:t>
            </a:r>
            <a:r>
              <a:rPr lang="en-US" b="1" i="1"/>
              <a:t>n</a:t>
            </a:r>
            <a:r>
              <a:rPr lang="en-US" b="1"/>
              <a:t>]</a:t>
            </a:r>
            <a:endParaRPr lang="en-US" i="1"/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8382000" y="1524000"/>
            <a:ext cx="758541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 dirty="0" smtClean="0"/>
              <a:t>= y</a:t>
            </a:r>
            <a:r>
              <a:rPr lang="en-US" sz="1800" b="1" dirty="0" smtClean="0"/>
              <a:t>[</a:t>
            </a:r>
            <a:r>
              <a:rPr lang="en-US" sz="1800" b="1" i="1" dirty="0" smtClean="0"/>
              <a:t>n</a:t>
            </a:r>
            <a:r>
              <a:rPr lang="en-US" sz="1800" b="1" dirty="0"/>
              <a:t>]</a:t>
            </a:r>
            <a:endParaRPr lang="en-US" sz="1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animBg="1" autoUpdateAnimBg="0"/>
      <p:bldP spid="262149" grpId="0" animBg="1" autoUpdateAnimBg="0"/>
      <p:bldP spid="26215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44B205-84FC-46C6-A9D4-F1724F39FE5A}" type="slidenum">
              <a:rPr lang="en-US" smtClean="0">
                <a:ea typeface="ＭＳ Ｐゴシック" pitchFamily="34" charset="-128"/>
              </a:rPr>
              <a:pPr/>
              <a:t>24</a:t>
            </a:fld>
            <a:endParaRPr lang="en-US" smtClean="0">
              <a:ea typeface="ＭＳ Ｐゴシック" pitchFamily="34" charset="-128"/>
            </a:endParaRPr>
          </a:p>
        </p:txBody>
      </p:sp>
      <p:pic>
        <p:nvPicPr>
          <p:cNvPr id="34821" name="Picture 7" descr="LTI-demo-v112.gif                                              0000D967JIM-2                          B29E03F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20775"/>
            <a:ext cx="8153400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8382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LTI Demo with Sinusoids</a:t>
            </a:r>
          </a:p>
        </p:txBody>
      </p:sp>
      <p:grpSp>
        <p:nvGrpSpPr>
          <p:cNvPr id="34823" name="Group 8"/>
          <p:cNvGrpSpPr>
            <a:grpSpLocks/>
          </p:cNvGrpSpPr>
          <p:nvPr/>
        </p:nvGrpSpPr>
        <p:grpSpPr bwMode="auto">
          <a:xfrm>
            <a:off x="76200" y="1143000"/>
            <a:ext cx="8824913" cy="923925"/>
            <a:chOff x="48" y="720"/>
            <a:chExt cx="5559" cy="582"/>
          </a:xfrm>
        </p:grpSpPr>
        <p:sp>
          <p:nvSpPr>
            <p:cNvPr id="34824" name="Text Box 4"/>
            <p:cNvSpPr txBox="1">
              <a:spLocks noChangeArrowheads="1"/>
            </p:cNvSpPr>
            <p:nvPr/>
          </p:nvSpPr>
          <p:spPr bwMode="auto">
            <a:xfrm>
              <a:off x="3157" y="1072"/>
              <a:ext cx="593" cy="23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FILTER</a:t>
              </a:r>
              <a:endParaRPr lang="en-US" b="1" i="1">
                <a:latin typeface="Arial" charset="0"/>
              </a:endParaRPr>
            </a:p>
          </p:txBody>
        </p:sp>
        <p:sp>
          <p:nvSpPr>
            <p:cNvPr id="34825" name="Text Box 5"/>
            <p:cNvSpPr txBox="1">
              <a:spLocks noChangeArrowheads="1"/>
            </p:cNvSpPr>
            <p:nvPr/>
          </p:nvSpPr>
          <p:spPr bwMode="auto">
            <a:xfrm>
              <a:off x="48" y="845"/>
              <a:ext cx="409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/>
                <a:t>x</a:t>
              </a:r>
              <a:r>
                <a:rPr lang="en-US" sz="2000" b="1"/>
                <a:t>[</a:t>
              </a:r>
              <a:r>
                <a:rPr lang="en-US" sz="2000" b="1" i="1"/>
                <a:t>n</a:t>
              </a:r>
              <a:r>
                <a:rPr lang="en-US" sz="2000" b="1"/>
                <a:t>]</a:t>
              </a:r>
              <a:endParaRPr lang="en-US" i="1"/>
            </a:p>
          </p:txBody>
        </p:sp>
        <p:sp>
          <p:nvSpPr>
            <p:cNvPr id="34826" name="Text Box 6"/>
            <p:cNvSpPr txBox="1">
              <a:spLocks noChangeArrowheads="1"/>
            </p:cNvSpPr>
            <p:nvPr/>
          </p:nvSpPr>
          <p:spPr bwMode="auto">
            <a:xfrm>
              <a:off x="5207" y="720"/>
              <a:ext cx="400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i="1"/>
                <a:t>y</a:t>
              </a:r>
              <a:r>
                <a:rPr lang="en-US" sz="2000" b="1"/>
                <a:t>[</a:t>
              </a:r>
              <a:r>
                <a:rPr lang="en-US" sz="2000" b="1" i="1"/>
                <a:t>n</a:t>
              </a:r>
              <a:r>
                <a:rPr lang="en-US" sz="2000" b="1"/>
                <a:t>]</a:t>
              </a:r>
              <a:endParaRPr lang="en-US" i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9526A3-798F-46F8-89E9-D0330E04E5A8}" type="slidenum">
              <a:rPr lang="en-US" smtClean="0">
                <a:ea typeface="ＭＳ Ｐゴシック" pitchFamily="34" charset="-128"/>
              </a:rPr>
              <a:pPr/>
              <a:t>25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DIGITAL “FILTERING”</a:t>
            </a:r>
          </a:p>
        </p:txBody>
      </p:sp>
      <p:sp>
        <p:nvSpPr>
          <p:cNvPr id="18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924050"/>
            <a:ext cx="84074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ea typeface="ＭＳ Ｐゴシック" pitchFamily="34" charset="-128"/>
              </a:rPr>
              <a:t>SPECTRUM of x(t)   (SUM of SINUSOIDS)</a:t>
            </a:r>
            <a:endParaRPr lang="en-US" dirty="0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SPECTRUM of </a:t>
            </a:r>
            <a:r>
              <a:rPr lang="en-US" dirty="0" smtClean="0">
                <a:solidFill>
                  <a:schemeClr val="accent1"/>
                </a:solidFill>
                <a:ea typeface="ＭＳ Ｐゴシック" pitchFamily="34" charset="-128"/>
              </a:rPr>
              <a:t>x[n] (ALIASING a PROBLEM?)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SPECTRUM </a:t>
            </a:r>
            <a:r>
              <a:rPr lang="en-US" dirty="0" smtClean="0">
                <a:solidFill>
                  <a:schemeClr val="accent1"/>
                </a:solidFill>
                <a:ea typeface="ＭＳ Ｐゴシック" pitchFamily="34" charset="-128"/>
              </a:rPr>
              <a:t>y[n]</a:t>
            </a:r>
            <a:r>
              <a:rPr lang="en-US" dirty="0" smtClean="0">
                <a:ea typeface="ＭＳ Ｐゴシック" pitchFamily="34" charset="-128"/>
              </a:rPr>
              <a:t>  </a:t>
            </a:r>
            <a:r>
              <a:rPr lang="en-US" dirty="0" smtClean="0">
                <a:solidFill>
                  <a:schemeClr val="accent1"/>
                </a:solidFill>
                <a:ea typeface="ＭＳ Ｐゴシック" pitchFamily="34" charset="-128"/>
              </a:rPr>
              <a:t>(FIR Gain or Nulls)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Then, OUTPUT y(t) = SUM of SINUSOIDS</a:t>
            </a:r>
            <a:endParaRPr lang="en-US" dirty="0" smtClean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grpSp>
        <p:nvGrpSpPr>
          <p:cNvPr id="18447" name="Group 60"/>
          <p:cNvGrpSpPr>
            <a:grpSpLocks/>
          </p:cNvGrpSpPr>
          <p:nvPr/>
        </p:nvGrpSpPr>
        <p:grpSpPr bwMode="auto">
          <a:xfrm>
            <a:off x="228600" y="1900238"/>
            <a:ext cx="8778875" cy="1635125"/>
            <a:chOff x="144" y="1197"/>
            <a:chExt cx="5530" cy="1030"/>
          </a:xfrm>
        </p:grpSpPr>
        <p:sp>
          <p:nvSpPr>
            <p:cNvPr id="18451" name="Rectangle 9"/>
            <p:cNvSpPr>
              <a:spLocks noChangeArrowheads="1"/>
            </p:cNvSpPr>
            <p:nvPr/>
          </p:nvSpPr>
          <p:spPr bwMode="auto">
            <a:xfrm>
              <a:off x="2208" y="1200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18452" name="Rectangle 10"/>
            <p:cNvSpPr>
              <a:spLocks noChangeArrowheads="1"/>
            </p:cNvSpPr>
            <p:nvPr/>
          </p:nvSpPr>
          <p:spPr bwMode="auto">
            <a:xfrm>
              <a:off x="4032" y="1200"/>
              <a:ext cx="672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/>
                <a:t>D-to-A</a:t>
              </a:r>
              <a:endParaRPr lang="en-US" i="1"/>
            </a:p>
          </p:txBody>
        </p:sp>
        <p:sp>
          <p:nvSpPr>
            <p:cNvPr id="18453" name="Rectangle 12"/>
            <p:cNvSpPr>
              <a:spLocks noChangeArrowheads="1"/>
            </p:cNvSpPr>
            <p:nvPr/>
          </p:nvSpPr>
          <p:spPr bwMode="auto">
            <a:xfrm>
              <a:off x="912" y="1200"/>
              <a:ext cx="672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/>
                <a:t>A-to-D</a:t>
              </a:r>
              <a:endParaRPr lang="en-US" i="1"/>
            </a:p>
          </p:txBody>
        </p:sp>
        <p:sp>
          <p:nvSpPr>
            <p:cNvPr id="18454" name="Line 13"/>
            <p:cNvSpPr>
              <a:spLocks noChangeShapeType="1"/>
            </p:cNvSpPr>
            <p:nvPr/>
          </p:nvSpPr>
          <p:spPr bwMode="auto">
            <a:xfrm>
              <a:off x="1584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14"/>
            <p:cNvSpPr>
              <a:spLocks noChangeShapeType="1"/>
            </p:cNvSpPr>
            <p:nvPr/>
          </p:nvSpPr>
          <p:spPr bwMode="auto">
            <a:xfrm>
              <a:off x="3408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15"/>
            <p:cNvSpPr>
              <a:spLocks noChangeShapeType="1"/>
            </p:cNvSpPr>
            <p:nvPr/>
          </p:nvSpPr>
          <p:spPr bwMode="auto">
            <a:xfrm>
              <a:off x="4704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16"/>
            <p:cNvSpPr>
              <a:spLocks noChangeShapeType="1"/>
            </p:cNvSpPr>
            <p:nvPr/>
          </p:nvSpPr>
          <p:spPr bwMode="auto">
            <a:xfrm>
              <a:off x="288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Text Box 17"/>
            <p:cNvSpPr txBox="1">
              <a:spLocks noChangeArrowheads="1"/>
            </p:cNvSpPr>
            <p:nvPr/>
          </p:nvSpPr>
          <p:spPr bwMode="auto">
            <a:xfrm>
              <a:off x="288" y="1200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x(t)</a:t>
              </a:r>
              <a:endParaRPr lang="en-US" i="1"/>
            </a:p>
          </p:txBody>
        </p:sp>
        <p:sp>
          <p:nvSpPr>
            <p:cNvPr id="18459" name="Rectangle 18"/>
            <p:cNvSpPr>
              <a:spLocks noChangeArrowheads="1"/>
            </p:cNvSpPr>
            <p:nvPr/>
          </p:nvSpPr>
          <p:spPr bwMode="auto">
            <a:xfrm>
              <a:off x="4848" y="1200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y(t)</a:t>
              </a:r>
            </a:p>
          </p:txBody>
        </p:sp>
        <p:sp>
          <p:nvSpPr>
            <p:cNvPr id="18460" name="Rectangle 19"/>
            <p:cNvSpPr>
              <a:spLocks noChangeArrowheads="1"/>
            </p:cNvSpPr>
            <p:nvPr/>
          </p:nvSpPr>
          <p:spPr bwMode="auto">
            <a:xfrm>
              <a:off x="3504" y="1200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18461" name="Rectangle 20"/>
            <p:cNvSpPr>
              <a:spLocks noChangeArrowheads="1"/>
            </p:cNvSpPr>
            <p:nvPr/>
          </p:nvSpPr>
          <p:spPr bwMode="auto">
            <a:xfrm>
              <a:off x="1680" y="1200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18462" name="Line 22"/>
            <p:cNvSpPr>
              <a:spLocks noChangeShapeType="1"/>
            </p:cNvSpPr>
            <p:nvPr/>
          </p:nvSpPr>
          <p:spPr bwMode="auto">
            <a:xfrm>
              <a:off x="144" y="19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23"/>
            <p:cNvSpPr>
              <a:spLocks noChangeShapeType="1"/>
            </p:cNvSpPr>
            <p:nvPr/>
          </p:nvSpPr>
          <p:spPr bwMode="auto">
            <a:xfrm flipV="1">
              <a:off x="624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24"/>
            <p:cNvSpPr>
              <a:spLocks noChangeShapeType="1"/>
            </p:cNvSpPr>
            <p:nvPr/>
          </p:nvSpPr>
          <p:spPr bwMode="auto">
            <a:xfrm flipV="1">
              <a:off x="768" y="17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Line 25"/>
            <p:cNvSpPr>
              <a:spLocks noChangeShapeType="1"/>
            </p:cNvSpPr>
            <p:nvPr/>
          </p:nvSpPr>
          <p:spPr bwMode="auto">
            <a:xfrm flipV="1">
              <a:off x="480" y="17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Line 26"/>
            <p:cNvSpPr>
              <a:spLocks noChangeShapeType="1"/>
            </p:cNvSpPr>
            <p:nvPr/>
          </p:nvSpPr>
          <p:spPr bwMode="auto">
            <a:xfrm flipV="1">
              <a:off x="864" y="18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Line 28"/>
            <p:cNvSpPr>
              <a:spLocks noChangeShapeType="1"/>
            </p:cNvSpPr>
            <p:nvPr/>
          </p:nvSpPr>
          <p:spPr bwMode="auto">
            <a:xfrm flipV="1">
              <a:off x="384" y="18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Line 29"/>
            <p:cNvSpPr>
              <a:spLocks noChangeShapeType="1"/>
            </p:cNvSpPr>
            <p:nvPr/>
          </p:nvSpPr>
          <p:spPr bwMode="auto">
            <a:xfrm>
              <a:off x="4560" y="19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Line 30"/>
            <p:cNvSpPr>
              <a:spLocks noChangeShapeType="1"/>
            </p:cNvSpPr>
            <p:nvPr/>
          </p:nvSpPr>
          <p:spPr bwMode="auto">
            <a:xfrm flipV="1">
              <a:off x="5040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31"/>
            <p:cNvSpPr>
              <a:spLocks noChangeShapeType="1"/>
            </p:cNvSpPr>
            <p:nvPr/>
          </p:nvSpPr>
          <p:spPr bwMode="auto">
            <a:xfrm flipV="1">
              <a:off x="5184" y="187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32"/>
            <p:cNvSpPr>
              <a:spLocks noChangeShapeType="1"/>
            </p:cNvSpPr>
            <p:nvPr/>
          </p:nvSpPr>
          <p:spPr bwMode="auto">
            <a:xfrm flipV="1">
              <a:off x="4896" y="187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Line 33"/>
            <p:cNvSpPr>
              <a:spLocks noChangeShapeType="1"/>
            </p:cNvSpPr>
            <p:nvPr/>
          </p:nvSpPr>
          <p:spPr bwMode="auto">
            <a:xfrm flipV="1">
              <a:off x="5280" y="17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Line 34"/>
            <p:cNvSpPr>
              <a:spLocks noChangeShapeType="1"/>
            </p:cNvSpPr>
            <p:nvPr/>
          </p:nvSpPr>
          <p:spPr bwMode="auto">
            <a:xfrm flipV="1">
              <a:off x="4800" y="17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35"/>
            <p:cNvSpPr>
              <a:spLocks noChangeShapeType="1"/>
            </p:cNvSpPr>
            <p:nvPr/>
          </p:nvSpPr>
          <p:spPr bwMode="auto">
            <a:xfrm>
              <a:off x="1440" y="19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36"/>
            <p:cNvSpPr>
              <a:spLocks noChangeShapeType="1"/>
            </p:cNvSpPr>
            <p:nvPr/>
          </p:nvSpPr>
          <p:spPr bwMode="auto">
            <a:xfrm flipV="1">
              <a:off x="1920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37"/>
            <p:cNvSpPr>
              <a:spLocks noChangeShapeType="1"/>
            </p:cNvSpPr>
            <p:nvPr/>
          </p:nvSpPr>
          <p:spPr bwMode="auto">
            <a:xfrm flipV="1">
              <a:off x="2064" y="1728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38"/>
            <p:cNvSpPr>
              <a:spLocks noChangeShapeType="1"/>
            </p:cNvSpPr>
            <p:nvPr/>
          </p:nvSpPr>
          <p:spPr bwMode="auto">
            <a:xfrm flipV="1">
              <a:off x="1776" y="1728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39"/>
            <p:cNvSpPr>
              <a:spLocks noChangeShapeType="1"/>
            </p:cNvSpPr>
            <p:nvPr/>
          </p:nvSpPr>
          <p:spPr bwMode="auto">
            <a:xfrm flipV="1">
              <a:off x="2160" y="1824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40"/>
            <p:cNvSpPr>
              <a:spLocks noChangeShapeType="1"/>
            </p:cNvSpPr>
            <p:nvPr/>
          </p:nvSpPr>
          <p:spPr bwMode="auto">
            <a:xfrm flipV="1">
              <a:off x="1680" y="1824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Line 41"/>
            <p:cNvSpPr>
              <a:spLocks noChangeShapeType="1"/>
            </p:cNvSpPr>
            <p:nvPr/>
          </p:nvSpPr>
          <p:spPr bwMode="auto">
            <a:xfrm>
              <a:off x="3264" y="19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42"/>
            <p:cNvSpPr>
              <a:spLocks noChangeShapeType="1"/>
            </p:cNvSpPr>
            <p:nvPr/>
          </p:nvSpPr>
          <p:spPr bwMode="auto">
            <a:xfrm flipV="1">
              <a:off x="3744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43"/>
            <p:cNvSpPr>
              <a:spLocks noChangeShapeType="1"/>
            </p:cNvSpPr>
            <p:nvPr/>
          </p:nvSpPr>
          <p:spPr bwMode="auto">
            <a:xfrm flipV="1">
              <a:off x="3888" y="1872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44"/>
            <p:cNvSpPr>
              <a:spLocks noChangeShapeType="1"/>
            </p:cNvSpPr>
            <p:nvPr/>
          </p:nvSpPr>
          <p:spPr bwMode="auto">
            <a:xfrm flipV="1">
              <a:off x="3600" y="1872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Line 45"/>
            <p:cNvSpPr>
              <a:spLocks noChangeShapeType="1"/>
            </p:cNvSpPr>
            <p:nvPr/>
          </p:nvSpPr>
          <p:spPr bwMode="auto">
            <a:xfrm flipV="1">
              <a:off x="3984" y="1728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Line 46"/>
            <p:cNvSpPr>
              <a:spLocks noChangeShapeType="1"/>
            </p:cNvSpPr>
            <p:nvPr/>
          </p:nvSpPr>
          <p:spPr bwMode="auto">
            <a:xfrm flipV="1">
              <a:off x="3504" y="1728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437" name="Object 5"/>
            <p:cNvGraphicFramePr>
              <a:graphicFrameLocks noChangeAspect="1"/>
            </p:cNvGraphicFramePr>
            <p:nvPr/>
          </p:nvGraphicFramePr>
          <p:xfrm>
            <a:off x="2212" y="1197"/>
            <a:ext cx="1148" cy="546"/>
          </p:xfrm>
          <a:graphic>
            <a:graphicData uri="http://schemas.openxmlformats.org/presentationml/2006/ole">
              <p:oleObj spid="_x0000_s18437" name="Equation" r:id="rId4" imgW="507960" imgH="241200" progId="Equation.3">
                <p:embed/>
              </p:oleObj>
            </a:graphicData>
          </a:graphic>
        </p:graphicFrame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380" y="1950"/>
            <a:ext cx="222" cy="277"/>
          </p:xfrm>
          <a:graphic>
            <a:graphicData uri="http://schemas.openxmlformats.org/presentationml/2006/ole">
              <p:oleObj spid="_x0000_s18438" name="Equation" r:id="rId5" imgW="152280" imgH="190440" progId="Equation.3">
                <p:embed/>
              </p:oleObj>
            </a:graphicData>
          </a:graphic>
        </p:graphicFrame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4176" y="1950"/>
            <a:ext cx="221" cy="277"/>
          </p:xfrm>
          <a:graphic>
            <a:graphicData uri="http://schemas.openxmlformats.org/presentationml/2006/ole">
              <p:oleObj spid="_x0000_s18439" name="Equation" r:id="rId6" imgW="152280" imgH="190440" progId="Equation.3">
                <p:embed/>
              </p:oleObj>
            </a:graphicData>
          </a:graphic>
        </p:graphicFrame>
        <p:graphicFrame>
          <p:nvGraphicFramePr>
            <p:cNvPr id="18440" name="Object 8"/>
            <p:cNvGraphicFramePr>
              <a:graphicFrameLocks noChangeAspect="1"/>
            </p:cNvGraphicFramePr>
            <p:nvPr/>
          </p:nvGraphicFramePr>
          <p:xfrm>
            <a:off x="1045" y="2004"/>
            <a:ext cx="203" cy="167"/>
          </p:xfrm>
          <a:graphic>
            <a:graphicData uri="http://schemas.openxmlformats.org/presentationml/2006/ole">
              <p:oleObj spid="_x0000_s18440" name="Equation" r:id="rId7" imgW="139700" imgH="114300" progId="Equation.3">
                <p:embed/>
              </p:oleObj>
            </a:graphicData>
          </a:graphic>
        </p:graphicFrame>
        <p:graphicFrame>
          <p:nvGraphicFramePr>
            <p:cNvPr id="18441" name="Object 9"/>
            <p:cNvGraphicFramePr>
              <a:graphicFrameLocks noChangeAspect="1"/>
            </p:cNvGraphicFramePr>
            <p:nvPr/>
          </p:nvGraphicFramePr>
          <p:xfrm>
            <a:off x="5452" y="1975"/>
            <a:ext cx="222" cy="204"/>
          </p:xfrm>
          <a:graphic>
            <a:graphicData uri="http://schemas.openxmlformats.org/presentationml/2006/ole">
              <p:oleObj spid="_x0000_s18441" name="Equation" r:id="rId8" imgW="152280" imgH="139680" progId="Equation.3">
                <p:embed/>
              </p:oleObj>
            </a:graphicData>
          </a:graphic>
        </p:graphicFrame>
      </p:grpSp>
      <p:grpSp>
        <p:nvGrpSpPr>
          <p:cNvPr id="18448" name="Group 61"/>
          <p:cNvGrpSpPr>
            <a:grpSpLocks/>
          </p:cNvGrpSpPr>
          <p:nvPr/>
        </p:nvGrpSpPr>
        <p:grpSpPr bwMode="auto">
          <a:xfrm>
            <a:off x="457200" y="3562350"/>
            <a:ext cx="503238" cy="1752600"/>
            <a:chOff x="288" y="2622"/>
            <a:chExt cx="317" cy="1104"/>
          </a:xfrm>
        </p:grpSpPr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288" y="2981"/>
            <a:ext cx="303" cy="379"/>
          </p:xfrm>
          <a:graphic>
            <a:graphicData uri="http://schemas.openxmlformats.org/presentationml/2006/ole">
              <p:oleObj spid="_x0000_s18434" name="Equation" r:id="rId9" imgW="152280" imgH="190440" progId="Equation.3">
                <p:embed/>
              </p:oleObj>
            </a:graphicData>
          </a:graphic>
        </p:graphicFrame>
        <p:graphicFrame>
          <p:nvGraphicFramePr>
            <p:cNvPr id="18435" name="Object 3"/>
            <p:cNvGraphicFramePr>
              <a:graphicFrameLocks noChangeAspect="1"/>
            </p:cNvGraphicFramePr>
            <p:nvPr/>
          </p:nvGraphicFramePr>
          <p:xfrm>
            <a:off x="384" y="2622"/>
            <a:ext cx="221" cy="204"/>
          </p:xfrm>
          <a:graphic>
            <a:graphicData uri="http://schemas.openxmlformats.org/presentationml/2006/ole">
              <p:oleObj spid="_x0000_s18435" name="Equation" r:id="rId10" imgW="152280" imgH="139680" progId="Equation.3">
                <p:embed/>
              </p:oleObj>
            </a:graphicData>
          </a:graphic>
        </p:graphicFrame>
        <p:graphicFrame>
          <p:nvGraphicFramePr>
            <p:cNvPr id="18436" name="Object 4"/>
            <p:cNvGraphicFramePr>
              <a:graphicFrameLocks noChangeAspect="1"/>
            </p:cNvGraphicFramePr>
            <p:nvPr/>
          </p:nvGraphicFramePr>
          <p:xfrm>
            <a:off x="384" y="3522"/>
            <a:ext cx="221" cy="204"/>
          </p:xfrm>
          <a:graphic>
            <a:graphicData uri="http://schemas.openxmlformats.org/presentationml/2006/ole">
              <p:oleObj spid="_x0000_s18436" name="Equation" r:id="rId11" imgW="152280" imgH="139680" progId="Equation.3">
                <p:embed/>
              </p:oleObj>
            </a:graphicData>
          </a:graphic>
        </p:graphicFrame>
      </p:grpSp>
      <p:sp>
        <p:nvSpPr>
          <p:cNvPr id="18449" name="TextBox 51"/>
          <p:cNvSpPr txBox="1">
            <a:spLocks noChangeArrowheads="1"/>
          </p:cNvSpPr>
          <p:nvPr/>
        </p:nvSpPr>
        <p:spPr bwMode="auto">
          <a:xfrm>
            <a:off x="228600" y="59436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066800" y="5562600"/>
            <a:ext cx="7162800" cy="707886"/>
          </a:xfrm>
          <a:prstGeom prst="rect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 smtClean="0">
                <a:latin typeface="+mn-lt"/>
              </a:rPr>
              <a:t>Question: </a:t>
            </a:r>
            <a:r>
              <a:rPr lang="en-US" sz="2000" i="1" dirty="0">
                <a:latin typeface="+mn-lt"/>
              </a:rPr>
              <a:t>how to characterize the effects of a digital filter on the analog signals</a:t>
            </a:r>
            <a:r>
              <a:rPr lang="en-US" sz="2000" i="1" dirty="0" smtClean="0">
                <a:latin typeface="+mn-lt"/>
              </a:rPr>
              <a:t>?          </a:t>
            </a:r>
            <a:r>
              <a:rPr lang="en-US" sz="2000" i="1" dirty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    Answer: Frequency Scaling</a:t>
            </a:r>
            <a:endParaRPr lang="en-US" sz="20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FFE385-D12D-405E-8D16-EB17CD8C1FF6}" type="slidenum">
              <a:rPr lang="en-US" smtClean="0">
                <a:ea typeface="ＭＳ Ｐゴシック" pitchFamily="34" charset="-128"/>
              </a:rPr>
              <a:pPr/>
              <a:t>26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FREQUENCY SCALING</a:t>
            </a:r>
          </a:p>
        </p:txBody>
      </p:sp>
      <p:sp>
        <p:nvSpPr>
          <p:cNvPr id="19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85950"/>
            <a:ext cx="8178800" cy="4171950"/>
          </a:xfrm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TIME SAMPLING:</a:t>
            </a:r>
            <a:endParaRPr lang="en-US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IF </a:t>
            </a:r>
            <a:r>
              <a:rPr lang="en-US" u="sng" smtClean="0">
                <a:solidFill>
                  <a:schemeClr val="accent1"/>
                </a:solidFill>
                <a:ea typeface="ＭＳ Ｐゴシック" pitchFamily="34" charset="-128"/>
              </a:rPr>
              <a:t>NO</a:t>
            </a:r>
            <a:r>
              <a:rPr lang="en-US" smtClean="0">
                <a:ea typeface="ＭＳ Ｐゴシック" pitchFamily="34" charset="-128"/>
              </a:rPr>
              <a:t> ALIASING: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FREQUENCY SCALING</a:t>
            </a:r>
            <a:endParaRPr lang="en-US" smtClean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grpSp>
        <p:nvGrpSpPr>
          <p:cNvPr id="19470" name="Group 47"/>
          <p:cNvGrpSpPr>
            <a:grpSpLocks/>
          </p:cNvGrpSpPr>
          <p:nvPr/>
        </p:nvGrpSpPr>
        <p:grpSpPr bwMode="auto">
          <a:xfrm>
            <a:off x="228600" y="1905000"/>
            <a:ext cx="8763000" cy="1600200"/>
            <a:chOff x="144" y="1200"/>
            <a:chExt cx="5520" cy="1008"/>
          </a:xfrm>
        </p:grpSpPr>
        <p:sp>
          <p:nvSpPr>
            <p:cNvPr id="19471" name="Rectangle 4"/>
            <p:cNvSpPr>
              <a:spLocks noChangeArrowheads="1"/>
            </p:cNvSpPr>
            <p:nvPr/>
          </p:nvSpPr>
          <p:spPr bwMode="auto">
            <a:xfrm>
              <a:off x="2208" y="1200"/>
              <a:ext cx="1200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19472" name="Rectangle 5"/>
            <p:cNvSpPr>
              <a:spLocks noChangeArrowheads="1"/>
            </p:cNvSpPr>
            <p:nvPr/>
          </p:nvSpPr>
          <p:spPr bwMode="auto">
            <a:xfrm>
              <a:off x="4032" y="1200"/>
              <a:ext cx="672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/>
                <a:t>D-to-A</a:t>
              </a:r>
              <a:endParaRPr lang="en-US" i="1"/>
            </a:p>
          </p:txBody>
        </p:sp>
        <p:sp>
          <p:nvSpPr>
            <p:cNvPr id="19473" name="Rectangle 6"/>
            <p:cNvSpPr>
              <a:spLocks noChangeArrowheads="1"/>
            </p:cNvSpPr>
            <p:nvPr/>
          </p:nvSpPr>
          <p:spPr bwMode="auto">
            <a:xfrm>
              <a:off x="912" y="1200"/>
              <a:ext cx="672" cy="576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/>
                <a:t>A-to-D</a:t>
              </a:r>
              <a:endParaRPr lang="en-US" i="1"/>
            </a:p>
          </p:txBody>
        </p:sp>
        <p:sp>
          <p:nvSpPr>
            <p:cNvPr id="19474" name="Line 7"/>
            <p:cNvSpPr>
              <a:spLocks noChangeShapeType="1"/>
            </p:cNvSpPr>
            <p:nvPr/>
          </p:nvSpPr>
          <p:spPr bwMode="auto">
            <a:xfrm>
              <a:off x="1584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8"/>
            <p:cNvSpPr>
              <a:spLocks noChangeShapeType="1"/>
            </p:cNvSpPr>
            <p:nvPr/>
          </p:nvSpPr>
          <p:spPr bwMode="auto">
            <a:xfrm>
              <a:off x="3408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9"/>
            <p:cNvSpPr>
              <a:spLocks noChangeShapeType="1"/>
            </p:cNvSpPr>
            <p:nvPr/>
          </p:nvSpPr>
          <p:spPr bwMode="auto">
            <a:xfrm>
              <a:off x="4704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10"/>
            <p:cNvSpPr>
              <a:spLocks noChangeShapeType="1"/>
            </p:cNvSpPr>
            <p:nvPr/>
          </p:nvSpPr>
          <p:spPr bwMode="auto">
            <a:xfrm>
              <a:off x="288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Text Box 11"/>
            <p:cNvSpPr txBox="1">
              <a:spLocks noChangeArrowheads="1"/>
            </p:cNvSpPr>
            <p:nvPr/>
          </p:nvSpPr>
          <p:spPr bwMode="auto">
            <a:xfrm>
              <a:off x="288" y="1200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x(t)</a:t>
              </a:r>
              <a:endParaRPr lang="en-US" i="1"/>
            </a:p>
          </p:txBody>
        </p:sp>
        <p:sp>
          <p:nvSpPr>
            <p:cNvPr id="19479" name="Rectangle 12"/>
            <p:cNvSpPr>
              <a:spLocks noChangeArrowheads="1"/>
            </p:cNvSpPr>
            <p:nvPr/>
          </p:nvSpPr>
          <p:spPr bwMode="auto">
            <a:xfrm>
              <a:off x="4848" y="1200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y(t)</a:t>
              </a:r>
            </a:p>
          </p:txBody>
        </p:sp>
        <p:sp>
          <p:nvSpPr>
            <p:cNvPr id="19480" name="Rectangle 13"/>
            <p:cNvSpPr>
              <a:spLocks noChangeArrowheads="1"/>
            </p:cNvSpPr>
            <p:nvPr/>
          </p:nvSpPr>
          <p:spPr bwMode="auto">
            <a:xfrm>
              <a:off x="3504" y="1200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19481" name="Rectangle 14"/>
            <p:cNvSpPr>
              <a:spLocks noChangeArrowheads="1"/>
            </p:cNvSpPr>
            <p:nvPr/>
          </p:nvSpPr>
          <p:spPr bwMode="auto">
            <a:xfrm>
              <a:off x="1680" y="1200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19482" name="Line 15"/>
            <p:cNvSpPr>
              <a:spLocks noChangeShapeType="1"/>
            </p:cNvSpPr>
            <p:nvPr/>
          </p:nvSpPr>
          <p:spPr bwMode="auto">
            <a:xfrm>
              <a:off x="144" y="19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16"/>
            <p:cNvSpPr>
              <a:spLocks noChangeShapeType="1"/>
            </p:cNvSpPr>
            <p:nvPr/>
          </p:nvSpPr>
          <p:spPr bwMode="auto">
            <a:xfrm flipV="1">
              <a:off x="624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Line 17"/>
            <p:cNvSpPr>
              <a:spLocks noChangeShapeType="1"/>
            </p:cNvSpPr>
            <p:nvPr/>
          </p:nvSpPr>
          <p:spPr bwMode="auto">
            <a:xfrm flipV="1">
              <a:off x="768" y="17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Line 18"/>
            <p:cNvSpPr>
              <a:spLocks noChangeShapeType="1"/>
            </p:cNvSpPr>
            <p:nvPr/>
          </p:nvSpPr>
          <p:spPr bwMode="auto">
            <a:xfrm flipV="1">
              <a:off x="480" y="17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19"/>
            <p:cNvSpPr>
              <a:spLocks noChangeShapeType="1"/>
            </p:cNvSpPr>
            <p:nvPr/>
          </p:nvSpPr>
          <p:spPr bwMode="auto">
            <a:xfrm flipV="1">
              <a:off x="864" y="18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20"/>
            <p:cNvSpPr>
              <a:spLocks noChangeShapeType="1"/>
            </p:cNvSpPr>
            <p:nvPr/>
          </p:nvSpPr>
          <p:spPr bwMode="auto">
            <a:xfrm flipV="1">
              <a:off x="384" y="18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21"/>
            <p:cNvSpPr>
              <a:spLocks noChangeShapeType="1"/>
            </p:cNvSpPr>
            <p:nvPr/>
          </p:nvSpPr>
          <p:spPr bwMode="auto">
            <a:xfrm>
              <a:off x="4560" y="19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Line 22"/>
            <p:cNvSpPr>
              <a:spLocks noChangeShapeType="1"/>
            </p:cNvSpPr>
            <p:nvPr/>
          </p:nvSpPr>
          <p:spPr bwMode="auto">
            <a:xfrm flipV="1">
              <a:off x="5040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23"/>
            <p:cNvSpPr>
              <a:spLocks noChangeShapeType="1"/>
            </p:cNvSpPr>
            <p:nvPr/>
          </p:nvSpPr>
          <p:spPr bwMode="auto">
            <a:xfrm flipV="1">
              <a:off x="5184" y="187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24"/>
            <p:cNvSpPr>
              <a:spLocks noChangeShapeType="1"/>
            </p:cNvSpPr>
            <p:nvPr/>
          </p:nvSpPr>
          <p:spPr bwMode="auto">
            <a:xfrm flipV="1">
              <a:off x="4896" y="187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Line 25"/>
            <p:cNvSpPr>
              <a:spLocks noChangeShapeType="1"/>
            </p:cNvSpPr>
            <p:nvPr/>
          </p:nvSpPr>
          <p:spPr bwMode="auto">
            <a:xfrm flipV="1">
              <a:off x="5280" y="17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Line 26"/>
            <p:cNvSpPr>
              <a:spLocks noChangeShapeType="1"/>
            </p:cNvSpPr>
            <p:nvPr/>
          </p:nvSpPr>
          <p:spPr bwMode="auto">
            <a:xfrm flipV="1">
              <a:off x="4800" y="17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Line 27"/>
            <p:cNvSpPr>
              <a:spLocks noChangeShapeType="1"/>
            </p:cNvSpPr>
            <p:nvPr/>
          </p:nvSpPr>
          <p:spPr bwMode="auto">
            <a:xfrm>
              <a:off x="1440" y="19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28"/>
            <p:cNvSpPr>
              <a:spLocks noChangeShapeType="1"/>
            </p:cNvSpPr>
            <p:nvPr/>
          </p:nvSpPr>
          <p:spPr bwMode="auto">
            <a:xfrm flipV="1">
              <a:off x="1920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Line 29"/>
            <p:cNvSpPr>
              <a:spLocks noChangeShapeType="1"/>
            </p:cNvSpPr>
            <p:nvPr/>
          </p:nvSpPr>
          <p:spPr bwMode="auto">
            <a:xfrm flipV="1">
              <a:off x="2064" y="1728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Line 30"/>
            <p:cNvSpPr>
              <a:spLocks noChangeShapeType="1"/>
            </p:cNvSpPr>
            <p:nvPr/>
          </p:nvSpPr>
          <p:spPr bwMode="auto">
            <a:xfrm flipV="1">
              <a:off x="1776" y="1728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Line 31"/>
            <p:cNvSpPr>
              <a:spLocks noChangeShapeType="1"/>
            </p:cNvSpPr>
            <p:nvPr/>
          </p:nvSpPr>
          <p:spPr bwMode="auto">
            <a:xfrm flipV="1">
              <a:off x="2160" y="1824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Line 32"/>
            <p:cNvSpPr>
              <a:spLocks noChangeShapeType="1"/>
            </p:cNvSpPr>
            <p:nvPr/>
          </p:nvSpPr>
          <p:spPr bwMode="auto">
            <a:xfrm flipV="1">
              <a:off x="1680" y="1824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Line 33"/>
            <p:cNvSpPr>
              <a:spLocks noChangeShapeType="1"/>
            </p:cNvSpPr>
            <p:nvPr/>
          </p:nvSpPr>
          <p:spPr bwMode="auto">
            <a:xfrm>
              <a:off x="3264" y="19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Line 34"/>
            <p:cNvSpPr>
              <a:spLocks noChangeShapeType="1"/>
            </p:cNvSpPr>
            <p:nvPr/>
          </p:nvSpPr>
          <p:spPr bwMode="auto">
            <a:xfrm flipV="1">
              <a:off x="3744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Line 35"/>
            <p:cNvSpPr>
              <a:spLocks noChangeShapeType="1"/>
            </p:cNvSpPr>
            <p:nvPr/>
          </p:nvSpPr>
          <p:spPr bwMode="auto">
            <a:xfrm flipV="1">
              <a:off x="3888" y="1872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36"/>
            <p:cNvSpPr>
              <a:spLocks noChangeShapeType="1"/>
            </p:cNvSpPr>
            <p:nvPr/>
          </p:nvSpPr>
          <p:spPr bwMode="auto">
            <a:xfrm flipV="1">
              <a:off x="3600" y="1872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Line 37"/>
            <p:cNvSpPr>
              <a:spLocks noChangeShapeType="1"/>
            </p:cNvSpPr>
            <p:nvPr/>
          </p:nvSpPr>
          <p:spPr bwMode="auto">
            <a:xfrm flipV="1">
              <a:off x="3984" y="1728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38"/>
            <p:cNvSpPr>
              <a:spLocks noChangeShapeType="1"/>
            </p:cNvSpPr>
            <p:nvPr/>
          </p:nvSpPr>
          <p:spPr bwMode="auto">
            <a:xfrm flipV="1">
              <a:off x="3504" y="1728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460" name="Object 4"/>
            <p:cNvGraphicFramePr>
              <a:graphicFrameLocks noChangeAspect="1"/>
            </p:cNvGraphicFramePr>
            <p:nvPr/>
          </p:nvGraphicFramePr>
          <p:xfrm>
            <a:off x="2226" y="1205"/>
            <a:ext cx="1119" cy="517"/>
          </p:xfrm>
          <a:graphic>
            <a:graphicData uri="http://schemas.openxmlformats.org/presentationml/2006/ole">
              <p:oleObj spid="_x0000_s19460" name="Equation" r:id="rId3" imgW="495000" imgH="228600" progId="Equation.3">
                <p:embed/>
              </p:oleObj>
            </a:graphicData>
          </a:graphic>
        </p:graphicFrame>
        <p:graphicFrame>
          <p:nvGraphicFramePr>
            <p:cNvPr id="19461" name="Object 5"/>
            <p:cNvGraphicFramePr>
              <a:graphicFrameLocks noChangeAspect="1"/>
            </p:cNvGraphicFramePr>
            <p:nvPr/>
          </p:nvGraphicFramePr>
          <p:xfrm>
            <a:off x="2389" y="1968"/>
            <a:ext cx="203" cy="240"/>
          </p:xfrm>
          <a:graphic>
            <a:graphicData uri="http://schemas.openxmlformats.org/presentationml/2006/ole">
              <p:oleObj spid="_x0000_s19461" name="Equation" r:id="rId4" imgW="139700" imgH="165100" progId="Equation.3">
                <p:embed/>
              </p:oleObj>
            </a:graphicData>
          </a:graphic>
        </p:graphicFrame>
        <p:graphicFrame>
          <p:nvGraphicFramePr>
            <p:cNvPr id="19462" name="Object 6"/>
            <p:cNvGraphicFramePr>
              <a:graphicFrameLocks noChangeAspect="1"/>
            </p:cNvGraphicFramePr>
            <p:nvPr/>
          </p:nvGraphicFramePr>
          <p:xfrm>
            <a:off x="4213" y="1968"/>
            <a:ext cx="203" cy="240"/>
          </p:xfrm>
          <a:graphic>
            <a:graphicData uri="http://schemas.openxmlformats.org/presentationml/2006/ole">
              <p:oleObj spid="_x0000_s19462" name="Equation" r:id="rId5" imgW="139700" imgH="165100" progId="Equation.3">
                <p:embed/>
              </p:oleObj>
            </a:graphicData>
          </a:graphic>
        </p:graphicFrame>
        <p:graphicFrame>
          <p:nvGraphicFramePr>
            <p:cNvPr id="19463" name="Object 7"/>
            <p:cNvGraphicFramePr>
              <a:graphicFrameLocks noChangeAspect="1"/>
            </p:cNvGraphicFramePr>
            <p:nvPr/>
          </p:nvGraphicFramePr>
          <p:xfrm>
            <a:off x="1045" y="2004"/>
            <a:ext cx="203" cy="167"/>
          </p:xfrm>
          <a:graphic>
            <a:graphicData uri="http://schemas.openxmlformats.org/presentationml/2006/ole">
              <p:oleObj spid="_x0000_s19463" name="Equation" r:id="rId6" imgW="139700" imgH="114300" progId="Equation.3">
                <p:embed/>
              </p:oleObj>
            </a:graphicData>
          </a:graphic>
        </p:graphicFrame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5461" y="1993"/>
            <a:ext cx="203" cy="167"/>
          </p:xfrm>
          <a:graphic>
            <a:graphicData uri="http://schemas.openxmlformats.org/presentationml/2006/ole">
              <p:oleObj spid="_x0000_s19464" name="Equation" r:id="rId7" imgW="139700" imgH="114300" progId="Equation.3">
                <p:embed/>
              </p:oleObj>
            </a:graphicData>
          </a:graphic>
        </p:graphicFrame>
      </p:grp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087938" y="4697088"/>
          <a:ext cx="3446462" cy="1170312"/>
        </p:xfrm>
        <a:graphic>
          <a:graphicData uri="http://schemas.openxmlformats.org/presentationml/2006/ole">
            <p:oleObj spid="_x0000_s19458" name="Equation" r:id="rId8" imgW="825480" imgH="279360" progId="Equation.3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572000" y="3735388"/>
          <a:ext cx="1741487" cy="896937"/>
        </p:xfrm>
        <a:graphic>
          <a:graphicData uri="http://schemas.openxmlformats.org/presentationml/2006/ole">
            <p:oleObj spid="_x0000_s19459" name="Equation" r:id="rId9" imgW="444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AAEFC8-1D41-4574-999B-874D7E5F2C22}" type="slidenum">
              <a:rPr lang="en-US" smtClean="0">
                <a:ea typeface="ＭＳ Ｐゴシック" pitchFamily="34" charset="-128"/>
              </a:rPr>
              <a:pPr/>
              <a:t>27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9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051800" cy="9906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11-pt Running Sum Example</a:t>
            </a:r>
          </a:p>
        </p:txBody>
      </p:sp>
      <p:sp>
        <p:nvSpPr>
          <p:cNvPr id="204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mtClean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grpSp>
        <p:nvGrpSpPr>
          <p:cNvPr id="20495" name="Group 62"/>
          <p:cNvGrpSpPr>
            <a:grpSpLocks/>
          </p:cNvGrpSpPr>
          <p:nvPr/>
        </p:nvGrpSpPr>
        <p:grpSpPr bwMode="auto">
          <a:xfrm>
            <a:off x="228600" y="1828800"/>
            <a:ext cx="8780463" cy="1600200"/>
            <a:chOff x="144" y="1152"/>
            <a:chExt cx="5531" cy="1008"/>
          </a:xfrm>
        </p:grpSpPr>
        <p:sp>
          <p:nvSpPr>
            <p:cNvPr id="20499" name="Rectangle 4"/>
            <p:cNvSpPr>
              <a:spLocks noChangeArrowheads="1"/>
            </p:cNvSpPr>
            <p:nvPr/>
          </p:nvSpPr>
          <p:spPr bwMode="auto">
            <a:xfrm>
              <a:off x="2208" y="1152"/>
              <a:ext cx="1200" cy="576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20500" name="Rectangle 5"/>
            <p:cNvSpPr>
              <a:spLocks noChangeArrowheads="1"/>
            </p:cNvSpPr>
            <p:nvPr/>
          </p:nvSpPr>
          <p:spPr bwMode="auto">
            <a:xfrm>
              <a:off x="4032" y="1152"/>
              <a:ext cx="672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/>
                <a:t>D-to-A</a:t>
              </a:r>
              <a:endParaRPr lang="en-US" i="1"/>
            </a:p>
          </p:txBody>
        </p:sp>
        <p:sp>
          <p:nvSpPr>
            <p:cNvPr id="20501" name="Rectangle 6"/>
            <p:cNvSpPr>
              <a:spLocks noChangeArrowheads="1"/>
            </p:cNvSpPr>
            <p:nvPr/>
          </p:nvSpPr>
          <p:spPr bwMode="auto">
            <a:xfrm>
              <a:off x="912" y="1152"/>
              <a:ext cx="672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/>
                <a:t>A-to-D</a:t>
              </a:r>
              <a:endParaRPr lang="en-US" i="1"/>
            </a:p>
          </p:txBody>
        </p:sp>
        <p:sp>
          <p:nvSpPr>
            <p:cNvPr id="20502" name="Line 7"/>
            <p:cNvSpPr>
              <a:spLocks noChangeShapeType="1"/>
            </p:cNvSpPr>
            <p:nvPr/>
          </p:nvSpPr>
          <p:spPr bwMode="auto">
            <a:xfrm>
              <a:off x="1584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8"/>
            <p:cNvSpPr>
              <a:spLocks noChangeShapeType="1"/>
            </p:cNvSpPr>
            <p:nvPr/>
          </p:nvSpPr>
          <p:spPr bwMode="auto">
            <a:xfrm>
              <a:off x="3408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9"/>
            <p:cNvSpPr>
              <a:spLocks noChangeShapeType="1"/>
            </p:cNvSpPr>
            <p:nvPr/>
          </p:nvSpPr>
          <p:spPr bwMode="auto">
            <a:xfrm>
              <a:off x="4704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10"/>
            <p:cNvSpPr>
              <a:spLocks noChangeShapeType="1"/>
            </p:cNvSpPr>
            <p:nvPr/>
          </p:nvSpPr>
          <p:spPr bwMode="auto">
            <a:xfrm>
              <a:off x="288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Text Box 11"/>
            <p:cNvSpPr txBox="1">
              <a:spLocks noChangeArrowheads="1"/>
            </p:cNvSpPr>
            <p:nvPr/>
          </p:nvSpPr>
          <p:spPr bwMode="auto">
            <a:xfrm>
              <a:off x="288" y="1152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x(t)</a:t>
              </a:r>
              <a:endParaRPr lang="en-US" i="1"/>
            </a:p>
          </p:txBody>
        </p:sp>
        <p:sp>
          <p:nvSpPr>
            <p:cNvPr id="20507" name="Rectangle 12"/>
            <p:cNvSpPr>
              <a:spLocks noChangeArrowheads="1"/>
            </p:cNvSpPr>
            <p:nvPr/>
          </p:nvSpPr>
          <p:spPr bwMode="auto">
            <a:xfrm>
              <a:off x="4848" y="1152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y(t)</a:t>
              </a:r>
            </a:p>
          </p:txBody>
        </p:sp>
        <p:sp>
          <p:nvSpPr>
            <p:cNvPr id="20508" name="Rectangle 13"/>
            <p:cNvSpPr>
              <a:spLocks noChangeArrowheads="1"/>
            </p:cNvSpPr>
            <p:nvPr/>
          </p:nvSpPr>
          <p:spPr bwMode="auto">
            <a:xfrm>
              <a:off x="3504" y="1152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20509" name="Rectangle 14"/>
            <p:cNvSpPr>
              <a:spLocks noChangeArrowheads="1"/>
            </p:cNvSpPr>
            <p:nvPr/>
          </p:nvSpPr>
          <p:spPr bwMode="auto">
            <a:xfrm>
              <a:off x="1680" y="1152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20510" name="Line 15"/>
            <p:cNvSpPr>
              <a:spLocks noChangeShapeType="1"/>
            </p:cNvSpPr>
            <p:nvPr/>
          </p:nvSpPr>
          <p:spPr bwMode="auto">
            <a:xfrm>
              <a:off x="144" y="19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16"/>
            <p:cNvSpPr>
              <a:spLocks noChangeShapeType="1"/>
            </p:cNvSpPr>
            <p:nvPr/>
          </p:nvSpPr>
          <p:spPr bwMode="auto">
            <a:xfrm flipV="1">
              <a:off x="624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17"/>
            <p:cNvSpPr>
              <a:spLocks noChangeShapeType="1"/>
            </p:cNvSpPr>
            <p:nvPr/>
          </p:nvSpPr>
          <p:spPr bwMode="auto">
            <a:xfrm flipV="1">
              <a:off x="768" y="16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Line 18"/>
            <p:cNvSpPr>
              <a:spLocks noChangeShapeType="1"/>
            </p:cNvSpPr>
            <p:nvPr/>
          </p:nvSpPr>
          <p:spPr bwMode="auto">
            <a:xfrm flipV="1">
              <a:off x="480" y="16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Line 19"/>
            <p:cNvSpPr>
              <a:spLocks noChangeShapeType="1"/>
            </p:cNvSpPr>
            <p:nvPr/>
          </p:nvSpPr>
          <p:spPr bwMode="auto">
            <a:xfrm flipV="1">
              <a:off x="864" y="177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Line 20"/>
            <p:cNvSpPr>
              <a:spLocks noChangeShapeType="1"/>
            </p:cNvSpPr>
            <p:nvPr/>
          </p:nvSpPr>
          <p:spPr bwMode="auto">
            <a:xfrm flipV="1">
              <a:off x="384" y="177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Line 21"/>
            <p:cNvSpPr>
              <a:spLocks noChangeShapeType="1"/>
            </p:cNvSpPr>
            <p:nvPr/>
          </p:nvSpPr>
          <p:spPr bwMode="auto">
            <a:xfrm>
              <a:off x="4560" y="19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Line 22"/>
            <p:cNvSpPr>
              <a:spLocks noChangeShapeType="1"/>
            </p:cNvSpPr>
            <p:nvPr/>
          </p:nvSpPr>
          <p:spPr bwMode="auto">
            <a:xfrm flipV="1">
              <a:off x="5040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Line 23"/>
            <p:cNvSpPr>
              <a:spLocks noChangeShapeType="1"/>
            </p:cNvSpPr>
            <p:nvPr/>
          </p:nvSpPr>
          <p:spPr bwMode="auto">
            <a:xfrm flipV="1">
              <a:off x="5184" y="18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Line 24"/>
            <p:cNvSpPr>
              <a:spLocks noChangeShapeType="1"/>
            </p:cNvSpPr>
            <p:nvPr/>
          </p:nvSpPr>
          <p:spPr bwMode="auto">
            <a:xfrm flipV="1">
              <a:off x="4896" y="18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0" name="Line 25"/>
            <p:cNvSpPr>
              <a:spLocks noChangeShapeType="1"/>
            </p:cNvSpPr>
            <p:nvPr/>
          </p:nvSpPr>
          <p:spPr bwMode="auto">
            <a:xfrm flipV="1">
              <a:off x="5280" y="16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Line 26"/>
            <p:cNvSpPr>
              <a:spLocks noChangeShapeType="1"/>
            </p:cNvSpPr>
            <p:nvPr/>
          </p:nvSpPr>
          <p:spPr bwMode="auto">
            <a:xfrm flipV="1">
              <a:off x="4800" y="16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Line 27"/>
            <p:cNvSpPr>
              <a:spLocks noChangeShapeType="1"/>
            </p:cNvSpPr>
            <p:nvPr/>
          </p:nvSpPr>
          <p:spPr bwMode="auto">
            <a:xfrm>
              <a:off x="1440" y="19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Line 28"/>
            <p:cNvSpPr>
              <a:spLocks noChangeShapeType="1"/>
            </p:cNvSpPr>
            <p:nvPr/>
          </p:nvSpPr>
          <p:spPr bwMode="auto">
            <a:xfrm flipV="1">
              <a:off x="1920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Line 29"/>
            <p:cNvSpPr>
              <a:spLocks noChangeShapeType="1"/>
            </p:cNvSpPr>
            <p:nvPr/>
          </p:nvSpPr>
          <p:spPr bwMode="auto">
            <a:xfrm flipV="1">
              <a:off x="2064" y="1680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Line 30"/>
            <p:cNvSpPr>
              <a:spLocks noChangeShapeType="1"/>
            </p:cNvSpPr>
            <p:nvPr/>
          </p:nvSpPr>
          <p:spPr bwMode="auto">
            <a:xfrm flipV="1">
              <a:off x="1776" y="1680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Line 31"/>
            <p:cNvSpPr>
              <a:spLocks noChangeShapeType="1"/>
            </p:cNvSpPr>
            <p:nvPr/>
          </p:nvSpPr>
          <p:spPr bwMode="auto">
            <a:xfrm flipV="1">
              <a:off x="2160" y="1776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Line 32"/>
            <p:cNvSpPr>
              <a:spLocks noChangeShapeType="1"/>
            </p:cNvSpPr>
            <p:nvPr/>
          </p:nvSpPr>
          <p:spPr bwMode="auto">
            <a:xfrm flipV="1">
              <a:off x="1680" y="1776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Line 33"/>
            <p:cNvSpPr>
              <a:spLocks noChangeShapeType="1"/>
            </p:cNvSpPr>
            <p:nvPr/>
          </p:nvSpPr>
          <p:spPr bwMode="auto">
            <a:xfrm>
              <a:off x="3264" y="19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Line 34"/>
            <p:cNvSpPr>
              <a:spLocks noChangeShapeType="1"/>
            </p:cNvSpPr>
            <p:nvPr/>
          </p:nvSpPr>
          <p:spPr bwMode="auto">
            <a:xfrm flipV="1">
              <a:off x="3744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Line 35"/>
            <p:cNvSpPr>
              <a:spLocks noChangeShapeType="1"/>
            </p:cNvSpPr>
            <p:nvPr/>
          </p:nvSpPr>
          <p:spPr bwMode="auto">
            <a:xfrm flipV="1">
              <a:off x="3888" y="1824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Line 36"/>
            <p:cNvSpPr>
              <a:spLocks noChangeShapeType="1"/>
            </p:cNvSpPr>
            <p:nvPr/>
          </p:nvSpPr>
          <p:spPr bwMode="auto">
            <a:xfrm flipV="1">
              <a:off x="3600" y="1824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Line 37"/>
            <p:cNvSpPr>
              <a:spLocks noChangeShapeType="1"/>
            </p:cNvSpPr>
            <p:nvPr/>
          </p:nvSpPr>
          <p:spPr bwMode="auto">
            <a:xfrm flipV="1">
              <a:off x="3984" y="1680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3" name="Line 38"/>
            <p:cNvSpPr>
              <a:spLocks noChangeShapeType="1"/>
            </p:cNvSpPr>
            <p:nvPr/>
          </p:nvSpPr>
          <p:spPr bwMode="auto">
            <a:xfrm flipV="1">
              <a:off x="3504" y="1680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485" name="Object 5"/>
            <p:cNvGraphicFramePr>
              <a:graphicFrameLocks noChangeAspect="1"/>
            </p:cNvGraphicFramePr>
            <p:nvPr/>
          </p:nvGraphicFramePr>
          <p:xfrm>
            <a:off x="2226" y="1157"/>
            <a:ext cx="1119" cy="517"/>
          </p:xfrm>
          <a:graphic>
            <a:graphicData uri="http://schemas.openxmlformats.org/presentationml/2006/ole">
              <p:oleObj spid="_x0000_s20485" name="Equation" r:id="rId3" imgW="495000" imgH="228600" progId="Equation.3">
                <p:embed/>
              </p:oleObj>
            </a:graphicData>
          </a:graphic>
        </p:graphicFrame>
        <p:graphicFrame>
          <p:nvGraphicFramePr>
            <p:cNvPr id="20486" name="Object 6"/>
            <p:cNvGraphicFramePr>
              <a:graphicFrameLocks noChangeAspect="1"/>
            </p:cNvGraphicFramePr>
            <p:nvPr/>
          </p:nvGraphicFramePr>
          <p:xfrm>
            <a:off x="2389" y="1920"/>
            <a:ext cx="203" cy="240"/>
          </p:xfrm>
          <a:graphic>
            <a:graphicData uri="http://schemas.openxmlformats.org/presentationml/2006/ole">
              <p:oleObj spid="_x0000_s20486" name="Equation" r:id="rId4" imgW="139700" imgH="165100" progId="Equation.3">
                <p:embed/>
              </p:oleObj>
            </a:graphicData>
          </a:graphic>
        </p:graphicFrame>
        <p:graphicFrame>
          <p:nvGraphicFramePr>
            <p:cNvPr id="20487" name="Object 7"/>
            <p:cNvGraphicFramePr>
              <a:graphicFrameLocks noChangeAspect="1"/>
            </p:cNvGraphicFramePr>
            <p:nvPr/>
          </p:nvGraphicFramePr>
          <p:xfrm>
            <a:off x="4213" y="1920"/>
            <a:ext cx="203" cy="240"/>
          </p:xfrm>
          <a:graphic>
            <a:graphicData uri="http://schemas.openxmlformats.org/presentationml/2006/ole">
              <p:oleObj spid="_x0000_s20487" name="Equation" r:id="rId5" imgW="139700" imgH="165100" progId="Equation.3">
                <p:embed/>
              </p:oleObj>
            </a:graphicData>
          </a:graphic>
        </p:graphicFrame>
        <p:graphicFrame>
          <p:nvGraphicFramePr>
            <p:cNvPr id="20488" name="Object 8"/>
            <p:cNvGraphicFramePr>
              <a:graphicFrameLocks noChangeAspect="1"/>
            </p:cNvGraphicFramePr>
            <p:nvPr/>
          </p:nvGraphicFramePr>
          <p:xfrm>
            <a:off x="1045" y="1956"/>
            <a:ext cx="203" cy="167"/>
          </p:xfrm>
          <a:graphic>
            <a:graphicData uri="http://schemas.openxmlformats.org/presentationml/2006/ole">
              <p:oleObj spid="_x0000_s20488" name="Equation" r:id="rId6" imgW="139700" imgH="114300" progId="Equation.3">
                <p:embed/>
              </p:oleObj>
            </a:graphicData>
          </a:graphic>
        </p:graphicFrame>
        <p:graphicFrame>
          <p:nvGraphicFramePr>
            <p:cNvPr id="20489" name="Object 9"/>
            <p:cNvGraphicFramePr>
              <a:graphicFrameLocks noChangeAspect="1"/>
            </p:cNvGraphicFramePr>
            <p:nvPr/>
          </p:nvGraphicFramePr>
          <p:xfrm>
            <a:off x="5472" y="1945"/>
            <a:ext cx="203" cy="167"/>
          </p:xfrm>
          <a:graphic>
            <a:graphicData uri="http://schemas.openxmlformats.org/presentationml/2006/ole">
              <p:oleObj spid="_x0000_s20489" name="Equation" r:id="rId7" imgW="139700" imgH="114300" progId="Equation.3">
                <p:embed/>
              </p:oleObj>
            </a:graphicData>
          </a:graphic>
        </p:graphicFrame>
      </p:grpSp>
      <p:grpSp>
        <p:nvGrpSpPr>
          <p:cNvPr id="20496" name="Group 66"/>
          <p:cNvGrpSpPr>
            <a:grpSpLocks/>
          </p:cNvGrpSpPr>
          <p:nvPr/>
        </p:nvGrpSpPr>
        <p:grpSpPr bwMode="auto">
          <a:xfrm>
            <a:off x="228600" y="4033838"/>
            <a:ext cx="8612188" cy="2700337"/>
            <a:chOff x="144" y="2541"/>
            <a:chExt cx="5425" cy="1701"/>
          </a:xfrm>
        </p:grpSpPr>
        <p:sp>
          <p:nvSpPr>
            <p:cNvPr id="20497" name="Rectangle 48"/>
            <p:cNvSpPr>
              <a:spLocks noChangeArrowheads="1"/>
            </p:cNvSpPr>
            <p:nvPr/>
          </p:nvSpPr>
          <p:spPr bwMode="auto">
            <a:xfrm>
              <a:off x="144" y="2544"/>
              <a:ext cx="1200" cy="12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/>
                <a:t>250 Hz</a:t>
              </a:r>
            </a:p>
            <a:p>
              <a:endParaRPr lang="en-US"/>
            </a:p>
            <a:p>
              <a:r>
                <a:rPr lang="en-US"/>
                <a:t>25 Hz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0498" name="Text Box 53"/>
            <p:cNvSpPr txBox="1">
              <a:spLocks noChangeArrowheads="1"/>
            </p:cNvSpPr>
            <p:nvPr/>
          </p:nvSpPr>
          <p:spPr bwMode="auto">
            <a:xfrm>
              <a:off x="4984" y="2541"/>
              <a:ext cx="585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600" b="1">
                  <a:latin typeface="Arial" charset="0"/>
                </a:rPr>
                <a:t>?</a:t>
              </a:r>
              <a:endParaRPr lang="en-US" i="1"/>
            </a:p>
          </p:txBody>
        </p:sp>
        <p:graphicFrame>
          <p:nvGraphicFramePr>
            <p:cNvPr id="20484" name="Object 4"/>
            <p:cNvGraphicFramePr>
              <a:graphicFrameLocks noChangeAspect="1"/>
            </p:cNvGraphicFramePr>
            <p:nvPr/>
          </p:nvGraphicFramePr>
          <p:xfrm>
            <a:off x="192" y="3792"/>
            <a:ext cx="4560" cy="450"/>
          </p:xfrm>
          <a:graphic>
            <a:graphicData uri="http://schemas.openxmlformats.org/presentationml/2006/ole">
              <p:oleObj spid="_x0000_s20484" name="Equation" r:id="rId8" imgW="2577960" imgH="253800" progId="Equation.3">
                <p:embed/>
              </p:oleObj>
            </a:graphicData>
          </a:graphic>
        </p:graphicFrame>
      </p:grpSp>
      <p:graphicFrame>
        <p:nvGraphicFramePr>
          <p:cNvPr id="223292" name="Object 2"/>
          <p:cNvGraphicFramePr>
            <a:graphicFrameLocks noChangeAspect="1"/>
          </p:cNvGraphicFramePr>
          <p:nvPr/>
        </p:nvGraphicFramePr>
        <p:xfrm>
          <a:off x="2120900" y="4262438"/>
          <a:ext cx="5468938" cy="1604962"/>
        </p:xfrm>
        <a:graphic>
          <a:graphicData uri="http://schemas.openxmlformats.org/presentationml/2006/ole">
            <p:oleObj spid="_x0000_s20482" name="Equation" r:id="rId9" imgW="1473120" imgH="431640" progId="Equation.3">
              <p:embed/>
            </p:oleObj>
          </a:graphicData>
        </a:graphic>
      </p:graphicFrame>
      <p:graphicFrame>
        <p:nvGraphicFramePr>
          <p:cNvPr id="223297" name="Object 3"/>
          <p:cNvGraphicFramePr>
            <a:graphicFrameLocks noChangeAspect="1"/>
          </p:cNvGraphicFramePr>
          <p:nvPr/>
        </p:nvGraphicFramePr>
        <p:xfrm>
          <a:off x="2709863" y="2816225"/>
          <a:ext cx="3494087" cy="1335088"/>
        </p:xfrm>
        <a:graphic>
          <a:graphicData uri="http://schemas.openxmlformats.org/presentationml/2006/ole">
            <p:oleObj spid="_x0000_s20483" name="Equation" r:id="rId10" imgW="11300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AAEFC8-1D41-4574-999B-874D7E5F2C22}" type="slidenum">
              <a:rPr lang="en-US" smtClean="0">
                <a:ea typeface="ＭＳ Ｐゴシック" pitchFamily="34" charset="-128"/>
              </a:rPr>
              <a:pPr/>
              <a:t>28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11-pt AVERAGER Example</a:t>
            </a:r>
          </a:p>
        </p:txBody>
      </p:sp>
      <p:sp>
        <p:nvSpPr>
          <p:cNvPr id="204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mtClean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28600" y="1828800"/>
            <a:ext cx="8780463" cy="1600200"/>
            <a:chOff x="144" y="1152"/>
            <a:chExt cx="5531" cy="1008"/>
          </a:xfrm>
        </p:grpSpPr>
        <p:sp>
          <p:nvSpPr>
            <p:cNvPr id="20499" name="Rectangle 4"/>
            <p:cNvSpPr>
              <a:spLocks noChangeArrowheads="1"/>
            </p:cNvSpPr>
            <p:nvPr/>
          </p:nvSpPr>
          <p:spPr bwMode="auto">
            <a:xfrm>
              <a:off x="2208" y="1152"/>
              <a:ext cx="1200" cy="576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20500" name="Rectangle 5"/>
            <p:cNvSpPr>
              <a:spLocks noChangeArrowheads="1"/>
            </p:cNvSpPr>
            <p:nvPr/>
          </p:nvSpPr>
          <p:spPr bwMode="auto">
            <a:xfrm>
              <a:off x="4032" y="1152"/>
              <a:ext cx="672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/>
                <a:t>D-to-A</a:t>
              </a:r>
              <a:endParaRPr lang="en-US" i="1"/>
            </a:p>
          </p:txBody>
        </p:sp>
        <p:sp>
          <p:nvSpPr>
            <p:cNvPr id="20501" name="Rectangle 6"/>
            <p:cNvSpPr>
              <a:spLocks noChangeArrowheads="1"/>
            </p:cNvSpPr>
            <p:nvPr/>
          </p:nvSpPr>
          <p:spPr bwMode="auto">
            <a:xfrm>
              <a:off x="912" y="1152"/>
              <a:ext cx="672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/>
                <a:t>A-to-D</a:t>
              </a:r>
              <a:endParaRPr lang="en-US" i="1"/>
            </a:p>
          </p:txBody>
        </p:sp>
        <p:sp>
          <p:nvSpPr>
            <p:cNvPr id="20502" name="Line 7"/>
            <p:cNvSpPr>
              <a:spLocks noChangeShapeType="1"/>
            </p:cNvSpPr>
            <p:nvPr/>
          </p:nvSpPr>
          <p:spPr bwMode="auto">
            <a:xfrm>
              <a:off x="1584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8"/>
            <p:cNvSpPr>
              <a:spLocks noChangeShapeType="1"/>
            </p:cNvSpPr>
            <p:nvPr/>
          </p:nvSpPr>
          <p:spPr bwMode="auto">
            <a:xfrm>
              <a:off x="3408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9"/>
            <p:cNvSpPr>
              <a:spLocks noChangeShapeType="1"/>
            </p:cNvSpPr>
            <p:nvPr/>
          </p:nvSpPr>
          <p:spPr bwMode="auto">
            <a:xfrm>
              <a:off x="4704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10"/>
            <p:cNvSpPr>
              <a:spLocks noChangeShapeType="1"/>
            </p:cNvSpPr>
            <p:nvPr/>
          </p:nvSpPr>
          <p:spPr bwMode="auto">
            <a:xfrm>
              <a:off x="288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Text Box 11"/>
            <p:cNvSpPr txBox="1">
              <a:spLocks noChangeArrowheads="1"/>
            </p:cNvSpPr>
            <p:nvPr/>
          </p:nvSpPr>
          <p:spPr bwMode="auto">
            <a:xfrm>
              <a:off x="288" y="1152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x(t)</a:t>
              </a:r>
              <a:endParaRPr lang="en-US" i="1"/>
            </a:p>
          </p:txBody>
        </p:sp>
        <p:sp>
          <p:nvSpPr>
            <p:cNvPr id="20507" name="Rectangle 12"/>
            <p:cNvSpPr>
              <a:spLocks noChangeArrowheads="1"/>
            </p:cNvSpPr>
            <p:nvPr/>
          </p:nvSpPr>
          <p:spPr bwMode="auto">
            <a:xfrm>
              <a:off x="4848" y="1152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y(t)</a:t>
              </a:r>
            </a:p>
          </p:txBody>
        </p:sp>
        <p:sp>
          <p:nvSpPr>
            <p:cNvPr id="20508" name="Rectangle 13"/>
            <p:cNvSpPr>
              <a:spLocks noChangeArrowheads="1"/>
            </p:cNvSpPr>
            <p:nvPr/>
          </p:nvSpPr>
          <p:spPr bwMode="auto">
            <a:xfrm>
              <a:off x="3504" y="1152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20509" name="Rectangle 14"/>
            <p:cNvSpPr>
              <a:spLocks noChangeArrowheads="1"/>
            </p:cNvSpPr>
            <p:nvPr/>
          </p:nvSpPr>
          <p:spPr bwMode="auto">
            <a:xfrm>
              <a:off x="1680" y="1152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20510" name="Line 15"/>
            <p:cNvSpPr>
              <a:spLocks noChangeShapeType="1"/>
            </p:cNvSpPr>
            <p:nvPr/>
          </p:nvSpPr>
          <p:spPr bwMode="auto">
            <a:xfrm>
              <a:off x="144" y="19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16"/>
            <p:cNvSpPr>
              <a:spLocks noChangeShapeType="1"/>
            </p:cNvSpPr>
            <p:nvPr/>
          </p:nvSpPr>
          <p:spPr bwMode="auto">
            <a:xfrm flipV="1">
              <a:off x="624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17"/>
            <p:cNvSpPr>
              <a:spLocks noChangeShapeType="1"/>
            </p:cNvSpPr>
            <p:nvPr/>
          </p:nvSpPr>
          <p:spPr bwMode="auto">
            <a:xfrm flipV="1">
              <a:off x="768" y="16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Line 18"/>
            <p:cNvSpPr>
              <a:spLocks noChangeShapeType="1"/>
            </p:cNvSpPr>
            <p:nvPr/>
          </p:nvSpPr>
          <p:spPr bwMode="auto">
            <a:xfrm flipV="1">
              <a:off x="480" y="16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Line 19"/>
            <p:cNvSpPr>
              <a:spLocks noChangeShapeType="1"/>
            </p:cNvSpPr>
            <p:nvPr/>
          </p:nvSpPr>
          <p:spPr bwMode="auto">
            <a:xfrm flipV="1">
              <a:off x="864" y="177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Line 20"/>
            <p:cNvSpPr>
              <a:spLocks noChangeShapeType="1"/>
            </p:cNvSpPr>
            <p:nvPr/>
          </p:nvSpPr>
          <p:spPr bwMode="auto">
            <a:xfrm flipV="1">
              <a:off x="384" y="177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Line 21"/>
            <p:cNvSpPr>
              <a:spLocks noChangeShapeType="1"/>
            </p:cNvSpPr>
            <p:nvPr/>
          </p:nvSpPr>
          <p:spPr bwMode="auto">
            <a:xfrm>
              <a:off x="4560" y="19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Line 22"/>
            <p:cNvSpPr>
              <a:spLocks noChangeShapeType="1"/>
            </p:cNvSpPr>
            <p:nvPr/>
          </p:nvSpPr>
          <p:spPr bwMode="auto">
            <a:xfrm flipV="1">
              <a:off x="5040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Line 23"/>
            <p:cNvSpPr>
              <a:spLocks noChangeShapeType="1"/>
            </p:cNvSpPr>
            <p:nvPr/>
          </p:nvSpPr>
          <p:spPr bwMode="auto">
            <a:xfrm flipV="1">
              <a:off x="5184" y="18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Line 24"/>
            <p:cNvSpPr>
              <a:spLocks noChangeShapeType="1"/>
            </p:cNvSpPr>
            <p:nvPr/>
          </p:nvSpPr>
          <p:spPr bwMode="auto">
            <a:xfrm flipV="1">
              <a:off x="4896" y="18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0" name="Line 25"/>
            <p:cNvSpPr>
              <a:spLocks noChangeShapeType="1"/>
            </p:cNvSpPr>
            <p:nvPr/>
          </p:nvSpPr>
          <p:spPr bwMode="auto">
            <a:xfrm flipV="1">
              <a:off x="5280" y="16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Line 26"/>
            <p:cNvSpPr>
              <a:spLocks noChangeShapeType="1"/>
            </p:cNvSpPr>
            <p:nvPr/>
          </p:nvSpPr>
          <p:spPr bwMode="auto">
            <a:xfrm flipV="1">
              <a:off x="4800" y="16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Line 27"/>
            <p:cNvSpPr>
              <a:spLocks noChangeShapeType="1"/>
            </p:cNvSpPr>
            <p:nvPr/>
          </p:nvSpPr>
          <p:spPr bwMode="auto">
            <a:xfrm>
              <a:off x="1440" y="19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Line 28"/>
            <p:cNvSpPr>
              <a:spLocks noChangeShapeType="1"/>
            </p:cNvSpPr>
            <p:nvPr/>
          </p:nvSpPr>
          <p:spPr bwMode="auto">
            <a:xfrm flipV="1">
              <a:off x="1920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Line 29"/>
            <p:cNvSpPr>
              <a:spLocks noChangeShapeType="1"/>
            </p:cNvSpPr>
            <p:nvPr/>
          </p:nvSpPr>
          <p:spPr bwMode="auto">
            <a:xfrm flipV="1">
              <a:off x="2064" y="1680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Line 30"/>
            <p:cNvSpPr>
              <a:spLocks noChangeShapeType="1"/>
            </p:cNvSpPr>
            <p:nvPr/>
          </p:nvSpPr>
          <p:spPr bwMode="auto">
            <a:xfrm flipV="1">
              <a:off x="1776" y="1680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Line 31"/>
            <p:cNvSpPr>
              <a:spLocks noChangeShapeType="1"/>
            </p:cNvSpPr>
            <p:nvPr/>
          </p:nvSpPr>
          <p:spPr bwMode="auto">
            <a:xfrm flipV="1">
              <a:off x="2160" y="1776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Line 32"/>
            <p:cNvSpPr>
              <a:spLocks noChangeShapeType="1"/>
            </p:cNvSpPr>
            <p:nvPr/>
          </p:nvSpPr>
          <p:spPr bwMode="auto">
            <a:xfrm flipV="1">
              <a:off x="1680" y="1776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Line 33"/>
            <p:cNvSpPr>
              <a:spLocks noChangeShapeType="1"/>
            </p:cNvSpPr>
            <p:nvPr/>
          </p:nvSpPr>
          <p:spPr bwMode="auto">
            <a:xfrm>
              <a:off x="3264" y="19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Line 34"/>
            <p:cNvSpPr>
              <a:spLocks noChangeShapeType="1"/>
            </p:cNvSpPr>
            <p:nvPr/>
          </p:nvSpPr>
          <p:spPr bwMode="auto">
            <a:xfrm flipV="1">
              <a:off x="3744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Line 35"/>
            <p:cNvSpPr>
              <a:spLocks noChangeShapeType="1"/>
            </p:cNvSpPr>
            <p:nvPr/>
          </p:nvSpPr>
          <p:spPr bwMode="auto">
            <a:xfrm flipV="1">
              <a:off x="3888" y="1824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Line 36"/>
            <p:cNvSpPr>
              <a:spLocks noChangeShapeType="1"/>
            </p:cNvSpPr>
            <p:nvPr/>
          </p:nvSpPr>
          <p:spPr bwMode="auto">
            <a:xfrm flipV="1">
              <a:off x="3600" y="1824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Line 37"/>
            <p:cNvSpPr>
              <a:spLocks noChangeShapeType="1"/>
            </p:cNvSpPr>
            <p:nvPr/>
          </p:nvSpPr>
          <p:spPr bwMode="auto">
            <a:xfrm flipV="1">
              <a:off x="3984" y="1680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3" name="Line 38"/>
            <p:cNvSpPr>
              <a:spLocks noChangeShapeType="1"/>
            </p:cNvSpPr>
            <p:nvPr/>
          </p:nvSpPr>
          <p:spPr bwMode="auto">
            <a:xfrm flipV="1">
              <a:off x="3504" y="1680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485" name="Object 5"/>
            <p:cNvGraphicFramePr>
              <a:graphicFrameLocks noChangeAspect="1"/>
            </p:cNvGraphicFramePr>
            <p:nvPr/>
          </p:nvGraphicFramePr>
          <p:xfrm>
            <a:off x="2226" y="1157"/>
            <a:ext cx="1119" cy="517"/>
          </p:xfrm>
          <a:graphic>
            <a:graphicData uri="http://schemas.openxmlformats.org/presentationml/2006/ole">
              <p:oleObj spid="_x0000_s62469" name="Equation" r:id="rId3" imgW="495000" imgH="228600" progId="Equation.3">
                <p:embed/>
              </p:oleObj>
            </a:graphicData>
          </a:graphic>
        </p:graphicFrame>
        <p:graphicFrame>
          <p:nvGraphicFramePr>
            <p:cNvPr id="20486" name="Object 6"/>
            <p:cNvGraphicFramePr>
              <a:graphicFrameLocks noChangeAspect="1"/>
            </p:cNvGraphicFramePr>
            <p:nvPr/>
          </p:nvGraphicFramePr>
          <p:xfrm>
            <a:off x="2389" y="1920"/>
            <a:ext cx="203" cy="240"/>
          </p:xfrm>
          <a:graphic>
            <a:graphicData uri="http://schemas.openxmlformats.org/presentationml/2006/ole">
              <p:oleObj spid="_x0000_s62470" name="Equation" r:id="rId4" imgW="139700" imgH="165100" progId="Equation.3">
                <p:embed/>
              </p:oleObj>
            </a:graphicData>
          </a:graphic>
        </p:graphicFrame>
        <p:graphicFrame>
          <p:nvGraphicFramePr>
            <p:cNvPr id="20487" name="Object 7"/>
            <p:cNvGraphicFramePr>
              <a:graphicFrameLocks noChangeAspect="1"/>
            </p:cNvGraphicFramePr>
            <p:nvPr/>
          </p:nvGraphicFramePr>
          <p:xfrm>
            <a:off x="4213" y="1920"/>
            <a:ext cx="203" cy="240"/>
          </p:xfrm>
          <a:graphic>
            <a:graphicData uri="http://schemas.openxmlformats.org/presentationml/2006/ole">
              <p:oleObj spid="_x0000_s62471" name="Equation" r:id="rId5" imgW="139700" imgH="165100" progId="Equation.3">
                <p:embed/>
              </p:oleObj>
            </a:graphicData>
          </a:graphic>
        </p:graphicFrame>
        <p:graphicFrame>
          <p:nvGraphicFramePr>
            <p:cNvPr id="20488" name="Object 8"/>
            <p:cNvGraphicFramePr>
              <a:graphicFrameLocks noChangeAspect="1"/>
            </p:cNvGraphicFramePr>
            <p:nvPr/>
          </p:nvGraphicFramePr>
          <p:xfrm>
            <a:off x="1045" y="1956"/>
            <a:ext cx="203" cy="167"/>
          </p:xfrm>
          <a:graphic>
            <a:graphicData uri="http://schemas.openxmlformats.org/presentationml/2006/ole">
              <p:oleObj spid="_x0000_s62472" name="Equation" r:id="rId6" imgW="139700" imgH="114300" progId="Equation.3">
                <p:embed/>
              </p:oleObj>
            </a:graphicData>
          </a:graphic>
        </p:graphicFrame>
        <p:graphicFrame>
          <p:nvGraphicFramePr>
            <p:cNvPr id="20489" name="Object 9"/>
            <p:cNvGraphicFramePr>
              <a:graphicFrameLocks noChangeAspect="1"/>
            </p:cNvGraphicFramePr>
            <p:nvPr/>
          </p:nvGraphicFramePr>
          <p:xfrm>
            <a:off x="5472" y="1945"/>
            <a:ext cx="203" cy="167"/>
          </p:xfrm>
          <a:graphic>
            <a:graphicData uri="http://schemas.openxmlformats.org/presentationml/2006/ole">
              <p:oleObj spid="_x0000_s62473" name="Equation" r:id="rId7" imgW="139700" imgH="114300" progId="Equation.3">
                <p:embed/>
              </p:oleObj>
            </a:graphicData>
          </a:graphic>
        </p:graphicFrame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228600" y="4033838"/>
            <a:ext cx="8612188" cy="2700337"/>
            <a:chOff x="144" y="2541"/>
            <a:chExt cx="5425" cy="1701"/>
          </a:xfrm>
        </p:grpSpPr>
        <p:sp>
          <p:nvSpPr>
            <p:cNvPr id="20497" name="Rectangle 48"/>
            <p:cNvSpPr>
              <a:spLocks noChangeArrowheads="1"/>
            </p:cNvSpPr>
            <p:nvPr/>
          </p:nvSpPr>
          <p:spPr bwMode="auto">
            <a:xfrm>
              <a:off x="144" y="2544"/>
              <a:ext cx="1200" cy="12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/>
                <a:t>250 Hz</a:t>
              </a:r>
            </a:p>
            <a:p>
              <a:endParaRPr lang="en-US"/>
            </a:p>
            <a:p>
              <a:r>
                <a:rPr lang="en-US"/>
                <a:t>25 Hz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0498" name="Text Box 53"/>
            <p:cNvSpPr txBox="1">
              <a:spLocks noChangeArrowheads="1"/>
            </p:cNvSpPr>
            <p:nvPr/>
          </p:nvSpPr>
          <p:spPr bwMode="auto">
            <a:xfrm>
              <a:off x="4984" y="2541"/>
              <a:ext cx="585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600" b="1">
                  <a:latin typeface="Arial" charset="0"/>
                </a:rPr>
                <a:t>?</a:t>
              </a:r>
              <a:endParaRPr lang="en-US" i="1"/>
            </a:p>
          </p:txBody>
        </p:sp>
        <p:graphicFrame>
          <p:nvGraphicFramePr>
            <p:cNvPr id="20484" name="Object 4"/>
            <p:cNvGraphicFramePr>
              <a:graphicFrameLocks noChangeAspect="1"/>
            </p:cNvGraphicFramePr>
            <p:nvPr/>
          </p:nvGraphicFramePr>
          <p:xfrm>
            <a:off x="192" y="3792"/>
            <a:ext cx="4560" cy="450"/>
          </p:xfrm>
          <a:graphic>
            <a:graphicData uri="http://schemas.openxmlformats.org/presentationml/2006/ole">
              <p:oleObj spid="_x0000_s62468" name="Equation" r:id="rId8" imgW="2577960" imgH="253800" progId="Equation.3">
                <p:embed/>
              </p:oleObj>
            </a:graphicData>
          </a:graphic>
        </p:graphicFrame>
      </p:grpSp>
      <p:graphicFrame>
        <p:nvGraphicFramePr>
          <p:cNvPr id="223292" name="Object 2"/>
          <p:cNvGraphicFramePr>
            <a:graphicFrameLocks noChangeAspect="1"/>
          </p:cNvGraphicFramePr>
          <p:nvPr/>
        </p:nvGraphicFramePr>
        <p:xfrm>
          <a:off x="1792288" y="4216400"/>
          <a:ext cx="6127750" cy="1698625"/>
        </p:xfrm>
        <a:graphic>
          <a:graphicData uri="http://schemas.openxmlformats.org/presentationml/2006/ole">
            <p:oleObj spid="_x0000_s62466" name="Equation" r:id="rId9" imgW="1650960" imgH="457200" progId="Equation.3">
              <p:embed/>
            </p:oleObj>
          </a:graphicData>
        </a:graphic>
      </p:graphicFrame>
      <p:graphicFrame>
        <p:nvGraphicFramePr>
          <p:cNvPr id="223297" name="Object 3"/>
          <p:cNvGraphicFramePr>
            <a:graphicFrameLocks noChangeAspect="1"/>
          </p:cNvGraphicFramePr>
          <p:nvPr/>
        </p:nvGraphicFramePr>
        <p:xfrm>
          <a:off x="2514600" y="2776538"/>
          <a:ext cx="3886200" cy="1414462"/>
        </p:xfrm>
        <a:graphic>
          <a:graphicData uri="http://schemas.openxmlformats.org/presentationml/2006/ole">
            <p:oleObj spid="_x0000_s62467" name="Equation" r:id="rId10" imgW="125712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493A22-8DAA-4630-A83E-12303C559F5F}" type="slidenum">
              <a:rPr lang="en-US" smtClean="0">
                <a:ea typeface="ＭＳ Ｐゴシック" pitchFamily="34" charset="-128"/>
              </a:rPr>
              <a:pPr/>
              <a:t>29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1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D-A FREQUENCY SCALING</a:t>
            </a:r>
          </a:p>
        </p:txBody>
      </p:sp>
      <p:sp>
        <p:nvSpPr>
          <p:cNvPr id="2151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4953000"/>
            <a:ext cx="81788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RECONSTRUCT up to 0.5f</a:t>
            </a:r>
            <a:r>
              <a:rPr lang="en-US" baseline="-25000" smtClean="0">
                <a:ea typeface="ＭＳ Ｐゴシック" pitchFamily="34" charset="-128"/>
              </a:rPr>
              <a:t>s</a:t>
            </a:r>
            <a:endParaRPr lang="en-US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FREQUENCY SCALING</a:t>
            </a:r>
            <a:endParaRPr lang="en-US" smtClean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grpSp>
        <p:nvGrpSpPr>
          <p:cNvPr id="21518" name="Group 1073"/>
          <p:cNvGrpSpPr>
            <a:grpSpLocks/>
          </p:cNvGrpSpPr>
          <p:nvPr/>
        </p:nvGrpSpPr>
        <p:grpSpPr bwMode="auto">
          <a:xfrm>
            <a:off x="228600" y="1905000"/>
            <a:ext cx="8763000" cy="1600200"/>
            <a:chOff x="144" y="1200"/>
            <a:chExt cx="5520" cy="1008"/>
          </a:xfrm>
        </p:grpSpPr>
        <p:sp>
          <p:nvSpPr>
            <p:cNvPr id="21520" name="Rectangle 1028"/>
            <p:cNvSpPr>
              <a:spLocks noChangeArrowheads="1"/>
            </p:cNvSpPr>
            <p:nvPr/>
          </p:nvSpPr>
          <p:spPr bwMode="auto">
            <a:xfrm>
              <a:off x="2208" y="1200"/>
              <a:ext cx="1200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21521" name="Rectangle 1029"/>
            <p:cNvSpPr>
              <a:spLocks noChangeArrowheads="1"/>
            </p:cNvSpPr>
            <p:nvPr/>
          </p:nvSpPr>
          <p:spPr bwMode="auto">
            <a:xfrm>
              <a:off x="4032" y="1200"/>
              <a:ext cx="672" cy="576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/>
                <a:t>D-to-A</a:t>
              </a:r>
              <a:endParaRPr lang="en-US" i="1"/>
            </a:p>
          </p:txBody>
        </p:sp>
        <p:sp>
          <p:nvSpPr>
            <p:cNvPr id="21522" name="Rectangle 1030"/>
            <p:cNvSpPr>
              <a:spLocks noChangeArrowheads="1"/>
            </p:cNvSpPr>
            <p:nvPr/>
          </p:nvSpPr>
          <p:spPr bwMode="auto">
            <a:xfrm>
              <a:off x="912" y="1200"/>
              <a:ext cx="672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/>
                <a:t>A-to-D</a:t>
              </a:r>
              <a:endParaRPr lang="en-US" i="1"/>
            </a:p>
          </p:txBody>
        </p:sp>
        <p:sp>
          <p:nvSpPr>
            <p:cNvPr id="21523" name="Line 1031"/>
            <p:cNvSpPr>
              <a:spLocks noChangeShapeType="1"/>
            </p:cNvSpPr>
            <p:nvPr/>
          </p:nvSpPr>
          <p:spPr bwMode="auto">
            <a:xfrm>
              <a:off x="1584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Line 1032"/>
            <p:cNvSpPr>
              <a:spLocks noChangeShapeType="1"/>
            </p:cNvSpPr>
            <p:nvPr/>
          </p:nvSpPr>
          <p:spPr bwMode="auto">
            <a:xfrm>
              <a:off x="3408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1033"/>
            <p:cNvSpPr>
              <a:spLocks noChangeShapeType="1"/>
            </p:cNvSpPr>
            <p:nvPr/>
          </p:nvSpPr>
          <p:spPr bwMode="auto">
            <a:xfrm>
              <a:off x="4704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1034"/>
            <p:cNvSpPr>
              <a:spLocks noChangeShapeType="1"/>
            </p:cNvSpPr>
            <p:nvPr/>
          </p:nvSpPr>
          <p:spPr bwMode="auto">
            <a:xfrm>
              <a:off x="288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Text Box 1035"/>
            <p:cNvSpPr txBox="1">
              <a:spLocks noChangeArrowheads="1"/>
            </p:cNvSpPr>
            <p:nvPr/>
          </p:nvSpPr>
          <p:spPr bwMode="auto">
            <a:xfrm>
              <a:off x="288" y="1200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x(t)</a:t>
              </a:r>
              <a:endParaRPr lang="en-US" i="1"/>
            </a:p>
          </p:txBody>
        </p:sp>
        <p:sp>
          <p:nvSpPr>
            <p:cNvPr id="21528" name="Rectangle 1036"/>
            <p:cNvSpPr>
              <a:spLocks noChangeArrowheads="1"/>
            </p:cNvSpPr>
            <p:nvPr/>
          </p:nvSpPr>
          <p:spPr bwMode="auto">
            <a:xfrm>
              <a:off x="4848" y="1200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y(t)</a:t>
              </a:r>
            </a:p>
          </p:txBody>
        </p:sp>
        <p:sp>
          <p:nvSpPr>
            <p:cNvPr id="21529" name="Rectangle 1037"/>
            <p:cNvSpPr>
              <a:spLocks noChangeArrowheads="1"/>
            </p:cNvSpPr>
            <p:nvPr/>
          </p:nvSpPr>
          <p:spPr bwMode="auto">
            <a:xfrm>
              <a:off x="3504" y="1200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21530" name="Rectangle 1038"/>
            <p:cNvSpPr>
              <a:spLocks noChangeArrowheads="1"/>
            </p:cNvSpPr>
            <p:nvPr/>
          </p:nvSpPr>
          <p:spPr bwMode="auto">
            <a:xfrm>
              <a:off x="1680" y="1200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21531" name="Line 1039"/>
            <p:cNvSpPr>
              <a:spLocks noChangeShapeType="1"/>
            </p:cNvSpPr>
            <p:nvPr/>
          </p:nvSpPr>
          <p:spPr bwMode="auto">
            <a:xfrm>
              <a:off x="144" y="19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Line 1040"/>
            <p:cNvSpPr>
              <a:spLocks noChangeShapeType="1"/>
            </p:cNvSpPr>
            <p:nvPr/>
          </p:nvSpPr>
          <p:spPr bwMode="auto">
            <a:xfrm flipV="1">
              <a:off x="624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Line 1041"/>
            <p:cNvSpPr>
              <a:spLocks noChangeShapeType="1"/>
            </p:cNvSpPr>
            <p:nvPr/>
          </p:nvSpPr>
          <p:spPr bwMode="auto">
            <a:xfrm flipV="1">
              <a:off x="768" y="17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Line 1042"/>
            <p:cNvSpPr>
              <a:spLocks noChangeShapeType="1"/>
            </p:cNvSpPr>
            <p:nvPr/>
          </p:nvSpPr>
          <p:spPr bwMode="auto">
            <a:xfrm flipV="1">
              <a:off x="480" y="17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Line 1043"/>
            <p:cNvSpPr>
              <a:spLocks noChangeShapeType="1"/>
            </p:cNvSpPr>
            <p:nvPr/>
          </p:nvSpPr>
          <p:spPr bwMode="auto">
            <a:xfrm flipV="1">
              <a:off x="864" y="18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Line 1044"/>
            <p:cNvSpPr>
              <a:spLocks noChangeShapeType="1"/>
            </p:cNvSpPr>
            <p:nvPr/>
          </p:nvSpPr>
          <p:spPr bwMode="auto">
            <a:xfrm flipV="1">
              <a:off x="384" y="18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Line 1045"/>
            <p:cNvSpPr>
              <a:spLocks noChangeShapeType="1"/>
            </p:cNvSpPr>
            <p:nvPr/>
          </p:nvSpPr>
          <p:spPr bwMode="auto">
            <a:xfrm>
              <a:off x="4560" y="19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Line 1046"/>
            <p:cNvSpPr>
              <a:spLocks noChangeShapeType="1"/>
            </p:cNvSpPr>
            <p:nvPr/>
          </p:nvSpPr>
          <p:spPr bwMode="auto">
            <a:xfrm flipV="1">
              <a:off x="5040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Line 1047"/>
            <p:cNvSpPr>
              <a:spLocks noChangeShapeType="1"/>
            </p:cNvSpPr>
            <p:nvPr/>
          </p:nvSpPr>
          <p:spPr bwMode="auto">
            <a:xfrm flipV="1">
              <a:off x="5184" y="187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Line 1048"/>
            <p:cNvSpPr>
              <a:spLocks noChangeShapeType="1"/>
            </p:cNvSpPr>
            <p:nvPr/>
          </p:nvSpPr>
          <p:spPr bwMode="auto">
            <a:xfrm flipV="1">
              <a:off x="4896" y="187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Line 1049"/>
            <p:cNvSpPr>
              <a:spLocks noChangeShapeType="1"/>
            </p:cNvSpPr>
            <p:nvPr/>
          </p:nvSpPr>
          <p:spPr bwMode="auto">
            <a:xfrm flipV="1">
              <a:off x="5280" y="17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Line 1050"/>
            <p:cNvSpPr>
              <a:spLocks noChangeShapeType="1"/>
            </p:cNvSpPr>
            <p:nvPr/>
          </p:nvSpPr>
          <p:spPr bwMode="auto">
            <a:xfrm flipV="1">
              <a:off x="4800" y="17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Line 1051"/>
            <p:cNvSpPr>
              <a:spLocks noChangeShapeType="1"/>
            </p:cNvSpPr>
            <p:nvPr/>
          </p:nvSpPr>
          <p:spPr bwMode="auto">
            <a:xfrm>
              <a:off x="1440" y="19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Line 1052"/>
            <p:cNvSpPr>
              <a:spLocks noChangeShapeType="1"/>
            </p:cNvSpPr>
            <p:nvPr/>
          </p:nvSpPr>
          <p:spPr bwMode="auto">
            <a:xfrm flipV="1">
              <a:off x="1920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Line 1053"/>
            <p:cNvSpPr>
              <a:spLocks noChangeShapeType="1"/>
            </p:cNvSpPr>
            <p:nvPr/>
          </p:nvSpPr>
          <p:spPr bwMode="auto">
            <a:xfrm flipV="1">
              <a:off x="2064" y="1728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Line 1054"/>
            <p:cNvSpPr>
              <a:spLocks noChangeShapeType="1"/>
            </p:cNvSpPr>
            <p:nvPr/>
          </p:nvSpPr>
          <p:spPr bwMode="auto">
            <a:xfrm flipV="1">
              <a:off x="1776" y="1728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Line 1055"/>
            <p:cNvSpPr>
              <a:spLocks noChangeShapeType="1"/>
            </p:cNvSpPr>
            <p:nvPr/>
          </p:nvSpPr>
          <p:spPr bwMode="auto">
            <a:xfrm flipV="1">
              <a:off x="2160" y="1824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Line 1056"/>
            <p:cNvSpPr>
              <a:spLocks noChangeShapeType="1"/>
            </p:cNvSpPr>
            <p:nvPr/>
          </p:nvSpPr>
          <p:spPr bwMode="auto">
            <a:xfrm flipV="1">
              <a:off x="1680" y="1824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Line 1057"/>
            <p:cNvSpPr>
              <a:spLocks noChangeShapeType="1"/>
            </p:cNvSpPr>
            <p:nvPr/>
          </p:nvSpPr>
          <p:spPr bwMode="auto">
            <a:xfrm>
              <a:off x="3264" y="19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Line 1058"/>
            <p:cNvSpPr>
              <a:spLocks noChangeShapeType="1"/>
            </p:cNvSpPr>
            <p:nvPr/>
          </p:nvSpPr>
          <p:spPr bwMode="auto">
            <a:xfrm flipV="1">
              <a:off x="3744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Line 1059"/>
            <p:cNvSpPr>
              <a:spLocks noChangeShapeType="1"/>
            </p:cNvSpPr>
            <p:nvPr/>
          </p:nvSpPr>
          <p:spPr bwMode="auto">
            <a:xfrm flipV="1">
              <a:off x="3888" y="1872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2" name="Line 1060"/>
            <p:cNvSpPr>
              <a:spLocks noChangeShapeType="1"/>
            </p:cNvSpPr>
            <p:nvPr/>
          </p:nvSpPr>
          <p:spPr bwMode="auto">
            <a:xfrm flipV="1">
              <a:off x="3600" y="1872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Line 1061"/>
            <p:cNvSpPr>
              <a:spLocks noChangeShapeType="1"/>
            </p:cNvSpPr>
            <p:nvPr/>
          </p:nvSpPr>
          <p:spPr bwMode="auto">
            <a:xfrm flipV="1">
              <a:off x="3984" y="1728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4" name="Line 1062"/>
            <p:cNvSpPr>
              <a:spLocks noChangeShapeType="1"/>
            </p:cNvSpPr>
            <p:nvPr/>
          </p:nvSpPr>
          <p:spPr bwMode="auto">
            <a:xfrm flipV="1">
              <a:off x="3504" y="1728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508" name="Object 4"/>
            <p:cNvGraphicFramePr>
              <a:graphicFrameLocks noChangeAspect="1"/>
            </p:cNvGraphicFramePr>
            <p:nvPr/>
          </p:nvGraphicFramePr>
          <p:xfrm>
            <a:off x="2226" y="1205"/>
            <a:ext cx="1119" cy="517"/>
          </p:xfrm>
          <a:graphic>
            <a:graphicData uri="http://schemas.openxmlformats.org/presentationml/2006/ole">
              <p:oleObj spid="_x0000_s21508" name="Equation" r:id="rId3" imgW="495000" imgH="228600" progId="Equation.3">
                <p:embed/>
              </p:oleObj>
            </a:graphicData>
          </a:graphic>
        </p:graphicFrame>
        <p:graphicFrame>
          <p:nvGraphicFramePr>
            <p:cNvPr id="21509" name="Object 5"/>
            <p:cNvGraphicFramePr>
              <a:graphicFrameLocks noChangeAspect="1"/>
            </p:cNvGraphicFramePr>
            <p:nvPr/>
          </p:nvGraphicFramePr>
          <p:xfrm>
            <a:off x="2389" y="1968"/>
            <a:ext cx="203" cy="240"/>
          </p:xfrm>
          <a:graphic>
            <a:graphicData uri="http://schemas.openxmlformats.org/presentationml/2006/ole">
              <p:oleObj spid="_x0000_s21509" name="Equation" r:id="rId4" imgW="139700" imgH="165100" progId="Equation.3">
                <p:embed/>
              </p:oleObj>
            </a:graphicData>
          </a:graphic>
        </p:graphicFrame>
        <p:graphicFrame>
          <p:nvGraphicFramePr>
            <p:cNvPr id="21510" name="Object 6"/>
            <p:cNvGraphicFramePr>
              <a:graphicFrameLocks noChangeAspect="1"/>
            </p:cNvGraphicFramePr>
            <p:nvPr/>
          </p:nvGraphicFramePr>
          <p:xfrm>
            <a:off x="4213" y="1968"/>
            <a:ext cx="203" cy="240"/>
          </p:xfrm>
          <a:graphic>
            <a:graphicData uri="http://schemas.openxmlformats.org/presentationml/2006/ole">
              <p:oleObj spid="_x0000_s21510" name="Equation" r:id="rId5" imgW="139700" imgH="165100" progId="Equation.3">
                <p:embed/>
              </p:oleObj>
            </a:graphicData>
          </a:graphic>
        </p:graphicFrame>
        <p:graphicFrame>
          <p:nvGraphicFramePr>
            <p:cNvPr id="21511" name="Object 7"/>
            <p:cNvGraphicFramePr>
              <a:graphicFrameLocks noChangeAspect="1"/>
            </p:cNvGraphicFramePr>
            <p:nvPr/>
          </p:nvGraphicFramePr>
          <p:xfrm>
            <a:off x="1045" y="2004"/>
            <a:ext cx="203" cy="167"/>
          </p:xfrm>
          <a:graphic>
            <a:graphicData uri="http://schemas.openxmlformats.org/presentationml/2006/ole">
              <p:oleObj spid="_x0000_s21511" name="Equation" r:id="rId6" imgW="139700" imgH="114300" progId="Equation.3">
                <p:embed/>
              </p:oleObj>
            </a:graphicData>
          </a:graphic>
        </p:graphicFrame>
        <p:graphicFrame>
          <p:nvGraphicFramePr>
            <p:cNvPr id="21512" name="Object 8"/>
            <p:cNvGraphicFramePr>
              <a:graphicFrameLocks noChangeAspect="1"/>
            </p:cNvGraphicFramePr>
            <p:nvPr/>
          </p:nvGraphicFramePr>
          <p:xfrm>
            <a:off x="5461" y="1993"/>
            <a:ext cx="203" cy="167"/>
          </p:xfrm>
          <a:graphic>
            <a:graphicData uri="http://schemas.openxmlformats.org/presentationml/2006/ole">
              <p:oleObj spid="_x0000_s21512" name="Equation" r:id="rId7" imgW="139700" imgH="114300" progId="Equation.3">
                <p:embed/>
              </p:oleObj>
            </a:graphicData>
          </a:graphic>
        </p:graphicFrame>
      </p:grpSp>
      <p:sp>
        <p:nvSpPr>
          <p:cNvPr id="21519" name="Rectangle 1071"/>
          <p:cNvSpPr>
            <a:spLocks noChangeArrowheads="1"/>
          </p:cNvSpPr>
          <p:nvPr/>
        </p:nvSpPr>
        <p:spPr bwMode="auto">
          <a:xfrm>
            <a:off x="304800" y="3962400"/>
            <a:ext cx="817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TIME SAMPLING:</a:t>
            </a:r>
            <a:endParaRPr kumimoji="1" lang="en-US" sz="3200">
              <a:solidFill>
                <a:schemeClr val="accent1"/>
              </a:solidFill>
              <a:latin typeface="Arial" charset="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248400" y="5159375"/>
          <a:ext cx="2362200" cy="1012825"/>
        </p:xfrm>
        <a:graphic>
          <a:graphicData uri="http://schemas.openxmlformats.org/presentationml/2006/ole">
            <p:oleObj spid="_x0000_s21506" name="Equation" r:id="rId8" imgW="533160" imgH="22860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419600" y="3810000"/>
          <a:ext cx="4016375" cy="803275"/>
        </p:xfrm>
        <a:graphic>
          <a:graphicData uri="http://schemas.openxmlformats.org/presentationml/2006/ole">
            <p:oleObj spid="_x0000_s21507" name="Equation" r:id="rId9" imgW="1143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37DB1-56D7-4413-91E4-2EDC813B20E5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READING ASSIGNMENTS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This Lecture: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Chapter 6, Sections 6-6, 6-7 &amp; </a:t>
            </a:r>
            <a:r>
              <a:rPr lang="en-US" dirty="0" smtClean="0">
                <a:ea typeface="ＭＳ Ｐゴシック" pitchFamily="34" charset="-128"/>
              </a:rPr>
              <a:t>6-8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Next </a:t>
            </a:r>
            <a:r>
              <a:rPr lang="en-US" dirty="0" smtClean="0">
                <a:ea typeface="ＭＳ Ｐゴシック" pitchFamily="34" charset="-128"/>
              </a:rPr>
              <a:t>Lecture: Chapter </a:t>
            </a:r>
            <a:r>
              <a:rPr lang="en-US" dirty="0" smtClean="0">
                <a:ea typeface="ＭＳ Ｐゴシック" pitchFamily="34" charset="-128"/>
              </a:rPr>
              <a:t>7 (DTFT)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253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2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AD4C3A-70AD-4E8C-9A91-78EA1D09CCC7}" type="slidenum">
              <a:rPr lang="en-US" smtClean="0">
                <a:ea typeface="ＭＳ Ｐゴシック" pitchFamily="34" charset="-128"/>
              </a:rPr>
              <a:pPr/>
              <a:t>30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253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TRACK the FREQUENCIES</a:t>
            </a:r>
          </a:p>
        </p:txBody>
      </p:sp>
      <p:grpSp>
        <p:nvGrpSpPr>
          <p:cNvPr id="22540" name="Group 2105"/>
          <p:cNvGrpSpPr>
            <a:grpSpLocks/>
          </p:cNvGrpSpPr>
          <p:nvPr/>
        </p:nvGrpSpPr>
        <p:grpSpPr bwMode="auto">
          <a:xfrm>
            <a:off x="228600" y="1828800"/>
            <a:ext cx="8763000" cy="1600200"/>
            <a:chOff x="144" y="1152"/>
            <a:chExt cx="5520" cy="1008"/>
          </a:xfrm>
        </p:grpSpPr>
        <p:sp>
          <p:nvSpPr>
            <p:cNvPr id="22547" name="Rectangle 2052"/>
            <p:cNvSpPr>
              <a:spLocks noChangeArrowheads="1"/>
            </p:cNvSpPr>
            <p:nvPr/>
          </p:nvSpPr>
          <p:spPr bwMode="auto">
            <a:xfrm>
              <a:off x="2208" y="1152"/>
              <a:ext cx="1200" cy="576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22548" name="Rectangle 2053"/>
            <p:cNvSpPr>
              <a:spLocks noChangeArrowheads="1"/>
            </p:cNvSpPr>
            <p:nvPr/>
          </p:nvSpPr>
          <p:spPr bwMode="auto">
            <a:xfrm>
              <a:off x="4032" y="1152"/>
              <a:ext cx="672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/>
                <a:t>D-to-A</a:t>
              </a:r>
              <a:endParaRPr lang="en-US" i="1"/>
            </a:p>
          </p:txBody>
        </p:sp>
        <p:sp>
          <p:nvSpPr>
            <p:cNvPr id="22549" name="Rectangle 2054"/>
            <p:cNvSpPr>
              <a:spLocks noChangeArrowheads="1"/>
            </p:cNvSpPr>
            <p:nvPr/>
          </p:nvSpPr>
          <p:spPr bwMode="auto">
            <a:xfrm>
              <a:off x="912" y="1152"/>
              <a:ext cx="672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/>
                <a:t>A-to-D</a:t>
              </a:r>
              <a:endParaRPr lang="en-US" i="1"/>
            </a:p>
          </p:txBody>
        </p:sp>
        <p:sp>
          <p:nvSpPr>
            <p:cNvPr id="22550" name="Line 2055"/>
            <p:cNvSpPr>
              <a:spLocks noChangeShapeType="1"/>
            </p:cNvSpPr>
            <p:nvPr/>
          </p:nvSpPr>
          <p:spPr bwMode="auto">
            <a:xfrm>
              <a:off x="1584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Line 2056"/>
            <p:cNvSpPr>
              <a:spLocks noChangeShapeType="1"/>
            </p:cNvSpPr>
            <p:nvPr/>
          </p:nvSpPr>
          <p:spPr bwMode="auto">
            <a:xfrm>
              <a:off x="3408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Line 2057"/>
            <p:cNvSpPr>
              <a:spLocks noChangeShapeType="1"/>
            </p:cNvSpPr>
            <p:nvPr/>
          </p:nvSpPr>
          <p:spPr bwMode="auto">
            <a:xfrm>
              <a:off x="4704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Line 2058"/>
            <p:cNvSpPr>
              <a:spLocks noChangeShapeType="1"/>
            </p:cNvSpPr>
            <p:nvPr/>
          </p:nvSpPr>
          <p:spPr bwMode="auto">
            <a:xfrm>
              <a:off x="288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Text Box 2059"/>
            <p:cNvSpPr txBox="1">
              <a:spLocks noChangeArrowheads="1"/>
            </p:cNvSpPr>
            <p:nvPr/>
          </p:nvSpPr>
          <p:spPr bwMode="auto">
            <a:xfrm>
              <a:off x="288" y="1152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x(t)</a:t>
              </a:r>
              <a:endParaRPr lang="en-US" i="1"/>
            </a:p>
          </p:txBody>
        </p:sp>
        <p:sp>
          <p:nvSpPr>
            <p:cNvPr id="22555" name="Rectangle 2060"/>
            <p:cNvSpPr>
              <a:spLocks noChangeArrowheads="1"/>
            </p:cNvSpPr>
            <p:nvPr/>
          </p:nvSpPr>
          <p:spPr bwMode="auto">
            <a:xfrm>
              <a:off x="4848" y="1152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y(t)</a:t>
              </a:r>
            </a:p>
          </p:txBody>
        </p:sp>
        <p:sp>
          <p:nvSpPr>
            <p:cNvPr id="22556" name="Rectangle 2061"/>
            <p:cNvSpPr>
              <a:spLocks noChangeArrowheads="1"/>
            </p:cNvSpPr>
            <p:nvPr/>
          </p:nvSpPr>
          <p:spPr bwMode="auto">
            <a:xfrm>
              <a:off x="3504" y="1152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22557" name="Rectangle 2062"/>
            <p:cNvSpPr>
              <a:spLocks noChangeArrowheads="1"/>
            </p:cNvSpPr>
            <p:nvPr/>
          </p:nvSpPr>
          <p:spPr bwMode="auto">
            <a:xfrm>
              <a:off x="1680" y="1152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22558" name="Line 2063"/>
            <p:cNvSpPr>
              <a:spLocks noChangeShapeType="1"/>
            </p:cNvSpPr>
            <p:nvPr/>
          </p:nvSpPr>
          <p:spPr bwMode="auto">
            <a:xfrm>
              <a:off x="144" y="19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Line 2064"/>
            <p:cNvSpPr>
              <a:spLocks noChangeShapeType="1"/>
            </p:cNvSpPr>
            <p:nvPr/>
          </p:nvSpPr>
          <p:spPr bwMode="auto">
            <a:xfrm flipV="1">
              <a:off x="624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Line 2065"/>
            <p:cNvSpPr>
              <a:spLocks noChangeShapeType="1"/>
            </p:cNvSpPr>
            <p:nvPr/>
          </p:nvSpPr>
          <p:spPr bwMode="auto">
            <a:xfrm flipV="1">
              <a:off x="768" y="16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Line 2066"/>
            <p:cNvSpPr>
              <a:spLocks noChangeShapeType="1"/>
            </p:cNvSpPr>
            <p:nvPr/>
          </p:nvSpPr>
          <p:spPr bwMode="auto">
            <a:xfrm flipV="1">
              <a:off x="480" y="16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Line 2067"/>
            <p:cNvSpPr>
              <a:spLocks noChangeShapeType="1"/>
            </p:cNvSpPr>
            <p:nvPr/>
          </p:nvSpPr>
          <p:spPr bwMode="auto">
            <a:xfrm flipV="1">
              <a:off x="864" y="177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Line 2068"/>
            <p:cNvSpPr>
              <a:spLocks noChangeShapeType="1"/>
            </p:cNvSpPr>
            <p:nvPr/>
          </p:nvSpPr>
          <p:spPr bwMode="auto">
            <a:xfrm flipV="1">
              <a:off x="384" y="177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Line 2069"/>
            <p:cNvSpPr>
              <a:spLocks noChangeShapeType="1"/>
            </p:cNvSpPr>
            <p:nvPr/>
          </p:nvSpPr>
          <p:spPr bwMode="auto">
            <a:xfrm>
              <a:off x="4560" y="19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Line 2070"/>
            <p:cNvSpPr>
              <a:spLocks noChangeShapeType="1"/>
            </p:cNvSpPr>
            <p:nvPr/>
          </p:nvSpPr>
          <p:spPr bwMode="auto">
            <a:xfrm flipV="1">
              <a:off x="5040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6" name="Line 2071"/>
            <p:cNvSpPr>
              <a:spLocks noChangeShapeType="1"/>
            </p:cNvSpPr>
            <p:nvPr/>
          </p:nvSpPr>
          <p:spPr bwMode="auto">
            <a:xfrm flipV="1">
              <a:off x="5184" y="18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7" name="Line 2072"/>
            <p:cNvSpPr>
              <a:spLocks noChangeShapeType="1"/>
            </p:cNvSpPr>
            <p:nvPr/>
          </p:nvSpPr>
          <p:spPr bwMode="auto">
            <a:xfrm flipV="1">
              <a:off x="4896" y="18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8" name="Line 2073"/>
            <p:cNvSpPr>
              <a:spLocks noChangeShapeType="1"/>
            </p:cNvSpPr>
            <p:nvPr/>
          </p:nvSpPr>
          <p:spPr bwMode="auto">
            <a:xfrm flipV="1">
              <a:off x="5280" y="16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9" name="Line 2074"/>
            <p:cNvSpPr>
              <a:spLocks noChangeShapeType="1"/>
            </p:cNvSpPr>
            <p:nvPr/>
          </p:nvSpPr>
          <p:spPr bwMode="auto">
            <a:xfrm flipV="1">
              <a:off x="4800" y="16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0" name="Line 2075"/>
            <p:cNvSpPr>
              <a:spLocks noChangeShapeType="1"/>
            </p:cNvSpPr>
            <p:nvPr/>
          </p:nvSpPr>
          <p:spPr bwMode="auto">
            <a:xfrm>
              <a:off x="1440" y="19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Line 2076"/>
            <p:cNvSpPr>
              <a:spLocks noChangeShapeType="1"/>
            </p:cNvSpPr>
            <p:nvPr/>
          </p:nvSpPr>
          <p:spPr bwMode="auto">
            <a:xfrm flipV="1">
              <a:off x="1920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2" name="Line 2077"/>
            <p:cNvSpPr>
              <a:spLocks noChangeShapeType="1"/>
            </p:cNvSpPr>
            <p:nvPr/>
          </p:nvSpPr>
          <p:spPr bwMode="auto">
            <a:xfrm flipV="1">
              <a:off x="2064" y="1680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Line 2078"/>
            <p:cNvSpPr>
              <a:spLocks noChangeShapeType="1"/>
            </p:cNvSpPr>
            <p:nvPr/>
          </p:nvSpPr>
          <p:spPr bwMode="auto">
            <a:xfrm flipV="1">
              <a:off x="1776" y="1680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4" name="Line 2079"/>
            <p:cNvSpPr>
              <a:spLocks noChangeShapeType="1"/>
            </p:cNvSpPr>
            <p:nvPr/>
          </p:nvSpPr>
          <p:spPr bwMode="auto">
            <a:xfrm flipV="1">
              <a:off x="2160" y="1776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5" name="Line 2080"/>
            <p:cNvSpPr>
              <a:spLocks noChangeShapeType="1"/>
            </p:cNvSpPr>
            <p:nvPr/>
          </p:nvSpPr>
          <p:spPr bwMode="auto">
            <a:xfrm flipV="1">
              <a:off x="1680" y="1776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6" name="Line 2081"/>
            <p:cNvSpPr>
              <a:spLocks noChangeShapeType="1"/>
            </p:cNvSpPr>
            <p:nvPr/>
          </p:nvSpPr>
          <p:spPr bwMode="auto">
            <a:xfrm>
              <a:off x="3264" y="19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7" name="Line 2082"/>
            <p:cNvSpPr>
              <a:spLocks noChangeShapeType="1"/>
            </p:cNvSpPr>
            <p:nvPr/>
          </p:nvSpPr>
          <p:spPr bwMode="auto">
            <a:xfrm flipV="1">
              <a:off x="3744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8" name="Line 2083"/>
            <p:cNvSpPr>
              <a:spLocks noChangeShapeType="1"/>
            </p:cNvSpPr>
            <p:nvPr/>
          </p:nvSpPr>
          <p:spPr bwMode="auto">
            <a:xfrm flipV="1">
              <a:off x="3888" y="1824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9" name="Line 2084"/>
            <p:cNvSpPr>
              <a:spLocks noChangeShapeType="1"/>
            </p:cNvSpPr>
            <p:nvPr/>
          </p:nvSpPr>
          <p:spPr bwMode="auto">
            <a:xfrm flipV="1">
              <a:off x="3600" y="1824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0" name="Line 2085"/>
            <p:cNvSpPr>
              <a:spLocks noChangeShapeType="1"/>
            </p:cNvSpPr>
            <p:nvPr/>
          </p:nvSpPr>
          <p:spPr bwMode="auto">
            <a:xfrm flipV="1">
              <a:off x="3984" y="1680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1" name="Line 2086"/>
            <p:cNvSpPr>
              <a:spLocks noChangeShapeType="1"/>
            </p:cNvSpPr>
            <p:nvPr/>
          </p:nvSpPr>
          <p:spPr bwMode="auto">
            <a:xfrm flipV="1">
              <a:off x="3504" y="1680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2531" name="Object 3"/>
            <p:cNvGraphicFramePr>
              <a:graphicFrameLocks noChangeAspect="1"/>
            </p:cNvGraphicFramePr>
            <p:nvPr/>
          </p:nvGraphicFramePr>
          <p:xfrm>
            <a:off x="2226" y="1157"/>
            <a:ext cx="1119" cy="517"/>
          </p:xfrm>
          <a:graphic>
            <a:graphicData uri="http://schemas.openxmlformats.org/presentationml/2006/ole">
              <p:oleObj spid="_x0000_s22531" name="Equation" r:id="rId4" imgW="495000" imgH="228600" progId="Equation.3">
                <p:embed/>
              </p:oleObj>
            </a:graphicData>
          </a:graphic>
        </p:graphicFrame>
        <p:graphicFrame>
          <p:nvGraphicFramePr>
            <p:cNvPr id="22532" name="Object 4"/>
            <p:cNvGraphicFramePr>
              <a:graphicFrameLocks noChangeAspect="1"/>
            </p:cNvGraphicFramePr>
            <p:nvPr/>
          </p:nvGraphicFramePr>
          <p:xfrm>
            <a:off x="2389" y="1920"/>
            <a:ext cx="203" cy="240"/>
          </p:xfrm>
          <a:graphic>
            <a:graphicData uri="http://schemas.openxmlformats.org/presentationml/2006/ole">
              <p:oleObj spid="_x0000_s22532" name="Equation" r:id="rId5" imgW="139700" imgH="165100" progId="Equation.3">
                <p:embed/>
              </p:oleObj>
            </a:graphicData>
          </a:graphic>
        </p:graphicFrame>
        <p:graphicFrame>
          <p:nvGraphicFramePr>
            <p:cNvPr id="22533" name="Object 5"/>
            <p:cNvGraphicFramePr>
              <a:graphicFrameLocks noChangeAspect="1"/>
            </p:cNvGraphicFramePr>
            <p:nvPr/>
          </p:nvGraphicFramePr>
          <p:xfrm>
            <a:off x="4213" y="1920"/>
            <a:ext cx="203" cy="240"/>
          </p:xfrm>
          <a:graphic>
            <a:graphicData uri="http://schemas.openxmlformats.org/presentationml/2006/ole">
              <p:oleObj spid="_x0000_s22533" name="Equation" r:id="rId6" imgW="139700" imgH="165100" progId="Equation.3">
                <p:embed/>
              </p:oleObj>
            </a:graphicData>
          </a:graphic>
        </p:graphicFrame>
        <p:graphicFrame>
          <p:nvGraphicFramePr>
            <p:cNvPr id="22534" name="Object 6"/>
            <p:cNvGraphicFramePr>
              <a:graphicFrameLocks noChangeAspect="1"/>
            </p:cNvGraphicFramePr>
            <p:nvPr/>
          </p:nvGraphicFramePr>
          <p:xfrm>
            <a:off x="1045" y="1956"/>
            <a:ext cx="203" cy="167"/>
          </p:xfrm>
          <a:graphic>
            <a:graphicData uri="http://schemas.openxmlformats.org/presentationml/2006/ole">
              <p:oleObj spid="_x0000_s22534" name="Equation" r:id="rId7" imgW="139700" imgH="114300" progId="Equation.3">
                <p:embed/>
              </p:oleObj>
            </a:graphicData>
          </a:graphic>
        </p:graphicFrame>
        <p:graphicFrame>
          <p:nvGraphicFramePr>
            <p:cNvPr id="22535" name="Object 7"/>
            <p:cNvGraphicFramePr>
              <a:graphicFrameLocks noChangeAspect="1"/>
            </p:cNvGraphicFramePr>
            <p:nvPr/>
          </p:nvGraphicFramePr>
          <p:xfrm>
            <a:off x="5461" y="1945"/>
            <a:ext cx="203" cy="167"/>
          </p:xfrm>
          <a:graphic>
            <a:graphicData uri="http://schemas.openxmlformats.org/presentationml/2006/ole">
              <p:oleObj spid="_x0000_s22535" name="Equation" r:id="rId8" imgW="139700" imgH="114300" progId="Equation.3">
                <p:embed/>
              </p:oleObj>
            </a:graphicData>
          </a:graphic>
        </p:graphicFrame>
      </p:grpSp>
      <p:sp>
        <p:nvSpPr>
          <p:cNvPr id="239662" name="Text Box 2094"/>
          <p:cNvSpPr txBox="1">
            <a:spLocks noChangeArrowheads="1"/>
          </p:cNvSpPr>
          <p:nvPr/>
        </p:nvSpPr>
        <p:spPr bwMode="auto">
          <a:xfrm>
            <a:off x="1143000" y="5715000"/>
            <a:ext cx="190023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Fs = 1000 Hz</a:t>
            </a:r>
            <a:endParaRPr lang="en-US" i="1"/>
          </a:p>
        </p:txBody>
      </p:sp>
      <p:sp>
        <p:nvSpPr>
          <p:cNvPr id="239663" name="Rectangle 2095"/>
          <p:cNvSpPr>
            <a:spLocks noChangeArrowheads="1"/>
          </p:cNvSpPr>
          <p:nvPr/>
        </p:nvSpPr>
        <p:spPr bwMode="auto">
          <a:xfrm>
            <a:off x="2209800" y="3581400"/>
            <a:ext cx="1524000" cy="1981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solidFill>
                  <a:schemeClr val="accent1"/>
                </a:solidFill>
                <a:latin typeface="Arial" charset="0"/>
              </a:rPr>
              <a:t>0.5</a:t>
            </a:r>
            <a:r>
              <a:rPr kumimoji="1" lang="en-US" sz="3200" b="1">
                <a:solidFill>
                  <a:schemeClr val="accent1"/>
                </a:solidFill>
                <a:latin typeface="Symbol" pitchFamily="-65" charset="2"/>
              </a:rPr>
              <a:t>p</a:t>
            </a:r>
            <a:endParaRPr kumimoji="1" lang="en-US" sz="3200">
              <a:solidFill>
                <a:schemeClr val="accent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1" lang="en-US" sz="3200">
              <a:solidFill>
                <a:schemeClr val="accent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solidFill>
                  <a:schemeClr val="accent1"/>
                </a:solidFill>
                <a:latin typeface="Arial" charset="0"/>
              </a:rPr>
              <a:t>.05</a:t>
            </a:r>
            <a:r>
              <a:rPr kumimoji="1" lang="en-US" sz="3200" b="1">
                <a:solidFill>
                  <a:schemeClr val="accent1"/>
                </a:solidFill>
                <a:latin typeface="Symbol" pitchFamily="-65" charset="2"/>
              </a:rPr>
              <a:t>p</a:t>
            </a:r>
          </a:p>
        </p:txBody>
      </p:sp>
      <p:sp>
        <p:nvSpPr>
          <p:cNvPr id="239664" name="Rectangle 2096"/>
          <p:cNvSpPr>
            <a:spLocks noChangeArrowheads="1"/>
          </p:cNvSpPr>
          <p:nvPr/>
        </p:nvSpPr>
        <p:spPr bwMode="auto">
          <a:xfrm>
            <a:off x="5486400" y="3581400"/>
            <a:ext cx="1524000" cy="1981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solidFill>
                  <a:schemeClr val="accent1"/>
                </a:solidFill>
                <a:latin typeface="Arial" charset="0"/>
              </a:rPr>
              <a:t>0.5</a:t>
            </a:r>
            <a:r>
              <a:rPr kumimoji="1" lang="en-US" sz="3200" b="1">
                <a:solidFill>
                  <a:schemeClr val="accent1"/>
                </a:solidFill>
                <a:latin typeface="Symbol" pitchFamily="-65" charset="2"/>
              </a:rPr>
              <a:t>p</a:t>
            </a:r>
            <a:endParaRPr kumimoji="1" lang="en-US" sz="3200">
              <a:solidFill>
                <a:schemeClr val="accent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1" lang="en-US" sz="3200">
              <a:solidFill>
                <a:schemeClr val="accent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solidFill>
                  <a:schemeClr val="accent1"/>
                </a:solidFill>
                <a:latin typeface="Arial" charset="0"/>
              </a:rPr>
              <a:t>.05</a:t>
            </a:r>
            <a:r>
              <a:rPr kumimoji="1" lang="en-US" sz="3200" b="1">
                <a:solidFill>
                  <a:schemeClr val="accent1"/>
                </a:solidFill>
                <a:latin typeface="Symbol" pitchFamily="-65" charset="2"/>
              </a:rPr>
              <a:t>p</a:t>
            </a:r>
          </a:p>
        </p:txBody>
      </p:sp>
      <p:sp>
        <p:nvSpPr>
          <p:cNvPr id="239665" name="Rectangle 2097"/>
          <p:cNvSpPr>
            <a:spLocks noChangeArrowheads="1"/>
          </p:cNvSpPr>
          <p:nvPr/>
        </p:nvSpPr>
        <p:spPr bwMode="auto">
          <a:xfrm>
            <a:off x="7086600" y="3581400"/>
            <a:ext cx="1905000" cy="1905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250 Hz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1" lang="en-US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25 Hz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1" lang="en-US" sz="32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239666" name="Text Box 2098"/>
          <p:cNvSpPr txBox="1">
            <a:spLocks noChangeArrowheads="1"/>
          </p:cNvSpPr>
          <p:nvPr/>
        </p:nvSpPr>
        <p:spPr bwMode="auto">
          <a:xfrm>
            <a:off x="5486400" y="5791200"/>
            <a:ext cx="20081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NO new freqs</a:t>
            </a:r>
            <a:endParaRPr lang="en-US" i="1"/>
          </a:p>
        </p:txBody>
      </p:sp>
      <p:sp>
        <p:nvSpPr>
          <p:cNvPr id="22546" name="Rectangle 2102"/>
          <p:cNvSpPr>
            <a:spLocks noGrp="1" noChangeArrowheads="1"/>
          </p:cNvSpPr>
          <p:nvPr>
            <p:ph type="body" idx="1"/>
          </p:nvPr>
        </p:nvSpPr>
        <p:spPr>
          <a:xfrm>
            <a:off x="152400" y="3657600"/>
            <a:ext cx="1905000" cy="190500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250 Hz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25 Hz</a:t>
            </a:r>
            <a:endParaRPr lang="en-US" smtClean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graphicFrame>
        <p:nvGraphicFramePr>
          <p:cNvPr id="239672" name="Object 2"/>
          <p:cNvGraphicFramePr>
            <a:graphicFrameLocks noChangeAspect="1"/>
          </p:cNvGraphicFramePr>
          <p:nvPr/>
        </p:nvGraphicFramePr>
        <p:xfrm>
          <a:off x="3706813" y="3584575"/>
          <a:ext cx="1779587" cy="1778000"/>
        </p:xfrm>
        <a:graphic>
          <a:graphicData uri="http://schemas.openxmlformats.org/presentationml/2006/ole">
            <p:oleObj spid="_x0000_s22530" name="Equation" r:id="rId9" imgW="672840" imgH="67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2" grpId="0" animBg="1" autoUpdateAnimBg="0"/>
      <p:bldP spid="239663" grpId="0" animBg="1" autoUpdateAnimBg="0"/>
      <p:bldP spid="239664" grpId="0" animBg="1" autoUpdateAnimBg="0"/>
      <p:bldP spid="239665" grpId="0" animBg="1" autoUpdateAnimBg="0"/>
      <p:bldP spid="23966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5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C49BDB-D7D6-4CA8-ACFA-7746D7CC9586}" type="slidenum">
              <a:rPr lang="en-US" smtClean="0">
                <a:ea typeface="ＭＳ Ｐゴシック" pitchFamily="34" charset="-128"/>
              </a:rPr>
              <a:pPr/>
              <a:t>31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11-pt Running Sum</a:t>
            </a:r>
          </a:p>
        </p:txBody>
      </p:sp>
      <p:pic>
        <p:nvPicPr>
          <p:cNvPr id="23" name="Picture 3" descr="fig06_08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40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800600" y="1676400"/>
            <a:ext cx="2703513" cy="1447800"/>
            <a:chOff x="3696" y="1296"/>
            <a:chExt cx="1703" cy="912"/>
          </a:xfrm>
        </p:grpSpPr>
        <p:sp>
          <p:nvSpPr>
            <p:cNvPr id="23570" name="Text Box 4"/>
            <p:cNvSpPr txBox="1">
              <a:spLocks noChangeArrowheads="1"/>
            </p:cNvSpPr>
            <p:nvPr/>
          </p:nvSpPr>
          <p:spPr bwMode="auto">
            <a:xfrm>
              <a:off x="3696" y="1296"/>
              <a:ext cx="1703" cy="30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NULLS or ZEROS</a:t>
              </a:r>
              <a:endParaRPr lang="en-US" i="1"/>
            </a:p>
          </p:txBody>
        </p:sp>
        <p:sp>
          <p:nvSpPr>
            <p:cNvPr id="23571" name="Line 5"/>
            <p:cNvSpPr>
              <a:spLocks noChangeShapeType="1"/>
            </p:cNvSpPr>
            <p:nvPr/>
          </p:nvSpPr>
          <p:spPr bwMode="auto">
            <a:xfrm flipH="1">
              <a:off x="4176" y="1584"/>
              <a:ext cx="9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6"/>
            <p:cNvSpPr>
              <a:spLocks noChangeShapeType="1"/>
            </p:cNvSpPr>
            <p:nvPr/>
          </p:nvSpPr>
          <p:spPr bwMode="auto">
            <a:xfrm flipH="1">
              <a:off x="4560" y="1584"/>
              <a:ext cx="9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7"/>
            <p:cNvSpPr>
              <a:spLocks noChangeShapeType="1"/>
            </p:cNvSpPr>
            <p:nvPr/>
          </p:nvSpPr>
          <p:spPr bwMode="auto">
            <a:xfrm flipH="1">
              <a:off x="4944" y="1584"/>
              <a:ext cx="9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Line 8"/>
            <p:cNvSpPr>
              <a:spLocks noChangeShapeType="1"/>
            </p:cNvSpPr>
            <p:nvPr/>
          </p:nvSpPr>
          <p:spPr bwMode="auto">
            <a:xfrm flipH="1">
              <a:off x="3792" y="1584"/>
              <a:ext cx="9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486400" y="2971800"/>
            <a:ext cx="1436688" cy="2895600"/>
            <a:chOff x="3696" y="2064"/>
            <a:chExt cx="905" cy="1824"/>
          </a:xfrm>
        </p:grpSpPr>
        <p:sp>
          <p:nvSpPr>
            <p:cNvPr id="23567" name="Oval 24"/>
            <p:cNvSpPr>
              <a:spLocks noChangeArrowheads="1"/>
            </p:cNvSpPr>
            <p:nvPr/>
          </p:nvSpPr>
          <p:spPr bwMode="auto">
            <a:xfrm>
              <a:off x="3984" y="206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Oval 25"/>
            <p:cNvSpPr>
              <a:spLocks noChangeArrowheads="1"/>
            </p:cNvSpPr>
            <p:nvPr/>
          </p:nvSpPr>
          <p:spPr bwMode="auto">
            <a:xfrm>
              <a:off x="3984" y="37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Line 33"/>
            <p:cNvSpPr>
              <a:spLocks noChangeShapeType="1"/>
            </p:cNvSpPr>
            <p:nvPr/>
          </p:nvSpPr>
          <p:spPr bwMode="auto">
            <a:xfrm flipV="1">
              <a:off x="4032" y="2160"/>
              <a:ext cx="0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3555" name="Object 3"/>
            <p:cNvGraphicFramePr>
              <a:graphicFrameLocks noChangeAspect="1"/>
            </p:cNvGraphicFramePr>
            <p:nvPr/>
          </p:nvGraphicFramePr>
          <p:xfrm>
            <a:off x="3696" y="2544"/>
            <a:ext cx="905" cy="289"/>
          </p:xfrm>
          <a:graphic>
            <a:graphicData uri="http://schemas.openxmlformats.org/presentationml/2006/ole">
              <p:oleObj spid="_x0000_s23555" name="Equation" r:id="rId4" imgW="596880" imgH="190440" progId="Equation.3">
                <p:embed/>
              </p:oleObj>
            </a:graphicData>
          </a:graphic>
        </p:graphicFrame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3505200" y="1905000"/>
            <a:ext cx="1600200" cy="3810000"/>
            <a:chOff x="2496" y="1440"/>
            <a:chExt cx="1008" cy="2400"/>
          </a:xfrm>
        </p:grpSpPr>
        <p:sp>
          <p:nvSpPr>
            <p:cNvPr id="23564" name="Oval 22"/>
            <p:cNvSpPr>
              <a:spLocks noChangeArrowheads="1"/>
            </p:cNvSpPr>
            <p:nvPr/>
          </p:nvSpPr>
          <p:spPr bwMode="auto">
            <a:xfrm>
              <a:off x="3072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23"/>
            <p:cNvSpPr>
              <a:spLocks noChangeArrowheads="1"/>
            </p:cNvSpPr>
            <p:nvPr/>
          </p:nvSpPr>
          <p:spPr bwMode="auto">
            <a:xfrm>
              <a:off x="3072" y="37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34"/>
            <p:cNvSpPr>
              <a:spLocks noChangeShapeType="1"/>
            </p:cNvSpPr>
            <p:nvPr/>
          </p:nvSpPr>
          <p:spPr bwMode="auto">
            <a:xfrm flipV="1">
              <a:off x="3120" y="1536"/>
              <a:ext cx="0" cy="96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3554" name="Object 2"/>
            <p:cNvGraphicFramePr>
              <a:graphicFrameLocks noChangeAspect="1"/>
            </p:cNvGraphicFramePr>
            <p:nvPr/>
          </p:nvGraphicFramePr>
          <p:xfrm>
            <a:off x="2496" y="2499"/>
            <a:ext cx="1008" cy="285"/>
          </p:xfrm>
          <a:graphic>
            <a:graphicData uri="http://schemas.openxmlformats.org/presentationml/2006/ole">
              <p:oleObj spid="_x0000_s23554" name="Equation" r:id="rId5" imgW="672840" imgH="1904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5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C49BDB-D7D6-4CA8-ACFA-7746D7CC9586}" type="slidenum">
              <a:rPr lang="en-US" smtClean="0">
                <a:ea typeface="ＭＳ Ｐゴシック" pitchFamily="34" charset="-128"/>
              </a:rPr>
              <a:pPr/>
              <a:t>32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11-pt AVERAGER</a:t>
            </a:r>
          </a:p>
        </p:txBody>
      </p:sp>
      <p:pic>
        <p:nvPicPr>
          <p:cNvPr id="23560" name="Picture 3" descr="Hw-11pt-avg.gif                                                00009402JKL-2                          B0CAADC9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7620000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867400" y="2057400"/>
            <a:ext cx="2703513" cy="1447800"/>
            <a:chOff x="3696" y="1296"/>
            <a:chExt cx="1703" cy="912"/>
          </a:xfrm>
        </p:grpSpPr>
        <p:sp>
          <p:nvSpPr>
            <p:cNvPr id="23570" name="Text Box 4"/>
            <p:cNvSpPr txBox="1">
              <a:spLocks noChangeArrowheads="1"/>
            </p:cNvSpPr>
            <p:nvPr/>
          </p:nvSpPr>
          <p:spPr bwMode="auto">
            <a:xfrm>
              <a:off x="3696" y="1296"/>
              <a:ext cx="1703" cy="30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NULLS or ZEROS</a:t>
              </a:r>
              <a:endParaRPr lang="en-US" i="1"/>
            </a:p>
          </p:txBody>
        </p:sp>
        <p:sp>
          <p:nvSpPr>
            <p:cNvPr id="23571" name="Line 5"/>
            <p:cNvSpPr>
              <a:spLocks noChangeShapeType="1"/>
            </p:cNvSpPr>
            <p:nvPr/>
          </p:nvSpPr>
          <p:spPr bwMode="auto">
            <a:xfrm flipH="1">
              <a:off x="4176" y="1584"/>
              <a:ext cx="9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6"/>
            <p:cNvSpPr>
              <a:spLocks noChangeShapeType="1"/>
            </p:cNvSpPr>
            <p:nvPr/>
          </p:nvSpPr>
          <p:spPr bwMode="auto">
            <a:xfrm flipH="1">
              <a:off x="4560" y="1584"/>
              <a:ext cx="9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7"/>
            <p:cNvSpPr>
              <a:spLocks noChangeShapeType="1"/>
            </p:cNvSpPr>
            <p:nvPr/>
          </p:nvSpPr>
          <p:spPr bwMode="auto">
            <a:xfrm flipH="1">
              <a:off x="4944" y="1584"/>
              <a:ext cx="9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Line 8"/>
            <p:cNvSpPr>
              <a:spLocks noChangeShapeType="1"/>
            </p:cNvSpPr>
            <p:nvPr/>
          </p:nvSpPr>
          <p:spPr bwMode="auto">
            <a:xfrm flipH="1">
              <a:off x="3792" y="1584"/>
              <a:ext cx="9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867400" y="3276600"/>
            <a:ext cx="1436688" cy="2362200"/>
            <a:chOff x="3696" y="2064"/>
            <a:chExt cx="905" cy="1488"/>
          </a:xfrm>
        </p:grpSpPr>
        <p:sp>
          <p:nvSpPr>
            <p:cNvPr id="23567" name="Oval 24"/>
            <p:cNvSpPr>
              <a:spLocks noChangeArrowheads="1"/>
            </p:cNvSpPr>
            <p:nvPr/>
          </p:nvSpPr>
          <p:spPr bwMode="auto">
            <a:xfrm>
              <a:off x="3984" y="206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Oval 25"/>
            <p:cNvSpPr>
              <a:spLocks noChangeArrowheads="1"/>
            </p:cNvSpPr>
            <p:nvPr/>
          </p:nvSpPr>
          <p:spPr bwMode="auto">
            <a:xfrm>
              <a:off x="3984" y="345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Line 33"/>
            <p:cNvSpPr>
              <a:spLocks noChangeShapeType="1"/>
            </p:cNvSpPr>
            <p:nvPr/>
          </p:nvSpPr>
          <p:spPr bwMode="auto">
            <a:xfrm flipV="1">
              <a:off x="4032" y="2160"/>
              <a:ext cx="0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3555" name="Object 3"/>
            <p:cNvGraphicFramePr>
              <a:graphicFrameLocks noChangeAspect="1"/>
            </p:cNvGraphicFramePr>
            <p:nvPr/>
          </p:nvGraphicFramePr>
          <p:xfrm>
            <a:off x="3696" y="2544"/>
            <a:ext cx="905" cy="289"/>
          </p:xfrm>
          <a:graphic>
            <a:graphicData uri="http://schemas.openxmlformats.org/presentationml/2006/ole">
              <p:oleObj spid="_x0000_s61443" name="Equation" r:id="rId4" imgW="596880" imgH="190440" progId="Equation.3">
                <p:embed/>
              </p:oleObj>
            </a:graphicData>
          </a:graphic>
        </p:graphicFrame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3962400" y="2286000"/>
            <a:ext cx="1600200" cy="3200400"/>
            <a:chOff x="2496" y="1440"/>
            <a:chExt cx="1008" cy="2016"/>
          </a:xfrm>
        </p:grpSpPr>
        <p:sp>
          <p:nvSpPr>
            <p:cNvPr id="23564" name="Oval 22"/>
            <p:cNvSpPr>
              <a:spLocks noChangeArrowheads="1"/>
            </p:cNvSpPr>
            <p:nvPr/>
          </p:nvSpPr>
          <p:spPr bwMode="auto">
            <a:xfrm>
              <a:off x="3072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23"/>
            <p:cNvSpPr>
              <a:spLocks noChangeArrowheads="1"/>
            </p:cNvSpPr>
            <p:nvPr/>
          </p:nvSpPr>
          <p:spPr bwMode="auto">
            <a:xfrm>
              <a:off x="3072" y="33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34"/>
            <p:cNvSpPr>
              <a:spLocks noChangeShapeType="1"/>
            </p:cNvSpPr>
            <p:nvPr/>
          </p:nvSpPr>
          <p:spPr bwMode="auto">
            <a:xfrm flipV="1">
              <a:off x="3120" y="1536"/>
              <a:ext cx="0" cy="96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3554" name="Object 2"/>
            <p:cNvGraphicFramePr>
              <a:graphicFrameLocks noChangeAspect="1"/>
            </p:cNvGraphicFramePr>
            <p:nvPr/>
          </p:nvGraphicFramePr>
          <p:xfrm>
            <a:off x="2496" y="2499"/>
            <a:ext cx="1008" cy="285"/>
          </p:xfrm>
          <a:graphic>
            <a:graphicData uri="http://schemas.openxmlformats.org/presentationml/2006/ole">
              <p:oleObj spid="_x0000_s61442" name="Equation" r:id="rId5" imgW="672840" imgH="19044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45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45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B83A89-83FF-4E6E-9B03-64CC17C67E7F}" type="slidenum">
              <a:rPr lang="en-US" smtClean="0">
                <a:ea typeface="ＭＳ Ｐゴシック" pitchFamily="34" charset="-128"/>
              </a:rPr>
              <a:pPr/>
              <a:t>33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458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EVALUATE Freq. Response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068513" y="1528763"/>
          <a:ext cx="5638800" cy="1563687"/>
        </p:xfrm>
        <a:graphic>
          <a:graphicData uri="http://schemas.openxmlformats.org/presentationml/2006/ole">
            <p:oleObj spid="_x0000_s24578" name="Equation" r:id="rId3" imgW="1650960" imgH="457200" progId="Equation.3">
              <p:embed/>
            </p:oleObj>
          </a:graphicData>
        </a:graphic>
      </p:graphicFrame>
      <p:graphicFrame>
        <p:nvGraphicFramePr>
          <p:cNvPr id="249879" name="Object 3"/>
          <p:cNvGraphicFramePr>
            <a:graphicFrameLocks noChangeAspect="1"/>
          </p:cNvGraphicFramePr>
          <p:nvPr/>
        </p:nvGraphicFramePr>
        <p:xfrm>
          <a:off x="2039938" y="3086100"/>
          <a:ext cx="6265862" cy="1344613"/>
        </p:xfrm>
        <a:graphic>
          <a:graphicData uri="http://schemas.openxmlformats.org/presentationml/2006/ole">
            <p:oleObj spid="_x0000_s24579" name="Equation" r:id="rId4" imgW="2133360" imgH="457200" progId="Equation.3">
              <p:embed/>
            </p:oleObj>
          </a:graphicData>
        </a:graphic>
      </p:graphicFrame>
      <p:graphicFrame>
        <p:nvGraphicFramePr>
          <p:cNvPr id="249880" name="Object 4"/>
          <p:cNvGraphicFramePr>
            <a:graphicFrameLocks noChangeAspect="1"/>
          </p:cNvGraphicFramePr>
          <p:nvPr/>
        </p:nvGraphicFramePr>
        <p:xfrm>
          <a:off x="152400" y="2843213"/>
          <a:ext cx="2209800" cy="509587"/>
        </p:xfrm>
        <a:graphic>
          <a:graphicData uri="http://schemas.openxmlformats.org/presentationml/2006/ole">
            <p:oleObj spid="_x0000_s24580" name="Equation" r:id="rId5" imgW="825480" imgH="190440" progId="Equation.3">
              <p:embed/>
            </p:oleObj>
          </a:graphicData>
        </a:graphic>
      </p:graphicFrame>
      <p:graphicFrame>
        <p:nvGraphicFramePr>
          <p:cNvPr id="249881" name="Object 5"/>
          <p:cNvGraphicFramePr>
            <a:graphicFrameLocks noChangeAspect="1"/>
          </p:cNvGraphicFramePr>
          <p:nvPr/>
        </p:nvGraphicFramePr>
        <p:xfrm>
          <a:off x="3524250" y="4495800"/>
          <a:ext cx="4019550" cy="1219200"/>
        </p:xfrm>
        <a:graphic>
          <a:graphicData uri="http://schemas.openxmlformats.org/presentationml/2006/ole">
            <p:oleObj spid="_x0000_s24581" name="Equation" r:id="rId6" imgW="1384200" imgH="419040" progId="Equation.3">
              <p:embed/>
            </p:oleObj>
          </a:graphicData>
        </a:graphic>
      </p:graphicFrame>
      <p:graphicFrame>
        <p:nvGraphicFramePr>
          <p:cNvPr id="249882" name="Object 6"/>
          <p:cNvGraphicFramePr>
            <a:graphicFrameLocks noChangeAspect="1"/>
          </p:cNvGraphicFramePr>
          <p:nvPr/>
        </p:nvGraphicFramePr>
        <p:xfrm>
          <a:off x="3505200" y="5791200"/>
          <a:ext cx="2819400" cy="622300"/>
        </p:xfrm>
        <a:graphic>
          <a:graphicData uri="http://schemas.openxmlformats.org/presentationml/2006/ole">
            <p:oleObj spid="_x0000_s24582" name="Equation" r:id="rId7" imgW="97776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B9D76-AFC0-4321-B29A-89B76FF77AE4}" type="slidenum">
              <a:rPr lang="en-US" smtClean="0">
                <a:ea typeface="ＭＳ Ｐゴシック" pitchFamily="34" charset="-128"/>
              </a:rPr>
              <a:pPr/>
              <a:t>34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EVALUATE Freq. Response</a:t>
            </a:r>
          </a:p>
        </p:txBody>
      </p:sp>
      <p:pic>
        <p:nvPicPr>
          <p:cNvPr id="25608" name="Picture 4" descr="example-CT-via-DT.gif                                          00009402JKL-2                          B0CAADC9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00200"/>
            <a:ext cx="8763000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9" name="Line 13"/>
          <p:cNvSpPr>
            <a:spLocks noChangeShapeType="1"/>
          </p:cNvSpPr>
          <p:nvPr/>
        </p:nvSpPr>
        <p:spPr bwMode="auto">
          <a:xfrm>
            <a:off x="5257800" y="6553200"/>
            <a:ext cx="8382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4"/>
          <p:cNvSpPr>
            <a:spLocks noChangeShapeType="1"/>
          </p:cNvSpPr>
          <p:nvPr/>
        </p:nvSpPr>
        <p:spPr bwMode="auto">
          <a:xfrm>
            <a:off x="7924800" y="6553200"/>
            <a:ext cx="8382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15"/>
          <p:cNvSpPr txBox="1">
            <a:spLocks noChangeArrowheads="1"/>
          </p:cNvSpPr>
          <p:nvPr/>
        </p:nvSpPr>
        <p:spPr bwMode="auto">
          <a:xfrm>
            <a:off x="152400" y="3657600"/>
            <a:ext cx="1262063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f</a:t>
            </a:r>
            <a:r>
              <a:rPr lang="en-US" b="1" baseline="-25000">
                <a:latin typeface="Arial" charset="0"/>
              </a:rPr>
              <a:t>s</a:t>
            </a:r>
            <a:r>
              <a:rPr lang="en-US" sz="2000" b="1">
                <a:latin typeface="Arial" charset="0"/>
              </a:rPr>
              <a:t> = 1000</a:t>
            </a:r>
            <a:endParaRPr lang="en-US" i="1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95400" y="3276600"/>
            <a:ext cx="7170738" cy="3276600"/>
            <a:chOff x="816" y="2064"/>
            <a:chExt cx="4517" cy="2064"/>
          </a:xfrm>
        </p:grpSpPr>
        <p:sp>
          <p:nvSpPr>
            <p:cNvPr id="25618" name="Text Box 7"/>
            <p:cNvSpPr txBox="1">
              <a:spLocks noChangeArrowheads="1"/>
            </p:cNvSpPr>
            <p:nvPr/>
          </p:nvSpPr>
          <p:spPr bwMode="auto">
            <a:xfrm>
              <a:off x="4272" y="2064"/>
              <a:ext cx="1061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MAG SCALE</a:t>
              </a:r>
              <a:endParaRPr lang="en-US" i="1"/>
            </a:p>
          </p:txBody>
        </p:sp>
        <p:sp>
          <p:nvSpPr>
            <p:cNvPr id="25619" name="Line 9"/>
            <p:cNvSpPr>
              <a:spLocks noChangeShapeType="1"/>
            </p:cNvSpPr>
            <p:nvPr/>
          </p:nvSpPr>
          <p:spPr bwMode="auto">
            <a:xfrm flipH="1">
              <a:off x="2352" y="2112"/>
              <a:ext cx="192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11"/>
            <p:cNvSpPr>
              <a:spLocks noChangeShapeType="1"/>
            </p:cNvSpPr>
            <p:nvPr/>
          </p:nvSpPr>
          <p:spPr bwMode="auto">
            <a:xfrm>
              <a:off x="816" y="4128"/>
              <a:ext cx="528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Freeform 18"/>
            <p:cNvSpPr>
              <a:spLocks/>
            </p:cNvSpPr>
            <p:nvPr/>
          </p:nvSpPr>
          <p:spPr bwMode="auto">
            <a:xfrm>
              <a:off x="1056" y="2640"/>
              <a:ext cx="1008" cy="1296"/>
            </a:xfrm>
            <a:custGeom>
              <a:avLst/>
              <a:gdLst>
                <a:gd name="T0" fmla="*/ 1008 w 1008"/>
                <a:gd name="T1" fmla="*/ 0 h 1296"/>
                <a:gd name="T2" fmla="*/ 768 w 1008"/>
                <a:gd name="T3" fmla="*/ 144 h 1296"/>
                <a:gd name="T4" fmla="*/ 768 w 1008"/>
                <a:gd name="T5" fmla="*/ 816 h 1296"/>
                <a:gd name="T6" fmla="*/ 144 w 1008"/>
                <a:gd name="T7" fmla="*/ 864 h 1296"/>
                <a:gd name="T8" fmla="*/ 0 w 1008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1296"/>
                <a:gd name="T17" fmla="*/ 1008 w 1008"/>
                <a:gd name="T18" fmla="*/ 1296 h 1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1296">
                  <a:moveTo>
                    <a:pt x="1008" y="0"/>
                  </a:moveTo>
                  <a:cubicBezTo>
                    <a:pt x="908" y="4"/>
                    <a:pt x="808" y="8"/>
                    <a:pt x="768" y="144"/>
                  </a:cubicBezTo>
                  <a:cubicBezTo>
                    <a:pt x="728" y="280"/>
                    <a:pt x="872" y="696"/>
                    <a:pt x="768" y="816"/>
                  </a:cubicBezTo>
                  <a:cubicBezTo>
                    <a:pt x="664" y="936"/>
                    <a:pt x="271" y="784"/>
                    <a:pt x="144" y="864"/>
                  </a:cubicBezTo>
                  <a:cubicBezTo>
                    <a:pt x="16" y="943"/>
                    <a:pt x="8" y="1119"/>
                    <a:pt x="0" y="1296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810000" y="3962400"/>
            <a:ext cx="4806950" cy="2590800"/>
            <a:chOff x="2400" y="2496"/>
            <a:chExt cx="3028" cy="1632"/>
          </a:xfrm>
        </p:grpSpPr>
        <p:sp>
          <p:nvSpPr>
            <p:cNvPr id="25614" name="Text Box 8"/>
            <p:cNvSpPr txBox="1">
              <a:spLocks noChangeArrowheads="1"/>
            </p:cNvSpPr>
            <p:nvPr/>
          </p:nvSpPr>
          <p:spPr bwMode="auto">
            <a:xfrm>
              <a:off x="4032" y="2544"/>
              <a:ext cx="1396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PHASE CHANGE</a:t>
              </a:r>
              <a:endParaRPr lang="en-US" i="1"/>
            </a:p>
          </p:txBody>
        </p:sp>
        <p:sp>
          <p:nvSpPr>
            <p:cNvPr id="25615" name="Line 10"/>
            <p:cNvSpPr>
              <a:spLocks noChangeShapeType="1"/>
            </p:cNvSpPr>
            <p:nvPr/>
          </p:nvSpPr>
          <p:spPr bwMode="auto">
            <a:xfrm flipH="1" flipV="1">
              <a:off x="3072" y="2496"/>
              <a:ext cx="96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12"/>
            <p:cNvSpPr>
              <a:spLocks noChangeShapeType="1"/>
            </p:cNvSpPr>
            <p:nvPr/>
          </p:nvSpPr>
          <p:spPr bwMode="auto">
            <a:xfrm>
              <a:off x="2400" y="4128"/>
              <a:ext cx="52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Freeform 20"/>
            <p:cNvSpPr>
              <a:spLocks/>
            </p:cNvSpPr>
            <p:nvPr/>
          </p:nvSpPr>
          <p:spPr bwMode="auto">
            <a:xfrm>
              <a:off x="2880" y="2544"/>
              <a:ext cx="639" cy="1392"/>
            </a:xfrm>
            <a:custGeom>
              <a:avLst/>
              <a:gdLst>
                <a:gd name="T0" fmla="*/ 39 w 687"/>
                <a:gd name="T1" fmla="*/ 0 h 1440"/>
                <a:gd name="T2" fmla="*/ 309 w 687"/>
                <a:gd name="T3" fmla="*/ 217 h 1440"/>
                <a:gd name="T4" fmla="*/ 501 w 687"/>
                <a:gd name="T5" fmla="*/ 780 h 1440"/>
                <a:gd name="T6" fmla="*/ 0 w 687"/>
                <a:gd name="T7" fmla="*/ 1301 h 14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7"/>
                <a:gd name="T13" fmla="*/ 0 h 1440"/>
                <a:gd name="T14" fmla="*/ 687 w 687"/>
                <a:gd name="T15" fmla="*/ 1440 h 14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7" h="1440">
                  <a:moveTo>
                    <a:pt x="48" y="0"/>
                  </a:moveTo>
                  <a:cubicBezTo>
                    <a:pt x="168" y="48"/>
                    <a:pt x="288" y="96"/>
                    <a:pt x="384" y="240"/>
                  </a:cubicBezTo>
                  <a:cubicBezTo>
                    <a:pt x="479" y="383"/>
                    <a:pt x="687" y="664"/>
                    <a:pt x="624" y="864"/>
                  </a:cubicBezTo>
                  <a:cubicBezTo>
                    <a:pt x="560" y="1063"/>
                    <a:pt x="280" y="1251"/>
                    <a:pt x="0" y="144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27013" y="2805113"/>
          <a:ext cx="2443162" cy="592137"/>
        </p:xfrm>
        <a:graphic>
          <a:graphicData uri="http://schemas.openxmlformats.org/presentationml/2006/ole">
            <p:oleObj spid="_x0000_s25602" name="Equation" r:id="rId4" imgW="990360" imgH="241200" progId="Equation.3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34938" y="4479925"/>
          <a:ext cx="2568575" cy="593725"/>
        </p:xfrm>
        <a:graphic>
          <a:graphicData uri="http://schemas.openxmlformats.org/presentationml/2006/ole">
            <p:oleObj spid="_x0000_s25603" name="Equation" r:id="rId5" imgW="104112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2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028D7D-F606-47FC-BF69-86584FDE0DC3}" type="slidenum">
              <a:rPr lang="en-US" smtClean="0">
                <a:ea typeface="ＭＳ Ｐゴシック" pitchFamily="34" charset="-128"/>
              </a:rPr>
              <a:pPr/>
              <a:t>35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33" name="Line 4"/>
          <p:cNvSpPr>
            <a:spLocks noChangeShapeType="1"/>
          </p:cNvSpPr>
          <p:nvPr/>
        </p:nvSpPr>
        <p:spPr bwMode="auto">
          <a:xfrm>
            <a:off x="3581400" y="6629400"/>
            <a:ext cx="17526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Oval 9"/>
          <p:cNvSpPr>
            <a:spLocks noChangeArrowheads="1"/>
          </p:cNvSpPr>
          <p:nvPr/>
        </p:nvSpPr>
        <p:spPr bwMode="auto">
          <a:xfrm>
            <a:off x="5562600" y="5410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Picture 3" descr="fig06_18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831215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7121" name="Object 3"/>
          <p:cNvGraphicFramePr>
            <a:graphicFrameLocks noChangeAspect="1"/>
          </p:cNvGraphicFramePr>
          <p:nvPr/>
        </p:nvGraphicFramePr>
        <p:xfrm>
          <a:off x="6248400" y="3396635"/>
          <a:ext cx="2733675" cy="1699240"/>
        </p:xfrm>
        <a:graphic>
          <a:graphicData uri="http://schemas.openxmlformats.org/presentationml/2006/ole">
            <p:oleObj spid="_x0000_s26627" name="Equation" r:id="rId4" imgW="1434960" imgH="888840" progId="Equation.3">
              <p:embed/>
            </p:oleObj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381000" y="3821668"/>
            <a:ext cx="2800767" cy="738664"/>
            <a:chOff x="381000" y="3821668"/>
            <a:chExt cx="2800767" cy="738664"/>
          </a:xfrm>
        </p:grpSpPr>
        <p:sp>
          <p:nvSpPr>
            <p:cNvPr id="26632" name="Text Box 3"/>
            <p:cNvSpPr txBox="1">
              <a:spLocks noChangeArrowheads="1"/>
            </p:cNvSpPr>
            <p:nvPr/>
          </p:nvSpPr>
          <p:spPr bwMode="auto">
            <a:xfrm>
              <a:off x="381000" y="3821668"/>
              <a:ext cx="2800767" cy="36933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Arial" charset="0"/>
                </a:rPr>
                <a:t>EFFECTIVE RESPONSE</a:t>
              </a:r>
              <a:endParaRPr lang="en-US" sz="1800" i="1" dirty="0">
                <a:latin typeface="Arial" charset="0"/>
              </a:endParaRPr>
            </a:p>
          </p:txBody>
        </p:sp>
        <p:sp>
          <p:nvSpPr>
            <p:cNvPr id="225294" name="Text Box 14"/>
            <p:cNvSpPr txBox="1">
              <a:spLocks noChangeArrowheads="1"/>
            </p:cNvSpPr>
            <p:nvPr/>
          </p:nvSpPr>
          <p:spPr bwMode="auto">
            <a:xfrm>
              <a:off x="381000" y="4191000"/>
              <a:ext cx="2261773" cy="36933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LOW-PASS FILTER</a:t>
              </a:r>
              <a:endParaRPr lang="en-US" sz="1800" i="1"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76400" y="381000"/>
            <a:ext cx="2971800" cy="2667000"/>
            <a:chOff x="1676400" y="381000"/>
            <a:chExt cx="2971800" cy="2667000"/>
          </a:xfrm>
        </p:grpSpPr>
        <p:sp>
          <p:nvSpPr>
            <p:cNvPr id="26640" name="Text Box 13"/>
            <p:cNvSpPr txBox="1">
              <a:spLocks noChangeArrowheads="1"/>
            </p:cNvSpPr>
            <p:nvPr/>
          </p:nvSpPr>
          <p:spPr bwMode="auto">
            <a:xfrm>
              <a:off x="1676400" y="381000"/>
              <a:ext cx="1941622" cy="36933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Arial" charset="0"/>
                </a:rPr>
                <a:t>DIGITAL FILTER</a:t>
              </a:r>
              <a:endParaRPr lang="en-US" sz="2000" i="1" dirty="0"/>
            </a:p>
          </p:txBody>
        </p:sp>
        <p:sp>
          <p:nvSpPr>
            <p:cNvPr id="26634" name="Line 5"/>
            <p:cNvSpPr>
              <a:spLocks noChangeShapeType="1"/>
            </p:cNvSpPr>
            <p:nvPr/>
          </p:nvSpPr>
          <p:spPr bwMode="auto">
            <a:xfrm>
              <a:off x="3124200" y="3048000"/>
              <a:ext cx="152400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9" name="Line 11"/>
          <p:cNvSpPr>
            <a:spLocks noChangeShapeType="1"/>
          </p:cNvSpPr>
          <p:nvPr/>
        </p:nvSpPr>
        <p:spPr bwMode="auto">
          <a:xfrm>
            <a:off x="5181600" y="2286000"/>
            <a:ext cx="0" cy="3200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53A439-81E9-49FA-8C0F-B8290EF31C13}" type="slidenum">
              <a:rPr lang="en-US" smtClean="0">
                <a:ea typeface="ＭＳ Ｐゴシック" pitchFamily="34" charset="-128"/>
              </a:rPr>
              <a:pPr/>
              <a:t>36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FILTER TYPES</a:t>
            </a:r>
          </a:p>
        </p:txBody>
      </p:sp>
      <p:sp>
        <p:nvSpPr>
          <p:cNvPr id="358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3053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LOW-PASS FILTER (</a:t>
            </a:r>
            <a:r>
              <a:rPr lang="en-US" sz="2800" b="1" u="sng" smtClean="0">
                <a:solidFill>
                  <a:schemeClr val="accent1"/>
                </a:solidFill>
                <a:ea typeface="ＭＳ Ｐゴシック" pitchFamily="34" charset="-128"/>
              </a:rPr>
              <a:t>LPF</a:t>
            </a:r>
            <a:r>
              <a:rPr lang="en-US" sz="280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BLURRING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ATTENUATES HIGH FREQUENCIES</a:t>
            </a:r>
          </a:p>
          <a:p>
            <a:r>
              <a:rPr lang="en-US" sz="2800" smtClean="0">
                <a:ea typeface="ＭＳ Ｐゴシック" pitchFamily="34" charset="-128"/>
              </a:rPr>
              <a:t>HIGH-PASS FILTER (</a:t>
            </a:r>
            <a:r>
              <a:rPr lang="en-US" sz="2800" b="1" u="sng" smtClean="0">
                <a:solidFill>
                  <a:schemeClr val="accent1"/>
                </a:solidFill>
                <a:ea typeface="ＭＳ Ｐゴシック" pitchFamily="34" charset="-128"/>
              </a:rPr>
              <a:t>HPF</a:t>
            </a:r>
            <a:r>
              <a:rPr lang="en-US" sz="280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SHARPENING for IMAGES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BOOSTS THE HIGHS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REMOVES DC</a:t>
            </a:r>
          </a:p>
          <a:p>
            <a:r>
              <a:rPr lang="en-US" sz="2800" smtClean="0">
                <a:ea typeface="ＭＳ Ｐゴシック" pitchFamily="34" charset="-128"/>
              </a:rPr>
              <a:t>BAND-PASS FILTER 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ea typeface="ＭＳ Ｐゴシック" pitchFamily="34" charset="-128"/>
              </a:rPr>
              <a:t>		(</a:t>
            </a:r>
            <a:r>
              <a:rPr lang="en-US" sz="2800" b="1" u="sng" smtClean="0">
                <a:solidFill>
                  <a:schemeClr val="accent1"/>
                </a:solidFill>
                <a:ea typeface="ＭＳ Ｐゴシック" pitchFamily="34" charset="-128"/>
              </a:rPr>
              <a:t>BPF</a:t>
            </a:r>
            <a:r>
              <a:rPr lang="en-US" sz="2800" smtClean="0">
                <a:ea typeface="ＭＳ Ｐゴシック" pitchFamily="34" charset="-128"/>
              </a:rPr>
              <a:t>)</a:t>
            </a:r>
          </a:p>
        </p:txBody>
      </p:sp>
      <p:pic>
        <p:nvPicPr>
          <p:cNvPr id="35847" name="Picture 1028" descr="BW-im-blur.gif                                                 00009402JKL-2                          B0CAADC9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232150"/>
            <a:ext cx="3733800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761669-3FF0-4943-9C73-EF353AD39712}" type="slidenum">
              <a:rPr lang="en-US" smtClean="0">
                <a:ea typeface="ＭＳ Ｐゴシック" pitchFamily="34" charset="-128"/>
              </a:rPr>
              <a:pPr/>
              <a:t>37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 &amp; W IMAGE</a:t>
            </a:r>
          </a:p>
        </p:txBody>
      </p:sp>
      <p:pic>
        <p:nvPicPr>
          <p:cNvPr id="7" name="Picture 3" descr="fig06_1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363" y="1371600"/>
            <a:ext cx="76612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72E758-E6C4-4256-B1BE-CC468349B7C5}" type="slidenum">
              <a:rPr lang="en-US" smtClean="0">
                <a:ea typeface="ＭＳ Ｐゴシック" pitchFamily="34" charset="-128"/>
              </a:rPr>
              <a:pPr/>
              <a:t>38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ROW of B&amp;W IMAGE</a:t>
            </a:r>
          </a:p>
        </p:txBody>
      </p:sp>
      <p:pic>
        <p:nvPicPr>
          <p:cNvPr id="9" name="Picture 3" descr="fig06_1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9625"/>
            <a:ext cx="8229600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2079625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BLACK = 255</a:t>
            </a:r>
            <a:endParaRPr lang="en-US" i="1"/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838200" y="5381625"/>
            <a:ext cx="1757363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WHITE = 0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9034D-575E-4A46-BBE4-8D547F0965AB}" type="slidenum">
              <a:rPr lang="en-US" smtClean="0">
                <a:ea typeface="ＭＳ Ｐゴシック" pitchFamily="34" charset="-128"/>
              </a:rPr>
              <a:pPr/>
              <a:t>39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FILTERED ROW of IMAGE</a:t>
            </a:r>
          </a:p>
        </p:txBody>
      </p:sp>
      <p:pic>
        <p:nvPicPr>
          <p:cNvPr id="8" name="Picture 3" descr="fig06_1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43904"/>
            <a:ext cx="5257800" cy="566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5943600" y="4114800"/>
            <a:ext cx="2430858" cy="83099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DELAY adjusted</a:t>
            </a:r>
          </a:p>
          <a:p>
            <a:r>
              <a:rPr lang="en-US" b="1" dirty="0" smtClean="0"/>
              <a:t> </a:t>
            </a:r>
            <a:r>
              <a:rPr lang="en-US" b="1" dirty="0"/>
              <a:t>by 5 samples</a:t>
            </a:r>
            <a:endParaRPr lang="en-US" sz="1800" i="1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867400" y="1752600"/>
            <a:ext cx="2061783" cy="70788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Original is gray</a:t>
            </a:r>
          </a:p>
          <a:p>
            <a:r>
              <a:rPr lang="en-US" sz="2000" b="1" i="1" dirty="0" smtClean="0"/>
              <a:t>Filtered is orange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CABBF7-76A0-474C-B0C7-AE6AA5818090}" type="slidenum">
              <a:rPr lang="en-US" smtClean="0">
                <a:ea typeface="ＭＳ Ｐゴシック" pitchFamily="34" charset="-128"/>
              </a:rPr>
              <a:pPr/>
              <a:t>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LECTURE OBJECTIVES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3048000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Two Domains: Time &amp; Frequency</a:t>
            </a:r>
          </a:p>
          <a:p>
            <a:pPr lvl="3"/>
            <a:endParaRPr lang="en-US" sz="1600" dirty="0" smtClean="0">
              <a:ea typeface="ＭＳ Ｐゴシック" pitchFamily="34" charset="-128"/>
            </a:endParaRPr>
          </a:p>
          <a:p>
            <a:r>
              <a:rPr lang="en-US" sz="2800" dirty="0" smtClean="0">
                <a:ea typeface="ＭＳ Ｐゴシック" pitchFamily="34" charset="-128"/>
              </a:rPr>
              <a:t>Track the spectrum of x[n] thru an FIR Filter: </a:t>
            </a:r>
            <a:r>
              <a:rPr lang="en-US" sz="2800" b="1" dirty="0" smtClean="0">
                <a:solidFill>
                  <a:schemeClr val="accent1"/>
                </a:solidFill>
                <a:ea typeface="ＭＳ Ｐゴシック" pitchFamily="34" charset="-128"/>
              </a:rPr>
              <a:t>Sinusoid-IN gives Sinusoid-OUT</a:t>
            </a:r>
          </a:p>
          <a:p>
            <a:pPr lvl="3"/>
            <a:endParaRPr lang="en-US" sz="1600" b="1" dirty="0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r>
              <a:rPr lang="en-US" sz="2800" b="1" u="sng" dirty="0" smtClean="0">
                <a:solidFill>
                  <a:schemeClr val="accent1"/>
                </a:solidFill>
                <a:ea typeface="ＭＳ Ｐゴシック" pitchFamily="34" charset="-128"/>
              </a:rPr>
              <a:t>UNIFICATION</a:t>
            </a:r>
            <a:r>
              <a:rPr lang="en-US" sz="2800" dirty="0" smtClean="0">
                <a:solidFill>
                  <a:schemeClr val="accent1"/>
                </a:solidFill>
                <a:ea typeface="ＭＳ Ｐゴシック" pitchFamily="34" charset="-128"/>
              </a:rPr>
              <a:t>: </a:t>
            </a:r>
            <a:r>
              <a:rPr lang="en-US" sz="2800" dirty="0" smtClean="0">
                <a:ea typeface="ＭＳ Ｐゴシック" pitchFamily="34" charset="-128"/>
              </a:rPr>
              <a:t>How does the Frequency Response affect x(t) to produce y(t) ?</a:t>
            </a:r>
          </a:p>
          <a:p>
            <a:pPr lvl="1"/>
            <a:endParaRPr lang="en-US" sz="2400" dirty="0" smtClean="0">
              <a:ea typeface="ＭＳ Ｐゴシック" pitchFamily="34" charset="-128"/>
            </a:endParaRPr>
          </a:p>
        </p:txBody>
      </p:sp>
      <p:grpSp>
        <p:nvGrpSpPr>
          <p:cNvPr id="1034" name="Group 31"/>
          <p:cNvGrpSpPr>
            <a:grpSpLocks/>
          </p:cNvGrpSpPr>
          <p:nvPr/>
        </p:nvGrpSpPr>
        <p:grpSpPr bwMode="auto">
          <a:xfrm>
            <a:off x="457200" y="4800600"/>
            <a:ext cx="8001000" cy="1590675"/>
            <a:chOff x="288" y="3069"/>
            <a:chExt cx="5040" cy="1002"/>
          </a:xfrm>
        </p:grpSpPr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2208" y="3072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1036" name="Rectangle 5"/>
            <p:cNvSpPr>
              <a:spLocks noChangeArrowheads="1"/>
            </p:cNvSpPr>
            <p:nvPr/>
          </p:nvSpPr>
          <p:spPr bwMode="auto">
            <a:xfrm>
              <a:off x="4032" y="3072"/>
              <a:ext cx="672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/>
                <a:t>D-to-A</a:t>
              </a:r>
              <a:endParaRPr lang="en-US" i="1"/>
            </a:p>
          </p:txBody>
        </p:sp>
        <p:sp>
          <p:nvSpPr>
            <p:cNvPr id="1037" name="Rectangle 6"/>
            <p:cNvSpPr>
              <a:spLocks noChangeArrowheads="1"/>
            </p:cNvSpPr>
            <p:nvPr/>
          </p:nvSpPr>
          <p:spPr bwMode="auto">
            <a:xfrm>
              <a:off x="912" y="3072"/>
              <a:ext cx="672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/>
                <a:t>A-to-D</a:t>
              </a:r>
              <a:endParaRPr lang="en-US" i="1"/>
            </a:p>
          </p:txBody>
        </p:sp>
        <p:sp>
          <p:nvSpPr>
            <p:cNvPr id="1038" name="Line 7"/>
            <p:cNvSpPr>
              <a:spLocks noChangeShapeType="1"/>
            </p:cNvSpPr>
            <p:nvPr/>
          </p:nvSpPr>
          <p:spPr bwMode="auto">
            <a:xfrm>
              <a:off x="1584" y="336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Line 8"/>
            <p:cNvSpPr>
              <a:spLocks noChangeShapeType="1"/>
            </p:cNvSpPr>
            <p:nvPr/>
          </p:nvSpPr>
          <p:spPr bwMode="auto">
            <a:xfrm>
              <a:off x="3408" y="336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Line 9"/>
            <p:cNvSpPr>
              <a:spLocks noChangeShapeType="1"/>
            </p:cNvSpPr>
            <p:nvPr/>
          </p:nvSpPr>
          <p:spPr bwMode="auto">
            <a:xfrm>
              <a:off x="4704" y="336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Line 10"/>
            <p:cNvSpPr>
              <a:spLocks noChangeShapeType="1"/>
            </p:cNvSpPr>
            <p:nvPr/>
          </p:nvSpPr>
          <p:spPr bwMode="auto">
            <a:xfrm>
              <a:off x="288" y="336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Text Box 11"/>
            <p:cNvSpPr txBox="1">
              <a:spLocks noChangeArrowheads="1"/>
            </p:cNvSpPr>
            <p:nvPr/>
          </p:nvSpPr>
          <p:spPr bwMode="auto">
            <a:xfrm>
              <a:off x="288" y="3072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x(t)</a:t>
              </a:r>
              <a:endParaRPr lang="en-US" i="1"/>
            </a:p>
          </p:txBody>
        </p:sp>
        <p:sp>
          <p:nvSpPr>
            <p:cNvPr id="1043" name="Rectangle 12"/>
            <p:cNvSpPr>
              <a:spLocks noChangeArrowheads="1"/>
            </p:cNvSpPr>
            <p:nvPr/>
          </p:nvSpPr>
          <p:spPr bwMode="auto">
            <a:xfrm>
              <a:off x="4848" y="3072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y(t)</a:t>
              </a:r>
            </a:p>
          </p:txBody>
        </p:sp>
        <p:sp>
          <p:nvSpPr>
            <p:cNvPr id="1044" name="Rectangle 13"/>
            <p:cNvSpPr>
              <a:spLocks noChangeArrowheads="1"/>
            </p:cNvSpPr>
            <p:nvPr/>
          </p:nvSpPr>
          <p:spPr bwMode="auto">
            <a:xfrm>
              <a:off x="3504" y="3072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1045" name="Rectangle 14"/>
            <p:cNvSpPr>
              <a:spLocks noChangeArrowheads="1"/>
            </p:cNvSpPr>
            <p:nvPr/>
          </p:nvSpPr>
          <p:spPr bwMode="auto">
            <a:xfrm>
              <a:off x="1680" y="3072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2257" y="3069"/>
            <a:ext cx="1148" cy="546"/>
          </p:xfrm>
          <a:graphic>
            <a:graphicData uri="http://schemas.openxmlformats.org/presentationml/2006/ole">
              <p:oleObj spid="_x0000_s1026" name="Equation" r:id="rId3" imgW="507960" imgH="241200" progId="Equation.3">
                <p:embed/>
              </p:oleObj>
            </a:graphicData>
          </a:graphic>
        </p:graphicFrame>
        <p:sp>
          <p:nvSpPr>
            <p:cNvPr id="1046" name="Text Box 16"/>
            <p:cNvSpPr txBox="1">
              <a:spLocks noChangeArrowheads="1"/>
            </p:cNvSpPr>
            <p:nvPr/>
          </p:nvSpPr>
          <p:spPr bwMode="auto">
            <a:xfrm>
              <a:off x="2592" y="3648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FIR</a:t>
              </a:r>
              <a:endParaRPr lang="en-US" i="1"/>
            </a:p>
          </p:txBody>
        </p:sp>
        <p:sp>
          <p:nvSpPr>
            <p:cNvPr id="1047" name="Line 17"/>
            <p:cNvSpPr>
              <a:spLocks noChangeShapeType="1"/>
            </p:cNvSpPr>
            <p:nvPr/>
          </p:nvSpPr>
          <p:spPr bwMode="auto">
            <a:xfrm>
              <a:off x="1344" y="388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Line 18"/>
            <p:cNvSpPr>
              <a:spLocks noChangeShapeType="1"/>
            </p:cNvSpPr>
            <p:nvPr/>
          </p:nvSpPr>
          <p:spPr bwMode="auto">
            <a:xfrm flipV="1">
              <a:off x="1824" y="3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Line 19"/>
            <p:cNvSpPr>
              <a:spLocks noChangeShapeType="1"/>
            </p:cNvSpPr>
            <p:nvPr/>
          </p:nvSpPr>
          <p:spPr bwMode="auto">
            <a:xfrm flipV="1">
              <a:off x="1968" y="3648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Line 20"/>
            <p:cNvSpPr>
              <a:spLocks noChangeShapeType="1"/>
            </p:cNvSpPr>
            <p:nvPr/>
          </p:nvSpPr>
          <p:spPr bwMode="auto">
            <a:xfrm flipV="1">
              <a:off x="1680" y="3648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Line 21"/>
            <p:cNvSpPr>
              <a:spLocks noChangeShapeType="1"/>
            </p:cNvSpPr>
            <p:nvPr/>
          </p:nvSpPr>
          <p:spPr bwMode="auto">
            <a:xfrm flipV="1">
              <a:off x="2064" y="3744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Line 22"/>
            <p:cNvSpPr>
              <a:spLocks noChangeShapeType="1"/>
            </p:cNvSpPr>
            <p:nvPr/>
          </p:nvSpPr>
          <p:spPr bwMode="auto">
            <a:xfrm flipV="1">
              <a:off x="1584" y="3744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Line 23"/>
            <p:cNvSpPr>
              <a:spLocks noChangeShapeType="1"/>
            </p:cNvSpPr>
            <p:nvPr/>
          </p:nvSpPr>
          <p:spPr bwMode="auto">
            <a:xfrm>
              <a:off x="3264" y="388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Line 24"/>
            <p:cNvSpPr>
              <a:spLocks noChangeShapeType="1"/>
            </p:cNvSpPr>
            <p:nvPr/>
          </p:nvSpPr>
          <p:spPr bwMode="auto">
            <a:xfrm flipV="1">
              <a:off x="3744" y="3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Line 25"/>
            <p:cNvSpPr>
              <a:spLocks noChangeShapeType="1"/>
            </p:cNvSpPr>
            <p:nvPr/>
          </p:nvSpPr>
          <p:spPr bwMode="auto">
            <a:xfrm flipV="1">
              <a:off x="3888" y="3792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Line 26"/>
            <p:cNvSpPr>
              <a:spLocks noChangeShapeType="1"/>
            </p:cNvSpPr>
            <p:nvPr/>
          </p:nvSpPr>
          <p:spPr bwMode="auto">
            <a:xfrm flipV="1">
              <a:off x="3600" y="3792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Line 27"/>
            <p:cNvSpPr>
              <a:spLocks noChangeShapeType="1"/>
            </p:cNvSpPr>
            <p:nvPr/>
          </p:nvSpPr>
          <p:spPr bwMode="auto">
            <a:xfrm flipV="1">
              <a:off x="3984" y="3696"/>
              <a:ext cx="0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Line 28"/>
            <p:cNvSpPr>
              <a:spLocks noChangeShapeType="1"/>
            </p:cNvSpPr>
            <p:nvPr/>
          </p:nvSpPr>
          <p:spPr bwMode="auto">
            <a:xfrm flipV="1">
              <a:off x="3504" y="3696"/>
              <a:ext cx="0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2304" y="3840"/>
            <a:ext cx="185" cy="231"/>
          </p:xfrm>
          <a:graphic>
            <a:graphicData uri="http://schemas.openxmlformats.org/presentationml/2006/ole">
              <p:oleObj spid="_x0000_s1027" name="Equation" r:id="rId4" imgW="152280" imgH="190440" progId="Equation.3">
                <p:embed/>
              </p:oleObj>
            </a:graphicData>
          </a:graphic>
        </p:graphicFrame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4224" y="3840"/>
            <a:ext cx="185" cy="231"/>
          </p:xfrm>
          <a:graphic>
            <a:graphicData uri="http://schemas.openxmlformats.org/presentationml/2006/ole">
              <p:oleObj spid="_x0000_s1028" name="Equation" r:id="rId5" imgW="152280" imgH="1904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2B99C9-835C-4267-BC08-9D238779C04E}" type="slidenum">
              <a:rPr lang="en-US" smtClean="0">
                <a:ea typeface="ＭＳ Ｐゴシック" pitchFamily="34" charset="-128"/>
              </a:rPr>
              <a:pPr/>
              <a:t>40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04200" cy="6096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IMAGE with COSINE ADDED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4953000" y="4114800"/>
            <a:ext cx="3854773" cy="156966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FILTERED </a:t>
            </a:r>
          </a:p>
          <a:p>
            <a:r>
              <a:rPr lang="en-US" b="1" dirty="0" smtClean="0"/>
              <a:t>with </a:t>
            </a:r>
            <a:r>
              <a:rPr lang="en-US" b="1" dirty="0"/>
              <a:t>11-pt </a:t>
            </a:r>
            <a:r>
              <a:rPr lang="en-US" b="1" dirty="0" smtClean="0"/>
              <a:t>running average</a:t>
            </a:r>
          </a:p>
          <a:p>
            <a:r>
              <a:rPr lang="en-US" b="1" dirty="0"/>
              <a:t>a</a:t>
            </a:r>
            <a:r>
              <a:rPr lang="en-US" b="1" dirty="0" smtClean="0"/>
              <a:t>cross horizontal dimension</a:t>
            </a:r>
          </a:p>
          <a:p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dirty="0" smtClean="0"/>
              <a:t>yields horizontal blur</a:t>
            </a:r>
            <a:endParaRPr lang="en-US" dirty="0"/>
          </a:p>
        </p:txBody>
      </p:sp>
      <p:pic>
        <p:nvPicPr>
          <p:cNvPr id="8" name="Picture 2" descr="ch06fig1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41162"/>
            <a:ext cx="4191000" cy="586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9A8987-1B8E-4FF0-8861-9D14BCC40BAF}" type="slidenum">
              <a:rPr lang="en-US" smtClean="0">
                <a:ea typeface="ＭＳ Ｐゴシック" pitchFamily="34" charset="-128"/>
              </a:rPr>
              <a:pPr/>
              <a:t>41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FILTERED B&amp;W IMAGE</a:t>
            </a:r>
          </a:p>
        </p:txBody>
      </p:sp>
      <p:pic>
        <p:nvPicPr>
          <p:cNvPr id="8" name="Picture 3" descr="fig06_1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75057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Text Box 1029"/>
          <p:cNvSpPr txBox="1">
            <a:spLocks noChangeArrowheads="1"/>
          </p:cNvSpPr>
          <p:nvPr/>
        </p:nvSpPr>
        <p:spPr bwMode="auto">
          <a:xfrm>
            <a:off x="7696200" y="5029200"/>
            <a:ext cx="1279517" cy="70788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Horizonal</a:t>
            </a:r>
            <a:endParaRPr lang="en-US" sz="2000" b="1" dirty="0" smtClean="0"/>
          </a:p>
          <a:p>
            <a:r>
              <a:rPr lang="en-US" sz="2000" b="1" dirty="0" smtClean="0"/>
              <a:t>Blur only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9A8987-1B8E-4FF0-8861-9D14BCC40BAF}" type="slidenum">
              <a:rPr lang="en-US" smtClean="0">
                <a:ea typeface="ＭＳ Ｐゴシック" pitchFamily="34" charset="-128"/>
              </a:rPr>
              <a:pPr/>
              <a:t>42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FILTER ROWS &amp; COLUMNS</a:t>
            </a:r>
          </a:p>
        </p:txBody>
      </p:sp>
      <p:pic>
        <p:nvPicPr>
          <p:cNvPr id="40966" name="Picture 1028" descr="BW-im-blur.gif                                                 00009402JKL-2                          B0CAADC9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6584830" cy="54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Text Box 1029"/>
          <p:cNvSpPr txBox="1">
            <a:spLocks noChangeArrowheads="1"/>
          </p:cNvSpPr>
          <p:nvPr/>
        </p:nvSpPr>
        <p:spPr bwMode="auto">
          <a:xfrm>
            <a:off x="7239000" y="4572000"/>
            <a:ext cx="1786899" cy="83099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Blur in both</a:t>
            </a:r>
          </a:p>
          <a:p>
            <a:r>
              <a:rPr lang="en-US" b="1" dirty="0" smtClean="0"/>
              <a:t>dimensions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761669-3FF0-4943-9C73-EF353AD39712}" type="slidenum">
              <a:rPr lang="en-US" smtClean="0">
                <a:ea typeface="ＭＳ Ｐゴシック" pitchFamily="34" charset="-128"/>
              </a:rPr>
              <a:pPr/>
              <a:t>43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 &amp; W IMAGE</a:t>
            </a:r>
          </a:p>
        </p:txBody>
      </p:sp>
      <p:pic>
        <p:nvPicPr>
          <p:cNvPr id="36870" name="Picture 3" descr="BW-image.gif                                                   00009402JKL-2                          B0CAADC9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30338"/>
            <a:ext cx="6553200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72E758-E6C4-4256-B1BE-CC468349B7C5}" type="slidenum">
              <a:rPr lang="en-US" smtClean="0">
                <a:ea typeface="ＭＳ Ｐゴシック" pitchFamily="34" charset="-128"/>
              </a:rPr>
              <a:pPr/>
              <a:t>44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ROW of B&amp;W IMAGE</a:t>
            </a:r>
          </a:p>
        </p:txBody>
      </p:sp>
      <p:pic>
        <p:nvPicPr>
          <p:cNvPr id="37894" name="Picture 3" descr="BW-im-row40.gif                                                00009402JKL-2                          B0CAADC9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6868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1447800" y="1828800"/>
            <a:ext cx="2079625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BLACK = 255</a:t>
            </a:r>
            <a:endParaRPr lang="en-US" i="1"/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1752600" y="5257800"/>
            <a:ext cx="1757363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WHITE = 0</a:t>
            </a:r>
            <a:endParaRPr lang="en-US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9034D-575E-4A46-BBE4-8D547F0965AB}" type="slidenum">
              <a:rPr lang="en-US" smtClean="0">
                <a:ea typeface="ＭＳ Ｐゴシック" pitchFamily="34" charset="-128"/>
              </a:rPr>
              <a:pPr/>
              <a:t>45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FILTERED ROW of IMAGE</a:t>
            </a:r>
          </a:p>
        </p:txBody>
      </p:sp>
      <p:pic>
        <p:nvPicPr>
          <p:cNvPr id="38918" name="Picture 4" descr="BW-im-40-filt-delayed.gif                                      00009402JKL-2                          B0CAADC9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752600"/>
            <a:ext cx="88392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609600" y="5395913"/>
            <a:ext cx="6199188" cy="6080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ADJUSTED DELAY by 5 samples</a:t>
            </a:r>
            <a:endParaRPr lang="en-US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2B99C9-835C-4267-BC08-9D238779C04E}" type="slidenum">
              <a:rPr lang="en-US" smtClean="0">
                <a:ea typeface="ＭＳ Ｐゴシック" pitchFamily="34" charset="-128"/>
              </a:rPr>
              <a:pPr/>
              <a:t>46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B&amp;W IMAGE with COSINE</a:t>
            </a:r>
          </a:p>
        </p:txBody>
      </p:sp>
      <p:pic>
        <p:nvPicPr>
          <p:cNvPr id="39942" name="Picture 4" descr="BW-im-striped.gif                                              00009402JKL-2                          B0CAADC9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9144000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5181600" y="1676400"/>
            <a:ext cx="3381375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FILTERED: 11-pt AVG</a:t>
            </a:r>
            <a:endParaRPr lang="en-US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9A8987-1B8E-4FF0-8861-9D14BCC40BAF}" type="slidenum">
              <a:rPr lang="en-US" smtClean="0">
                <a:ea typeface="ＭＳ Ｐゴシック" pitchFamily="34" charset="-128"/>
              </a:rPr>
              <a:pPr/>
              <a:t>47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FILTERED B&amp;W IMAGE</a:t>
            </a:r>
          </a:p>
        </p:txBody>
      </p:sp>
      <p:pic>
        <p:nvPicPr>
          <p:cNvPr id="40966" name="Picture 1028" descr="BW-im-blur.gif                                                 00009402JKL-2                          B0CAADC9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57338"/>
            <a:ext cx="6400800" cy="530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Text Box 1029"/>
          <p:cNvSpPr txBox="1">
            <a:spLocks noChangeArrowheads="1"/>
          </p:cNvSpPr>
          <p:nvPr/>
        </p:nvSpPr>
        <p:spPr bwMode="auto">
          <a:xfrm>
            <a:off x="7391400" y="3124200"/>
            <a:ext cx="1060450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LPF:</a:t>
            </a:r>
          </a:p>
          <a:p>
            <a:r>
              <a:rPr lang="en-US" b="1"/>
              <a:t>BLUR</a:t>
            </a:r>
            <a:endParaRPr lang="en-US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520FDE-4131-45ED-955B-D206ECCE62BF}" type="slidenum">
              <a:rPr lang="en-US" smtClean="0">
                <a:ea typeface="ＭＳ Ｐゴシック" pitchFamily="34" charset="-128"/>
              </a:rPr>
              <a:pPr/>
              <a:t>48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EFFECTIVE Freq. Response</a:t>
            </a:r>
          </a:p>
        </p:txBody>
      </p:sp>
      <p:sp>
        <p:nvSpPr>
          <p:cNvPr id="276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Assume NO Aliasing, then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ANALOG FREQ &lt;--&gt; DIGITAL FREQ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So, we can plot: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Scaled Freq. Axis 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752600" y="3200400"/>
          <a:ext cx="3733800" cy="1025525"/>
        </p:xfrm>
        <a:graphic>
          <a:graphicData uri="http://schemas.openxmlformats.org/presentationml/2006/ole">
            <p:oleObj spid="_x0000_s27650" name="Equation" r:id="rId3" imgW="787400" imgH="215900" progId="Equation.3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495800" y="4724400"/>
          <a:ext cx="3975100" cy="904875"/>
        </p:xfrm>
        <a:graphic>
          <a:graphicData uri="http://schemas.openxmlformats.org/presentationml/2006/ole">
            <p:oleObj spid="_x0000_s27651" name="Equation" r:id="rId4" imgW="838200" imgH="190500" progId="Equation.3">
              <p:embed/>
            </p:oleObj>
          </a:graphicData>
        </a:graphic>
      </p:graphicFrame>
      <p:sp>
        <p:nvSpPr>
          <p:cNvPr id="27657" name="AutoShape 6"/>
          <p:cNvSpPr>
            <a:spLocks noChangeArrowheads="1"/>
          </p:cNvSpPr>
          <p:nvPr/>
        </p:nvSpPr>
        <p:spPr bwMode="auto">
          <a:xfrm>
            <a:off x="5638800" y="54864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AutoShape 7"/>
          <p:cNvSpPr>
            <a:spLocks noChangeArrowheads="1"/>
          </p:cNvSpPr>
          <p:nvPr/>
        </p:nvSpPr>
        <p:spPr bwMode="auto">
          <a:xfrm>
            <a:off x="8001000" y="5410200"/>
            <a:ext cx="152400" cy="533400"/>
          </a:xfrm>
          <a:prstGeom prst="up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8"/>
          <p:cNvSpPr txBox="1">
            <a:spLocks noChangeArrowheads="1"/>
          </p:cNvSpPr>
          <p:nvPr/>
        </p:nvSpPr>
        <p:spPr bwMode="auto">
          <a:xfrm>
            <a:off x="5561013" y="5867400"/>
            <a:ext cx="2668587" cy="4381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ANALOG FREQUENCY</a:t>
            </a:r>
            <a:endParaRPr lang="en-US" i="1"/>
          </a:p>
        </p:txBody>
      </p:sp>
      <p:sp>
        <p:nvSpPr>
          <p:cNvPr id="27660" name="Freeform 9"/>
          <p:cNvSpPr>
            <a:spLocks/>
          </p:cNvSpPr>
          <p:nvPr/>
        </p:nvSpPr>
        <p:spPr bwMode="auto">
          <a:xfrm>
            <a:off x="4927600" y="3810000"/>
            <a:ext cx="2768600" cy="990600"/>
          </a:xfrm>
          <a:custGeom>
            <a:avLst/>
            <a:gdLst>
              <a:gd name="T0" fmla="*/ 2147483647 w 1744"/>
              <a:gd name="T1" fmla="*/ 2147483647 h 624"/>
              <a:gd name="T2" fmla="*/ 2147483647 w 1744"/>
              <a:gd name="T3" fmla="*/ 2147483647 h 624"/>
              <a:gd name="T4" fmla="*/ 2147483647 w 1744"/>
              <a:gd name="T5" fmla="*/ 2147483647 h 624"/>
              <a:gd name="T6" fmla="*/ 2147483647 w 1744"/>
              <a:gd name="T7" fmla="*/ 2147483647 h 624"/>
              <a:gd name="T8" fmla="*/ 2147483647 w 1744"/>
              <a:gd name="T9" fmla="*/ 0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44"/>
              <a:gd name="T16" fmla="*/ 0 h 624"/>
              <a:gd name="T17" fmla="*/ 1744 w 1744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44" h="624">
                <a:moveTo>
                  <a:pt x="16" y="624"/>
                </a:moveTo>
                <a:cubicBezTo>
                  <a:pt x="8" y="544"/>
                  <a:pt x="0" y="464"/>
                  <a:pt x="112" y="432"/>
                </a:cubicBezTo>
                <a:cubicBezTo>
                  <a:pt x="224" y="400"/>
                  <a:pt x="456" y="440"/>
                  <a:pt x="688" y="432"/>
                </a:cubicBezTo>
                <a:cubicBezTo>
                  <a:pt x="920" y="424"/>
                  <a:pt x="1328" y="455"/>
                  <a:pt x="1504" y="384"/>
                </a:cubicBezTo>
                <a:cubicBezTo>
                  <a:pt x="1679" y="312"/>
                  <a:pt x="1711" y="156"/>
                  <a:pt x="1744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Text Box 10"/>
          <p:cNvSpPr txBox="1">
            <a:spLocks noChangeArrowheads="1"/>
          </p:cNvSpPr>
          <p:nvPr/>
        </p:nvSpPr>
        <p:spPr bwMode="auto">
          <a:xfrm>
            <a:off x="6805613" y="3429000"/>
            <a:ext cx="2033587" cy="4381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DIGITAL FILTER</a:t>
            </a:r>
            <a:endParaRPr lang="en-US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35AE7B-E9BA-4DB0-ADB8-D1EEFB568EDE}" type="slidenum">
              <a:rPr lang="en-US" smtClean="0">
                <a:ea typeface="ＭＳ Ｐゴシック" pitchFamily="34" charset="-128"/>
              </a:rPr>
              <a:pPr/>
              <a:t>49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TIME &amp; FREQ DOMAINS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LTI:     Linear &amp; Time-Invariant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COMPLETELY CHARACTERIZED</a:t>
            </a:r>
            <a:r>
              <a:rPr lang="en-US" smtClean="0">
                <a:ea typeface="ＭＳ Ｐゴシック" pitchFamily="34" charset="-128"/>
              </a:rPr>
              <a:t> by: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IMPULSE RESPONSE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h[n]    </a:t>
            </a:r>
            <a:r>
              <a:rPr lang="en-US" smtClean="0">
                <a:ea typeface="ＭＳ Ｐゴシック" pitchFamily="34" charset="-128"/>
              </a:rPr>
              <a:t>(time domain)</a:t>
            </a:r>
            <a:endParaRPr lang="en-US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FREQUENCY RESPONSE</a:t>
            </a:r>
          </a:p>
          <a:p>
            <a:pPr lvl="1">
              <a:lnSpc>
                <a:spcPct val="90000"/>
              </a:lnSpc>
            </a:pP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160000"/>
              </a:lnSpc>
            </a:pP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60000"/>
              </a:lnSpc>
            </a:pPr>
            <a:r>
              <a:rPr lang="en-US" smtClean="0">
                <a:ea typeface="ＭＳ Ｐゴシック" pitchFamily="34" charset="-128"/>
              </a:rPr>
              <a:t>Two DOMAINS: time &amp; frequency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Go back and forth QUICKLY</a:t>
            </a:r>
          </a:p>
        </p:txBody>
      </p:sp>
      <p:grpSp>
        <p:nvGrpSpPr>
          <p:cNvPr id="28680" name="Group 4"/>
          <p:cNvGrpSpPr>
            <a:grpSpLocks/>
          </p:cNvGrpSpPr>
          <p:nvPr/>
        </p:nvGrpSpPr>
        <p:grpSpPr bwMode="auto">
          <a:xfrm>
            <a:off x="2286000" y="3962400"/>
            <a:ext cx="6248400" cy="804863"/>
            <a:chOff x="1440" y="2496"/>
            <a:chExt cx="3936" cy="507"/>
          </a:xfrm>
        </p:grpSpPr>
        <p:graphicFrame>
          <p:nvGraphicFramePr>
            <p:cNvPr id="28674" name="Object 2"/>
            <p:cNvGraphicFramePr>
              <a:graphicFrameLocks noChangeAspect="1"/>
            </p:cNvGraphicFramePr>
            <p:nvPr/>
          </p:nvGraphicFramePr>
          <p:xfrm>
            <a:off x="2160" y="2544"/>
            <a:ext cx="2496" cy="459"/>
          </p:xfrm>
          <a:graphic>
            <a:graphicData uri="http://schemas.openxmlformats.org/presentationml/2006/ole">
              <p:oleObj spid="_x0000_s28674" name="Equation" r:id="rId3" imgW="1244600" imgH="228600" progId="Equation.DSMT36">
                <p:embed/>
              </p:oleObj>
            </a:graphicData>
          </a:graphic>
        </p:graphicFrame>
        <p:sp>
          <p:nvSpPr>
            <p:cNvPr id="28681" name="Line 6"/>
            <p:cNvSpPr>
              <a:spLocks noChangeShapeType="1"/>
            </p:cNvSpPr>
            <p:nvPr/>
          </p:nvSpPr>
          <p:spPr bwMode="auto">
            <a:xfrm>
              <a:off x="1440" y="278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Line 7"/>
            <p:cNvSpPr>
              <a:spLocks noChangeShapeType="1"/>
            </p:cNvSpPr>
            <p:nvPr/>
          </p:nvSpPr>
          <p:spPr bwMode="auto">
            <a:xfrm>
              <a:off x="4656" y="278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Text Box 8"/>
            <p:cNvSpPr txBox="1">
              <a:spLocks noChangeArrowheads="1"/>
            </p:cNvSpPr>
            <p:nvPr/>
          </p:nvSpPr>
          <p:spPr bwMode="auto">
            <a:xfrm>
              <a:off x="1440" y="2496"/>
              <a:ext cx="50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x[n]</a:t>
              </a:r>
            </a:p>
          </p:txBody>
        </p:sp>
        <p:sp>
          <p:nvSpPr>
            <p:cNvPr id="28684" name="Text Box 9"/>
            <p:cNvSpPr txBox="1">
              <a:spLocks noChangeArrowheads="1"/>
            </p:cNvSpPr>
            <p:nvPr/>
          </p:nvSpPr>
          <p:spPr bwMode="auto">
            <a:xfrm>
              <a:off x="4778" y="2496"/>
              <a:ext cx="50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y[n]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49623C-2B11-49BB-BF65-4E89281B30EF}" type="slidenum">
              <a:rPr lang="en-US" smtClean="0">
                <a:ea typeface="ＭＳ Ｐゴシック" pitchFamily="34" charset="-128"/>
              </a:rPr>
              <a:pPr/>
              <a:t>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TIME &amp; FREQUENCY</a:t>
            </a:r>
          </a:p>
        </p:txBody>
      </p:sp>
      <p:sp>
        <p:nvSpPr>
          <p:cNvPr id="2057" name="Text Box 6"/>
          <p:cNvSpPr txBox="1">
            <a:spLocks noChangeArrowheads="1"/>
          </p:cNvSpPr>
          <p:nvPr/>
        </p:nvSpPr>
        <p:spPr bwMode="auto">
          <a:xfrm>
            <a:off x="1295400" y="3124200"/>
            <a:ext cx="6364288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FIR DIFFERENCE EQUATION is the TIME-DOMAIN</a:t>
            </a:r>
            <a:endParaRPr lang="en-US" i="1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23863" y="1555750"/>
          <a:ext cx="8069262" cy="1587500"/>
        </p:xfrm>
        <a:graphic>
          <a:graphicData uri="http://schemas.openxmlformats.org/presentationml/2006/ole">
            <p:oleObj spid="_x0000_s2050" name="Equation" r:id="rId3" imgW="2323800" imgH="457200" progId="Equation.3">
              <p:embed/>
            </p:oleObj>
          </a:graphicData>
        </a:graphic>
      </p:graphicFrame>
      <p:graphicFrame>
        <p:nvGraphicFramePr>
          <p:cNvPr id="258059" name="Object 3"/>
          <p:cNvGraphicFramePr>
            <a:graphicFrameLocks noChangeAspect="1"/>
          </p:cNvGraphicFramePr>
          <p:nvPr/>
        </p:nvGraphicFramePr>
        <p:xfrm>
          <a:off x="2209800" y="3657600"/>
          <a:ext cx="4491038" cy="1420813"/>
        </p:xfrm>
        <a:graphic>
          <a:graphicData uri="http://schemas.openxmlformats.org/presentationml/2006/ole">
            <p:oleObj spid="_x0000_s2051" name="Equation" r:id="rId4" imgW="1447560" imgH="457200" progId="Equation.3">
              <p:embed/>
            </p:oleObj>
          </a:graphicData>
        </a:graphic>
      </p:graphicFrame>
      <p:graphicFrame>
        <p:nvGraphicFramePr>
          <p:cNvPr id="258060" name="Object 4"/>
          <p:cNvGraphicFramePr>
            <a:graphicFrameLocks noChangeAspect="1"/>
          </p:cNvGraphicFramePr>
          <p:nvPr/>
        </p:nvGraphicFramePr>
        <p:xfrm>
          <a:off x="274638" y="5160963"/>
          <a:ext cx="8594725" cy="1463675"/>
        </p:xfrm>
        <a:graphic>
          <a:graphicData uri="http://schemas.openxmlformats.org/presentationml/2006/ole">
            <p:oleObj spid="_x0000_s2052" name="Equation" r:id="rId5" imgW="313668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CB320E-F292-4DF8-AA19-D96FCF33BC81}" type="slidenum">
              <a:rPr lang="en-US" smtClean="0">
                <a:ea typeface="ＭＳ Ｐゴシック" pitchFamily="34" charset="-128"/>
              </a:rPr>
              <a:pPr/>
              <a:t>50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SINUSOID thru FIR</a:t>
            </a:r>
          </a:p>
        </p:txBody>
      </p:sp>
      <p:pic>
        <p:nvPicPr>
          <p:cNvPr id="41990" name="Picture 3" descr="sines-thru-FIR.gif                                             00009402JKL-2                          B0CAADC9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686800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6310" name="Line 6"/>
          <p:cNvSpPr>
            <a:spLocks noChangeShapeType="1"/>
          </p:cNvSpPr>
          <p:nvPr/>
        </p:nvSpPr>
        <p:spPr bwMode="auto">
          <a:xfrm flipH="1" flipV="1">
            <a:off x="3810000" y="2438400"/>
            <a:ext cx="685800" cy="2590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311" name="Oval 7"/>
          <p:cNvSpPr>
            <a:spLocks noChangeArrowheads="1"/>
          </p:cNvSpPr>
          <p:nvPr/>
        </p:nvSpPr>
        <p:spPr bwMode="auto">
          <a:xfrm>
            <a:off x="0" y="4038600"/>
            <a:ext cx="3276600" cy="762000"/>
          </a:xfrm>
          <a:prstGeom prst="ellips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i="1">
              <a:solidFill>
                <a:schemeClr val="accent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86600" y="3765550"/>
            <a:ext cx="1817688" cy="2711450"/>
            <a:chOff x="4464" y="2372"/>
            <a:chExt cx="1145" cy="1708"/>
          </a:xfrm>
        </p:grpSpPr>
        <p:sp>
          <p:nvSpPr>
            <p:cNvPr id="41999" name="Rectangle 5"/>
            <p:cNvSpPr>
              <a:spLocks noChangeArrowheads="1"/>
            </p:cNvSpPr>
            <p:nvPr/>
          </p:nvSpPr>
          <p:spPr bwMode="auto">
            <a:xfrm>
              <a:off x="4752" y="3792"/>
              <a:ext cx="720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Text Box 10"/>
            <p:cNvSpPr txBox="1">
              <a:spLocks noChangeArrowheads="1"/>
            </p:cNvSpPr>
            <p:nvPr/>
          </p:nvSpPr>
          <p:spPr bwMode="auto">
            <a:xfrm>
              <a:off x="4464" y="2372"/>
              <a:ext cx="1145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ADD PHASES</a:t>
              </a:r>
              <a:endParaRPr lang="en-US" i="1"/>
            </a:p>
          </p:txBody>
        </p:sp>
        <p:sp>
          <p:nvSpPr>
            <p:cNvPr id="42001" name="Freeform 11"/>
            <p:cNvSpPr>
              <a:spLocks/>
            </p:cNvSpPr>
            <p:nvPr/>
          </p:nvSpPr>
          <p:spPr bwMode="auto">
            <a:xfrm>
              <a:off x="5136" y="2640"/>
              <a:ext cx="464" cy="1152"/>
            </a:xfrm>
            <a:custGeom>
              <a:avLst/>
              <a:gdLst>
                <a:gd name="T0" fmla="*/ 0 w 464"/>
                <a:gd name="T1" fmla="*/ 0 h 1152"/>
                <a:gd name="T2" fmla="*/ 432 w 464"/>
                <a:gd name="T3" fmla="*/ 336 h 1152"/>
                <a:gd name="T4" fmla="*/ 192 w 464"/>
                <a:gd name="T5" fmla="*/ 1152 h 1152"/>
                <a:gd name="T6" fmla="*/ 0 60000 65536"/>
                <a:gd name="T7" fmla="*/ 0 60000 65536"/>
                <a:gd name="T8" fmla="*/ 0 60000 65536"/>
                <a:gd name="T9" fmla="*/ 0 w 464"/>
                <a:gd name="T10" fmla="*/ 0 h 1152"/>
                <a:gd name="T11" fmla="*/ 464 w 464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4" h="1152">
                  <a:moveTo>
                    <a:pt x="0" y="0"/>
                  </a:moveTo>
                  <a:cubicBezTo>
                    <a:pt x="199" y="71"/>
                    <a:pt x="399" y="143"/>
                    <a:pt x="432" y="336"/>
                  </a:cubicBezTo>
                  <a:cubicBezTo>
                    <a:pt x="464" y="528"/>
                    <a:pt x="328" y="840"/>
                    <a:pt x="192" y="1152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76600" y="3003550"/>
            <a:ext cx="5457825" cy="3473450"/>
            <a:chOff x="2064" y="1892"/>
            <a:chExt cx="3438" cy="2188"/>
          </a:xfrm>
        </p:grpSpPr>
        <p:sp>
          <p:nvSpPr>
            <p:cNvPr id="41996" name="Rectangle 4"/>
            <p:cNvSpPr>
              <a:spLocks noChangeArrowheads="1"/>
            </p:cNvSpPr>
            <p:nvPr/>
          </p:nvSpPr>
          <p:spPr bwMode="auto">
            <a:xfrm>
              <a:off x="2064" y="3792"/>
              <a:ext cx="720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Text Box 9"/>
            <p:cNvSpPr txBox="1">
              <a:spLocks noChangeArrowheads="1"/>
            </p:cNvSpPr>
            <p:nvPr/>
          </p:nvSpPr>
          <p:spPr bwMode="auto">
            <a:xfrm>
              <a:off x="3984" y="1892"/>
              <a:ext cx="1518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MULTIPLY MAGS</a:t>
              </a:r>
              <a:endParaRPr lang="en-US" i="1"/>
            </a:p>
          </p:txBody>
        </p:sp>
        <p:sp>
          <p:nvSpPr>
            <p:cNvPr id="41998" name="Freeform 13"/>
            <p:cNvSpPr>
              <a:spLocks/>
            </p:cNvSpPr>
            <p:nvPr/>
          </p:nvSpPr>
          <p:spPr bwMode="auto">
            <a:xfrm>
              <a:off x="2784" y="2160"/>
              <a:ext cx="1447" cy="1632"/>
            </a:xfrm>
            <a:custGeom>
              <a:avLst/>
              <a:gdLst>
                <a:gd name="T0" fmla="*/ 1296 w 1447"/>
                <a:gd name="T1" fmla="*/ 0 h 1632"/>
                <a:gd name="T2" fmla="*/ 1440 w 1447"/>
                <a:gd name="T3" fmla="*/ 480 h 1632"/>
                <a:gd name="T4" fmla="*/ 1344 w 1447"/>
                <a:gd name="T5" fmla="*/ 816 h 1632"/>
                <a:gd name="T6" fmla="*/ 864 w 1447"/>
                <a:gd name="T7" fmla="*/ 960 h 1632"/>
                <a:gd name="T8" fmla="*/ 672 w 1447"/>
                <a:gd name="T9" fmla="*/ 1248 h 1632"/>
                <a:gd name="T10" fmla="*/ 576 w 1447"/>
                <a:gd name="T11" fmla="*/ 1392 h 1632"/>
                <a:gd name="T12" fmla="*/ 0 w 1447"/>
                <a:gd name="T13" fmla="*/ 1632 h 16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7"/>
                <a:gd name="T22" fmla="*/ 0 h 1632"/>
                <a:gd name="T23" fmla="*/ 1447 w 1447"/>
                <a:gd name="T24" fmla="*/ 1632 h 16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7" h="1632">
                  <a:moveTo>
                    <a:pt x="1296" y="0"/>
                  </a:moveTo>
                  <a:cubicBezTo>
                    <a:pt x="1364" y="172"/>
                    <a:pt x="1432" y="344"/>
                    <a:pt x="1440" y="480"/>
                  </a:cubicBezTo>
                  <a:cubicBezTo>
                    <a:pt x="1447" y="615"/>
                    <a:pt x="1440" y="736"/>
                    <a:pt x="1344" y="816"/>
                  </a:cubicBezTo>
                  <a:cubicBezTo>
                    <a:pt x="1248" y="896"/>
                    <a:pt x="975" y="888"/>
                    <a:pt x="864" y="960"/>
                  </a:cubicBezTo>
                  <a:cubicBezTo>
                    <a:pt x="752" y="1031"/>
                    <a:pt x="719" y="1176"/>
                    <a:pt x="672" y="1248"/>
                  </a:cubicBezTo>
                  <a:cubicBezTo>
                    <a:pt x="624" y="1319"/>
                    <a:pt x="687" y="1328"/>
                    <a:pt x="576" y="1392"/>
                  </a:cubicBezTo>
                  <a:cubicBezTo>
                    <a:pt x="464" y="1455"/>
                    <a:pt x="232" y="1543"/>
                    <a:pt x="0" y="1632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319" name="Oval 15"/>
          <p:cNvSpPr>
            <a:spLocks noChangeArrowheads="1"/>
          </p:cNvSpPr>
          <p:nvPr/>
        </p:nvSpPr>
        <p:spPr bwMode="auto">
          <a:xfrm flipH="1">
            <a:off x="6019800" y="4495800"/>
            <a:ext cx="1676400" cy="1371600"/>
          </a:xfrm>
          <a:prstGeom prst="ellips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i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animBg="1"/>
      <p:bldP spid="226311" grpId="0" animBg="1" autoUpdateAnimBg="0"/>
      <p:bldP spid="226319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2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028D7D-F606-47FC-BF69-86584FDE0DC3}" type="slidenum">
              <a:rPr lang="en-US" smtClean="0">
                <a:ea typeface="ＭＳ Ｐゴシック" pitchFamily="34" charset="-128"/>
              </a:rPr>
              <a:pPr/>
              <a:t>51</a:t>
            </a:fld>
            <a:endParaRPr lang="en-US" smtClean="0">
              <a:ea typeface="ＭＳ Ｐゴシック" pitchFamily="34" charset="-128"/>
            </a:endParaRPr>
          </a:p>
        </p:txBody>
      </p:sp>
      <p:pic>
        <p:nvPicPr>
          <p:cNvPr id="26631" name="Picture 2" descr="CT-via-DT-graphs.gif                                           00009402JKL-2                          B0CAADC9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" y="304800"/>
            <a:ext cx="8826500" cy="642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Text Box 3"/>
          <p:cNvSpPr txBox="1">
            <a:spLocks noChangeArrowheads="1"/>
          </p:cNvSpPr>
          <p:nvPr/>
        </p:nvSpPr>
        <p:spPr bwMode="auto">
          <a:xfrm>
            <a:off x="762000" y="4038600"/>
            <a:ext cx="3616325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EFFECTIVE RESPONSE</a:t>
            </a:r>
            <a:endParaRPr lang="en-US" i="1">
              <a:latin typeface="Arial" charset="0"/>
            </a:endParaRPr>
          </a:p>
        </p:txBody>
      </p:sp>
      <p:sp>
        <p:nvSpPr>
          <p:cNvPr id="26633" name="Line 4"/>
          <p:cNvSpPr>
            <a:spLocks noChangeShapeType="1"/>
          </p:cNvSpPr>
          <p:nvPr/>
        </p:nvSpPr>
        <p:spPr bwMode="auto">
          <a:xfrm>
            <a:off x="3581400" y="6629400"/>
            <a:ext cx="17526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5"/>
          <p:cNvSpPr>
            <a:spLocks noChangeShapeType="1"/>
          </p:cNvSpPr>
          <p:nvPr/>
        </p:nvSpPr>
        <p:spPr bwMode="auto">
          <a:xfrm>
            <a:off x="3352800" y="3429000"/>
            <a:ext cx="1524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Oval 7"/>
          <p:cNvSpPr>
            <a:spLocks noChangeArrowheads="1"/>
          </p:cNvSpPr>
          <p:nvPr/>
        </p:nvSpPr>
        <p:spPr bwMode="auto">
          <a:xfrm>
            <a:off x="4800600" y="114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Oval 8"/>
          <p:cNvSpPr>
            <a:spLocks noChangeArrowheads="1"/>
          </p:cNvSpPr>
          <p:nvPr/>
        </p:nvSpPr>
        <p:spPr bwMode="auto">
          <a:xfrm>
            <a:off x="48006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Oval 9"/>
          <p:cNvSpPr>
            <a:spLocks noChangeArrowheads="1"/>
          </p:cNvSpPr>
          <p:nvPr/>
        </p:nvSpPr>
        <p:spPr bwMode="auto">
          <a:xfrm>
            <a:off x="5562600" y="5410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Oval 10"/>
          <p:cNvSpPr>
            <a:spLocks noChangeArrowheads="1"/>
          </p:cNvSpPr>
          <p:nvPr/>
        </p:nvSpPr>
        <p:spPr bwMode="auto">
          <a:xfrm>
            <a:off x="5562600" y="2209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1"/>
          <p:cNvSpPr>
            <a:spLocks noChangeShapeType="1"/>
          </p:cNvSpPr>
          <p:nvPr/>
        </p:nvSpPr>
        <p:spPr bwMode="auto">
          <a:xfrm>
            <a:off x="5638800" y="2362200"/>
            <a:ext cx="0" cy="3048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Text Box 13"/>
          <p:cNvSpPr txBox="1">
            <a:spLocks noChangeArrowheads="1"/>
          </p:cNvSpPr>
          <p:nvPr/>
        </p:nvSpPr>
        <p:spPr bwMode="auto">
          <a:xfrm>
            <a:off x="2057400" y="990600"/>
            <a:ext cx="2300288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DIGITAL FILTER</a:t>
            </a:r>
            <a:endParaRPr lang="en-US" i="1"/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762000" y="4572000"/>
            <a:ext cx="3046413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LOW-PASS FILTER</a:t>
            </a:r>
            <a:endParaRPr lang="en-US" i="1">
              <a:latin typeface="Arial" charset="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414588" y="1404938"/>
          <a:ext cx="1573212" cy="749300"/>
        </p:xfrm>
        <a:graphic>
          <a:graphicData uri="http://schemas.openxmlformats.org/presentationml/2006/ole">
            <p:oleObj spid="_x0000_s63490" name="Equation" r:id="rId4" imgW="507960" imgH="241200" progId="Equation.3">
              <p:embed/>
            </p:oleObj>
          </a:graphicData>
        </a:graphic>
      </p:graphicFrame>
      <p:graphicFrame>
        <p:nvGraphicFramePr>
          <p:cNvPr id="47121" name="Object 3"/>
          <p:cNvGraphicFramePr>
            <a:graphicFrameLocks noChangeAspect="1"/>
          </p:cNvGraphicFramePr>
          <p:nvPr/>
        </p:nvGraphicFramePr>
        <p:xfrm>
          <a:off x="6324600" y="1295400"/>
          <a:ext cx="2657475" cy="1912938"/>
        </p:xfrm>
        <a:graphic>
          <a:graphicData uri="http://schemas.openxmlformats.org/presentationml/2006/ole">
            <p:oleObj spid="_x0000_s63491" name="Equation" r:id="rId5" imgW="1168400" imgH="838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B6D676-0778-4DD8-B17A-5B441DCA8554}" type="slidenum">
              <a:rPr lang="en-US" smtClean="0">
                <a:ea typeface="ＭＳ Ｐゴシック" pitchFamily="34" charset="-128"/>
              </a:rPr>
              <a:pPr/>
              <a:t>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3566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FIRST DIFFERENCE SYSTEM</a:t>
            </a:r>
          </a:p>
        </p:txBody>
      </p:sp>
      <p:grpSp>
        <p:nvGrpSpPr>
          <p:cNvPr id="3082" name="Group 30"/>
          <p:cNvGrpSpPr>
            <a:grpSpLocks/>
          </p:cNvGrpSpPr>
          <p:nvPr/>
        </p:nvGrpSpPr>
        <p:grpSpPr bwMode="auto">
          <a:xfrm>
            <a:off x="2209800" y="5194300"/>
            <a:ext cx="4343400" cy="901700"/>
            <a:chOff x="1392" y="3272"/>
            <a:chExt cx="2736" cy="568"/>
          </a:xfrm>
        </p:grpSpPr>
        <p:sp>
          <p:nvSpPr>
            <p:cNvPr id="3091" name="Rectangle 22"/>
            <p:cNvSpPr>
              <a:spLocks noChangeArrowheads="1"/>
            </p:cNvSpPr>
            <p:nvPr/>
          </p:nvSpPr>
          <p:spPr bwMode="auto">
            <a:xfrm>
              <a:off x="2064" y="3360"/>
              <a:ext cx="1440" cy="48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4"/>
            <p:cNvSpPr>
              <a:spLocks noChangeShapeType="1"/>
            </p:cNvSpPr>
            <p:nvPr/>
          </p:nvSpPr>
          <p:spPr bwMode="auto">
            <a:xfrm>
              <a:off x="1440" y="360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5"/>
            <p:cNvSpPr>
              <a:spLocks noChangeShapeType="1"/>
            </p:cNvSpPr>
            <p:nvPr/>
          </p:nvSpPr>
          <p:spPr bwMode="auto">
            <a:xfrm>
              <a:off x="3504" y="360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Rectangle 6"/>
            <p:cNvSpPr>
              <a:spLocks noChangeArrowheads="1"/>
            </p:cNvSpPr>
            <p:nvPr/>
          </p:nvSpPr>
          <p:spPr bwMode="auto">
            <a:xfrm>
              <a:off x="3648" y="3272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3095" name="Rectangle 7"/>
            <p:cNvSpPr>
              <a:spLocks noChangeArrowheads="1"/>
            </p:cNvSpPr>
            <p:nvPr/>
          </p:nvSpPr>
          <p:spPr bwMode="auto">
            <a:xfrm>
              <a:off x="1392" y="3320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3077" name="Object 5"/>
            <p:cNvGraphicFramePr>
              <a:graphicFrameLocks noChangeAspect="1"/>
            </p:cNvGraphicFramePr>
            <p:nvPr/>
          </p:nvGraphicFramePr>
          <p:xfrm>
            <a:off x="2276" y="3344"/>
            <a:ext cx="1112" cy="472"/>
          </p:xfrm>
          <a:graphic>
            <a:graphicData uri="http://schemas.openxmlformats.org/presentationml/2006/ole">
              <p:oleObj spid="_x0000_s3077" name="Equation" r:id="rId3" imgW="507960" imgH="215640" progId="Equation.3">
                <p:embed/>
              </p:oleObj>
            </a:graphicData>
          </a:graphic>
        </p:graphicFrame>
      </p:grpSp>
      <p:grpSp>
        <p:nvGrpSpPr>
          <p:cNvPr id="3083" name="Group 29"/>
          <p:cNvGrpSpPr>
            <a:grpSpLocks/>
          </p:cNvGrpSpPr>
          <p:nvPr/>
        </p:nvGrpSpPr>
        <p:grpSpPr bwMode="auto">
          <a:xfrm>
            <a:off x="2033588" y="3446463"/>
            <a:ext cx="4976812" cy="896937"/>
            <a:chOff x="1281" y="2171"/>
            <a:chExt cx="3135" cy="565"/>
          </a:xfrm>
        </p:grpSpPr>
        <p:sp>
          <p:nvSpPr>
            <p:cNvPr id="3086" name="Rectangle 21"/>
            <p:cNvSpPr>
              <a:spLocks noChangeArrowheads="1"/>
            </p:cNvSpPr>
            <p:nvPr/>
          </p:nvSpPr>
          <p:spPr bwMode="auto">
            <a:xfrm>
              <a:off x="1968" y="2208"/>
              <a:ext cx="1824" cy="52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Line 10"/>
            <p:cNvSpPr>
              <a:spLocks noChangeShapeType="1"/>
            </p:cNvSpPr>
            <p:nvPr/>
          </p:nvSpPr>
          <p:spPr bwMode="auto">
            <a:xfrm>
              <a:off x="1344" y="2459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11"/>
            <p:cNvSpPr>
              <a:spLocks noChangeShapeType="1"/>
            </p:cNvSpPr>
            <p:nvPr/>
          </p:nvSpPr>
          <p:spPr bwMode="auto">
            <a:xfrm>
              <a:off x="3792" y="2459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12"/>
            <p:cNvSpPr>
              <a:spLocks noChangeArrowheads="1"/>
            </p:cNvSpPr>
            <p:nvPr/>
          </p:nvSpPr>
          <p:spPr bwMode="auto">
            <a:xfrm>
              <a:off x="3932" y="2171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3090" name="Rectangle 13"/>
            <p:cNvSpPr>
              <a:spLocks noChangeArrowheads="1"/>
            </p:cNvSpPr>
            <p:nvPr/>
          </p:nvSpPr>
          <p:spPr bwMode="auto">
            <a:xfrm>
              <a:off x="1281" y="2171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2112" y="2304"/>
            <a:ext cx="1584" cy="351"/>
          </p:xfrm>
          <a:graphic>
            <a:graphicData uri="http://schemas.openxmlformats.org/presentationml/2006/ole">
              <p:oleObj spid="_x0000_s3076" name="Equation" r:id="rId4" imgW="914400" imgH="203040" progId="Equation.3">
                <p:embed/>
              </p:oleObj>
            </a:graphicData>
          </a:graphic>
        </p:graphicFrame>
      </p:grpSp>
      <p:grpSp>
        <p:nvGrpSpPr>
          <p:cNvPr id="3084" name="Group 26"/>
          <p:cNvGrpSpPr>
            <a:grpSpLocks/>
          </p:cNvGrpSpPr>
          <p:nvPr/>
        </p:nvGrpSpPr>
        <p:grpSpPr bwMode="auto">
          <a:xfrm>
            <a:off x="100013" y="4483100"/>
            <a:ext cx="3938587" cy="850900"/>
            <a:chOff x="63" y="2824"/>
            <a:chExt cx="2481" cy="536"/>
          </a:xfrm>
        </p:grpSpPr>
        <p:sp>
          <p:nvSpPr>
            <p:cNvPr id="3085" name="Freeform 17"/>
            <p:cNvSpPr>
              <a:spLocks/>
            </p:cNvSpPr>
            <p:nvPr/>
          </p:nvSpPr>
          <p:spPr bwMode="auto">
            <a:xfrm>
              <a:off x="1056" y="2824"/>
              <a:ext cx="1488" cy="536"/>
            </a:xfrm>
            <a:custGeom>
              <a:avLst/>
              <a:gdLst>
                <a:gd name="T0" fmla="*/ 0 w 1488"/>
                <a:gd name="T1" fmla="*/ 296 h 536"/>
                <a:gd name="T2" fmla="*/ 336 w 1488"/>
                <a:gd name="T3" fmla="*/ 200 h 536"/>
                <a:gd name="T4" fmla="*/ 1056 w 1488"/>
                <a:gd name="T5" fmla="*/ 56 h 536"/>
                <a:gd name="T6" fmla="*/ 1488 w 1488"/>
                <a:gd name="T7" fmla="*/ 536 h 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8"/>
                <a:gd name="T13" fmla="*/ 0 h 536"/>
                <a:gd name="T14" fmla="*/ 1488 w 1488"/>
                <a:gd name="T15" fmla="*/ 536 h 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8" h="536">
                  <a:moveTo>
                    <a:pt x="0" y="296"/>
                  </a:moveTo>
                  <a:cubicBezTo>
                    <a:pt x="80" y="267"/>
                    <a:pt x="160" y="239"/>
                    <a:pt x="336" y="200"/>
                  </a:cubicBezTo>
                  <a:cubicBezTo>
                    <a:pt x="511" y="160"/>
                    <a:pt x="864" y="0"/>
                    <a:pt x="1056" y="56"/>
                  </a:cubicBezTo>
                  <a:cubicBezTo>
                    <a:pt x="1247" y="111"/>
                    <a:pt x="1367" y="323"/>
                    <a:pt x="1488" y="5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5" name="Object 3"/>
            <p:cNvGraphicFramePr>
              <a:graphicFrameLocks noChangeAspect="1"/>
            </p:cNvGraphicFramePr>
            <p:nvPr/>
          </p:nvGraphicFramePr>
          <p:xfrm>
            <a:off x="63" y="2837"/>
            <a:ext cx="1119" cy="517"/>
          </p:xfrm>
          <a:graphic>
            <a:graphicData uri="http://schemas.openxmlformats.org/presentationml/2006/ole">
              <p:oleObj spid="_x0000_s3075" name="Equation" r:id="rId5" imgW="495000" imgH="228600" progId="Equation.3">
                <p:embed/>
              </p:oleObj>
            </a:graphicData>
          </a:graphic>
        </p:graphicFrame>
      </p:grp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33400" y="1676400"/>
          <a:ext cx="7931150" cy="1384300"/>
        </p:xfrm>
        <a:graphic>
          <a:graphicData uri="http://schemas.openxmlformats.org/presentationml/2006/ole">
            <p:oleObj spid="_x0000_s3074" name="Equation" r:id="rId6" imgW="24764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63CACD-3205-4794-B8AC-82E94092AA7A}" type="slidenum">
              <a:rPr lang="en-US" smtClean="0">
                <a:ea typeface="ＭＳ Ｐゴシック" pitchFamily="34" charset="-128"/>
              </a:rPr>
              <a:pPr/>
              <a:t>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Ex:  DELAY by 2 SYSTEM</a:t>
            </a:r>
          </a:p>
        </p:txBody>
      </p:sp>
      <p:grpSp>
        <p:nvGrpSpPr>
          <p:cNvPr id="4109" name="Group 41"/>
          <p:cNvGrpSpPr>
            <a:grpSpLocks/>
          </p:cNvGrpSpPr>
          <p:nvPr/>
        </p:nvGrpSpPr>
        <p:grpSpPr bwMode="auto">
          <a:xfrm>
            <a:off x="1219200" y="4795838"/>
            <a:ext cx="4572000" cy="1223962"/>
            <a:chOff x="768" y="3021"/>
            <a:chExt cx="2880" cy="771"/>
          </a:xfrm>
        </p:grpSpPr>
        <p:sp>
          <p:nvSpPr>
            <p:cNvPr id="4116" name="Rectangle 4"/>
            <p:cNvSpPr>
              <a:spLocks noChangeArrowheads="1"/>
            </p:cNvSpPr>
            <p:nvPr/>
          </p:nvSpPr>
          <p:spPr bwMode="auto">
            <a:xfrm>
              <a:off x="1584" y="3024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4117" name="Line 5"/>
            <p:cNvSpPr>
              <a:spLocks noChangeShapeType="1"/>
            </p:cNvSpPr>
            <p:nvPr/>
          </p:nvSpPr>
          <p:spPr bwMode="auto">
            <a:xfrm>
              <a:off x="960" y="331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6"/>
            <p:cNvSpPr>
              <a:spLocks noChangeShapeType="1"/>
            </p:cNvSpPr>
            <p:nvPr/>
          </p:nvSpPr>
          <p:spPr bwMode="auto">
            <a:xfrm>
              <a:off x="2784" y="331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4120" name="Rectangle 8"/>
            <p:cNvSpPr>
              <a:spLocks noChangeArrowheads="1"/>
            </p:cNvSpPr>
            <p:nvPr/>
          </p:nvSpPr>
          <p:spPr bwMode="auto">
            <a:xfrm>
              <a:off x="1056" y="3024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4121" name="Line 9"/>
            <p:cNvSpPr>
              <a:spLocks noChangeShapeType="1"/>
            </p:cNvSpPr>
            <p:nvPr/>
          </p:nvSpPr>
          <p:spPr bwMode="auto">
            <a:xfrm>
              <a:off x="768" y="379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Line 10"/>
            <p:cNvSpPr>
              <a:spLocks noChangeShapeType="1"/>
            </p:cNvSpPr>
            <p:nvPr/>
          </p:nvSpPr>
          <p:spPr bwMode="auto">
            <a:xfrm flipV="1">
              <a:off x="1248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Line 11"/>
            <p:cNvSpPr>
              <a:spLocks noChangeShapeType="1"/>
            </p:cNvSpPr>
            <p:nvPr/>
          </p:nvSpPr>
          <p:spPr bwMode="auto">
            <a:xfrm flipV="1">
              <a:off x="1392" y="3552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"/>
            <p:cNvSpPr>
              <a:spLocks noChangeShapeType="1"/>
            </p:cNvSpPr>
            <p:nvPr/>
          </p:nvSpPr>
          <p:spPr bwMode="auto">
            <a:xfrm flipV="1">
              <a:off x="1104" y="3552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"/>
            <p:cNvSpPr>
              <a:spLocks noChangeShapeType="1"/>
            </p:cNvSpPr>
            <p:nvPr/>
          </p:nvSpPr>
          <p:spPr bwMode="auto">
            <a:xfrm flipV="1">
              <a:off x="1488" y="3648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4"/>
            <p:cNvSpPr>
              <a:spLocks noChangeShapeType="1"/>
            </p:cNvSpPr>
            <p:nvPr/>
          </p:nvSpPr>
          <p:spPr bwMode="auto">
            <a:xfrm flipV="1">
              <a:off x="1008" y="3648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5"/>
            <p:cNvSpPr>
              <a:spLocks noChangeShapeType="1"/>
            </p:cNvSpPr>
            <p:nvPr/>
          </p:nvSpPr>
          <p:spPr bwMode="auto">
            <a:xfrm>
              <a:off x="2640" y="379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6"/>
            <p:cNvSpPr>
              <a:spLocks noChangeShapeType="1"/>
            </p:cNvSpPr>
            <p:nvPr/>
          </p:nvSpPr>
          <p:spPr bwMode="auto">
            <a:xfrm flipV="1">
              <a:off x="3120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"/>
            <p:cNvSpPr>
              <a:spLocks noChangeShapeType="1"/>
            </p:cNvSpPr>
            <p:nvPr/>
          </p:nvSpPr>
          <p:spPr bwMode="auto">
            <a:xfrm flipV="1">
              <a:off x="3264" y="3696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8"/>
            <p:cNvSpPr>
              <a:spLocks noChangeShapeType="1"/>
            </p:cNvSpPr>
            <p:nvPr/>
          </p:nvSpPr>
          <p:spPr bwMode="auto">
            <a:xfrm flipV="1">
              <a:off x="2976" y="3696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9"/>
            <p:cNvSpPr>
              <a:spLocks noChangeShapeType="1"/>
            </p:cNvSpPr>
            <p:nvPr/>
          </p:nvSpPr>
          <p:spPr bwMode="auto">
            <a:xfrm flipV="1">
              <a:off x="3360" y="3552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20"/>
            <p:cNvSpPr>
              <a:spLocks noChangeShapeType="1"/>
            </p:cNvSpPr>
            <p:nvPr/>
          </p:nvSpPr>
          <p:spPr bwMode="auto">
            <a:xfrm flipV="1">
              <a:off x="2880" y="3552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04" name="Object 8"/>
            <p:cNvGraphicFramePr>
              <a:graphicFrameLocks noChangeAspect="1"/>
            </p:cNvGraphicFramePr>
            <p:nvPr/>
          </p:nvGraphicFramePr>
          <p:xfrm>
            <a:off x="1633" y="3021"/>
            <a:ext cx="1148" cy="545"/>
          </p:xfrm>
          <a:graphic>
            <a:graphicData uri="http://schemas.openxmlformats.org/presentationml/2006/ole">
              <p:oleObj spid="_x0000_s4104" name="Equation" r:id="rId3" imgW="507960" imgH="241200" progId="Equation.3">
                <p:embed/>
              </p:oleObj>
            </a:graphicData>
          </a:graphic>
        </p:graphicFrame>
      </p:grpSp>
      <p:grpSp>
        <p:nvGrpSpPr>
          <p:cNvPr id="4110" name="Group 37"/>
          <p:cNvGrpSpPr>
            <a:grpSpLocks/>
          </p:cNvGrpSpPr>
          <p:nvPr/>
        </p:nvGrpSpPr>
        <p:grpSpPr bwMode="auto">
          <a:xfrm>
            <a:off x="1219200" y="2895600"/>
            <a:ext cx="3886200" cy="914400"/>
            <a:chOff x="768" y="1824"/>
            <a:chExt cx="2448" cy="576"/>
          </a:xfrm>
        </p:grpSpPr>
        <p:sp>
          <p:nvSpPr>
            <p:cNvPr id="4111" name="Rectangle 23"/>
            <p:cNvSpPr>
              <a:spLocks noChangeArrowheads="1"/>
            </p:cNvSpPr>
            <p:nvPr/>
          </p:nvSpPr>
          <p:spPr bwMode="auto">
            <a:xfrm>
              <a:off x="1392" y="1824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4112" name="Line 24"/>
            <p:cNvSpPr>
              <a:spLocks noChangeShapeType="1"/>
            </p:cNvSpPr>
            <p:nvPr/>
          </p:nvSpPr>
          <p:spPr bwMode="auto">
            <a:xfrm>
              <a:off x="768" y="211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Line 25"/>
            <p:cNvSpPr>
              <a:spLocks noChangeShapeType="1"/>
            </p:cNvSpPr>
            <p:nvPr/>
          </p:nvSpPr>
          <p:spPr bwMode="auto">
            <a:xfrm>
              <a:off x="2592" y="211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Rectangle 26"/>
            <p:cNvSpPr>
              <a:spLocks noChangeArrowheads="1"/>
            </p:cNvSpPr>
            <p:nvPr/>
          </p:nvSpPr>
          <p:spPr bwMode="auto">
            <a:xfrm>
              <a:off x="2688" y="1824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4115" name="Rectangle 27"/>
            <p:cNvSpPr>
              <a:spLocks noChangeArrowheads="1"/>
            </p:cNvSpPr>
            <p:nvPr/>
          </p:nvSpPr>
          <p:spPr bwMode="auto">
            <a:xfrm>
              <a:off x="864" y="1824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1652" y="1877"/>
            <a:ext cx="689" cy="459"/>
          </p:xfrm>
          <a:graphic>
            <a:graphicData uri="http://schemas.openxmlformats.org/presentationml/2006/ole">
              <p:oleObj spid="_x0000_s4103" name="Equation" r:id="rId4" imgW="304560" imgH="203040" progId="Equation.3">
                <p:embed/>
              </p:oleObj>
            </a:graphicData>
          </a:graphic>
        </p:graphicFrame>
      </p:grp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19088" y="1731963"/>
          <a:ext cx="7972425" cy="773112"/>
        </p:xfrm>
        <a:graphic>
          <a:graphicData uri="http://schemas.openxmlformats.org/presentationml/2006/ole">
            <p:oleObj spid="_x0000_s4098" name="Equation" r:id="rId5" imgW="2489040" imgH="241200" progId="Equation.3">
              <p:embed/>
            </p:oleObj>
          </a:graphicData>
        </a:graphic>
      </p:graphicFrame>
      <p:graphicFrame>
        <p:nvGraphicFramePr>
          <p:cNvPr id="259107" name="Object 3"/>
          <p:cNvGraphicFramePr>
            <a:graphicFrameLocks noChangeAspect="1"/>
          </p:cNvGraphicFramePr>
          <p:nvPr/>
        </p:nvGraphicFramePr>
        <p:xfrm>
          <a:off x="5638800" y="3733800"/>
          <a:ext cx="3009900" cy="649288"/>
        </p:xfrm>
        <a:graphic>
          <a:graphicData uri="http://schemas.openxmlformats.org/presentationml/2006/ole">
            <p:oleObj spid="_x0000_s4099" name="Equation" r:id="rId6" imgW="939600" imgH="203040" progId="Equation.3">
              <p:embed/>
            </p:oleObj>
          </a:graphicData>
        </a:graphic>
      </p:graphicFrame>
      <p:graphicFrame>
        <p:nvGraphicFramePr>
          <p:cNvPr id="259108" name="Object 4"/>
          <p:cNvGraphicFramePr>
            <a:graphicFrameLocks noChangeAspect="1"/>
          </p:cNvGraphicFramePr>
          <p:nvPr/>
        </p:nvGraphicFramePr>
        <p:xfrm>
          <a:off x="5643563" y="2667000"/>
          <a:ext cx="2997200" cy="803275"/>
        </p:xfrm>
        <a:graphic>
          <a:graphicData uri="http://schemas.openxmlformats.org/presentationml/2006/ole">
            <p:oleObj spid="_x0000_s4100" name="Equation" r:id="rId7" imgW="850680" imgH="22860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743200" y="5943600"/>
          <a:ext cx="293688" cy="366713"/>
        </p:xfrm>
        <a:graphic>
          <a:graphicData uri="http://schemas.openxmlformats.org/presentationml/2006/ole">
            <p:oleObj spid="_x0000_s4101" name="Equation" r:id="rId8" imgW="152280" imgH="19044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5715000" y="5943600"/>
          <a:ext cx="293688" cy="366713"/>
        </p:xfrm>
        <a:graphic>
          <a:graphicData uri="http://schemas.openxmlformats.org/presentationml/2006/ole">
            <p:oleObj spid="_x0000_s4102" name="Equation" r:id="rId9" imgW="152280" imgH="1904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359CEE-611B-4394-8349-4819A23ADAC3}" type="slidenum">
              <a:rPr lang="en-US" smtClean="0">
                <a:ea typeface="ＭＳ Ｐゴシック" pitchFamily="34" charset="-128"/>
              </a:rPr>
              <a:pPr/>
              <a:t>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DELAY by 2 SYSTEM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945313" y="4038600"/>
            <a:ext cx="1800225" cy="1323975"/>
            <a:chOff x="4320" y="2592"/>
            <a:chExt cx="1134" cy="834"/>
          </a:xfrm>
        </p:grpSpPr>
        <p:sp>
          <p:nvSpPr>
            <p:cNvPr id="5160" name="Text Box 12"/>
            <p:cNvSpPr txBox="1">
              <a:spLocks noChangeArrowheads="1"/>
            </p:cNvSpPr>
            <p:nvPr/>
          </p:nvSpPr>
          <p:spPr bwMode="auto">
            <a:xfrm>
              <a:off x="4320" y="3120"/>
              <a:ext cx="1134" cy="30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k </a:t>
              </a:r>
              <a:r>
                <a:rPr lang="en-US" b="1"/>
                <a:t>= 2 ONLY</a:t>
              </a:r>
              <a:endParaRPr lang="en-US" i="1"/>
            </a:p>
          </p:txBody>
        </p:sp>
        <p:sp>
          <p:nvSpPr>
            <p:cNvPr id="5161" name="Line 13"/>
            <p:cNvSpPr>
              <a:spLocks noChangeShapeType="1"/>
            </p:cNvSpPr>
            <p:nvPr/>
          </p:nvSpPr>
          <p:spPr bwMode="auto">
            <a:xfrm flipV="1">
              <a:off x="4704" y="2592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4" name="Rectangle 39"/>
          <p:cNvSpPr>
            <a:spLocks noChangeArrowheads="1"/>
          </p:cNvSpPr>
          <p:nvPr/>
        </p:nvSpPr>
        <p:spPr bwMode="auto">
          <a:xfrm>
            <a:off x="1828800" y="26670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5135" name="Line 40"/>
          <p:cNvSpPr>
            <a:spLocks noChangeShapeType="1"/>
          </p:cNvSpPr>
          <p:nvPr/>
        </p:nvSpPr>
        <p:spPr bwMode="auto">
          <a:xfrm>
            <a:off x="838200" y="3124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41"/>
          <p:cNvSpPr>
            <a:spLocks noChangeShapeType="1"/>
          </p:cNvSpPr>
          <p:nvPr/>
        </p:nvSpPr>
        <p:spPr bwMode="auto">
          <a:xfrm>
            <a:off x="3733800" y="3124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Rectangle 42"/>
          <p:cNvSpPr>
            <a:spLocks noChangeArrowheads="1"/>
          </p:cNvSpPr>
          <p:nvPr/>
        </p:nvSpPr>
        <p:spPr bwMode="auto">
          <a:xfrm>
            <a:off x="3886200" y="26670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y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sp>
        <p:nvSpPr>
          <p:cNvPr id="5138" name="Rectangle 43"/>
          <p:cNvSpPr>
            <a:spLocks noChangeArrowheads="1"/>
          </p:cNvSpPr>
          <p:nvPr/>
        </p:nvSpPr>
        <p:spPr bwMode="auto">
          <a:xfrm>
            <a:off x="990600" y="26670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x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828800" y="2751138"/>
          <a:ext cx="1917700" cy="728662"/>
        </p:xfrm>
        <a:graphic>
          <a:graphicData uri="http://schemas.openxmlformats.org/presentationml/2006/ole">
            <p:oleObj spid="_x0000_s5122" name="Equation" r:id="rId3" imgW="533160" imgH="20304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19088" y="1731963"/>
          <a:ext cx="7972425" cy="773112"/>
        </p:xfrm>
        <a:graphic>
          <a:graphicData uri="http://schemas.openxmlformats.org/presentationml/2006/ole">
            <p:oleObj spid="_x0000_s5123" name="Equation" r:id="rId4" imgW="2489040" imgH="241200" progId="Equation.3">
              <p:embed/>
            </p:oleObj>
          </a:graphicData>
        </a:graphic>
      </p:graphicFrame>
      <p:graphicFrame>
        <p:nvGraphicFramePr>
          <p:cNvPr id="260145" name="Object 4"/>
          <p:cNvGraphicFramePr>
            <a:graphicFrameLocks noChangeAspect="1"/>
          </p:cNvGraphicFramePr>
          <p:nvPr/>
        </p:nvGraphicFramePr>
        <p:xfrm>
          <a:off x="4291013" y="3254375"/>
          <a:ext cx="4678362" cy="1277938"/>
        </p:xfrm>
        <a:graphic>
          <a:graphicData uri="http://schemas.openxmlformats.org/presentationml/2006/ole">
            <p:oleObj spid="_x0000_s5124" name="Equation" r:id="rId5" imgW="1676160" imgH="457200" progId="Equation.3">
              <p:embed/>
            </p:oleObj>
          </a:graphicData>
        </a:graphic>
      </p:graphicFrame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1371600" y="4876800"/>
            <a:ext cx="4789488" cy="1509713"/>
            <a:chOff x="864" y="3072"/>
            <a:chExt cx="3017" cy="951"/>
          </a:xfrm>
        </p:grpSpPr>
        <p:grpSp>
          <p:nvGrpSpPr>
            <p:cNvPr id="5142" name="Group 53"/>
            <p:cNvGrpSpPr>
              <a:grpSpLocks/>
            </p:cNvGrpSpPr>
            <p:nvPr/>
          </p:nvGrpSpPr>
          <p:grpSpPr bwMode="auto">
            <a:xfrm>
              <a:off x="864" y="3072"/>
              <a:ext cx="2880" cy="768"/>
              <a:chOff x="864" y="3072"/>
              <a:chExt cx="2880" cy="768"/>
            </a:xfrm>
          </p:grpSpPr>
          <p:sp>
            <p:nvSpPr>
              <p:cNvPr id="5143" name="Rectangle 16"/>
              <p:cNvSpPr>
                <a:spLocks noChangeArrowheads="1"/>
              </p:cNvSpPr>
              <p:nvPr/>
            </p:nvSpPr>
            <p:spPr bwMode="auto">
              <a:xfrm>
                <a:off x="1680" y="3072"/>
                <a:ext cx="1200" cy="57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5144" name="Line 17"/>
              <p:cNvSpPr>
                <a:spLocks noChangeShapeType="1"/>
              </p:cNvSpPr>
              <p:nvPr/>
            </p:nvSpPr>
            <p:spPr bwMode="auto">
              <a:xfrm>
                <a:off x="1056" y="336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" name="Line 18"/>
              <p:cNvSpPr>
                <a:spLocks noChangeShapeType="1"/>
              </p:cNvSpPr>
              <p:nvPr/>
            </p:nvSpPr>
            <p:spPr bwMode="auto">
              <a:xfrm>
                <a:off x="2880" y="336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6" name="Rectangle 19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4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i="1">
                    <a:solidFill>
                      <a:schemeClr val="accent1"/>
                    </a:solidFill>
                  </a:rPr>
                  <a:t>y</a:t>
                </a:r>
                <a:r>
                  <a:rPr lang="en-US" b="1">
                    <a:solidFill>
                      <a:schemeClr val="accent1"/>
                    </a:solidFill>
                  </a:rPr>
                  <a:t>[</a:t>
                </a:r>
                <a:r>
                  <a:rPr lang="en-US" b="1" i="1">
                    <a:solidFill>
                      <a:schemeClr val="accent1"/>
                    </a:solidFill>
                  </a:rPr>
                  <a:t>n</a:t>
                </a:r>
                <a:r>
                  <a:rPr lang="en-US" b="1">
                    <a:solidFill>
                      <a:schemeClr val="accent1"/>
                    </a:solidFill>
                  </a:rPr>
                  <a:t>]</a:t>
                </a:r>
                <a:endParaRPr lang="en-US" b="1"/>
              </a:p>
            </p:txBody>
          </p:sp>
          <p:sp>
            <p:nvSpPr>
              <p:cNvPr id="5147" name="Rectangle 20"/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4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i="1">
                    <a:solidFill>
                      <a:schemeClr val="accent1"/>
                    </a:solidFill>
                  </a:rPr>
                  <a:t>x</a:t>
                </a:r>
                <a:r>
                  <a:rPr lang="en-US" b="1">
                    <a:solidFill>
                      <a:schemeClr val="accent1"/>
                    </a:solidFill>
                  </a:rPr>
                  <a:t>[</a:t>
                </a:r>
                <a:r>
                  <a:rPr lang="en-US" b="1" i="1">
                    <a:solidFill>
                      <a:schemeClr val="accent1"/>
                    </a:solidFill>
                  </a:rPr>
                  <a:t>n</a:t>
                </a:r>
                <a:r>
                  <a:rPr lang="en-US" b="1">
                    <a:solidFill>
                      <a:schemeClr val="accent1"/>
                    </a:solidFill>
                  </a:rPr>
                  <a:t>]</a:t>
                </a:r>
                <a:endParaRPr lang="en-US" b="1"/>
              </a:p>
            </p:txBody>
          </p:sp>
          <p:sp>
            <p:nvSpPr>
              <p:cNvPr id="5148" name="Line 21"/>
              <p:cNvSpPr>
                <a:spLocks noChangeShapeType="1"/>
              </p:cNvSpPr>
              <p:nvPr/>
            </p:nvSpPr>
            <p:spPr bwMode="auto">
              <a:xfrm>
                <a:off x="864" y="384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" name="Line 22"/>
              <p:cNvSpPr>
                <a:spLocks noChangeShapeType="1"/>
              </p:cNvSpPr>
              <p:nvPr/>
            </p:nvSpPr>
            <p:spPr bwMode="auto">
              <a:xfrm flipV="1">
                <a:off x="1344" y="350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0" name="Line 23"/>
              <p:cNvSpPr>
                <a:spLocks noChangeShapeType="1"/>
              </p:cNvSpPr>
              <p:nvPr/>
            </p:nvSpPr>
            <p:spPr bwMode="auto">
              <a:xfrm flipV="1">
                <a:off x="1488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" name="Line 24"/>
              <p:cNvSpPr>
                <a:spLocks noChangeShapeType="1"/>
              </p:cNvSpPr>
              <p:nvPr/>
            </p:nvSpPr>
            <p:spPr bwMode="auto">
              <a:xfrm flipV="1">
                <a:off x="1200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2" name="Line 25"/>
              <p:cNvSpPr>
                <a:spLocks noChangeShapeType="1"/>
              </p:cNvSpPr>
              <p:nvPr/>
            </p:nvSpPr>
            <p:spPr bwMode="auto">
              <a:xfrm flipV="1">
                <a:off x="1584" y="369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3" name="Line 26"/>
              <p:cNvSpPr>
                <a:spLocks noChangeShapeType="1"/>
              </p:cNvSpPr>
              <p:nvPr/>
            </p:nvSpPr>
            <p:spPr bwMode="auto">
              <a:xfrm flipV="1">
                <a:off x="1104" y="369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4" name="Line 27"/>
              <p:cNvSpPr>
                <a:spLocks noChangeShapeType="1"/>
              </p:cNvSpPr>
              <p:nvPr/>
            </p:nvSpPr>
            <p:spPr bwMode="auto">
              <a:xfrm>
                <a:off x="2736" y="384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5" name="Line 28"/>
              <p:cNvSpPr>
                <a:spLocks noChangeShapeType="1"/>
              </p:cNvSpPr>
              <p:nvPr/>
            </p:nvSpPr>
            <p:spPr bwMode="auto">
              <a:xfrm flipV="1">
                <a:off x="3216" y="350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6" name="Line 29"/>
              <p:cNvSpPr>
                <a:spLocks noChangeShapeType="1"/>
              </p:cNvSpPr>
              <p:nvPr/>
            </p:nvSpPr>
            <p:spPr bwMode="auto">
              <a:xfrm flipV="1">
                <a:off x="3360" y="374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7" name="Line 30"/>
              <p:cNvSpPr>
                <a:spLocks noChangeShapeType="1"/>
              </p:cNvSpPr>
              <p:nvPr/>
            </p:nvSpPr>
            <p:spPr bwMode="auto">
              <a:xfrm flipV="1">
                <a:off x="3072" y="374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8" name="Line 31"/>
              <p:cNvSpPr>
                <a:spLocks noChangeShapeType="1"/>
              </p:cNvSpPr>
              <p:nvPr/>
            </p:nvSpPr>
            <p:spPr bwMode="auto">
              <a:xfrm flipV="1">
                <a:off x="3456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9" name="Line 32"/>
              <p:cNvSpPr>
                <a:spLocks noChangeShapeType="1"/>
              </p:cNvSpPr>
              <p:nvPr/>
            </p:nvSpPr>
            <p:spPr bwMode="auto">
              <a:xfrm flipV="1">
                <a:off x="2976" y="36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5128" name="Object 8"/>
              <p:cNvGraphicFramePr>
                <a:graphicFrameLocks noChangeAspect="1"/>
              </p:cNvGraphicFramePr>
              <p:nvPr/>
            </p:nvGraphicFramePr>
            <p:xfrm>
              <a:off x="1806" y="3072"/>
              <a:ext cx="930" cy="544"/>
            </p:xfrm>
            <a:graphic>
              <a:graphicData uri="http://schemas.openxmlformats.org/presentationml/2006/ole">
                <p:oleObj spid="_x0000_s5128" name="Equation" r:id="rId6" imgW="368280" imgH="215640" progId="Equation.3">
                  <p:embed/>
                </p:oleObj>
              </a:graphicData>
            </a:graphic>
          </p:graphicFrame>
        </p:grpSp>
        <p:graphicFrame>
          <p:nvGraphicFramePr>
            <p:cNvPr id="5126" name="Object 6"/>
            <p:cNvGraphicFramePr>
              <a:graphicFrameLocks noChangeAspect="1"/>
            </p:cNvGraphicFramePr>
            <p:nvPr/>
          </p:nvGraphicFramePr>
          <p:xfrm>
            <a:off x="1824" y="3792"/>
            <a:ext cx="185" cy="231"/>
          </p:xfrm>
          <a:graphic>
            <a:graphicData uri="http://schemas.openxmlformats.org/presentationml/2006/ole">
              <p:oleObj spid="_x0000_s5126" name="Equation" r:id="rId7" imgW="152280" imgH="190440" progId="Equation.3">
                <p:embed/>
              </p:oleObj>
            </a:graphicData>
          </a:graphic>
        </p:graphicFrame>
        <p:graphicFrame>
          <p:nvGraphicFramePr>
            <p:cNvPr id="5127" name="Object 7"/>
            <p:cNvGraphicFramePr>
              <a:graphicFrameLocks noChangeAspect="1"/>
            </p:cNvGraphicFramePr>
            <p:nvPr/>
          </p:nvGraphicFramePr>
          <p:xfrm>
            <a:off x="3696" y="3792"/>
            <a:ext cx="185" cy="231"/>
          </p:xfrm>
          <a:graphic>
            <a:graphicData uri="http://schemas.openxmlformats.org/presentationml/2006/ole">
              <p:oleObj spid="_x0000_s5127" name="Equation" r:id="rId8" imgW="152280" imgH="190440" progId="Equation.3">
                <p:embed/>
              </p:oleObj>
            </a:graphicData>
          </a:graphic>
        </p:graphicFrame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53975" y="4100513"/>
            <a:ext cx="3832225" cy="866775"/>
            <a:chOff x="34" y="2583"/>
            <a:chExt cx="2414" cy="546"/>
          </a:xfrm>
        </p:grpSpPr>
        <p:sp>
          <p:nvSpPr>
            <p:cNvPr id="5141" name="Freeform 36"/>
            <p:cNvSpPr>
              <a:spLocks/>
            </p:cNvSpPr>
            <p:nvPr/>
          </p:nvSpPr>
          <p:spPr bwMode="auto">
            <a:xfrm>
              <a:off x="960" y="2584"/>
              <a:ext cx="1488" cy="536"/>
            </a:xfrm>
            <a:custGeom>
              <a:avLst/>
              <a:gdLst>
                <a:gd name="T0" fmla="*/ 0 w 1488"/>
                <a:gd name="T1" fmla="*/ 296 h 536"/>
                <a:gd name="T2" fmla="*/ 336 w 1488"/>
                <a:gd name="T3" fmla="*/ 200 h 536"/>
                <a:gd name="T4" fmla="*/ 1056 w 1488"/>
                <a:gd name="T5" fmla="*/ 56 h 536"/>
                <a:gd name="T6" fmla="*/ 1488 w 1488"/>
                <a:gd name="T7" fmla="*/ 536 h 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8"/>
                <a:gd name="T13" fmla="*/ 0 h 536"/>
                <a:gd name="T14" fmla="*/ 1488 w 1488"/>
                <a:gd name="T15" fmla="*/ 536 h 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8" h="536">
                  <a:moveTo>
                    <a:pt x="0" y="296"/>
                  </a:moveTo>
                  <a:cubicBezTo>
                    <a:pt x="80" y="267"/>
                    <a:pt x="160" y="239"/>
                    <a:pt x="336" y="200"/>
                  </a:cubicBezTo>
                  <a:cubicBezTo>
                    <a:pt x="511" y="160"/>
                    <a:pt x="864" y="0"/>
                    <a:pt x="1056" y="56"/>
                  </a:cubicBezTo>
                  <a:cubicBezTo>
                    <a:pt x="1247" y="111"/>
                    <a:pt x="1367" y="323"/>
                    <a:pt x="1488" y="5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5" name="Object 5"/>
            <p:cNvGraphicFramePr>
              <a:graphicFrameLocks noChangeAspect="1"/>
            </p:cNvGraphicFramePr>
            <p:nvPr/>
          </p:nvGraphicFramePr>
          <p:xfrm>
            <a:off x="34" y="2583"/>
            <a:ext cx="1148" cy="546"/>
          </p:xfrm>
          <a:graphic>
            <a:graphicData uri="http://schemas.openxmlformats.org/presentationml/2006/ole">
              <p:oleObj spid="_x0000_s5125" name="Equation" r:id="rId9" imgW="507960" imgH="2412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3A4454-5803-4B9A-B0DD-4298D1733350}" type="slidenum">
              <a:rPr lang="en-US" smtClean="0">
                <a:ea typeface="ＭＳ Ｐゴシック" pitchFamily="34" charset="-128"/>
              </a:rPr>
              <a:pPr/>
              <a:t>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GENERAL DELAY PROPERTY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19400" y="4419600"/>
            <a:ext cx="2660650" cy="1901825"/>
            <a:chOff x="1776" y="2784"/>
            <a:chExt cx="1676" cy="1198"/>
          </a:xfrm>
        </p:grpSpPr>
        <p:sp>
          <p:nvSpPr>
            <p:cNvPr id="6155" name="Text Box 6"/>
            <p:cNvSpPr txBox="1">
              <a:spLocks noChangeArrowheads="1"/>
            </p:cNvSpPr>
            <p:nvPr/>
          </p:nvSpPr>
          <p:spPr bwMode="auto">
            <a:xfrm>
              <a:off x="1776" y="3216"/>
              <a:ext cx="1676" cy="76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ONLY ONE </a:t>
              </a:r>
            </a:p>
            <a:p>
              <a:r>
                <a:rPr lang="en-US" b="1"/>
                <a:t>non-ZERO TERM</a:t>
              </a:r>
            </a:p>
            <a:p>
              <a:r>
                <a:rPr lang="en-US" b="1"/>
                <a:t> for </a:t>
              </a:r>
              <a:r>
                <a:rPr lang="en-US" b="1" i="1"/>
                <a:t>k</a:t>
              </a:r>
              <a:r>
                <a:rPr lang="en-US" b="1"/>
                <a:t>   at </a:t>
              </a:r>
              <a:r>
                <a:rPr lang="en-US" b="1" i="1"/>
                <a:t>k</a:t>
              </a:r>
              <a:r>
                <a:rPr lang="en-US" b="1"/>
                <a:t> = </a:t>
              </a:r>
              <a:r>
                <a:rPr lang="en-US" b="1" i="1"/>
                <a:t>n</a:t>
              </a:r>
              <a:r>
                <a:rPr lang="en-US" b="1" baseline="-25000"/>
                <a:t>d</a:t>
              </a:r>
              <a:endParaRPr lang="en-US" i="1"/>
            </a:p>
          </p:txBody>
        </p:sp>
        <p:sp>
          <p:nvSpPr>
            <p:cNvPr id="6156" name="Line 7"/>
            <p:cNvSpPr>
              <a:spLocks noChangeShapeType="1"/>
            </p:cNvSpPr>
            <p:nvPr/>
          </p:nvSpPr>
          <p:spPr bwMode="auto">
            <a:xfrm flipV="1">
              <a:off x="2160" y="278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29" name="Oval 9"/>
          <p:cNvSpPr>
            <a:spLocks noChangeArrowheads="1"/>
          </p:cNvSpPr>
          <p:nvPr/>
        </p:nvSpPr>
        <p:spPr bwMode="auto">
          <a:xfrm>
            <a:off x="5867400" y="3505200"/>
            <a:ext cx="1371600" cy="13716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1130" name="Object 2"/>
          <p:cNvGraphicFramePr>
            <a:graphicFrameLocks noChangeAspect="1"/>
          </p:cNvGraphicFramePr>
          <p:nvPr/>
        </p:nvGraphicFramePr>
        <p:xfrm>
          <a:off x="709613" y="3544888"/>
          <a:ext cx="6581775" cy="1317625"/>
        </p:xfrm>
        <a:graphic>
          <a:graphicData uri="http://schemas.openxmlformats.org/presentationml/2006/ole">
            <p:oleObj spid="_x0000_s6146" name="Equation" r:id="rId3" imgW="2286000" imgH="45720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39725" y="1657350"/>
          <a:ext cx="8216900" cy="811213"/>
        </p:xfrm>
        <a:graphic>
          <a:graphicData uri="http://schemas.openxmlformats.org/presentationml/2006/ole">
            <p:oleObj spid="_x0000_s6147" name="Equation" r:id="rId4" imgW="2565360" imgH="25380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65163" y="2667000"/>
          <a:ext cx="3254375" cy="731838"/>
        </p:xfrm>
        <a:graphic>
          <a:graphicData uri="http://schemas.openxmlformats.org/presentationml/2006/ole">
            <p:oleObj spid="_x0000_s6148" name="Equation" r:id="rId5" imgW="101592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9" grpId="0" animBg="1"/>
    </p:bld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1845</TotalTime>
  <Words>1411</Words>
  <Application>Microsoft Office PowerPoint</Application>
  <PresentationFormat>On-screen Show (4:3)</PresentationFormat>
  <Paragraphs>426</Paragraphs>
  <Slides>51</Slides>
  <Notes>2</Notes>
  <HiddenSlides>14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2025-aLectures</vt:lpstr>
      <vt:lpstr>Equation</vt:lpstr>
      <vt:lpstr>DSP First, 2/e</vt:lpstr>
      <vt:lpstr>License Info for DSPFirst Slides</vt:lpstr>
      <vt:lpstr>READING ASSIGNMENTS</vt:lpstr>
      <vt:lpstr>LECTURE OBJECTIVES</vt:lpstr>
      <vt:lpstr>TIME &amp; FREQUENCY</vt:lpstr>
      <vt:lpstr>FIRST DIFFERENCE SYSTEM</vt:lpstr>
      <vt:lpstr>Ex:  DELAY by 2 SYSTEM</vt:lpstr>
      <vt:lpstr>DELAY by 2 SYSTEM</vt:lpstr>
      <vt:lpstr>GENERAL DELAY PROPERTY</vt:lpstr>
      <vt:lpstr>FREQ DOMAIN  TIME ??</vt:lpstr>
      <vt:lpstr>FREQ DOMAIN --&gt; TIME</vt:lpstr>
      <vt:lpstr>PREVIOUS LECTURE REVIEW</vt:lpstr>
      <vt:lpstr>FREQ. RESPONSE PLOTS</vt:lpstr>
      <vt:lpstr>PLOT of FREQ RESPONSE</vt:lpstr>
      <vt:lpstr>PLOT of FREQ RESPONSE</vt:lpstr>
      <vt:lpstr>EXAMPLE 6.2</vt:lpstr>
      <vt:lpstr>PLOT of FREQ RESPONSE</vt:lpstr>
      <vt:lpstr>EXAMPLE 6.2 (answer)</vt:lpstr>
      <vt:lpstr>EXAMPLE: COSINE INPUT</vt:lpstr>
      <vt:lpstr>EX: COSINE INPUT (ans-1)</vt:lpstr>
      <vt:lpstr>EX: COSINE INPUT (ans-2)</vt:lpstr>
      <vt:lpstr>SINUSOID thru FIR</vt:lpstr>
      <vt:lpstr>DLTI Demo with Sinusoids</vt:lpstr>
      <vt:lpstr>LTI Demo with Sinusoids</vt:lpstr>
      <vt:lpstr>DIGITAL “FILTERING”</vt:lpstr>
      <vt:lpstr>FREQUENCY SCALING</vt:lpstr>
      <vt:lpstr>11-pt Running Sum Example</vt:lpstr>
      <vt:lpstr>11-pt AVERAGER Example</vt:lpstr>
      <vt:lpstr>D-A FREQUENCY SCALING</vt:lpstr>
      <vt:lpstr>TRACK the FREQUENCIES</vt:lpstr>
      <vt:lpstr>11-pt Running Sum</vt:lpstr>
      <vt:lpstr>11-pt AVERAGER</vt:lpstr>
      <vt:lpstr>EVALUATE Freq. Response</vt:lpstr>
      <vt:lpstr>EVALUATE Freq. Response</vt:lpstr>
      <vt:lpstr>Slide 35</vt:lpstr>
      <vt:lpstr>FILTER TYPES</vt:lpstr>
      <vt:lpstr>B &amp; W IMAGE</vt:lpstr>
      <vt:lpstr>ROW of B&amp;W IMAGE</vt:lpstr>
      <vt:lpstr>FILTERED ROW of IMAGE</vt:lpstr>
      <vt:lpstr>IMAGE with COSINE ADDED</vt:lpstr>
      <vt:lpstr>FILTERED B&amp;W IMAGE</vt:lpstr>
      <vt:lpstr>FILTER ROWS &amp; COLUMNS</vt:lpstr>
      <vt:lpstr>B &amp; W IMAGE</vt:lpstr>
      <vt:lpstr>ROW of B&amp;W IMAGE</vt:lpstr>
      <vt:lpstr>FILTERED ROW of IMAGE</vt:lpstr>
      <vt:lpstr>B&amp;W IMAGE with COSINE</vt:lpstr>
      <vt:lpstr>FILTERED B&amp;W IMAGE</vt:lpstr>
      <vt:lpstr>EFFECTIVE Freq. Response</vt:lpstr>
      <vt:lpstr>TIME &amp; FREQ DOMAINS</vt:lpstr>
      <vt:lpstr>SINUSOID thru FIR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#13</dc:title>
  <dc:creator>Jim McClellan</dc:creator>
  <cp:lastModifiedBy>mcclella</cp:lastModifiedBy>
  <cp:revision>335</cp:revision>
  <cp:lastPrinted>1999-10-01T12:26:52Z</cp:lastPrinted>
  <dcterms:created xsi:type="dcterms:W3CDTF">2009-10-12T13:06:16Z</dcterms:created>
  <dcterms:modified xsi:type="dcterms:W3CDTF">2016-08-13T20:35:04Z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