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5" r:id="rId21"/>
    <p:sldId id="293" r:id="rId22"/>
    <p:sldId id="294" r:id="rId23"/>
  </p:sldIdLst>
  <p:sldSz cx="9144000" cy="6858000" type="screen4x3"/>
  <p:notesSz cx="69215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656" y="-120"/>
      </p:cViewPr>
      <p:guideLst>
        <p:guide orient="horz" pos="2956"/>
        <p:guide pos="21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9.wmf"/><Relationship Id="rId1" Type="http://schemas.openxmlformats.org/officeDocument/2006/relationships/image" Target="../media/image37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2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37.wmf"/><Relationship Id="rId4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9.wmf"/><Relationship Id="rId7" Type="http://schemas.openxmlformats.org/officeDocument/2006/relationships/image" Target="../media/image24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23.wmf"/><Relationship Id="rId5" Type="http://schemas.openxmlformats.org/officeDocument/2006/relationships/image" Target="../media/image29.wmf"/><Relationship Id="rId10" Type="http://schemas.openxmlformats.org/officeDocument/2006/relationships/image" Target="../media/image31.wmf"/><Relationship Id="rId4" Type="http://schemas.openxmlformats.org/officeDocument/2006/relationships/image" Target="../media/image21.wmf"/><Relationship Id="rId9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36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fld id="{02767F33-A342-4C60-8010-C7B5074D2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2713" y="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2713" y="891540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fld id="{5A6E126B-7DDB-44F4-86C4-58422BDF0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:\paint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7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9906A8BE-3F0B-48CB-BF0B-21DDA2128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28655-7A07-4C4D-ABF5-2214E92BE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145C0-44E0-454B-9899-92F93161E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99735-ECFA-49D0-B85E-ED61AD15F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00AE1-2933-495E-B723-3D2F334EA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A42AD-0B3A-4018-A749-6068B7EC1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9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0FF4F-78BA-42B2-B0EA-D64C13474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697FF-4356-43A9-A2BE-A38A372AB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C8D2C-AC8F-4623-9316-C5B1B7570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F2500-0ECF-4F5B-AC4D-C97DC85BC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7D537-6217-4A25-A5A3-240B926D8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6484" name="Rectangle 205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76485" name="Rectangle 205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276486" name="Rectangle 205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E52C91A8-E916-49E9-A2CD-6D72627A7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9703" name="Picture 2055" descr="A:\paint.GIF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39.bin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47.png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6.bin"/><Relationship Id="rId4" Type="http://schemas.openxmlformats.org/officeDocument/2006/relationships/image" Target="../media/image48.png"/><Relationship Id="rId9" Type="http://schemas.openxmlformats.org/officeDocument/2006/relationships/oleObject" Target="../embeddings/oleObject5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6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7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DSP First, 2/e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200400"/>
            <a:ext cx="5943600" cy="1771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latin typeface="Arial Black" pitchFamily="-65" charset="0"/>
                <a:ea typeface="ＭＳ Ｐゴシック" pitchFamily="34" charset="-128"/>
              </a:rPr>
              <a:t>Lecture 15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Arial Black" pitchFamily="-65" charset="0"/>
                <a:ea typeface="ＭＳ Ｐゴシック" pitchFamily="34" charset="-128"/>
              </a:rPr>
              <a:t>DTFT: Discrete-Time</a:t>
            </a:r>
            <a:br>
              <a:rPr lang="en-US" dirty="0" smtClean="0">
                <a:latin typeface="Arial Black" pitchFamily="-65" charset="0"/>
                <a:ea typeface="ＭＳ Ｐゴシック" pitchFamily="34" charset="-128"/>
              </a:rPr>
            </a:br>
            <a:r>
              <a:rPr lang="en-US" dirty="0" smtClean="0">
                <a:latin typeface="Arial Black" pitchFamily="-65" charset="0"/>
                <a:ea typeface="ＭＳ Ｐゴシック" pitchFamily="34" charset="-128"/>
              </a:rPr>
              <a:t>     Fourier Transform</a:t>
            </a:r>
          </a:p>
          <a:p>
            <a:pPr>
              <a:buFont typeface="Wingdings" pitchFamily="2" charset="2"/>
              <a:buNone/>
            </a:pPr>
            <a:endParaRPr lang="en-US" dirty="0" smtClean="0">
              <a:latin typeface="Arial Black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DTFT of a Single Sample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99735-ECFA-49D0-B85E-ED61AD15FC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7" name="Group 48"/>
          <p:cNvGrpSpPr/>
          <p:nvPr/>
        </p:nvGrpSpPr>
        <p:grpSpPr>
          <a:xfrm>
            <a:off x="5463294" y="1934893"/>
            <a:ext cx="2845650" cy="873543"/>
            <a:chOff x="4916682" y="1736056"/>
            <a:chExt cx="2845650" cy="873543"/>
          </a:xfrm>
        </p:grpSpPr>
        <p:cxnSp>
          <p:nvCxnSpPr>
            <p:cNvPr id="8" name="Straight Arrow Connector 7"/>
            <p:cNvCxnSpPr/>
            <p:nvPr/>
          </p:nvCxnSpPr>
          <p:spPr bwMode="auto">
            <a:xfrm>
              <a:off x="4916682" y="2274112"/>
              <a:ext cx="28456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" name="Group 7"/>
            <p:cNvGrpSpPr/>
            <p:nvPr/>
          </p:nvGrpSpPr>
          <p:grpSpPr>
            <a:xfrm>
              <a:off x="5324067" y="1736056"/>
              <a:ext cx="101075" cy="562446"/>
              <a:chOff x="950614" y="1760899"/>
              <a:chExt cx="117695" cy="765018"/>
            </a:xfrm>
          </p:grpSpPr>
          <p:cxnSp>
            <p:nvCxnSpPr>
              <p:cNvPr id="31" name="Straight Connector 30"/>
              <p:cNvCxnSpPr/>
              <p:nvPr/>
            </p:nvCxnSpPr>
            <p:spPr bwMode="auto">
              <a:xfrm>
                <a:off x="10139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2" name="Oval 31"/>
              <p:cNvSpPr/>
              <p:nvPr/>
            </p:nvSpPr>
            <p:spPr bwMode="auto">
              <a:xfrm>
                <a:off x="9506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12"/>
            <p:cNvGrpSpPr/>
            <p:nvPr/>
          </p:nvGrpSpPr>
          <p:grpSpPr>
            <a:xfrm>
              <a:off x="5442595" y="2230847"/>
              <a:ext cx="565259" cy="86530"/>
              <a:chOff x="1626254" y="2447426"/>
              <a:chExt cx="658206" cy="117695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1761382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1896510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>
                <a:off x="2031638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>
                <a:off x="2166765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 bwMode="auto">
              <a:xfrm>
                <a:off x="1626254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13"/>
            <p:cNvGrpSpPr/>
            <p:nvPr/>
          </p:nvGrpSpPr>
          <p:grpSpPr>
            <a:xfrm>
              <a:off x="6034660" y="2230847"/>
              <a:ext cx="565259" cy="86530"/>
              <a:chOff x="1626254" y="2447426"/>
              <a:chExt cx="658206" cy="117695"/>
            </a:xfrm>
          </p:grpSpPr>
          <p:sp>
            <p:nvSpPr>
              <p:cNvPr id="21" name="Oval 20"/>
              <p:cNvSpPr/>
              <p:nvPr/>
            </p:nvSpPr>
            <p:spPr bwMode="auto">
              <a:xfrm>
                <a:off x="1761382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1896510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2031638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2166765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1626254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4"/>
            <p:cNvGrpSpPr/>
            <p:nvPr/>
          </p:nvGrpSpPr>
          <p:grpSpPr>
            <a:xfrm>
              <a:off x="6618039" y="2230847"/>
              <a:ext cx="565259" cy="86530"/>
              <a:chOff x="1626254" y="2447426"/>
              <a:chExt cx="658206" cy="117695"/>
            </a:xfrm>
          </p:grpSpPr>
          <p:sp>
            <p:nvSpPr>
              <p:cNvPr id="16" name="Oval 15"/>
              <p:cNvSpPr/>
              <p:nvPr/>
            </p:nvSpPr>
            <p:spPr bwMode="auto">
              <a:xfrm>
                <a:off x="1761382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1896510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2031638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 bwMode="auto">
              <a:xfrm>
                <a:off x="2166765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1626254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667364138"/>
                </p:ext>
              </p:extLst>
            </p:nvPr>
          </p:nvGraphicFramePr>
          <p:xfrm>
            <a:off x="5266916" y="2298502"/>
            <a:ext cx="215375" cy="311097"/>
          </p:xfrm>
          <a:graphic>
            <a:graphicData uri="http://schemas.openxmlformats.org/presentationml/2006/ole">
              <p:oleObj spid="_x0000_s22530" name="Equation" r:id="rId3" imgW="114120" imgH="164880" progId="Equation.3">
                <p:embed/>
              </p:oleObj>
            </a:graphicData>
          </a:graphic>
        </p:graphicFrame>
        <p:sp>
          <p:nvSpPr>
            <p:cNvPr id="14" name="Oval 13"/>
            <p:cNvSpPr/>
            <p:nvPr/>
          </p:nvSpPr>
          <p:spPr bwMode="auto">
            <a:xfrm>
              <a:off x="5120042" y="2230847"/>
              <a:ext cx="101075" cy="8653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36087" y="2230847"/>
              <a:ext cx="101075" cy="8653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33" name="Object 3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887907780"/>
              </p:ext>
            </p:extLst>
          </p:nvPr>
        </p:nvGraphicFramePr>
        <p:xfrm>
          <a:off x="8010494" y="2105241"/>
          <a:ext cx="298450" cy="333375"/>
        </p:xfrm>
        <a:graphic>
          <a:graphicData uri="http://schemas.openxmlformats.org/presentationml/2006/ole">
            <p:oleObj spid="_x0000_s22531" name="Equation" r:id="rId4" imgW="114102" imgH="126780" progId="Equation.3">
              <p:embed/>
            </p:oleObj>
          </a:graphicData>
        </a:graphic>
      </p:graphicFrame>
      <p:graphicFrame>
        <p:nvGraphicFramePr>
          <p:cNvPr id="34" name="Object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979398904"/>
              </p:ext>
            </p:extLst>
          </p:nvPr>
        </p:nvGraphicFramePr>
        <p:xfrm>
          <a:off x="316927" y="3810000"/>
          <a:ext cx="3721673" cy="2312442"/>
        </p:xfrm>
        <a:graphic>
          <a:graphicData uri="http://schemas.openxmlformats.org/presentationml/2006/ole">
            <p:oleObj spid="_x0000_s22532" name="Equation" r:id="rId5" imgW="1422360" imgH="888840" progId="Equation.3">
              <p:embed/>
            </p:oleObj>
          </a:graphicData>
        </a:graphic>
      </p:graphicFrame>
      <p:cxnSp>
        <p:nvCxnSpPr>
          <p:cNvPr id="35" name="Straight Arrow Connector 34"/>
          <p:cNvCxnSpPr/>
          <p:nvPr/>
        </p:nvCxnSpPr>
        <p:spPr bwMode="auto">
          <a:xfrm>
            <a:off x="5463294" y="4414051"/>
            <a:ext cx="271349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 flipV="1">
            <a:off x="6798393" y="3689774"/>
            <a:ext cx="0" cy="7242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5596550" y="3979485"/>
            <a:ext cx="2399169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8" name="Object 3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902863818"/>
              </p:ext>
            </p:extLst>
          </p:nvPr>
        </p:nvGraphicFramePr>
        <p:xfrm>
          <a:off x="8143875" y="4181475"/>
          <a:ext cx="365125" cy="466725"/>
        </p:xfrm>
        <a:graphic>
          <a:graphicData uri="http://schemas.openxmlformats.org/presentationml/2006/ole">
            <p:oleObj spid="_x0000_s22533" name="Equation" r:id="rId6" imgW="139680" imgH="177480" progId="Equation.3">
              <p:embed/>
            </p:oleObj>
          </a:graphicData>
        </a:graphic>
      </p:graphicFrame>
      <p:graphicFrame>
        <p:nvGraphicFramePr>
          <p:cNvPr id="39" name="Object 3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451650699"/>
              </p:ext>
            </p:extLst>
          </p:nvPr>
        </p:nvGraphicFramePr>
        <p:xfrm>
          <a:off x="6934776" y="3489749"/>
          <a:ext cx="233363" cy="400050"/>
        </p:xfrm>
        <a:graphic>
          <a:graphicData uri="http://schemas.openxmlformats.org/presentationml/2006/ole">
            <p:oleObj spid="_x0000_s22534" name="Equation" r:id="rId7" imgW="88560" imgH="152280" progId="Equation.3">
              <p:embed/>
            </p:oleObj>
          </a:graphicData>
        </a:graphic>
      </p:graphicFrame>
      <p:graphicFrame>
        <p:nvGraphicFramePr>
          <p:cNvPr id="40" name="Object 3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679815917"/>
              </p:ext>
            </p:extLst>
          </p:nvPr>
        </p:nvGraphicFramePr>
        <p:xfrm>
          <a:off x="5105400" y="1738866"/>
          <a:ext cx="660400" cy="449263"/>
        </p:xfrm>
        <a:graphic>
          <a:graphicData uri="http://schemas.openxmlformats.org/presentationml/2006/ole">
            <p:oleObj spid="_x0000_s22535" name="Equation" r:id="rId8" imgW="279360" imgH="190440" progId="Equation.3">
              <p:embed/>
            </p:oleObj>
          </a:graphicData>
        </a:graphic>
      </p:graphicFrame>
      <p:graphicFrame>
        <p:nvGraphicFramePr>
          <p:cNvPr id="41" name="Object 4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637854259"/>
              </p:ext>
            </p:extLst>
          </p:nvPr>
        </p:nvGraphicFramePr>
        <p:xfrm>
          <a:off x="5410200" y="3262866"/>
          <a:ext cx="1122363" cy="560387"/>
        </p:xfrm>
        <a:graphic>
          <a:graphicData uri="http://schemas.openxmlformats.org/presentationml/2006/ole">
            <p:oleObj spid="_x0000_s22536" name="Equation" r:id="rId9" imgW="457200" imgH="228600" progId="Equation.3">
              <p:embed/>
            </p:oleObj>
          </a:graphicData>
        </a:graphic>
      </p:graphicFrame>
      <p:graphicFrame>
        <p:nvGraphicFramePr>
          <p:cNvPr id="42" name="Object 4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305311320"/>
              </p:ext>
            </p:extLst>
          </p:nvPr>
        </p:nvGraphicFramePr>
        <p:xfrm>
          <a:off x="5996328" y="1778133"/>
          <a:ext cx="233363" cy="400050"/>
        </p:xfrm>
        <a:graphic>
          <a:graphicData uri="http://schemas.openxmlformats.org/presentationml/2006/ole">
            <p:oleObj spid="_x0000_s22537" name="Equation" r:id="rId10" imgW="88560" imgH="152280" progId="Equation.3">
              <p:embed/>
            </p:oleObj>
          </a:graphicData>
        </a:graphic>
      </p:graphicFrame>
      <p:graphicFrame>
        <p:nvGraphicFramePr>
          <p:cNvPr id="43" name="Object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239938773"/>
              </p:ext>
            </p:extLst>
          </p:nvPr>
        </p:nvGraphicFramePr>
        <p:xfrm>
          <a:off x="193358" y="1739507"/>
          <a:ext cx="4061672" cy="1103592"/>
        </p:xfrm>
        <a:graphic>
          <a:graphicData uri="http://schemas.openxmlformats.org/presentationml/2006/ole">
            <p:oleObj spid="_x0000_s22538" name="Equation" r:id="rId11" imgW="1676160" imgH="457200" progId="Equation.3">
              <p:embed/>
            </p:oleObj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95970" y="2930175"/>
            <a:ext cx="429983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Unit Impulse function</a:t>
            </a:r>
            <a:endParaRPr lang="en-US" i="0" dirty="0">
              <a:latin typeface="+mj-lt"/>
            </a:endParaRPr>
          </a:p>
        </p:txBody>
      </p:sp>
      <p:graphicFrame>
        <p:nvGraphicFramePr>
          <p:cNvPr id="45" name="Object 13"/>
          <p:cNvGraphicFramePr>
            <a:graphicFrameLocks noGrp="1" noChangeAspect="1"/>
          </p:cNvGraphicFramePr>
          <p:nvPr/>
        </p:nvGraphicFramePr>
        <p:xfrm>
          <a:off x="5161675" y="5065525"/>
          <a:ext cx="3681413" cy="860425"/>
        </p:xfrm>
        <a:graphic>
          <a:graphicData uri="http://schemas.openxmlformats.org/presentationml/2006/ole">
            <p:oleObj spid="_x0000_s22539" name="Equation" r:id="rId12" imgW="1562040" imgH="368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Delayed Unit Impulse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99735-ECFA-49D0-B85E-ED61AD15FC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814251935"/>
              </p:ext>
            </p:extLst>
          </p:nvPr>
        </p:nvGraphicFramePr>
        <p:xfrm>
          <a:off x="714324" y="2882114"/>
          <a:ext cx="4211721" cy="1204535"/>
        </p:xfrm>
        <a:graphic>
          <a:graphicData uri="http://schemas.openxmlformats.org/presentationml/2006/ole">
            <p:oleObj spid="_x0000_s23554" name="Equation" r:id="rId3" imgW="1638000" imgH="469800" progId="Equation.3">
              <p:embed/>
            </p:oleObj>
          </a:graphicData>
        </a:graphic>
      </p:graphicFrame>
      <p:grpSp>
        <p:nvGrpSpPr>
          <p:cNvPr id="8" name="Group 78"/>
          <p:cNvGrpSpPr/>
          <p:nvPr/>
        </p:nvGrpSpPr>
        <p:grpSpPr>
          <a:xfrm>
            <a:off x="6027273" y="1905540"/>
            <a:ext cx="2642290" cy="810892"/>
            <a:chOff x="5615694" y="1580508"/>
            <a:chExt cx="2845650" cy="897422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5615694" y="2140195"/>
              <a:ext cx="28456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" name="Group 44"/>
            <p:cNvGrpSpPr/>
            <p:nvPr/>
          </p:nvGrpSpPr>
          <p:grpSpPr>
            <a:xfrm>
              <a:off x="6632597" y="1580508"/>
              <a:ext cx="101075" cy="562446"/>
              <a:chOff x="950614" y="1760899"/>
              <a:chExt cx="117695" cy="765018"/>
            </a:xfrm>
          </p:grpSpPr>
          <p:cxnSp>
            <p:nvCxnSpPr>
              <p:cNvPr id="32" name="Straight Connector 31"/>
              <p:cNvCxnSpPr/>
              <p:nvPr/>
            </p:nvCxnSpPr>
            <p:spPr bwMode="auto">
              <a:xfrm>
                <a:off x="1002636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Oval 32"/>
              <p:cNvSpPr/>
              <p:nvPr/>
            </p:nvSpPr>
            <p:spPr bwMode="auto">
              <a:xfrm>
                <a:off x="9506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45"/>
            <p:cNvGrpSpPr/>
            <p:nvPr/>
          </p:nvGrpSpPr>
          <p:grpSpPr>
            <a:xfrm>
              <a:off x="6060130" y="2096930"/>
              <a:ext cx="565259" cy="86530"/>
              <a:chOff x="1626254" y="2447426"/>
              <a:chExt cx="658206" cy="117695"/>
            </a:xfrm>
          </p:grpSpPr>
          <p:sp>
            <p:nvSpPr>
              <p:cNvPr id="27" name="Oval 26"/>
              <p:cNvSpPr/>
              <p:nvPr/>
            </p:nvSpPr>
            <p:spPr bwMode="auto">
              <a:xfrm>
                <a:off x="1761382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>
                <a:off x="1896510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>
                <a:off x="2031638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 bwMode="auto">
              <a:xfrm>
                <a:off x="2166765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 bwMode="auto">
              <a:xfrm>
                <a:off x="1626254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46"/>
            <p:cNvGrpSpPr/>
            <p:nvPr/>
          </p:nvGrpSpPr>
          <p:grpSpPr>
            <a:xfrm>
              <a:off x="6733672" y="2096930"/>
              <a:ext cx="565259" cy="86530"/>
              <a:chOff x="1626254" y="2447426"/>
              <a:chExt cx="658206" cy="117695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1761382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1896510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2031638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2166765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 bwMode="auto">
              <a:xfrm>
                <a:off x="1626254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3" name="Group 47"/>
            <p:cNvGrpSpPr/>
            <p:nvPr/>
          </p:nvGrpSpPr>
          <p:grpSpPr>
            <a:xfrm>
              <a:off x="7317051" y="2096930"/>
              <a:ext cx="565259" cy="86530"/>
              <a:chOff x="1626254" y="2447426"/>
              <a:chExt cx="658206" cy="117695"/>
            </a:xfrm>
          </p:grpSpPr>
          <p:sp>
            <p:nvSpPr>
              <p:cNvPr id="17" name="Oval 16"/>
              <p:cNvSpPr/>
              <p:nvPr/>
            </p:nvSpPr>
            <p:spPr bwMode="auto">
              <a:xfrm>
                <a:off x="1761382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1896510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 bwMode="auto">
              <a:xfrm>
                <a:off x="2031638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2166765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1626254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425586704"/>
                </p:ext>
              </p:extLst>
            </p:nvPr>
          </p:nvGraphicFramePr>
          <p:xfrm>
            <a:off x="6565293" y="2096930"/>
            <a:ext cx="334962" cy="381000"/>
          </p:xfrm>
          <a:graphic>
            <a:graphicData uri="http://schemas.openxmlformats.org/presentationml/2006/ole">
              <p:oleObj spid="_x0000_s23555" name="Equation" r:id="rId4" imgW="177480" imgH="203040" progId="Equation.3">
                <p:embed/>
              </p:oleObj>
            </a:graphicData>
          </a:graphic>
        </p:graphicFrame>
        <p:sp>
          <p:nvSpPr>
            <p:cNvPr id="15" name="Oval 14"/>
            <p:cNvSpPr/>
            <p:nvPr/>
          </p:nvSpPr>
          <p:spPr bwMode="auto">
            <a:xfrm>
              <a:off x="5819054" y="2096930"/>
              <a:ext cx="101075" cy="8653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935099" y="2096930"/>
              <a:ext cx="101075" cy="8653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34" name="Object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148873312"/>
              </p:ext>
            </p:extLst>
          </p:nvPr>
        </p:nvGraphicFramePr>
        <p:xfrm>
          <a:off x="8392441" y="2034813"/>
          <a:ext cx="277122" cy="309551"/>
        </p:xfrm>
        <a:graphic>
          <a:graphicData uri="http://schemas.openxmlformats.org/presentationml/2006/ole">
            <p:oleObj spid="_x0000_s23556" name="Equation" r:id="rId5" imgW="114102" imgH="126780" progId="Equation.3">
              <p:embed/>
            </p:oleObj>
          </a:graphicData>
        </a:graphic>
      </p:graphicFrame>
      <p:cxnSp>
        <p:nvCxnSpPr>
          <p:cNvPr id="35" name="Straight Arrow Connector 34"/>
          <p:cNvCxnSpPr/>
          <p:nvPr/>
        </p:nvCxnSpPr>
        <p:spPr bwMode="auto">
          <a:xfrm>
            <a:off x="6017829" y="3857591"/>
            <a:ext cx="2519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 flipV="1">
            <a:off x="7159012" y="3133314"/>
            <a:ext cx="0" cy="7242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6128622" y="3423025"/>
            <a:ext cx="222771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8" name="Object 3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86327903"/>
              </p:ext>
            </p:extLst>
          </p:nvPr>
        </p:nvGraphicFramePr>
        <p:xfrm>
          <a:off x="8530587" y="3658369"/>
          <a:ext cx="339032" cy="433371"/>
        </p:xfrm>
        <a:graphic>
          <a:graphicData uri="http://schemas.openxmlformats.org/presentationml/2006/ole">
            <p:oleObj spid="_x0000_s23557" name="Equation" r:id="rId6" imgW="139680" imgH="177480" progId="Equation.3">
              <p:embed/>
            </p:oleObj>
          </a:graphicData>
        </a:graphic>
      </p:graphicFrame>
      <p:graphicFrame>
        <p:nvGraphicFramePr>
          <p:cNvPr id="39" name="Object 3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24634609"/>
              </p:ext>
            </p:extLst>
          </p:nvPr>
        </p:nvGraphicFramePr>
        <p:xfrm>
          <a:off x="7463263" y="2883251"/>
          <a:ext cx="928653" cy="495282"/>
        </p:xfrm>
        <a:graphic>
          <a:graphicData uri="http://schemas.openxmlformats.org/presentationml/2006/ole">
            <p:oleObj spid="_x0000_s23558" name="Equation" r:id="rId7" imgW="380880" imgH="203040" progId="Equation.3">
              <p:embed/>
            </p:oleObj>
          </a:graphicData>
        </a:graphic>
      </p:graphicFrame>
      <p:graphicFrame>
        <p:nvGraphicFramePr>
          <p:cNvPr id="40" name="Object 3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574494323"/>
              </p:ext>
            </p:extLst>
          </p:nvPr>
        </p:nvGraphicFramePr>
        <p:xfrm>
          <a:off x="6096000" y="1676400"/>
          <a:ext cx="613206" cy="417157"/>
        </p:xfrm>
        <a:graphic>
          <a:graphicData uri="http://schemas.openxmlformats.org/presentationml/2006/ole">
            <p:oleObj spid="_x0000_s23559" name="Equation" r:id="rId8" imgW="279360" imgH="190440" progId="Equation.3">
              <p:embed/>
            </p:oleObj>
          </a:graphicData>
        </a:graphic>
      </p:graphicFrame>
      <p:graphicFrame>
        <p:nvGraphicFramePr>
          <p:cNvPr id="41" name="Object 4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710423320"/>
              </p:ext>
            </p:extLst>
          </p:nvPr>
        </p:nvGraphicFramePr>
        <p:xfrm>
          <a:off x="6019800" y="2819400"/>
          <a:ext cx="1042155" cy="520340"/>
        </p:xfrm>
        <a:graphic>
          <a:graphicData uri="http://schemas.openxmlformats.org/presentationml/2006/ole">
            <p:oleObj spid="_x0000_s23560" name="Equation" r:id="rId9" imgW="457200" imgH="228600" progId="Equation.3">
              <p:embed/>
            </p:oleObj>
          </a:graphicData>
        </a:graphic>
      </p:graphicFrame>
      <p:graphicFrame>
        <p:nvGraphicFramePr>
          <p:cNvPr id="42" name="Object 4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43691794"/>
              </p:ext>
            </p:extLst>
          </p:nvPr>
        </p:nvGraphicFramePr>
        <p:xfrm>
          <a:off x="7111102" y="1719809"/>
          <a:ext cx="216686" cy="371461"/>
        </p:xfrm>
        <a:graphic>
          <a:graphicData uri="http://schemas.openxmlformats.org/presentationml/2006/ole">
            <p:oleObj spid="_x0000_s23561" name="Equation" r:id="rId10" imgW="88560" imgH="152280" progId="Equation.3">
              <p:embed/>
            </p:oleObj>
          </a:graphicData>
        </a:graphic>
      </p:graphicFrame>
      <p:graphicFrame>
        <p:nvGraphicFramePr>
          <p:cNvPr id="43" name="Object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4013172486"/>
              </p:ext>
            </p:extLst>
          </p:nvPr>
        </p:nvGraphicFramePr>
        <p:xfrm>
          <a:off x="364119" y="1739283"/>
          <a:ext cx="4591050" cy="1019175"/>
        </p:xfrm>
        <a:graphic>
          <a:graphicData uri="http://schemas.openxmlformats.org/presentationml/2006/ole">
            <p:oleObj spid="_x0000_s23562" name="Equation" r:id="rId11" imgW="1942920" imgH="431640" progId="Equation.3">
              <p:embed/>
            </p:oleObj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34563" y="4427485"/>
            <a:ext cx="5859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 smtClean="0">
                <a:latin typeface="+mn-lt"/>
              </a:rPr>
              <a:t>Generalizes to the </a:t>
            </a:r>
            <a:r>
              <a:rPr lang="en-US" sz="2800" b="1" i="0" u="sng" dirty="0" smtClean="0">
                <a:latin typeface="+mn-lt"/>
              </a:rPr>
              <a:t>delay property</a:t>
            </a:r>
            <a:endParaRPr lang="en-US" sz="2800" b="1" i="0" u="sng" dirty="0">
              <a:latin typeface="+mn-lt"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75008258"/>
              </p:ext>
            </p:extLst>
          </p:nvPr>
        </p:nvGraphicFramePr>
        <p:xfrm>
          <a:off x="1588780" y="4954588"/>
          <a:ext cx="5846762" cy="1370012"/>
        </p:xfrm>
        <a:graphic>
          <a:graphicData uri="http://schemas.openxmlformats.org/presentationml/2006/ole">
            <p:oleObj spid="_x0000_s23563" name="Equation" r:id="rId12" imgW="189216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509000" cy="990600"/>
          </a:xfrm>
        </p:spPr>
        <p:txBody>
          <a:bodyPr/>
          <a:lstStyle/>
          <a:p>
            <a:r>
              <a:rPr lang="en-US" sz="3600" dirty="0" smtClean="0"/>
              <a:t>DTFT of Right-Sided Exponential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99735-ECFA-49D0-B85E-ED61AD15FC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729415224"/>
              </p:ext>
            </p:extLst>
          </p:nvPr>
        </p:nvGraphicFramePr>
        <p:xfrm>
          <a:off x="304800" y="3014058"/>
          <a:ext cx="4009255" cy="719742"/>
        </p:xfrm>
        <a:graphic>
          <a:graphicData uri="http://schemas.openxmlformats.org/presentationml/2006/ole">
            <p:oleObj spid="_x0000_s24578" name="Equation" r:id="rId3" imgW="1269720" imgH="2286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513240942"/>
              </p:ext>
            </p:extLst>
          </p:nvPr>
        </p:nvGraphicFramePr>
        <p:xfrm>
          <a:off x="371648" y="1810895"/>
          <a:ext cx="5313929" cy="1084705"/>
        </p:xfrm>
        <a:graphic>
          <a:graphicData uri="http://schemas.openxmlformats.org/presentationml/2006/ole">
            <p:oleObj spid="_x0000_s24579" name="Equation" r:id="rId4" imgW="2108160" imgH="431640" progId="Equation.3">
              <p:embed/>
            </p:oleObj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6014157" y="2404459"/>
            <a:ext cx="284565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46"/>
          <p:cNvGrpSpPr/>
          <p:nvPr/>
        </p:nvGrpSpPr>
        <p:grpSpPr>
          <a:xfrm>
            <a:off x="7222514" y="1842013"/>
            <a:ext cx="565260" cy="562446"/>
            <a:chOff x="6014157" y="1477713"/>
            <a:chExt cx="565260" cy="562446"/>
          </a:xfrm>
        </p:grpSpPr>
        <p:grpSp>
          <p:nvGrpSpPr>
            <p:cNvPr id="11" name="Group 11"/>
            <p:cNvGrpSpPr/>
            <p:nvPr/>
          </p:nvGrpSpPr>
          <p:grpSpPr>
            <a:xfrm>
              <a:off x="6014157" y="1477713"/>
              <a:ext cx="101075" cy="562446"/>
              <a:chOff x="950614" y="1760899"/>
              <a:chExt cx="117695" cy="765018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>
                <a:off x="10139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" name="Oval 24"/>
              <p:cNvSpPr/>
              <p:nvPr/>
            </p:nvSpPr>
            <p:spPr bwMode="auto">
              <a:xfrm>
                <a:off x="9506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6130203" y="1477713"/>
              <a:ext cx="101075" cy="562446"/>
              <a:chOff x="1103014" y="1760899"/>
              <a:chExt cx="117695" cy="765018"/>
            </a:xfrm>
          </p:grpSpPr>
          <p:cxnSp>
            <p:nvCxnSpPr>
              <p:cNvPr id="22" name="Straight Connector 21"/>
              <p:cNvCxnSpPr/>
              <p:nvPr/>
            </p:nvCxnSpPr>
            <p:spPr bwMode="auto">
              <a:xfrm>
                <a:off x="11663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Oval 22"/>
              <p:cNvSpPr/>
              <p:nvPr/>
            </p:nvSpPr>
            <p:spPr bwMode="auto">
              <a:xfrm>
                <a:off x="11030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6246249" y="1477713"/>
              <a:ext cx="101075" cy="562446"/>
              <a:chOff x="1255414" y="1760899"/>
              <a:chExt cx="117695" cy="765018"/>
            </a:xfrm>
          </p:grpSpPr>
          <p:cxnSp>
            <p:nvCxnSpPr>
              <p:cNvPr id="20" name="Straight Connector 19"/>
              <p:cNvCxnSpPr/>
              <p:nvPr/>
            </p:nvCxnSpPr>
            <p:spPr bwMode="auto">
              <a:xfrm>
                <a:off x="13187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Oval 20"/>
              <p:cNvSpPr/>
              <p:nvPr/>
            </p:nvSpPr>
            <p:spPr bwMode="auto">
              <a:xfrm>
                <a:off x="12554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6362296" y="1477713"/>
              <a:ext cx="101075" cy="562446"/>
              <a:chOff x="1407814" y="1760899"/>
              <a:chExt cx="117695" cy="765018"/>
            </a:xfrm>
          </p:grpSpPr>
          <p:cxnSp>
            <p:nvCxnSpPr>
              <p:cNvPr id="18" name="Straight Connector 17"/>
              <p:cNvCxnSpPr/>
              <p:nvPr/>
            </p:nvCxnSpPr>
            <p:spPr bwMode="auto">
              <a:xfrm>
                <a:off x="14711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Oval 18"/>
              <p:cNvSpPr/>
              <p:nvPr/>
            </p:nvSpPr>
            <p:spPr bwMode="auto">
              <a:xfrm>
                <a:off x="14078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6478342" y="1477713"/>
              <a:ext cx="101075" cy="562446"/>
              <a:chOff x="1560214" y="1760899"/>
              <a:chExt cx="117695" cy="765018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>
                <a:off x="16235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Oval 16"/>
              <p:cNvSpPr/>
              <p:nvPr/>
            </p:nvSpPr>
            <p:spPr bwMode="auto">
              <a:xfrm>
                <a:off x="15602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6" name="Group 16"/>
          <p:cNvGrpSpPr/>
          <p:nvPr/>
        </p:nvGrpSpPr>
        <p:grpSpPr>
          <a:xfrm>
            <a:off x="6063546" y="2346752"/>
            <a:ext cx="565259" cy="86530"/>
            <a:chOff x="1626254" y="2447426"/>
            <a:chExt cx="658206" cy="117695"/>
          </a:xfrm>
        </p:grpSpPr>
        <p:sp>
          <p:nvSpPr>
            <p:cNvPr id="27" name="Oval 26"/>
            <p:cNvSpPr/>
            <p:nvPr/>
          </p:nvSpPr>
          <p:spPr bwMode="auto">
            <a:xfrm>
              <a:off x="1761382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1896510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2031638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2166765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1626254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2" name="Group 17"/>
          <p:cNvGrpSpPr/>
          <p:nvPr/>
        </p:nvGrpSpPr>
        <p:grpSpPr>
          <a:xfrm>
            <a:off x="6655611" y="2344569"/>
            <a:ext cx="565259" cy="86530"/>
            <a:chOff x="1626254" y="2447426"/>
            <a:chExt cx="658206" cy="117695"/>
          </a:xfrm>
        </p:grpSpPr>
        <p:sp>
          <p:nvSpPr>
            <p:cNvPr id="33" name="Oval 32"/>
            <p:cNvSpPr/>
            <p:nvPr/>
          </p:nvSpPr>
          <p:spPr bwMode="auto">
            <a:xfrm>
              <a:off x="1761382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896510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031638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2166765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1626254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30377682"/>
              </p:ext>
            </p:extLst>
          </p:nvPr>
        </p:nvGraphicFramePr>
        <p:xfrm>
          <a:off x="7196366" y="2431099"/>
          <a:ext cx="215375" cy="311097"/>
        </p:xfrm>
        <a:graphic>
          <a:graphicData uri="http://schemas.openxmlformats.org/presentationml/2006/ole">
            <p:oleObj spid="_x0000_s24580" name="Equation" r:id="rId5" imgW="114120" imgH="164880" progId="Equation.3">
              <p:embed/>
            </p:oleObj>
          </a:graphicData>
        </a:graphic>
      </p:graphicFrame>
      <p:graphicFrame>
        <p:nvGraphicFramePr>
          <p:cNvPr id="39" name="Object 3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529849874"/>
              </p:ext>
            </p:extLst>
          </p:nvPr>
        </p:nvGraphicFramePr>
        <p:xfrm>
          <a:off x="8710582" y="2054459"/>
          <a:ext cx="298450" cy="333375"/>
        </p:xfrm>
        <a:graphic>
          <a:graphicData uri="http://schemas.openxmlformats.org/presentationml/2006/ole">
            <p:oleObj spid="_x0000_s24581" name="Equation" r:id="rId6" imgW="114102" imgH="126780" progId="Equation.3">
              <p:embed/>
            </p:oleObj>
          </a:graphicData>
        </a:graphic>
      </p:graphicFrame>
      <p:grpSp>
        <p:nvGrpSpPr>
          <p:cNvPr id="40" name="Group 47"/>
          <p:cNvGrpSpPr/>
          <p:nvPr/>
        </p:nvGrpSpPr>
        <p:grpSpPr>
          <a:xfrm>
            <a:off x="7803849" y="1842013"/>
            <a:ext cx="565260" cy="562446"/>
            <a:chOff x="6014157" y="1477713"/>
            <a:chExt cx="565260" cy="562446"/>
          </a:xfrm>
        </p:grpSpPr>
        <p:grpSp>
          <p:nvGrpSpPr>
            <p:cNvPr id="41" name="Group 48"/>
            <p:cNvGrpSpPr/>
            <p:nvPr/>
          </p:nvGrpSpPr>
          <p:grpSpPr>
            <a:xfrm>
              <a:off x="6014157" y="1477713"/>
              <a:ext cx="101075" cy="562446"/>
              <a:chOff x="950614" y="1760899"/>
              <a:chExt cx="117695" cy="765018"/>
            </a:xfrm>
          </p:grpSpPr>
          <p:cxnSp>
            <p:nvCxnSpPr>
              <p:cNvPr id="54" name="Straight Connector 53"/>
              <p:cNvCxnSpPr/>
              <p:nvPr/>
            </p:nvCxnSpPr>
            <p:spPr bwMode="auto">
              <a:xfrm>
                <a:off x="10139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5" name="Oval 54"/>
              <p:cNvSpPr/>
              <p:nvPr/>
            </p:nvSpPr>
            <p:spPr bwMode="auto">
              <a:xfrm>
                <a:off x="9506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42" name="Group 49"/>
            <p:cNvGrpSpPr/>
            <p:nvPr/>
          </p:nvGrpSpPr>
          <p:grpSpPr>
            <a:xfrm>
              <a:off x="6130203" y="1477713"/>
              <a:ext cx="101075" cy="562446"/>
              <a:chOff x="1103014" y="1760899"/>
              <a:chExt cx="117695" cy="765018"/>
            </a:xfrm>
          </p:grpSpPr>
          <p:cxnSp>
            <p:nvCxnSpPr>
              <p:cNvPr id="52" name="Straight Connector 51"/>
              <p:cNvCxnSpPr/>
              <p:nvPr/>
            </p:nvCxnSpPr>
            <p:spPr bwMode="auto">
              <a:xfrm>
                <a:off x="11663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3" name="Oval 52"/>
              <p:cNvSpPr/>
              <p:nvPr/>
            </p:nvSpPr>
            <p:spPr bwMode="auto">
              <a:xfrm>
                <a:off x="11030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43" name="Group 50"/>
            <p:cNvGrpSpPr/>
            <p:nvPr/>
          </p:nvGrpSpPr>
          <p:grpSpPr>
            <a:xfrm>
              <a:off x="6246249" y="1477713"/>
              <a:ext cx="101075" cy="562446"/>
              <a:chOff x="1255414" y="1760899"/>
              <a:chExt cx="117695" cy="765018"/>
            </a:xfrm>
          </p:grpSpPr>
          <p:cxnSp>
            <p:nvCxnSpPr>
              <p:cNvPr id="50" name="Straight Connector 49"/>
              <p:cNvCxnSpPr/>
              <p:nvPr/>
            </p:nvCxnSpPr>
            <p:spPr bwMode="auto">
              <a:xfrm>
                <a:off x="13187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Oval 50"/>
              <p:cNvSpPr/>
              <p:nvPr/>
            </p:nvSpPr>
            <p:spPr bwMode="auto">
              <a:xfrm>
                <a:off x="12554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44" name="Group 51"/>
            <p:cNvGrpSpPr/>
            <p:nvPr/>
          </p:nvGrpSpPr>
          <p:grpSpPr>
            <a:xfrm>
              <a:off x="6362296" y="1477713"/>
              <a:ext cx="101075" cy="562446"/>
              <a:chOff x="1407814" y="1760899"/>
              <a:chExt cx="117695" cy="765018"/>
            </a:xfrm>
          </p:grpSpPr>
          <p:cxnSp>
            <p:nvCxnSpPr>
              <p:cNvPr id="48" name="Straight Connector 47"/>
              <p:cNvCxnSpPr/>
              <p:nvPr/>
            </p:nvCxnSpPr>
            <p:spPr bwMode="auto">
              <a:xfrm>
                <a:off x="14711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9" name="Oval 48"/>
              <p:cNvSpPr/>
              <p:nvPr/>
            </p:nvSpPr>
            <p:spPr bwMode="auto">
              <a:xfrm>
                <a:off x="14078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45" name="Group 52"/>
            <p:cNvGrpSpPr/>
            <p:nvPr/>
          </p:nvGrpSpPr>
          <p:grpSpPr>
            <a:xfrm>
              <a:off x="6478342" y="1477713"/>
              <a:ext cx="101075" cy="562446"/>
              <a:chOff x="1560214" y="1760899"/>
              <a:chExt cx="117695" cy="765018"/>
            </a:xfrm>
          </p:grpSpPr>
          <p:cxnSp>
            <p:nvCxnSpPr>
              <p:cNvPr id="46" name="Straight Connector 45"/>
              <p:cNvCxnSpPr/>
              <p:nvPr/>
            </p:nvCxnSpPr>
            <p:spPr bwMode="auto">
              <a:xfrm>
                <a:off x="16235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Oval 46"/>
              <p:cNvSpPr/>
              <p:nvPr/>
            </p:nvSpPr>
            <p:spPr bwMode="auto">
              <a:xfrm>
                <a:off x="15602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cxnSp>
        <p:nvCxnSpPr>
          <p:cNvPr id="56" name="Straight Arrow Connector 55"/>
          <p:cNvCxnSpPr/>
          <p:nvPr/>
        </p:nvCxnSpPr>
        <p:spPr bwMode="auto">
          <a:xfrm>
            <a:off x="5791200" y="3929463"/>
            <a:ext cx="284565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" name="Group 65"/>
          <p:cNvGrpSpPr/>
          <p:nvPr/>
        </p:nvGrpSpPr>
        <p:grpSpPr>
          <a:xfrm>
            <a:off x="6999557" y="3285541"/>
            <a:ext cx="101075" cy="654639"/>
            <a:chOff x="950614" y="1760899"/>
            <a:chExt cx="117695" cy="831569"/>
          </a:xfrm>
        </p:grpSpPr>
        <p:cxnSp>
          <p:nvCxnSpPr>
            <p:cNvPr id="58" name="Straight Connector 57"/>
            <p:cNvCxnSpPr/>
            <p:nvPr/>
          </p:nvCxnSpPr>
          <p:spPr bwMode="auto">
            <a:xfrm>
              <a:off x="1013988" y="1819746"/>
              <a:ext cx="0" cy="77272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Oval 58"/>
            <p:cNvSpPr/>
            <p:nvPr/>
          </p:nvSpPr>
          <p:spPr bwMode="auto">
            <a:xfrm>
              <a:off x="950614" y="1760899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0" name="Group 138"/>
          <p:cNvGrpSpPr/>
          <p:nvPr/>
        </p:nvGrpSpPr>
        <p:grpSpPr>
          <a:xfrm>
            <a:off x="7115603" y="3439441"/>
            <a:ext cx="101075" cy="490022"/>
            <a:chOff x="7175864" y="3549642"/>
            <a:chExt cx="101075" cy="490022"/>
          </a:xfrm>
        </p:grpSpPr>
        <p:cxnSp>
          <p:nvCxnSpPr>
            <p:cNvPr id="61" name="Straight Connector 60"/>
            <p:cNvCxnSpPr>
              <a:stCxn id="62" idx="4"/>
            </p:cNvCxnSpPr>
            <p:nvPr/>
          </p:nvCxnSpPr>
          <p:spPr bwMode="auto">
            <a:xfrm>
              <a:off x="7226402" y="3636172"/>
              <a:ext cx="0" cy="40349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Oval 61"/>
            <p:cNvSpPr/>
            <p:nvPr/>
          </p:nvSpPr>
          <p:spPr bwMode="auto">
            <a:xfrm>
              <a:off x="7175864" y="3549642"/>
              <a:ext cx="101075" cy="8653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3" name="Group 137"/>
          <p:cNvGrpSpPr/>
          <p:nvPr/>
        </p:nvGrpSpPr>
        <p:grpSpPr>
          <a:xfrm>
            <a:off x="7231649" y="3529971"/>
            <a:ext cx="101075" cy="399492"/>
            <a:chOff x="7291910" y="3640172"/>
            <a:chExt cx="101075" cy="399492"/>
          </a:xfrm>
        </p:grpSpPr>
        <p:cxnSp>
          <p:nvCxnSpPr>
            <p:cNvPr id="64" name="Straight Connector 63"/>
            <p:cNvCxnSpPr/>
            <p:nvPr/>
          </p:nvCxnSpPr>
          <p:spPr bwMode="auto">
            <a:xfrm>
              <a:off x="7346335" y="3657600"/>
              <a:ext cx="0" cy="38206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Oval 64"/>
            <p:cNvSpPr/>
            <p:nvPr/>
          </p:nvSpPr>
          <p:spPr bwMode="auto">
            <a:xfrm>
              <a:off x="7291910" y="3640172"/>
              <a:ext cx="101075" cy="8653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6" name="Group 136"/>
          <p:cNvGrpSpPr/>
          <p:nvPr/>
        </p:nvGrpSpPr>
        <p:grpSpPr>
          <a:xfrm>
            <a:off x="7347696" y="3602395"/>
            <a:ext cx="101075" cy="327068"/>
            <a:chOff x="7407957" y="3712596"/>
            <a:chExt cx="101075" cy="327068"/>
          </a:xfrm>
        </p:grpSpPr>
        <p:cxnSp>
          <p:nvCxnSpPr>
            <p:cNvPr id="67" name="Straight Connector 66"/>
            <p:cNvCxnSpPr/>
            <p:nvPr/>
          </p:nvCxnSpPr>
          <p:spPr bwMode="auto">
            <a:xfrm>
              <a:off x="7462382" y="3780073"/>
              <a:ext cx="0" cy="25959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Oval 67"/>
            <p:cNvSpPr/>
            <p:nvPr/>
          </p:nvSpPr>
          <p:spPr bwMode="auto">
            <a:xfrm>
              <a:off x="7407957" y="3712596"/>
              <a:ext cx="101075" cy="8653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135"/>
          <p:cNvGrpSpPr/>
          <p:nvPr/>
        </p:nvGrpSpPr>
        <p:grpSpPr>
          <a:xfrm>
            <a:off x="7463742" y="3674819"/>
            <a:ext cx="101075" cy="254644"/>
            <a:chOff x="7524003" y="3785020"/>
            <a:chExt cx="101075" cy="254644"/>
          </a:xfrm>
        </p:grpSpPr>
        <p:cxnSp>
          <p:nvCxnSpPr>
            <p:cNvPr id="70" name="Straight Connector 69"/>
            <p:cNvCxnSpPr/>
            <p:nvPr/>
          </p:nvCxnSpPr>
          <p:spPr bwMode="auto">
            <a:xfrm>
              <a:off x="7578428" y="3848632"/>
              <a:ext cx="0" cy="1910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Oval 70"/>
            <p:cNvSpPr/>
            <p:nvPr/>
          </p:nvSpPr>
          <p:spPr bwMode="auto">
            <a:xfrm>
              <a:off x="7524003" y="3785020"/>
              <a:ext cx="101075" cy="8653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2" name="Group 80"/>
          <p:cNvGrpSpPr/>
          <p:nvPr/>
        </p:nvGrpSpPr>
        <p:grpSpPr>
          <a:xfrm>
            <a:off x="5840589" y="3871756"/>
            <a:ext cx="565259" cy="86530"/>
            <a:chOff x="1626254" y="2447426"/>
            <a:chExt cx="658206" cy="117695"/>
          </a:xfrm>
        </p:grpSpPr>
        <p:sp>
          <p:nvSpPr>
            <p:cNvPr id="73" name="Oval 72"/>
            <p:cNvSpPr/>
            <p:nvPr/>
          </p:nvSpPr>
          <p:spPr bwMode="auto">
            <a:xfrm>
              <a:off x="1761382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1896510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2031638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2166765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1626254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8" name="Group 86"/>
          <p:cNvGrpSpPr/>
          <p:nvPr/>
        </p:nvGrpSpPr>
        <p:grpSpPr>
          <a:xfrm>
            <a:off x="6432654" y="3869573"/>
            <a:ext cx="565259" cy="86530"/>
            <a:chOff x="1626254" y="2447426"/>
            <a:chExt cx="658206" cy="117695"/>
          </a:xfrm>
        </p:grpSpPr>
        <p:sp>
          <p:nvSpPr>
            <p:cNvPr id="79" name="Oval 78"/>
            <p:cNvSpPr/>
            <p:nvPr/>
          </p:nvSpPr>
          <p:spPr bwMode="auto">
            <a:xfrm>
              <a:off x="1761382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1896510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2031638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2166765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1626254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84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18402379"/>
              </p:ext>
            </p:extLst>
          </p:nvPr>
        </p:nvGraphicFramePr>
        <p:xfrm>
          <a:off x="6973409" y="3956103"/>
          <a:ext cx="215375" cy="311097"/>
        </p:xfrm>
        <a:graphic>
          <a:graphicData uri="http://schemas.openxmlformats.org/presentationml/2006/ole">
            <p:oleObj spid="_x0000_s24582" name="Equation" r:id="rId7" imgW="114120" imgH="164880" progId="Equation.3">
              <p:embed/>
            </p:oleObj>
          </a:graphicData>
        </a:graphic>
      </p:graphicFrame>
      <p:graphicFrame>
        <p:nvGraphicFramePr>
          <p:cNvPr id="85" name="Object 8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313250665"/>
              </p:ext>
            </p:extLst>
          </p:nvPr>
        </p:nvGraphicFramePr>
        <p:xfrm>
          <a:off x="8487625" y="3579463"/>
          <a:ext cx="298450" cy="333375"/>
        </p:xfrm>
        <a:graphic>
          <a:graphicData uri="http://schemas.openxmlformats.org/presentationml/2006/ole">
            <p:oleObj spid="_x0000_s24583" name="Equation" r:id="rId8" imgW="114102" imgH="126780" progId="Equation.3">
              <p:embed/>
            </p:oleObj>
          </a:graphicData>
        </a:graphic>
      </p:graphicFrame>
      <p:grpSp>
        <p:nvGrpSpPr>
          <p:cNvPr id="86" name="Group 134"/>
          <p:cNvGrpSpPr/>
          <p:nvPr/>
        </p:nvGrpSpPr>
        <p:grpSpPr>
          <a:xfrm>
            <a:off x="7580892" y="3720084"/>
            <a:ext cx="101075" cy="209379"/>
            <a:chOff x="7641153" y="3830285"/>
            <a:chExt cx="101075" cy="209379"/>
          </a:xfrm>
        </p:grpSpPr>
        <p:cxnSp>
          <p:nvCxnSpPr>
            <p:cNvPr id="87" name="Straight Connector 86"/>
            <p:cNvCxnSpPr/>
            <p:nvPr/>
          </p:nvCxnSpPr>
          <p:spPr bwMode="auto">
            <a:xfrm>
              <a:off x="7695578" y="3874130"/>
              <a:ext cx="0" cy="16553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8" name="Oval 87"/>
            <p:cNvSpPr/>
            <p:nvPr/>
          </p:nvSpPr>
          <p:spPr bwMode="auto">
            <a:xfrm>
              <a:off x="7641153" y="3830285"/>
              <a:ext cx="101075" cy="8653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133"/>
          <p:cNvGrpSpPr/>
          <p:nvPr/>
        </p:nvGrpSpPr>
        <p:grpSpPr>
          <a:xfrm>
            <a:off x="7696938" y="3738190"/>
            <a:ext cx="101075" cy="191273"/>
            <a:chOff x="7757199" y="3848391"/>
            <a:chExt cx="101075" cy="191273"/>
          </a:xfrm>
        </p:grpSpPr>
        <p:cxnSp>
          <p:nvCxnSpPr>
            <p:cNvPr id="90" name="Straight Connector 89"/>
            <p:cNvCxnSpPr/>
            <p:nvPr/>
          </p:nvCxnSpPr>
          <p:spPr bwMode="auto">
            <a:xfrm>
              <a:off x="7811624" y="3909868"/>
              <a:ext cx="0" cy="12979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1" name="Oval 90"/>
            <p:cNvSpPr/>
            <p:nvPr/>
          </p:nvSpPr>
          <p:spPr bwMode="auto">
            <a:xfrm>
              <a:off x="7757199" y="3848391"/>
              <a:ext cx="101075" cy="8653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2" name="Group 132"/>
          <p:cNvGrpSpPr/>
          <p:nvPr/>
        </p:nvGrpSpPr>
        <p:grpSpPr>
          <a:xfrm>
            <a:off x="7812984" y="3765349"/>
            <a:ext cx="101075" cy="164114"/>
            <a:chOff x="7873245" y="3875550"/>
            <a:chExt cx="101075" cy="164114"/>
          </a:xfrm>
        </p:grpSpPr>
        <p:cxnSp>
          <p:nvCxnSpPr>
            <p:cNvPr id="93" name="Straight Connector 92"/>
            <p:cNvCxnSpPr>
              <a:stCxn id="94" idx="0"/>
            </p:cNvCxnSpPr>
            <p:nvPr/>
          </p:nvCxnSpPr>
          <p:spPr bwMode="auto">
            <a:xfrm>
              <a:off x="7923783" y="3875550"/>
              <a:ext cx="3887" cy="16411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4" name="Oval 93"/>
            <p:cNvSpPr/>
            <p:nvPr/>
          </p:nvSpPr>
          <p:spPr bwMode="auto">
            <a:xfrm>
              <a:off x="7873245" y="3875550"/>
              <a:ext cx="101075" cy="8653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5" name="Oval 94"/>
          <p:cNvSpPr/>
          <p:nvPr/>
        </p:nvSpPr>
        <p:spPr bwMode="auto">
          <a:xfrm>
            <a:off x="7929031" y="3783455"/>
            <a:ext cx="101075" cy="8653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8045077" y="3792508"/>
            <a:ext cx="101075" cy="8653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7" name="Object 9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880979318"/>
              </p:ext>
            </p:extLst>
          </p:nvPr>
        </p:nvGraphicFramePr>
        <p:xfrm>
          <a:off x="6248989" y="1769150"/>
          <a:ext cx="703263" cy="477838"/>
        </p:xfrm>
        <a:graphic>
          <a:graphicData uri="http://schemas.openxmlformats.org/presentationml/2006/ole">
            <p:oleObj spid="_x0000_s24584" name="Equation" r:id="rId9" imgW="279360" imgH="190440" progId="Equation.3">
              <p:embed/>
            </p:oleObj>
          </a:graphicData>
        </a:graphic>
      </p:graphicFrame>
      <p:cxnSp>
        <p:nvCxnSpPr>
          <p:cNvPr id="98" name="Straight Connector 97"/>
          <p:cNvCxnSpPr/>
          <p:nvPr/>
        </p:nvCxnSpPr>
        <p:spPr bwMode="auto">
          <a:xfrm>
            <a:off x="7971007" y="3835773"/>
            <a:ext cx="0" cy="1064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Connector 98"/>
          <p:cNvCxnSpPr/>
          <p:nvPr/>
        </p:nvCxnSpPr>
        <p:spPr bwMode="auto">
          <a:xfrm>
            <a:off x="8100027" y="3816469"/>
            <a:ext cx="0" cy="1129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00" name="Object 9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291990136"/>
              </p:ext>
            </p:extLst>
          </p:nvPr>
        </p:nvGraphicFramePr>
        <p:xfrm>
          <a:off x="5816981" y="3149034"/>
          <a:ext cx="1014349" cy="569050"/>
        </p:xfrm>
        <a:graphic>
          <a:graphicData uri="http://schemas.openxmlformats.org/presentationml/2006/ole">
            <p:oleObj spid="_x0000_s24585" name="Equation" r:id="rId10" imgW="406080" imgH="228600" progId="Equation.3">
              <p:embed/>
            </p:oleObj>
          </a:graphicData>
        </a:graphic>
      </p:graphicFrame>
      <p:graphicFrame>
        <p:nvGraphicFramePr>
          <p:cNvPr id="24586" name="Object 10"/>
          <p:cNvGraphicFramePr>
            <a:graphicFrameLocks noGrp="1" noChangeAspect="1"/>
          </p:cNvGraphicFramePr>
          <p:nvPr/>
        </p:nvGraphicFramePr>
        <p:xfrm>
          <a:off x="381000" y="3935462"/>
          <a:ext cx="7296150" cy="2433587"/>
        </p:xfrm>
        <a:graphic>
          <a:graphicData uri="http://schemas.openxmlformats.org/presentationml/2006/ole">
            <p:oleObj spid="_x0000_s24586" name="Equation" r:id="rId11" imgW="265428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Magnitude and Angle Form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99735-ECFA-49D0-B85E-ED61AD15FC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759548"/>
            <a:ext cx="8178800" cy="472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graphicFrame>
        <p:nvGraphicFramePr>
          <p:cNvPr id="8" name="Object 7"/>
          <p:cNvGraphicFramePr>
            <a:graphicFrameLocks noGrp="1" noChangeAspect="1"/>
          </p:cNvGraphicFramePr>
          <p:nvPr/>
        </p:nvGraphicFramePr>
        <p:xfrm>
          <a:off x="947419" y="1543013"/>
          <a:ext cx="5926779" cy="1052830"/>
        </p:xfrm>
        <a:graphic>
          <a:graphicData uri="http://schemas.openxmlformats.org/presentationml/2006/ole">
            <p:oleObj spid="_x0000_s25602" name="Equation" r:id="rId3" imgW="2209680" imgH="39348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Grp="1" noChangeAspect="1"/>
          </p:cNvGraphicFramePr>
          <p:nvPr/>
        </p:nvGraphicFramePr>
        <p:xfrm>
          <a:off x="2441575" y="2674266"/>
          <a:ext cx="4470400" cy="827087"/>
        </p:xfrm>
        <a:graphic>
          <a:graphicData uri="http://schemas.openxmlformats.org/presentationml/2006/ole">
            <p:oleObj spid="_x0000_s25603" name="Equation" r:id="rId4" imgW="1574640" imgH="29196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Grp="1" noChangeAspect="1"/>
          </p:cNvGraphicFramePr>
          <p:nvPr/>
        </p:nvGraphicFramePr>
        <p:xfrm>
          <a:off x="579755" y="3526753"/>
          <a:ext cx="8293100" cy="1112838"/>
        </p:xfrm>
        <a:graphic>
          <a:graphicData uri="http://schemas.openxmlformats.org/presentationml/2006/ole">
            <p:oleObj spid="_x0000_s25604" name="Equation" r:id="rId5" imgW="2920680" imgH="39348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Grp="1" noChangeAspect="1"/>
          </p:cNvGraphicFramePr>
          <p:nvPr/>
        </p:nvGraphicFramePr>
        <p:xfrm>
          <a:off x="2182495" y="4458709"/>
          <a:ext cx="3044825" cy="1012825"/>
        </p:xfrm>
        <a:graphic>
          <a:graphicData uri="http://schemas.openxmlformats.org/presentationml/2006/ole">
            <p:oleObj spid="_x0000_s25605" name="Equation" r:id="rId6" imgW="1257120" imgH="41904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Grp="1" noChangeAspect="1"/>
          </p:cNvGraphicFramePr>
          <p:nvPr/>
        </p:nvGraphicFramePr>
        <p:xfrm>
          <a:off x="459423" y="5602288"/>
          <a:ext cx="4827587" cy="1103312"/>
        </p:xfrm>
        <a:graphic>
          <a:graphicData uri="http://schemas.openxmlformats.org/presentationml/2006/ole">
            <p:oleObj spid="_x0000_s25606" name="Equation" r:id="rId7" imgW="19936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dirty="0" smtClean="0"/>
              <a:t>Magnitude and Angle Plots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99735-ECFA-49D0-B85E-ED61AD15FC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3" name="Picture 5" descr="&#10;magnitude.gif                                                  0001E3CAMacintosh HD                   ABA78158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" y="3569970"/>
            <a:ext cx="4076700" cy="2805112"/>
          </a:xfrm>
          <a:prstGeom prst="rect">
            <a:avLst/>
          </a:prstGeom>
          <a:noFill/>
        </p:spPr>
      </p:pic>
      <p:pic>
        <p:nvPicPr>
          <p:cNvPr id="24" name="Picture 6" descr=" phase.gif                                                      0001E3CAMacintosh HD                   ABA78158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7563" y="3555682"/>
            <a:ext cx="4287837" cy="2835275"/>
          </a:xfrm>
          <a:prstGeom prst="rect">
            <a:avLst/>
          </a:prstGeom>
          <a:noFill/>
        </p:spPr>
      </p:pic>
      <p:graphicFrame>
        <p:nvGraphicFramePr>
          <p:cNvPr id="25" name="Object 7"/>
          <p:cNvGraphicFramePr>
            <a:graphicFrameLocks noGrp="1" noChangeAspect="1"/>
          </p:cNvGraphicFramePr>
          <p:nvPr/>
        </p:nvGraphicFramePr>
        <p:xfrm>
          <a:off x="324663" y="1991042"/>
          <a:ext cx="3993972" cy="1402398"/>
        </p:xfrm>
        <a:graphic>
          <a:graphicData uri="http://schemas.openxmlformats.org/presentationml/2006/ole">
            <p:oleObj spid="_x0000_s26638" name="Equation" r:id="rId5" imgW="2019240" imgH="711000" progId="Equation.3">
              <p:embed/>
            </p:oleObj>
          </a:graphicData>
        </a:graphic>
      </p:graphicFrame>
      <p:graphicFrame>
        <p:nvGraphicFramePr>
          <p:cNvPr id="26" name="Object 8"/>
          <p:cNvGraphicFramePr>
            <a:graphicFrameLocks noGrp="1" noChangeAspect="1"/>
          </p:cNvGraphicFramePr>
          <p:nvPr/>
        </p:nvGraphicFramePr>
        <p:xfrm>
          <a:off x="4641684" y="1899601"/>
          <a:ext cx="4332771" cy="1540193"/>
        </p:xfrm>
        <a:graphic>
          <a:graphicData uri="http://schemas.openxmlformats.org/presentationml/2006/ole">
            <p:oleObj spid="_x0000_s26639" name="Equation" r:id="rId6" imgW="1993680" imgH="711000" progId="Equation.3">
              <p:embed/>
            </p:oleObj>
          </a:graphicData>
        </a:graphic>
      </p:graphicFrame>
      <p:graphicFrame>
        <p:nvGraphicFramePr>
          <p:cNvPr id="27" name="Object 10"/>
          <p:cNvGraphicFramePr>
            <a:graphicFrameLocks noGrp="1" noChangeAspect="1"/>
          </p:cNvGraphicFramePr>
          <p:nvPr/>
        </p:nvGraphicFramePr>
        <p:xfrm>
          <a:off x="6035041" y="6050188"/>
          <a:ext cx="2296160" cy="350612"/>
        </p:xfrm>
        <a:graphic>
          <a:graphicData uri="http://schemas.openxmlformats.org/presentationml/2006/ole">
            <p:oleObj spid="_x0000_s26640" name="Equation" r:id="rId7" imgW="1409400" imgH="215640" progId="Equation.3">
              <p:embed/>
            </p:oleObj>
          </a:graphicData>
        </a:graphic>
      </p:graphicFrame>
      <p:graphicFrame>
        <p:nvGraphicFramePr>
          <p:cNvPr id="28" name="Object 11"/>
          <p:cNvGraphicFramePr>
            <a:graphicFrameLocks noGrp="1" noChangeAspect="1"/>
          </p:cNvGraphicFramePr>
          <p:nvPr/>
        </p:nvGraphicFramePr>
        <p:xfrm>
          <a:off x="1412875" y="6049962"/>
          <a:ext cx="2295525" cy="350838"/>
        </p:xfrm>
        <a:graphic>
          <a:graphicData uri="http://schemas.openxmlformats.org/presentationml/2006/ole">
            <p:oleObj spid="_x0000_s26641" name="Equation" r:id="rId8" imgW="1409400" imgH="215640" progId="Equation.3">
              <p:embed/>
            </p:oleObj>
          </a:graphicData>
        </a:graphic>
      </p:graphicFrame>
      <p:graphicFrame>
        <p:nvGraphicFramePr>
          <p:cNvPr id="29" name="Object 12"/>
          <p:cNvGraphicFramePr>
            <a:graphicFrameLocks noGrp="1" noChangeAspect="1"/>
          </p:cNvGraphicFramePr>
          <p:nvPr/>
        </p:nvGraphicFramePr>
        <p:xfrm>
          <a:off x="1473200" y="1616075"/>
          <a:ext cx="1695450" cy="288925"/>
        </p:xfrm>
        <a:graphic>
          <a:graphicData uri="http://schemas.openxmlformats.org/presentationml/2006/ole">
            <p:oleObj spid="_x0000_s26642" name="Equation" r:id="rId9" imgW="1041120" imgH="177480" progId="Equation.3">
              <p:embed/>
            </p:oleObj>
          </a:graphicData>
        </a:graphic>
      </p:graphicFrame>
      <p:graphicFrame>
        <p:nvGraphicFramePr>
          <p:cNvPr id="30" name="Object 13"/>
          <p:cNvGraphicFramePr>
            <a:graphicFrameLocks noGrp="1" noChangeAspect="1"/>
          </p:cNvGraphicFramePr>
          <p:nvPr/>
        </p:nvGraphicFramePr>
        <p:xfrm>
          <a:off x="5818188" y="1547812"/>
          <a:ext cx="1550987" cy="288925"/>
        </p:xfrm>
        <a:graphic>
          <a:graphicData uri="http://schemas.openxmlformats.org/presentationml/2006/ole">
            <p:oleObj spid="_x0000_s26643" name="Equation" r:id="rId10" imgW="95220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066800"/>
          </a:xfrm>
        </p:spPr>
        <p:txBody>
          <a:bodyPr/>
          <a:lstStyle/>
          <a:p>
            <a:r>
              <a:rPr lang="en-US" dirty="0" smtClean="0"/>
              <a:t>Inverse DTFT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99735-ECFA-49D0-B85E-ED61AD15FC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27650" name="Object 2"/>
          <p:cNvGraphicFramePr>
            <a:graphicFrameLocks noGrp="1" noChangeAspect="1"/>
          </p:cNvGraphicFramePr>
          <p:nvPr/>
        </p:nvGraphicFramePr>
        <p:xfrm>
          <a:off x="779462" y="5334000"/>
          <a:ext cx="5926138" cy="1052513"/>
        </p:xfrm>
        <a:graphic>
          <a:graphicData uri="http://schemas.openxmlformats.org/presentationml/2006/ole">
            <p:oleObj spid="_x0000_s27650" name="Equation" r:id="rId3" imgW="2209680" imgH="393480" progId="Equation.3">
              <p:embed/>
            </p:oleObj>
          </a:graphicData>
        </a:graphic>
      </p:graphicFrame>
      <p:graphicFrame>
        <p:nvGraphicFramePr>
          <p:cNvPr id="27651" name="Object 3"/>
          <p:cNvGraphicFramePr>
            <a:graphicFrameLocks noGrp="1" noChangeAspect="1"/>
          </p:cNvGraphicFramePr>
          <p:nvPr/>
        </p:nvGraphicFramePr>
        <p:xfrm>
          <a:off x="812800" y="2732088"/>
          <a:ext cx="5578475" cy="1046162"/>
        </p:xfrm>
        <a:graphic>
          <a:graphicData uri="http://schemas.openxmlformats.org/presentationml/2006/ole">
            <p:oleObj spid="_x0000_s27651" name="Equation" r:id="rId4" imgW="2095200" imgH="393480" progId="Equation.3">
              <p:embed/>
            </p:oleObj>
          </a:graphicData>
        </a:graphic>
      </p:graphicFrame>
      <p:graphicFrame>
        <p:nvGraphicFramePr>
          <p:cNvPr id="27652" name="Object 4"/>
          <p:cNvGraphicFramePr>
            <a:graphicFrameLocks noGrp="1" noChangeAspect="1"/>
          </p:cNvGraphicFramePr>
          <p:nvPr/>
        </p:nvGraphicFramePr>
        <p:xfrm>
          <a:off x="1573212" y="1603375"/>
          <a:ext cx="4479925" cy="1025525"/>
        </p:xfrm>
        <a:graphic>
          <a:graphicData uri="http://schemas.openxmlformats.org/presentationml/2006/ole">
            <p:oleObj spid="_x0000_s27652" name="Equation" r:id="rId5" imgW="1714320" imgH="393480" progId="Equation.3">
              <p:embed/>
            </p:oleObj>
          </a:graphicData>
        </a:graphic>
      </p:graphicFrame>
      <p:graphicFrame>
        <p:nvGraphicFramePr>
          <p:cNvPr id="27653" name="Object 5"/>
          <p:cNvGraphicFramePr>
            <a:graphicFrameLocks noGrp="1" noChangeAspect="1"/>
          </p:cNvGraphicFramePr>
          <p:nvPr/>
        </p:nvGraphicFramePr>
        <p:xfrm>
          <a:off x="879475" y="3814763"/>
          <a:ext cx="5513387" cy="1366837"/>
        </p:xfrm>
        <a:graphic>
          <a:graphicData uri="http://schemas.openxmlformats.org/presentationml/2006/ole">
            <p:oleObj spid="_x0000_s27653" name="Equation" r:id="rId6" imgW="194292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39" descr="C:\Users\asdf\Documents\Ddrive\VMwareShare\2026-s13\Lectures\Lect15\sincONL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62200"/>
            <a:ext cx="5707667" cy="2362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 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dirty="0" smtClean="0"/>
              <a:t>A “</a:t>
            </a:r>
            <a:r>
              <a:rPr lang="en-US" b="1" dirty="0" err="1" smtClean="0"/>
              <a:t>sinc</a:t>
            </a:r>
            <a:r>
              <a:rPr lang="en-US" dirty="0" smtClean="0"/>
              <a:t>” function or sequence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99735-ECFA-49D0-B85E-ED61AD15FC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90310368"/>
              </p:ext>
            </p:extLst>
          </p:nvPr>
        </p:nvGraphicFramePr>
        <p:xfrm>
          <a:off x="4419600" y="2362200"/>
          <a:ext cx="4503420" cy="904942"/>
        </p:xfrm>
        <a:graphic>
          <a:graphicData uri="http://schemas.openxmlformats.org/presentationml/2006/ole">
            <p:oleObj spid="_x0000_s28674" name="Equation" r:id="rId4" imgW="2133360" imgH="4316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792106229"/>
              </p:ext>
            </p:extLst>
          </p:nvPr>
        </p:nvGraphicFramePr>
        <p:xfrm>
          <a:off x="992188" y="4953000"/>
          <a:ext cx="5540375" cy="1050925"/>
        </p:xfrm>
        <a:graphic>
          <a:graphicData uri="http://schemas.openxmlformats.org/presentationml/2006/ole">
            <p:oleObj spid="_x0000_s28675" name="Equation" r:id="rId5" imgW="232380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 Function from the inverse DTFT integral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99735-ECFA-49D0-B85E-ED61AD15FC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90310368"/>
              </p:ext>
            </p:extLst>
          </p:nvPr>
        </p:nvGraphicFramePr>
        <p:xfrm>
          <a:off x="1168202" y="2033500"/>
          <a:ext cx="4146203" cy="893131"/>
        </p:xfrm>
        <a:graphic>
          <a:graphicData uri="http://schemas.openxmlformats.org/presentationml/2006/ole">
            <p:oleObj spid="_x0000_s29698" name="Equation" r:id="rId3" imgW="1879560" imgH="40608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0780" y="1595735"/>
            <a:ext cx="5096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n-lt"/>
              </a:rPr>
              <a:t>Given a “</a:t>
            </a:r>
            <a:r>
              <a:rPr lang="en-US" b="1" i="0" dirty="0" err="1" smtClean="0">
                <a:latin typeface="+mn-lt"/>
              </a:rPr>
              <a:t>sinc</a:t>
            </a:r>
            <a:r>
              <a:rPr lang="en-US" i="0" dirty="0" smtClean="0">
                <a:latin typeface="+mn-lt"/>
              </a:rPr>
              <a:t>” function or sequence</a:t>
            </a:r>
            <a:endParaRPr lang="en-US" i="0" dirty="0">
              <a:latin typeface="+mn-lt"/>
            </a:endParaRPr>
          </a:p>
        </p:txBody>
      </p:sp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792106229"/>
              </p:ext>
            </p:extLst>
          </p:nvPr>
        </p:nvGraphicFramePr>
        <p:xfrm>
          <a:off x="1150645" y="3424709"/>
          <a:ext cx="4097183" cy="1100369"/>
        </p:xfrm>
        <a:graphic>
          <a:graphicData uri="http://schemas.openxmlformats.org/presentationml/2006/ole">
            <p:oleObj spid="_x0000_s29699" name="Equation" r:id="rId4" imgW="1650960" imgH="44424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0780" y="2967335"/>
            <a:ext cx="5325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n-lt"/>
              </a:rPr>
              <a:t>Consider an ideal band-limited signal:</a:t>
            </a:r>
            <a:endParaRPr lang="en-US" i="0" dirty="0">
              <a:latin typeface="+mn-lt"/>
            </a:endParaRPr>
          </a:p>
        </p:txBody>
      </p:sp>
      <p:graphicFrame>
        <p:nvGraphicFramePr>
          <p:cNvPr id="11" name="Object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703945877"/>
              </p:ext>
            </p:extLst>
          </p:nvPr>
        </p:nvGraphicFramePr>
        <p:xfrm>
          <a:off x="336815" y="4621155"/>
          <a:ext cx="4657960" cy="1855845"/>
        </p:xfrm>
        <a:graphic>
          <a:graphicData uri="http://schemas.openxmlformats.org/presentationml/2006/ole">
            <p:oleObj spid="_x0000_s29700" name="Equation" r:id="rId5" imgW="2158920" imgH="86328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18495" y="2743200"/>
            <a:ext cx="2308634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i="0" dirty="0" smtClean="0">
                <a:latin typeface="+mn-lt"/>
              </a:rPr>
              <a:t>Discrete-time Fourier Transform Pair</a:t>
            </a:r>
            <a:endParaRPr lang="en-US" sz="2000" b="1" i="0" dirty="0">
              <a:latin typeface="+mn-lt"/>
            </a:endParaRPr>
          </a:p>
        </p:txBody>
      </p:sp>
      <p:sp>
        <p:nvSpPr>
          <p:cNvPr id="13" name="Right Brace 12"/>
          <p:cNvSpPr/>
          <p:nvPr/>
        </p:nvSpPr>
        <p:spPr bwMode="auto">
          <a:xfrm>
            <a:off x="5791200" y="2209800"/>
            <a:ext cx="727295" cy="2133600"/>
          </a:xfrm>
          <a:prstGeom prst="rightBrace">
            <a:avLst>
              <a:gd name="adj1" fmla="val 28672"/>
              <a:gd name="adj2" fmla="val 49482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4" name="Object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753691558"/>
              </p:ext>
            </p:extLst>
          </p:nvPr>
        </p:nvGraphicFramePr>
        <p:xfrm>
          <a:off x="5460041" y="4561785"/>
          <a:ext cx="3367088" cy="1828800"/>
        </p:xfrm>
        <a:graphic>
          <a:graphicData uri="http://schemas.openxmlformats.org/presentationml/2006/ole">
            <p:oleObj spid="_x0000_s29701" name="Equation" r:id="rId6" imgW="1562040" imgH="850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 Function – Rectangle  DTFT pair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99735-ECFA-49D0-B85E-ED61AD15FC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 descr="C:\Users\asdf\Documents\Ddrive\VMwareShare\2026-s13\Lectures\Lect15\sinc_and_DT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76400"/>
            <a:ext cx="6061994" cy="4704083"/>
          </a:xfrm>
          <a:prstGeom prst="rect">
            <a:avLst/>
          </a:prstGeom>
          <a:noFill/>
        </p:spPr>
      </p:pic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753691558"/>
              </p:ext>
            </p:extLst>
          </p:nvPr>
        </p:nvGraphicFramePr>
        <p:xfrm>
          <a:off x="5571801" y="1371600"/>
          <a:ext cx="3367088" cy="1828800"/>
        </p:xfrm>
        <a:graphic>
          <a:graphicData uri="http://schemas.openxmlformats.org/presentationml/2006/ole">
            <p:oleObj spid="_x0000_s30722" name="Equation" r:id="rId4" imgW="1562040" imgH="850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DTFT of Rectangular Pulse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99735-ECFA-49D0-B85E-ED61AD15FC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3097" y="1585941"/>
            <a:ext cx="6142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n-lt"/>
              </a:rPr>
              <a:t>A “</a:t>
            </a:r>
            <a:r>
              <a:rPr lang="en-US" sz="2800" b="1" i="0" dirty="0" smtClean="0">
                <a:latin typeface="+mn-lt"/>
              </a:rPr>
              <a:t>rectangular</a:t>
            </a:r>
            <a:r>
              <a:rPr lang="en-US" sz="2800" i="0" dirty="0" smtClean="0">
                <a:latin typeface="+mn-lt"/>
              </a:rPr>
              <a:t>” sequence of length </a:t>
            </a:r>
            <a:r>
              <a:rPr lang="en-US" sz="2800" dirty="0" smtClean="0">
                <a:latin typeface="+mn-lt"/>
              </a:rPr>
              <a:t>L</a:t>
            </a:r>
            <a:endParaRPr lang="en-US" sz="2800" baseline="-25000" dirty="0">
              <a:latin typeface="+mn-lt"/>
            </a:endParaRPr>
          </a:p>
        </p:txBody>
      </p:sp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633232629"/>
              </p:ext>
            </p:extLst>
          </p:nvPr>
        </p:nvGraphicFramePr>
        <p:xfrm>
          <a:off x="811213" y="2175312"/>
          <a:ext cx="3838575" cy="1076325"/>
        </p:xfrm>
        <a:graphic>
          <a:graphicData uri="http://schemas.openxmlformats.org/presentationml/2006/ole">
            <p:oleObj spid="_x0000_s31746" name="Equation" r:id="rId3" imgW="1625400" imgH="4572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4167830048"/>
              </p:ext>
            </p:extLst>
          </p:nvPr>
        </p:nvGraphicFramePr>
        <p:xfrm>
          <a:off x="684588" y="3362762"/>
          <a:ext cx="4312861" cy="3114238"/>
        </p:xfrm>
        <a:graphic>
          <a:graphicData uri="http://schemas.openxmlformats.org/presentationml/2006/ole">
            <p:oleObj spid="_x0000_s31747" name="Equation" r:id="rId4" imgW="1790640" imgH="129528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74359" y="3432851"/>
            <a:ext cx="2308634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latin typeface="+mn-lt"/>
              </a:rPr>
              <a:t>Discrete-time Fourier Transform Pair</a:t>
            </a:r>
            <a:endParaRPr lang="en-US" b="1" i="0" dirty="0">
              <a:latin typeface="+mn-lt"/>
            </a:endParaRPr>
          </a:p>
        </p:txBody>
      </p:sp>
      <p:sp>
        <p:nvSpPr>
          <p:cNvPr id="11" name="Right Brace 10"/>
          <p:cNvSpPr/>
          <p:nvPr/>
        </p:nvSpPr>
        <p:spPr bwMode="auto">
          <a:xfrm>
            <a:off x="5033729" y="2448660"/>
            <a:ext cx="534154" cy="3168713"/>
          </a:xfrm>
          <a:prstGeom prst="rightBrace">
            <a:avLst>
              <a:gd name="adj1" fmla="val 28672"/>
              <a:gd name="adj2" fmla="val 49482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2" name="Object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80386685"/>
              </p:ext>
            </p:extLst>
          </p:nvPr>
        </p:nvGraphicFramePr>
        <p:xfrm>
          <a:off x="6739928" y="5680947"/>
          <a:ext cx="1308100" cy="558800"/>
        </p:xfrm>
        <a:graphic>
          <a:graphicData uri="http://schemas.openxmlformats.org/presentationml/2006/ole">
            <p:oleObj spid="_x0000_s31748" name="Equation" r:id="rId5" imgW="533160" imgH="2286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745649" y="5257800"/>
            <a:ext cx="3071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n-lt"/>
              </a:rPr>
              <a:t>Dirichlet</a:t>
            </a:r>
            <a:r>
              <a:rPr lang="en-US" dirty="0" smtClean="0">
                <a:latin typeface="+mn-lt"/>
              </a:rPr>
              <a:t> Function:</a:t>
            </a:r>
            <a:endParaRPr lang="en-US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757706" y="5257800"/>
            <a:ext cx="3155182" cy="10751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5" name="Group 52"/>
          <p:cNvGrpSpPr/>
          <p:nvPr/>
        </p:nvGrpSpPr>
        <p:grpSpPr>
          <a:xfrm>
            <a:off x="5739059" y="2366537"/>
            <a:ext cx="2902801" cy="873543"/>
            <a:chOff x="5720953" y="1975662"/>
            <a:chExt cx="2902801" cy="873543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>
              <a:off x="5778104" y="2529252"/>
              <a:ext cx="28456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" name="Group 19"/>
            <p:cNvGrpSpPr/>
            <p:nvPr/>
          </p:nvGrpSpPr>
          <p:grpSpPr>
            <a:xfrm>
              <a:off x="5778104" y="1975662"/>
              <a:ext cx="101075" cy="562446"/>
              <a:chOff x="950614" y="1760899"/>
              <a:chExt cx="117695" cy="765018"/>
            </a:xfrm>
          </p:grpSpPr>
          <p:cxnSp>
            <p:nvCxnSpPr>
              <p:cNvPr id="49" name="Straight Connector 48"/>
              <p:cNvCxnSpPr/>
              <p:nvPr/>
            </p:nvCxnSpPr>
            <p:spPr bwMode="auto">
              <a:xfrm>
                <a:off x="10139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0" name="Oval 49"/>
              <p:cNvSpPr/>
              <p:nvPr/>
            </p:nvSpPr>
            <p:spPr bwMode="auto">
              <a:xfrm>
                <a:off x="9506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8" name="Group 20"/>
            <p:cNvGrpSpPr/>
            <p:nvPr/>
          </p:nvGrpSpPr>
          <p:grpSpPr>
            <a:xfrm>
              <a:off x="5894150" y="1975662"/>
              <a:ext cx="101075" cy="562446"/>
              <a:chOff x="1103014" y="1760899"/>
              <a:chExt cx="117695" cy="765018"/>
            </a:xfrm>
          </p:grpSpPr>
          <p:cxnSp>
            <p:nvCxnSpPr>
              <p:cNvPr id="47" name="Straight Connector 46"/>
              <p:cNvCxnSpPr/>
              <p:nvPr/>
            </p:nvCxnSpPr>
            <p:spPr bwMode="auto">
              <a:xfrm>
                <a:off x="11663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8" name="Oval 47"/>
              <p:cNvSpPr/>
              <p:nvPr/>
            </p:nvSpPr>
            <p:spPr bwMode="auto">
              <a:xfrm>
                <a:off x="11030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9" name="Group 21"/>
            <p:cNvGrpSpPr/>
            <p:nvPr/>
          </p:nvGrpSpPr>
          <p:grpSpPr>
            <a:xfrm>
              <a:off x="6010196" y="1975662"/>
              <a:ext cx="101075" cy="562446"/>
              <a:chOff x="1255414" y="1760899"/>
              <a:chExt cx="117695" cy="765018"/>
            </a:xfrm>
          </p:grpSpPr>
          <p:cxnSp>
            <p:nvCxnSpPr>
              <p:cNvPr id="45" name="Straight Connector 44"/>
              <p:cNvCxnSpPr/>
              <p:nvPr/>
            </p:nvCxnSpPr>
            <p:spPr bwMode="auto">
              <a:xfrm>
                <a:off x="13187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6" name="Oval 45"/>
              <p:cNvSpPr/>
              <p:nvPr/>
            </p:nvSpPr>
            <p:spPr bwMode="auto">
              <a:xfrm>
                <a:off x="12554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20" name="Group 22"/>
            <p:cNvGrpSpPr/>
            <p:nvPr/>
          </p:nvGrpSpPr>
          <p:grpSpPr>
            <a:xfrm>
              <a:off x="6126243" y="1975662"/>
              <a:ext cx="101075" cy="562446"/>
              <a:chOff x="1407814" y="1760899"/>
              <a:chExt cx="117695" cy="765018"/>
            </a:xfrm>
          </p:grpSpPr>
          <p:cxnSp>
            <p:nvCxnSpPr>
              <p:cNvPr id="43" name="Straight Connector 42"/>
              <p:cNvCxnSpPr/>
              <p:nvPr/>
            </p:nvCxnSpPr>
            <p:spPr bwMode="auto">
              <a:xfrm>
                <a:off x="14711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4" name="Oval 43"/>
              <p:cNvSpPr/>
              <p:nvPr/>
            </p:nvSpPr>
            <p:spPr bwMode="auto">
              <a:xfrm>
                <a:off x="14078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21" name="Group 23"/>
            <p:cNvGrpSpPr/>
            <p:nvPr/>
          </p:nvGrpSpPr>
          <p:grpSpPr>
            <a:xfrm>
              <a:off x="6242289" y="1975662"/>
              <a:ext cx="101075" cy="562446"/>
              <a:chOff x="1560214" y="1760899"/>
              <a:chExt cx="117695" cy="765018"/>
            </a:xfrm>
          </p:grpSpPr>
          <p:cxnSp>
            <p:nvCxnSpPr>
              <p:cNvPr id="41" name="Straight Connector 40"/>
              <p:cNvCxnSpPr/>
              <p:nvPr/>
            </p:nvCxnSpPr>
            <p:spPr bwMode="auto">
              <a:xfrm>
                <a:off x="16235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2" name="Oval 41"/>
              <p:cNvSpPr/>
              <p:nvPr/>
            </p:nvSpPr>
            <p:spPr bwMode="auto">
              <a:xfrm>
                <a:off x="15602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22" name="Group 24"/>
            <p:cNvGrpSpPr/>
            <p:nvPr/>
          </p:nvGrpSpPr>
          <p:grpSpPr>
            <a:xfrm>
              <a:off x="6358335" y="2471545"/>
              <a:ext cx="565259" cy="86530"/>
              <a:chOff x="1626254" y="2447426"/>
              <a:chExt cx="658206" cy="117695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1761382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1896510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2031638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2166765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1626254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23" name="Group 40"/>
            <p:cNvGrpSpPr/>
            <p:nvPr/>
          </p:nvGrpSpPr>
          <p:grpSpPr>
            <a:xfrm>
              <a:off x="6950400" y="2469362"/>
              <a:ext cx="565259" cy="86530"/>
              <a:chOff x="1626254" y="2447426"/>
              <a:chExt cx="658206" cy="117695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1761382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>
                <a:off x="1896510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2031638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2166765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1626254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24" name="Group 46"/>
            <p:cNvGrpSpPr/>
            <p:nvPr/>
          </p:nvGrpSpPr>
          <p:grpSpPr>
            <a:xfrm>
              <a:off x="7533779" y="2469362"/>
              <a:ext cx="565259" cy="86530"/>
              <a:chOff x="1626254" y="2447426"/>
              <a:chExt cx="658206" cy="117695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1761382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1896510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>
                <a:off x="2031638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>
                <a:off x="2166765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 bwMode="auto">
              <a:xfrm>
                <a:off x="1626254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2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03648639"/>
                </p:ext>
              </p:extLst>
            </p:nvPr>
          </p:nvGraphicFramePr>
          <p:xfrm>
            <a:off x="5720953" y="2538108"/>
            <a:ext cx="215375" cy="311097"/>
          </p:xfrm>
          <a:graphic>
            <a:graphicData uri="http://schemas.openxmlformats.org/presentationml/2006/ole">
              <p:oleObj spid="_x0000_s31749" name="Equation" r:id="rId6" imgW="114120" imgH="164880" progId="Equation.3">
                <p:embed/>
              </p:oleObj>
            </a:graphicData>
          </a:graphic>
        </p:graphicFrame>
      </p:grpSp>
      <p:graphicFrame>
        <p:nvGraphicFramePr>
          <p:cNvPr id="51" name="Object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91136436"/>
              </p:ext>
            </p:extLst>
          </p:nvPr>
        </p:nvGraphicFramePr>
        <p:xfrm>
          <a:off x="8343410" y="2521990"/>
          <a:ext cx="298450" cy="333375"/>
        </p:xfrm>
        <a:graphic>
          <a:graphicData uri="http://schemas.openxmlformats.org/presentationml/2006/ole">
            <p:oleObj spid="_x0000_s31750" name="Equation" r:id="rId7" imgW="114102" imgH="126780" progId="Equation.3">
              <p:embed/>
            </p:oleObj>
          </a:graphicData>
        </a:graphic>
      </p:graphicFrame>
      <p:graphicFrame>
        <p:nvGraphicFramePr>
          <p:cNvPr id="52" name="Object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68419232"/>
              </p:ext>
            </p:extLst>
          </p:nvPr>
        </p:nvGraphicFramePr>
        <p:xfrm>
          <a:off x="6281460" y="2860237"/>
          <a:ext cx="392112" cy="479425"/>
        </p:xfrm>
        <a:graphic>
          <a:graphicData uri="http://schemas.openxmlformats.org/presentationml/2006/ole">
            <p:oleObj spid="_x0000_s31751" name="Equation" r:id="rId8" imgW="1648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9B6E71-E4B3-4643-9998-39438031B0F3}" type="slidenum">
              <a:rPr lang="en-US" smtClean="0">
                <a:ea typeface="ＭＳ Ｐゴシック" pitchFamily="34" charset="-128"/>
              </a:rPr>
              <a:pPr/>
              <a:t>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License Info for </a:t>
            </a:r>
            <a:r>
              <a:rPr lang="en-US" sz="3600" dirty="0" err="1" smtClean="0">
                <a:ea typeface="ＭＳ Ｐゴシック" pitchFamily="34" charset="-128"/>
              </a:rPr>
              <a:t>DSPFirst</a:t>
            </a:r>
            <a:r>
              <a:rPr lang="en-US" sz="3600" dirty="0" smtClean="0">
                <a:ea typeface="ＭＳ Ｐゴシック" pitchFamily="34" charset="-128"/>
              </a:rPr>
              <a:t> Slides</a:t>
            </a:r>
          </a:p>
        </p:txBody>
      </p:sp>
      <p:sp>
        <p:nvSpPr>
          <p:cNvPr id="2867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This work released under a </a:t>
            </a:r>
            <a:r>
              <a:rPr lang="en-US" sz="2400" smtClean="0">
                <a:ea typeface="ＭＳ Ｐゴシック" pitchFamily="34" charset="-128"/>
                <a:hlinkClick r:id="rId2"/>
              </a:rPr>
              <a:t>Creative Commons License</a:t>
            </a:r>
            <a:r>
              <a:rPr lang="en-US" sz="2400" smtClean="0">
                <a:ea typeface="ＭＳ Ｐゴシック" pitchFamily="34" charset="-128"/>
              </a:rPr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pitchFamily="34" charset="0"/>
                <a:ea typeface="ＭＳ Ｐゴシック" pitchFamily="34" charset="-128"/>
              </a:rPr>
              <a:t> </a:t>
            </a:r>
            <a:endParaRPr lang="en-US" sz="18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pitchFamily="34" charset="0"/>
                <a:ea typeface="ＭＳ Ｐゴシック" pitchFamily="34" charset="-128"/>
                <a:hlinkClick r:id="rId3"/>
              </a:rPr>
              <a:t>Full Text of the License</a:t>
            </a:r>
            <a:endParaRPr lang="en-US" sz="1800" smtClean="0">
              <a:latin typeface="Verdana" pitchFamily="34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pitchFamily="34" charset="0"/>
                <a:ea typeface="ＭＳ Ｐゴシック" pitchFamily="34" charset="-128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DTFT Pairs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697FF-4356-43A9-A2BE-A38A372AB51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32770" name="Object 2"/>
          <p:cNvGraphicFramePr>
            <a:graphicFrameLocks noGrp="1" noChangeAspect="1"/>
          </p:cNvGraphicFramePr>
          <p:nvPr/>
        </p:nvGraphicFramePr>
        <p:xfrm>
          <a:off x="1008063" y="2590800"/>
          <a:ext cx="5926137" cy="1052513"/>
        </p:xfrm>
        <a:graphic>
          <a:graphicData uri="http://schemas.openxmlformats.org/presentationml/2006/ole">
            <p:oleObj spid="_x0000_s38914" name="Equation" r:id="rId3" imgW="2209680" imgH="393480" progId="Equation.3">
              <p:embed/>
            </p:oleObj>
          </a:graphicData>
        </a:graphic>
      </p:graphicFrame>
      <p:graphicFrame>
        <p:nvGraphicFramePr>
          <p:cNvPr id="32771" name="Object 3"/>
          <p:cNvGraphicFramePr>
            <a:graphicFrameLocks noGrp="1" noChangeAspect="1"/>
          </p:cNvGraphicFramePr>
          <p:nvPr/>
        </p:nvGraphicFramePr>
        <p:xfrm>
          <a:off x="1066800" y="1716087"/>
          <a:ext cx="5824537" cy="646113"/>
        </p:xfrm>
        <a:graphic>
          <a:graphicData uri="http://schemas.openxmlformats.org/presentationml/2006/ole">
            <p:oleObj spid="_x0000_s38915" name="Equation" r:id="rId4" imgW="2171520" imgH="241200" progId="Equation.3">
              <p:embed/>
            </p:oleObj>
          </a:graphicData>
        </a:graphic>
      </p:graphicFrame>
      <p:graphicFrame>
        <p:nvGraphicFramePr>
          <p:cNvPr id="32772" name="Object 4"/>
          <p:cNvGraphicFramePr>
            <a:graphicFrameLocks noGrp="1" noChangeAspect="1"/>
          </p:cNvGraphicFramePr>
          <p:nvPr/>
        </p:nvGraphicFramePr>
        <p:xfrm>
          <a:off x="533400" y="3838575"/>
          <a:ext cx="6570662" cy="1190625"/>
        </p:xfrm>
        <a:graphic>
          <a:graphicData uri="http://schemas.openxmlformats.org/presentationml/2006/ole">
            <p:oleObj spid="_x0000_s38916" name="Equation" r:id="rId5" imgW="2793960" imgH="507960" progId="Equation.3">
              <p:embed/>
            </p:oleObj>
          </a:graphicData>
        </a:graphic>
      </p:graphicFrame>
      <p:graphicFrame>
        <p:nvGraphicFramePr>
          <p:cNvPr id="32773" name="Object 5"/>
          <p:cNvGraphicFramePr>
            <a:graphicFrameLocks noGrp="1" noChangeAspect="1"/>
          </p:cNvGraphicFramePr>
          <p:nvPr/>
        </p:nvGraphicFramePr>
        <p:xfrm>
          <a:off x="531813" y="5253037"/>
          <a:ext cx="7885112" cy="1071563"/>
        </p:xfrm>
        <a:graphic>
          <a:graphicData uri="http://schemas.openxmlformats.org/presentationml/2006/ole">
            <p:oleObj spid="_x0000_s38917" name="Equation" r:id="rId6" imgW="3352680" imgH="4572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48484" y="2683609"/>
            <a:ext cx="1390124" cy="646331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Right-sided</a:t>
            </a:r>
          </a:p>
          <a:p>
            <a:r>
              <a:rPr lang="en-US" sz="1800" dirty="0" smtClean="0">
                <a:latin typeface="+mn-lt"/>
              </a:rPr>
              <a:t>Exponential</a:t>
            </a:r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9000" y="3925669"/>
            <a:ext cx="1736373" cy="646331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sinc</a:t>
            </a:r>
            <a:r>
              <a:rPr lang="en-US" sz="1800" dirty="0" smtClean="0">
                <a:latin typeface="+mn-lt"/>
              </a:rPr>
              <a:t> function</a:t>
            </a:r>
          </a:p>
          <a:p>
            <a:r>
              <a:rPr lang="en-US" sz="1800" dirty="0" smtClean="0">
                <a:latin typeface="+mn-lt"/>
              </a:rPr>
              <a:t>is </a:t>
            </a:r>
            <a:r>
              <a:rPr lang="en-US" sz="1800" b="1" dirty="0" err="1" smtClean="0">
                <a:latin typeface="+mn-lt"/>
              </a:rPr>
              <a:t>Bandlimited</a:t>
            </a:r>
            <a:endParaRPr lang="en-US" sz="1800" b="1" dirty="0" smtClean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3848" y="1776137"/>
            <a:ext cx="1903085" cy="369332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Delayed Impulse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DTFT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697FF-4356-43A9-A2BE-A38A372AB51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828800"/>
            <a:ext cx="8178800" cy="41719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The DTFT provides a </a:t>
            </a:r>
            <a:r>
              <a:rPr kumimoji="1" lang="en-US" sz="2800" b="1" i="1" u="sng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frequency-domain</a:t>
            </a:r>
            <a:r>
              <a:rPr kumimoji="1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 representation that is invaluable for thinking about signals and solving DSP problems.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  <a:defRPr/>
            </a:pPr>
            <a:endParaRPr kumimoji="1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To use it effectively you must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know </a:t>
            </a:r>
            <a:r>
              <a:rPr kumimoji="1" lang="en-US" sz="2400" b="1" i="0" u="sng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PAIRS</a:t>
            </a:r>
            <a:r>
              <a:rPr kumimoji="1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: the Fourier transforms of certain important signals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know </a:t>
            </a:r>
            <a:r>
              <a:rPr kumimoji="1" lang="en-US" sz="2400" b="1" i="1" u="sng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properties</a:t>
            </a:r>
            <a:r>
              <a:rPr kumimoji="1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and certain key </a:t>
            </a:r>
            <a:r>
              <a:rPr kumimoji="1" lang="en-US" sz="2400" b="1" i="1" u="sng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theorems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be able to combine time-domain and frequency domain methods appropriately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99735-ECFA-49D0-B85E-ED61AD15FC4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106593429"/>
              </p:ext>
            </p:extLst>
          </p:nvPr>
        </p:nvGraphicFramePr>
        <p:xfrm>
          <a:off x="4014110" y="2091947"/>
          <a:ext cx="3669356" cy="1184653"/>
        </p:xfrm>
        <a:graphic>
          <a:graphicData uri="http://schemas.openxmlformats.org/presentationml/2006/ole">
            <p:oleObj spid="_x0000_s33794" name="Equation" r:id="rId3" imgW="1333440" imgH="4316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985645547"/>
              </p:ext>
            </p:extLst>
          </p:nvPr>
        </p:nvGraphicFramePr>
        <p:xfrm>
          <a:off x="3850771" y="4010025"/>
          <a:ext cx="4860925" cy="1095375"/>
        </p:xfrm>
        <a:graphic>
          <a:graphicData uri="http://schemas.openxmlformats.org/presentationml/2006/ole">
            <p:oleObj spid="_x0000_s33795" name="Equation" r:id="rId4" imgW="1739880" imgH="39348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8279" y="1936090"/>
            <a:ext cx="3241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Discrete-time Fourier Transform (DTFT)</a:t>
            </a:r>
            <a:endParaRPr lang="en-US" sz="28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279" y="3829373"/>
            <a:ext cx="32683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Inverse Discrete-time Fourier Transform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READING ASSIGNMENTS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This Lecture: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Chapter 7, Section </a:t>
            </a:r>
            <a:r>
              <a:rPr lang="en-US" dirty="0" smtClean="0">
                <a:ea typeface="ＭＳ Ｐゴシック" pitchFamily="34" charset="-128"/>
              </a:rPr>
              <a:t>7-1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Generalize the Frequency Response</a:t>
            </a:r>
          </a:p>
          <a:p>
            <a:pPr lvl="3"/>
            <a:endParaRPr lang="en-US" sz="1400" dirty="0" smtClean="0"/>
          </a:p>
          <a:p>
            <a:r>
              <a:rPr lang="en-US" sz="2400" dirty="0" smtClean="0"/>
              <a:t>Introduce </a:t>
            </a:r>
            <a:r>
              <a:rPr lang="en-US" sz="2400" b="1" u="sng" dirty="0" smtClean="0"/>
              <a:t>DTFT</a:t>
            </a:r>
            <a:r>
              <a:rPr lang="en-US" sz="2400" dirty="0" smtClean="0"/>
              <a:t>, discrete-time Fourier transform, for discrete time sequences that may not be finite or periodic</a:t>
            </a:r>
          </a:p>
          <a:p>
            <a:pPr lvl="3"/>
            <a:endParaRPr lang="en-US" sz="1400" dirty="0" smtClean="0"/>
          </a:p>
          <a:p>
            <a:r>
              <a:rPr lang="en-US" sz="2400" dirty="0" smtClean="0"/>
              <a:t>Establish general concept of “</a:t>
            </a:r>
            <a:r>
              <a:rPr lang="en-US" sz="2400" b="1" u="sng" dirty="0" smtClean="0"/>
              <a:t>frequency</a:t>
            </a:r>
            <a:r>
              <a:rPr lang="en-US" sz="2400" dirty="0" smtClean="0"/>
              <a:t> </a:t>
            </a:r>
            <a:r>
              <a:rPr lang="en-US" sz="2400" b="1" u="sng" dirty="0" smtClean="0"/>
              <a:t>domain</a:t>
            </a:r>
            <a:r>
              <a:rPr lang="en-US" sz="2400" dirty="0" smtClean="0"/>
              <a:t>” representations and </a:t>
            </a:r>
            <a:r>
              <a:rPr lang="en-US" sz="2400" b="1" u="sng" dirty="0" smtClean="0"/>
              <a:t>spectrum</a:t>
            </a:r>
            <a:r>
              <a:rPr lang="en-US" sz="2400" dirty="0" smtClean="0"/>
              <a:t> that is a </a:t>
            </a:r>
            <a:r>
              <a:rPr lang="en-US" sz="2400" b="1" u="sng" dirty="0" smtClean="0"/>
              <a:t>continuous</a:t>
            </a:r>
            <a:r>
              <a:rPr lang="en-US" sz="2400" dirty="0" smtClean="0"/>
              <a:t> function of (normalized) frequency – not necessarily just a line spectrum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99735-ECFA-49D0-B85E-ED61AD15FC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dirty="0" smtClean="0"/>
              <a:t>The Frequency Response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99735-ECFA-49D0-B85E-ED61AD15FC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2209800" y="1758189"/>
            <a:ext cx="4419600" cy="1143000"/>
            <a:chOff x="1584" y="932"/>
            <a:chExt cx="2784" cy="72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400" y="932"/>
              <a:ext cx="1152" cy="720"/>
            </a:xfrm>
            <a:prstGeom prst="rect">
              <a:avLst/>
            </a:prstGeom>
            <a:noFill/>
            <a:ln w="3810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584" y="1296"/>
              <a:ext cx="81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3552" y="1296"/>
              <a:ext cx="81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604" y="980"/>
              <a:ext cx="756" cy="6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Arial" charset="0"/>
                </a:rPr>
                <a:t>LTI</a:t>
              </a:r>
            </a:p>
            <a:p>
              <a:pPr algn="ctr">
                <a:spcBef>
                  <a:spcPct val="50000"/>
                </a:spcBef>
              </a:pPr>
              <a:r>
                <a:rPr lang="en-US" dirty="0">
                  <a:latin typeface="Arial" charset="0"/>
                </a:rPr>
                <a:t>System</a:t>
              </a:r>
              <a:endParaRPr lang="en-US" dirty="0">
                <a:latin typeface="Times" pitchFamily="18" charset="0"/>
              </a:endParaRPr>
            </a:p>
          </p:txBody>
        </p:sp>
      </p:grpSp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2133600" y="1890269"/>
          <a:ext cx="762000" cy="412750"/>
        </p:xfrm>
        <a:graphic>
          <a:graphicData uri="http://schemas.openxmlformats.org/presentationml/2006/ole">
            <p:oleObj spid="_x0000_s3074" name="Equation" r:id="rId3" imgW="609600" imgH="330200" progId="Equation.DSMT36">
              <p:embed/>
            </p:oleObj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5951538" y="1890269"/>
          <a:ext cx="746125" cy="428625"/>
        </p:xfrm>
        <a:graphic>
          <a:graphicData uri="http://schemas.openxmlformats.org/presentationml/2006/ole">
            <p:oleObj spid="_x0000_s3075" name="Equation" r:id="rId4" imgW="596900" imgH="342900" progId="Equation.DSMT36">
              <p:embed/>
            </p:oleObj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2133600" y="2428114"/>
          <a:ext cx="762000" cy="444500"/>
        </p:xfrm>
        <a:graphic>
          <a:graphicData uri="http://schemas.openxmlformats.org/presentationml/2006/ole">
            <p:oleObj spid="_x0000_s3076" name="Equation" r:id="rId5" imgW="609600" imgH="355600" progId="Equation.DSMT36">
              <p:embed/>
            </p:oleObj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5951538" y="2443989"/>
          <a:ext cx="746125" cy="428625"/>
        </p:xfrm>
        <a:graphic>
          <a:graphicData uri="http://schemas.openxmlformats.org/presentationml/2006/ole">
            <p:oleObj spid="_x0000_s3077" name="Equation" r:id="rId6" imgW="596900" imgH="342900" progId="Equation.DSMT36">
              <p:embed/>
            </p:oleObj>
          </a:graphicData>
        </a:graphic>
      </p:graphicFrame>
      <p:graphicFrame>
        <p:nvGraphicFramePr>
          <p:cNvPr id="16" name="Object 11"/>
          <p:cNvGraphicFramePr>
            <a:graphicFrameLocks noGrp="1" noChangeAspect="1"/>
          </p:cNvGraphicFramePr>
          <p:nvPr/>
        </p:nvGraphicFramePr>
        <p:xfrm>
          <a:off x="2982913" y="3605213"/>
          <a:ext cx="3414712" cy="1042987"/>
        </p:xfrm>
        <a:graphic>
          <a:graphicData uri="http://schemas.openxmlformats.org/presentationml/2006/ole">
            <p:oleObj spid="_x0000_s3078" name="Equation" r:id="rId7" imgW="1409400" imgH="431640" progId="Equation.3">
              <p:embed/>
            </p:oleObj>
          </a:graphicData>
        </a:graphic>
      </p:graphicFrame>
      <p:graphicFrame>
        <p:nvGraphicFramePr>
          <p:cNvPr id="17" name="Object 12"/>
          <p:cNvGraphicFramePr>
            <a:graphicFrameLocks noGrp="1" noChangeAspect="1"/>
          </p:cNvGraphicFramePr>
          <p:nvPr/>
        </p:nvGraphicFramePr>
        <p:xfrm>
          <a:off x="2209800" y="4760416"/>
          <a:ext cx="5034046" cy="594855"/>
        </p:xfrm>
        <a:graphic>
          <a:graphicData uri="http://schemas.openxmlformats.org/presentationml/2006/ole">
            <p:oleObj spid="_x0000_s3079" name="Equation" r:id="rId8" imgW="1930320" imgH="228600" progId="Equation.3">
              <p:embed/>
            </p:oleObj>
          </a:graphicData>
        </a:graphic>
      </p:graphicFrame>
      <p:graphicFrame>
        <p:nvGraphicFramePr>
          <p:cNvPr id="18" name="Object 13"/>
          <p:cNvGraphicFramePr>
            <a:graphicFrameLocks noGrp="1" noChangeAspect="1"/>
          </p:cNvGraphicFramePr>
          <p:nvPr/>
        </p:nvGraphicFramePr>
        <p:xfrm>
          <a:off x="1295400" y="5512426"/>
          <a:ext cx="6943725" cy="724862"/>
        </p:xfrm>
        <a:graphic>
          <a:graphicData uri="http://schemas.openxmlformats.org/presentationml/2006/ole">
            <p:oleObj spid="_x0000_s3080" name="Equation" r:id="rId9" imgW="2666880" imgH="279360" progId="Equation.3">
              <p:embed/>
            </p:oleObj>
          </a:graphicData>
        </a:graphic>
      </p:graphicFrame>
      <p:graphicFrame>
        <p:nvGraphicFramePr>
          <p:cNvPr id="19" name="Object 11"/>
          <p:cNvGraphicFramePr>
            <a:graphicFrameLocks noGrp="1" noChangeAspect="1"/>
          </p:cNvGraphicFramePr>
          <p:nvPr/>
        </p:nvGraphicFramePr>
        <p:xfrm>
          <a:off x="5801085" y="2902546"/>
          <a:ext cx="1876739" cy="552859"/>
        </p:xfrm>
        <a:graphic>
          <a:graphicData uri="http://schemas.openxmlformats.org/presentationml/2006/ole">
            <p:oleObj spid="_x0000_s3081" name="Equation" r:id="rId10" imgW="774360" imgH="228600" progId="Equation.3">
              <p:embed/>
            </p:oleObj>
          </a:graphicData>
        </a:graphic>
      </p:graphicFrame>
      <p:graphicFrame>
        <p:nvGraphicFramePr>
          <p:cNvPr id="20" name="Object 12"/>
          <p:cNvGraphicFramePr>
            <a:graphicFrameLocks noGrp="1" noChangeAspect="1"/>
          </p:cNvGraphicFramePr>
          <p:nvPr/>
        </p:nvGraphicFramePr>
        <p:xfrm>
          <a:off x="2268877" y="2930525"/>
          <a:ext cx="865187" cy="574675"/>
        </p:xfrm>
        <a:graphic>
          <a:graphicData uri="http://schemas.openxmlformats.org/presentationml/2006/ole">
            <p:oleObj spid="_x0000_s3082" name="Equation" r:id="rId11" imgW="30456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914400"/>
          </a:xfrm>
        </p:spPr>
        <p:txBody>
          <a:bodyPr/>
          <a:lstStyle/>
          <a:p>
            <a:r>
              <a:rPr lang="en-US" sz="3600" dirty="0" smtClean="0"/>
              <a:t>Discrete-Time Fourier Transform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the </a:t>
            </a:r>
            <a:r>
              <a:rPr lang="en-US" b="1" u="sng" dirty="0" smtClean="0"/>
              <a:t>DTFT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Forward DTFT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Inverse DTFT</a:t>
            </a:r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Always periodic with a period of 2</a:t>
            </a:r>
            <a:r>
              <a:rPr lang="en-US" dirty="0" smtClean="0">
                <a:sym typeface="Symbol"/>
              </a:rPr>
              <a:t>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99735-ECFA-49D0-B85E-ED61AD15FC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12" name="Object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448443525"/>
              </p:ext>
            </p:extLst>
          </p:nvPr>
        </p:nvGraphicFramePr>
        <p:xfrm>
          <a:off x="4138323" y="2849632"/>
          <a:ext cx="4461834" cy="1006405"/>
        </p:xfrm>
        <a:graphic>
          <a:graphicData uri="http://schemas.openxmlformats.org/presentationml/2006/ole">
            <p:oleObj spid="_x0000_s5122" name="Equation" r:id="rId3" imgW="1739880" imgH="39348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976855709"/>
              </p:ext>
            </p:extLst>
          </p:nvPr>
        </p:nvGraphicFramePr>
        <p:xfrm>
          <a:off x="5181600" y="1676400"/>
          <a:ext cx="3230563" cy="1042987"/>
        </p:xfrm>
        <a:graphic>
          <a:graphicData uri="http://schemas.openxmlformats.org/presentationml/2006/ole">
            <p:oleObj spid="_x0000_s5123" name="Equation" r:id="rId4" imgW="1333440" imgH="43164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18683499"/>
              </p:ext>
            </p:extLst>
          </p:nvPr>
        </p:nvGraphicFramePr>
        <p:xfrm>
          <a:off x="4132514" y="3851275"/>
          <a:ext cx="4479925" cy="1025525"/>
        </p:xfrm>
        <a:graphic>
          <a:graphicData uri="http://schemas.openxmlformats.org/presentationml/2006/ole">
            <p:oleObj spid="_x0000_s5124" name="Equation" r:id="rId5" imgW="1714320" imgH="393480" progId="Equation.3">
              <p:embed/>
            </p:oleObj>
          </a:graphicData>
        </a:graphic>
      </p:graphicFrame>
      <p:sp>
        <p:nvSpPr>
          <p:cNvPr id="15" name="Freeform 14"/>
          <p:cNvSpPr/>
          <p:nvPr/>
        </p:nvSpPr>
        <p:spPr bwMode="auto">
          <a:xfrm>
            <a:off x="3962400" y="3580613"/>
            <a:ext cx="245036" cy="642796"/>
          </a:xfrm>
          <a:custGeom>
            <a:avLst/>
            <a:gdLst>
              <a:gd name="connsiteX0" fmla="*/ 217876 w 245036"/>
              <a:gd name="connsiteY0" fmla="*/ 0 h 642796"/>
              <a:gd name="connsiteX1" fmla="*/ 63967 w 245036"/>
              <a:gd name="connsiteY1" fmla="*/ 117695 h 642796"/>
              <a:gd name="connsiteX2" fmla="*/ 592 w 245036"/>
              <a:gd name="connsiteY2" fmla="*/ 298764 h 642796"/>
              <a:gd name="connsiteX3" fmla="*/ 45860 w 245036"/>
              <a:gd name="connsiteY3" fmla="*/ 525101 h 642796"/>
              <a:gd name="connsiteX4" fmla="*/ 245036 w 245036"/>
              <a:gd name="connsiteY4" fmla="*/ 642796 h 64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36" h="642796">
                <a:moveTo>
                  <a:pt x="217876" y="0"/>
                </a:moveTo>
                <a:cubicBezTo>
                  <a:pt x="159028" y="33950"/>
                  <a:pt x="100181" y="67901"/>
                  <a:pt x="63967" y="117695"/>
                </a:cubicBezTo>
                <a:cubicBezTo>
                  <a:pt x="27753" y="167489"/>
                  <a:pt x="3610" y="230863"/>
                  <a:pt x="592" y="298764"/>
                </a:cubicBezTo>
                <a:cubicBezTo>
                  <a:pt x="-2426" y="366665"/>
                  <a:pt x="5119" y="467762"/>
                  <a:pt x="45860" y="525101"/>
                </a:cubicBezTo>
                <a:cubicBezTo>
                  <a:pt x="86601" y="582440"/>
                  <a:pt x="165818" y="612618"/>
                  <a:pt x="245036" y="642796"/>
                </a:cubicBezTo>
              </a:path>
            </a:pathLst>
          </a:custGeom>
          <a:noFill/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5125" name="Object 5"/>
          <p:cNvGraphicFramePr>
            <a:graphicFrameLocks noGrp="1" noChangeAspect="1"/>
          </p:cNvGraphicFramePr>
          <p:nvPr/>
        </p:nvGraphicFramePr>
        <p:xfrm>
          <a:off x="5410200" y="5638800"/>
          <a:ext cx="3160713" cy="546100"/>
        </p:xfrm>
        <a:graphic>
          <a:graphicData uri="http://schemas.openxmlformats.org/presentationml/2006/ole">
            <p:oleObj spid="_x0000_s5125" name="Equation" r:id="rId6" imgW="13204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Transform?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Change problem from one domain to another to make it easier</a:t>
            </a:r>
          </a:p>
          <a:p>
            <a:pPr lvl="3"/>
            <a:endParaRPr lang="en-US" sz="1600" dirty="0" smtClean="0"/>
          </a:p>
          <a:p>
            <a:r>
              <a:rPr lang="en-US" sz="2800" dirty="0" smtClean="0"/>
              <a:t>Example: </a:t>
            </a:r>
            <a:r>
              <a:rPr lang="en-US" sz="2800" dirty="0" err="1" smtClean="0"/>
              <a:t>Phasors</a:t>
            </a:r>
            <a:endParaRPr lang="en-US" sz="2800" dirty="0" smtClean="0"/>
          </a:p>
          <a:p>
            <a:pPr lvl="1"/>
            <a:r>
              <a:rPr lang="en-US" sz="2400" dirty="0" smtClean="0"/>
              <a:t>Solve simultaneous sinusoid equations (hard)</a:t>
            </a:r>
          </a:p>
          <a:p>
            <a:pPr lvl="1"/>
            <a:r>
              <a:rPr lang="en-US" sz="2400" dirty="0" smtClean="0"/>
              <a:t>Invert a matrix of </a:t>
            </a:r>
            <a:r>
              <a:rPr lang="en-US" sz="2400" dirty="0" err="1" smtClean="0"/>
              <a:t>phasors</a:t>
            </a:r>
            <a:r>
              <a:rPr lang="en-US" sz="2400" dirty="0" smtClean="0"/>
              <a:t> (easy)</a:t>
            </a:r>
          </a:p>
          <a:p>
            <a:pPr lvl="3"/>
            <a:endParaRPr lang="en-US" sz="1600" dirty="0" smtClean="0"/>
          </a:p>
          <a:p>
            <a:r>
              <a:rPr lang="en-US" sz="2800" dirty="0" smtClean="0"/>
              <a:t>Has to be invertible</a:t>
            </a:r>
          </a:p>
          <a:p>
            <a:pPr lvl="1"/>
            <a:r>
              <a:rPr lang="en-US" sz="2400" dirty="0" smtClean="0"/>
              <a:t>Transform into new domain</a:t>
            </a:r>
          </a:p>
          <a:p>
            <a:pPr lvl="1"/>
            <a:r>
              <a:rPr lang="en-US" sz="2400" dirty="0" smtClean="0"/>
              <a:t>Return to original domain (inverse must be unique)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99735-ECFA-49D0-B85E-ED61AD15FC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Periodicity of DTFT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any integer m: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99735-ECFA-49D0-B85E-ED61AD15FC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" name="Object 146"/>
          <p:cNvGraphicFramePr>
            <a:graphicFrameLocks noGrp="1" noChangeAspect="1"/>
          </p:cNvGraphicFramePr>
          <p:nvPr/>
        </p:nvGraphicFramePr>
        <p:xfrm>
          <a:off x="233680" y="2895600"/>
          <a:ext cx="8713470" cy="2578032"/>
        </p:xfrm>
        <a:graphic>
          <a:graphicData uri="http://schemas.openxmlformats.org/presentationml/2006/ole">
            <p:oleObj spid="_x0000_s20482" name="Equation" r:id="rId3" imgW="2997000" imgH="888840" progId="Equation.3">
              <p:embed/>
            </p:oleObj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4998720" y="4544627"/>
            <a:ext cx="1026160" cy="112776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974080" y="58806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/>
        </p:nvGraphicFramePr>
        <p:xfrm>
          <a:off x="4298950" y="1905000"/>
          <a:ext cx="3244850" cy="560387"/>
        </p:xfrm>
        <a:graphic>
          <a:graphicData uri="http://schemas.openxmlformats.org/presentationml/2006/ole">
            <p:oleObj spid="_x0000_s20484" name="Equation" r:id="rId4" imgW="1320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Existence of DTFT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178800" cy="4171950"/>
          </a:xfrm>
        </p:spPr>
        <p:txBody>
          <a:bodyPr/>
          <a:lstStyle/>
          <a:p>
            <a:r>
              <a:rPr lang="en-US" sz="2400" dirty="0" smtClean="0"/>
              <a:t>Discrete-time Fourier transform (DTFT) exists – provided that the sequence is </a:t>
            </a:r>
            <a:r>
              <a:rPr lang="en-US" sz="2400" b="1" u="sng" dirty="0" smtClean="0"/>
              <a:t>absolutely-</a:t>
            </a:r>
            <a:r>
              <a:rPr lang="en-US" sz="2400" b="1" u="sng" dirty="0" err="1" smtClean="0"/>
              <a:t>summable</a:t>
            </a:r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sz="2400" dirty="0" smtClean="0"/>
              <a:t>DTFT applies to discrete time sequences, </a:t>
            </a:r>
            <a:r>
              <a:rPr lang="en-US" sz="2400" i="1" dirty="0" smtClean="0"/>
              <a:t>x</a:t>
            </a:r>
            <a:r>
              <a:rPr lang="en-US" sz="2400" dirty="0" smtClean="0"/>
              <a:t>[</a:t>
            </a:r>
            <a:r>
              <a:rPr lang="en-US" sz="2400" i="1" dirty="0" smtClean="0"/>
              <a:t>n</a:t>
            </a:r>
            <a:r>
              <a:rPr lang="en-US" sz="2400" dirty="0" smtClean="0"/>
              <a:t>], regardless of length (if </a:t>
            </a:r>
            <a:r>
              <a:rPr lang="en-US" sz="2400" i="1" dirty="0" smtClean="0"/>
              <a:t>x</a:t>
            </a:r>
            <a:r>
              <a:rPr lang="en-US" sz="2400" dirty="0" smtClean="0"/>
              <a:t>[</a:t>
            </a:r>
            <a:r>
              <a:rPr lang="en-US" sz="2400" i="1" dirty="0" smtClean="0"/>
              <a:t>n</a:t>
            </a:r>
            <a:r>
              <a:rPr lang="en-US" sz="2400" dirty="0" smtClean="0"/>
              <a:t>] is </a:t>
            </a:r>
            <a:r>
              <a:rPr lang="en-US" sz="2400" b="1" dirty="0" smtClean="0"/>
              <a:t>absolute </a:t>
            </a:r>
            <a:r>
              <a:rPr lang="en-US" sz="2400" b="1" dirty="0" err="1" smtClean="0"/>
              <a:t>summable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99735-ECFA-49D0-B85E-ED61AD15FC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21506" name="Object 2"/>
          <p:cNvGraphicFramePr>
            <a:graphicFrameLocks noGrp="1" noChangeAspect="1"/>
          </p:cNvGraphicFramePr>
          <p:nvPr/>
        </p:nvGraphicFramePr>
        <p:xfrm>
          <a:off x="1676400" y="2696357"/>
          <a:ext cx="6172200" cy="2332843"/>
        </p:xfrm>
        <a:graphic>
          <a:graphicData uri="http://schemas.openxmlformats.org/presentationml/2006/ole">
            <p:oleObj spid="_x0000_s21506" name="Equation" r:id="rId3" imgW="241272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1909</TotalTime>
  <Words>715</Words>
  <Application>Microsoft Office PowerPoint</Application>
  <PresentationFormat>On-screen Show (4:3)</PresentationFormat>
  <Paragraphs>155</Paragraphs>
  <Slides>22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2025-aLectures</vt:lpstr>
      <vt:lpstr>Equation</vt:lpstr>
      <vt:lpstr>DSP First, 2/e</vt:lpstr>
      <vt:lpstr>License Info for DSPFirst Slides</vt:lpstr>
      <vt:lpstr>READING ASSIGNMENTS</vt:lpstr>
      <vt:lpstr>Lecture Objective</vt:lpstr>
      <vt:lpstr>The Frequency Response</vt:lpstr>
      <vt:lpstr>Discrete-Time Fourier Transform</vt:lpstr>
      <vt:lpstr>What is a Transform?</vt:lpstr>
      <vt:lpstr>Periodicity of DTFT</vt:lpstr>
      <vt:lpstr>Existence of DTFT</vt:lpstr>
      <vt:lpstr>DTFT of a Single Sample </vt:lpstr>
      <vt:lpstr>Delayed Unit Impulse</vt:lpstr>
      <vt:lpstr>DTFT of Right-Sided Exponential</vt:lpstr>
      <vt:lpstr>Plotting: Magnitude and Angle Form</vt:lpstr>
      <vt:lpstr>Magnitude and Angle Plots</vt:lpstr>
      <vt:lpstr>Inverse DTFT ?</vt:lpstr>
      <vt:lpstr>SINC Function:</vt:lpstr>
      <vt:lpstr>SINC Function from the inverse DTFT integral</vt:lpstr>
      <vt:lpstr>SINC Function – Rectangle  DTFT pair</vt:lpstr>
      <vt:lpstr>DTFT of Rectangular Pulse</vt:lpstr>
      <vt:lpstr>Summary of DTFT Pairs</vt:lpstr>
      <vt:lpstr>Using the DTFT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#13</dc:title>
  <dc:creator>Jim McClellan</dc:creator>
  <cp:lastModifiedBy>mcclella</cp:lastModifiedBy>
  <cp:revision>348</cp:revision>
  <cp:lastPrinted>1999-10-01T12:26:52Z</cp:lastPrinted>
  <dcterms:created xsi:type="dcterms:W3CDTF">2009-10-12T13:06:16Z</dcterms:created>
  <dcterms:modified xsi:type="dcterms:W3CDTF">2016-08-13T20:39:56Z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