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3" r:id="rId1"/>
  </p:sldMasterIdLst>
  <p:notesMasterIdLst>
    <p:notesMasterId r:id="rId56"/>
  </p:notesMasterIdLst>
  <p:handoutMasterIdLst>
    <p:handoutMasterId r:id="rId57"/>
  </p:handoutMasterIdLst>
  <p:sldIdLst>
    <p:sldId id="256" r:id="rId2"/>
    <p:sldId id="312" r:id="rId3"/>
    <p:sldId id="344" r:id="rId4"/>
    <p:sldId id="314" r:id="rId5"/>
    <p:sldId id="316" r:id="rId6"/>
    <p:sldId id="317" r:id="rId7"/>
    <p:sldId id="315" r:id="rId8"/>
    <p:sldId id="320" r:id="rId9"/>
    <p:sldId id="319" r:id="rId10"/>
    <p:sldId id="318" r:id="rId11"/>
    <p:sldId id="321" r:id="rId12"/>
    <p:sldId id="322" r:id="rId13"/>
    <p:sldId id="325" r:id="rId14"/>
    <p:sldId id="323" r:id="rId15"/>
    <p:sldId id="328" r:id="rId16"/>
    <p:sldId id="327" r:id="rId17"/>
    <p:sldId id="326" r:id="rId18"/>
    <p:sldId id="329" r:id="rId19"/>
    <p:sldId id="332" r:id="rId20"/>
    <p:sldId id="331" r:id="rId21"/>
    <p:sldId id="337" r:id="rId22"/>
    <p:sldId id="338" r:id="rId23"/>
    <p:sldId id="340" r:id="rId24"/>
    <p:sldId id="339" r:id="rId25"/>
    <p:sldId id="333" r:id="rId26"/>
    <p:sldId id="341" r:id="rId27"/>
    <p:sldId id="343" r:id="rId28"/>
    <p:sldId id="287" r:id="rId29"/>
    <p:sldId id="288" r:id="rId30"/>
    <p:sldId id="285" r:id="rId31"/>
    <p:sldId id="342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</p:sldIdLst>
  <p:sldSz cx="9144000" cy="6858000" type="screen4x3"/>
  <p:notesSz cx="69215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66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34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656" y="-120"/>
      </p:cViewPr>
      <p:guideLst>
        <p:guide orient="horz" pos="2956"/>
        <p:guide pos="21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5.wmf"/><Relationship Id="rId4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73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7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4" Type="http://schemas.openxmlformats.org/officeDocument/2006/relationships/image" Target="../media/image8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4" Type="http://schemas.openxmlformats.org/officeDocument/2006/relationships/image" Target="../media/image8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3.wmf"/><Relationship Id="rId4" Type="http://schemas.openxmlformats.org/officeDocument/2006/relationships/image" Target="../media/image9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4" Type="http://schemas.openxmlformats.org/officeDocument/2006/relationships/image" Target="../media/image4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4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wmf"/><Relationship Id="rId1" Type="http://schemas.openxmlformats.org/officeDocument/2006/relationships/image" Target="../media/image3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4" Type="http://schemas.openxmlformats.org/officeDocument/2006/relationships/image" Target="../media/image131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7" Type="http://schemas.openxmlformats.org/officeDocument/2006/relationships/image" Target="../media/image143.wmf"/><Relationship Id="rId2" Type="http://schemas.openxmlformats.org/officeDocument/2006/relationships/image" Target="../media/image134.wmf"/><Relationship Id="rId1" Type="http://schemas.openxmlformats.org/officeDocument/2006/relationships/image" Target="../media/image139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3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image" Target="../media/image147.wmf"/><Relationship Id="rId7" Type="http://schemas.openxmlformats.org/officeDocument/2006/relationships/image" Target="../media/image151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Relationship Id="rId9" Type="http://schemas.openxmlformats.org/officeDocument/2006/relationships/image" Target="../media/image153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image" Target="../media/image156.wmf"/><Relationship Id="rId7" Type="http://schemas.openxmlformats.org/officeDocument/2006/relationships/image" Target="../media/image160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Relationship Id="rId9" Type="http://schemas.openxmlformats.org/officeDocument/2006/relationships/image" Target="../media/image162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4" Type="http://schemas.openxmlformats.org/officeDocument/2006/relationships/image" Target="../media/image166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6" Type="http://schemas.openxmlformats.org/officeDocument/2006/relationships/image" Target="../media/image111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0.w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12" Type="http://schemas.openxmlformats.org/officeDocument/2006/relationships/image" Target="../media/image3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38.wmf"/><Relationship Id="rId5" Type="http://schemas.openxmlformats.org/officeDocument/2006/relationships/image" Target="../media/image31.wmf"/><Relationship Id="rId10" Type="http://schemas.openxmlformats.org/officeDocument/2006/relationships/image" Target="../media/image37.wmf"/><Relationship Id="rId4" Type="http://schemas.openxmlformats.org/officeDocument/2006/relationships/image" Target="../media/image30.wmf"/><Relationship Id="rId9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915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fld id="{02767F33-A342-4C60-8010-C7B5074D2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2713" y="0"/>
            <a:ext cx="299878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44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57700"/>
            <a:ext cx="5076825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987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2713" y="8915400"/>
            <a:ext cx="299878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fld id="{5A6E126B-7DDB-44F4-86C4-58422BDF0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:\paint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7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latin typeface="Arial Black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 smtClean="0"/>
              <a:t>June 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9906A8BE-3F0B-48CB-BF0B-21DDA21281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2016</a:t>
            </a:r>
            <a:endParaRPr lang="en-US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28655-7A07-4C4D-ABF5-2214E92BE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2016</a:t>
            </a:r>
            <a:endParaRPr lang="en-US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145C0-44E0-454B-9899-92F93161E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2016</a:t>
            </a:r>
            <a:endParaRPr lang="en-US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99735-ECFA-49D0-B85E-ED61AD15FC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2016</a:t>
            </a:r>
            <a:endParaRPr lang="en-US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00AE1-2933-495E-B723-3D2F334EA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2016</a:t>
            </a:r>
            <a:endParaRPr lang="en-US"/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A42AD-0B3A-4018-A749-6068B7EC1F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2016</a:t>
            </a:r>
            <a:endParaRPr lang="en-US"/>
          </a:p>
        </p:txBody>
      </p:sp>
      <p:sp>
        <p:nvSpPr>
          <p:cNvPr id="8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9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0FF4F-78BA-42B2-B0EA-D64C134745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2016</a:t>
            </a:r>
            <a:endParaRPr lang="en-US"/>
          </a:p>
        </p:txBody>
      </p:sp>
      <p:sp>
        <p:nvSpPr>
          <p:cNvPr id="4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5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697FF-4356-43A9-A2BE-A38A372AB5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2016</a:t>
            </a:r>
            <a:endParaRPr lang="en-US"/>
          </a:p>
        </p:txBody>
      </p:sp>
      <p:sp>
        <p:nvSpPr>
          <p:cNvPr id="3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4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C8D2C-AC8F-4623-9316-C5B1B7570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2016</a:t>
            </a:r>
            <a:endParaRPr lang="en-US"/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F2500-0ECF-4F5B-AC4D-C97DC85BC0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2016</a:t>
            </a:r>
            <a:endParaRPr lang="en-US"/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7D537-6217-4A25-A5A3-240B926D89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050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699" name="Rectangle 20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6484" name="Rectangle 205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r>
              <a:rPr lang="en-US" smtClean="0"/>
              <a:t>June 2016</a:t>
            </a:r>
            <a:endParaRPr lang="en-US"/>
          </a:p>
        </p:txBody>
      </p:sp>
      <p:sp>
        <p:nvSpPr>
          <p:cNvPr id="276485" name="Rectangle 205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>
                <a:solidFill>
                  <a:schemeClr val="bg2"/>
                </a:solidFill>
                <a:latin typeface="Arial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276486" name="Rectangle 205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fld id="{E52C91A8-E916-49E9-A2CD-6D72627A7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9703" name="Picture 2055" descr="A:\paint.GIF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2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8.bin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6.bin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6.bin"/><Relationship Id="rId9" Type="http://schemas.openxmlformats.org/officeDocument/2006/relationships/oleObject" Target="../embeddings/oleObject41.bin"/><Relationship Id="rId14" Type="http://schemas.openxmlformats.org/officeDocument/2006/relationships/oleObject" Target="../embeddings/oleObject4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4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4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5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5.bin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4.bin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3.bin"/><Relationship Id="rId9" Type="http://schemas.openxmlformats.org/officeDocument/2006/relationships/oleObject" Target="../embeddings/oleObject5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image" Target="../media/image43.png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59.png"/><Relationship Id="rId4" Type="http://schemas.openxmlformats.org/officeDocument/2006/relationships/oleObject" Target="../embeddings/oleObject6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7.bin"/><Relationship Id="rId5" Type="http://schemas.openxmlformats.org/officeDocument/2006/relationships/oleObject" Target="../embeddings/oleObject66.bin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1.0/legalcode" TargetMode="External"/><Relationship Id="rId2" Type="http://schemas.openxmlformats.org/officeDocument/2006/relationships/hyperlink" Target="http://creativecommons.org/licenses/by-nc-sa/1.0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6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7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4.bin"/><Relationship Id="rId5" Type="http://schemas.openxmlformats.org/officeDocument/2006/relationships/oleObject" Target="../embeddings/oleObject73.bin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9.bin"/><Relationship Id="rId5" Type="http://schemas.openxmlformats.org/officeDocument/2006/relationships/image" Target="../media/image59.png"/><Relationship Id="rId4" Type="http://schemas.openxmlformats.org/officeDocument/2006/relationships/oleObject" Target="../embeddings/oleObject7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85.bin"/><Relationship Id="rId5" Type="http://schemas.openxmlformats.org/officeDocument/2006/relationships/oleObject" Target="../embeddings/oleObject84.bin"/><Relationship Id="rId4" Type="http://schemas.openxmlformats.org/officeDocument/2006/relationships/oleObject" Target="../embeddings/oleObject8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9.bin"/><Relationship Id="rId5" Type="http://schemas.openxmlformats.org/officeDocument/2006/relationships/oleObject" Target="../embeddings/oleObject88.bin"/><Relationship Id="rId4" Type="http://schemas.openxmlformats.org/officeDocument/2006/relationships/oleObject" Target="../embeddings/oleObject8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92.bin"/><Relationship Id="rId5" Type="http://schemas.openxmlformats.org/officeDocument/2006/relationships/oleObject" Target="../embeddings/oleObject91.bin"/><Relationship Id="rId4" Type="http://schemas.openxmlformats.org/officeDocument/2006/relationships/oleObject" Target="../embeddings/oleObject90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96.bin"/><Relationship Id="rId5" Type="http://schemas.openxmlformats.org/officeDocument/2006/relationships/oleObject" Target="../embeddings/oleObject95.bin"/><Relationship Id="rId4" Type="http://schemas.openxmlformats.org/officeDocument/2006/relationships/oleObject" Target="../embeddings/oleObject9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01.bin"/><Relationship Id="rId5" Type="http://schemas.openxmlformats.org/officeDocument/2006/relationships/oleObject" Target="../embeddings/oleObject100.bin"/><Relationship Id="rId4" Type="http://schemas.openxmlformats.org/officeDocument/2006/relationships/oleObject" Target="../embeddings/oleObject9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05.bin"/><Relationship Id="rId5" Type="http://schemas.openxmlformats.org/officeDocument/2006/relationships/oleObject" Target="../embeddings/oleObject104.bin"/><Relationship Id="rId4" Type="http://schemas.openxmlformats.org/officeDocument/2006/relationships/oleObject" Target="../embeddings/oleObject10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09.bin"/><Relationship Id="rId5" Type="http://schemas.openxmlformats.org/officeDocument/2006/relationships/oleObject" Target="../embeddings/oleObject108.bin"/><Relationship Id="rId4" Type="http://schemas.openxmlformats.org/officeDocument/2006/relationships/oleObject" Target="../embeddings/oleObject107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3" Type="http://schemas.openxmlformats.org/officeDocument/2006/relationships/oleObject" Target="../embeddings/oleObject112.bin"/><Relationship Id="rId7" Type="http://schemas.openxmlformats.org/officeDocument/2006/relationships/image" Target="../media/image10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15.bin"/><Relationship Id="rId5" Type="http://schemas.openxmlformats.org/officeDocument/2006/relationships/oleObject" Target="../embeddings/oleObject114.bin"/><Relationship Id="rId10" Type="http://schemas.openxmlformats.org/officeDocument/2006/relationships/oleObject" Target="../embeddings/oleObject118.bin"/><Relationship Id="rId4" Type="http://schemas.openxmlformats.org/officeDocument/2006/relationships/oleObject" Target="../embeddings/oleObject113.bin"/><Relationship Id="rId9" Type="http://schemas.openxmlformats.org/officeDocument/2006/relationships/oleObject" Target="../embeddings/oleObject11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22.bin"/><Relationship Id="rId5" Type="http://schemas.openxmlformats.org/officeDocument/2006/relationships/oleObject" Target="../embeddings/oleObject121.bin"/><Relationship Id="rId4" Type="http://schemas.openxmlformats.org/officeDocument/2006/relationships/oleObject" Target="../embeddings/oleObject120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26.bin"/><Relationship Id="rId5" Type="http://schemas.openxmlformats.org/officeDocument/2006/relationships/oleObject" Target="../embeddings/oleObject125.bin"/><Relationship Id="rId4" Type="http://schemas.openxmlformats.org/officeDocument/2006/relationships/oleObject" Target="../embeddings/oleObject124.bin"/><Relationship Id="rId9" Type="http://schemas.openxmlformats.org/officeDocument/2006/relationships/oleObject" Target="../embeddings/oleObject129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4.bin"/><Relationship Id="rId3" Type="http://schemas.openxmlformats.org/officeDocument/2006/relationships/oleObject" Target="../embeddings/oleObject130.bin"/><Relationship Id="rId7" Type="http://schemas.openxmlformats.org/officeDocument/2006/relationships/image" Target="../media/image10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33.bin"/><Relationship Id="rId5" Type="http://schemas.openxmlformats.org/officeDocument/2006/relationships/oleObject" Target="../embeddings/oleObject132.bin"/><Relationship Id="rId10" Type="http://schemas.openxmlformats.org/officeDocument/2006/relationships/oleObject" Target="../embeddings/oleObject136.bin"/><Relationship Id="rId4" Type="http://schemas.openxmlformats.org/officeDocument/2006/relationships/oleObject" Target="../embeddings/oleObject131.bin"/><Relationship Id="rId9" Type="http://schemas.openxmlformats.org/officeDocument/2006/relationships/oleObject" Target="../embeddings/oleObject13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3" Type="http://schemas.openxmlformats.org/officeDocument/2006/relationships/image" Target="../media/image118.png"/><Relationship Id="rId7" Type="http://schemas.openxmlformats.org/officeDocument/2006/relationships/oleObject" Target="../embeddings/oleObject1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39.bin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38.bin"/><Relationship Id="rId10" Type="http://schemas.openxmlformats.org/officeDocument/2006/relationships/oleObject" Target="../embeddings/oleObject143.bin"/><Relationship Id="rId4" Type="http://schemas.openxmlformats.org/officeDocument/2006/relationships/oleObject" Target="../embeddings/oleObject137.bin"/><Relationship Id="rId9" Type="http://schemas.openxmlformats.org/officeDocument/2006/relationships/oleObject" Target="../embeddings/oleObject142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4" Type="http://schemas.openxmlformats.org/officeDocument/2006/relationships/oleObject" Target="../embeddings/oleObject146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oleObject" Target="../embeddings/oleObject149.bin"/><Relationship Id="rId4" Type="http://schemas.openxmlformats.org/officeDocument/2006/relationships/oleObject" Target="../embeddings/oleObject148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oleObject" Target="../embeddings/oleObject152.bin"/><Relationship Id="rId4" Type="http://schemas.openxmlformats.org/officeDocument/2006/relationships/oleObject" Target="../embeddings/oleObject151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56.bin"/><Relationship Id="rId5" Type="http://schemas.openxmlformats.org/officeDocument/2006/relationships/oleObject" Target="../embeddings/oleObject155.bin"/><Relationship Id="rId4" Type="http://schemas.openxmlformats.org/officeDocument/2006/relationships/oleObject" Target="../embeddings/oleObject154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1.bin"/><Relationship Id="rId3" Type="http://schemas.openxmlformats.org/officeDocument/2006/relationships/image" Target="../media/image138.png"/><Relationship Id="rId7" Type="http://schemas.openxmlformats.org/officeDocument/2006/relationships/oleObject" Target="../embeddings/oleObject16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59.bin"/><Relationship Id="rId5" Type="http://schemas.openxmlformats.org/officeDocument/2006/relationships/oleObject" Target="../embeddings/oleObject158.bin"/><Relationship Id="rId4" Type="http://schemas.openxmlformats.org/officeDocument/2006/relationships/oleObject" Target="../embeddings/oleObject15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6.bin"/><Relationship Id="rId3" Type="http://schemas.openxmlformats.org/officeDocument/2006/relationships/image" Target="../media/image144.png"/><Relationship Id="rId7" Type="http://schemas.openxmlformats.org/officeDocument/2006/relationships/oleObject" Target="../embeddings/oleObject16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64.bin"/><Relationship Id="rId5" Type="http://schemas.openxmlformats.org/officeDocument/2006/relationships/oleObject" Target="../embeddings/oleObject163.bin"/><Relationship Id="rId10" Type="http://schemas.openxmlformats.org/officeDocument/2006/relationships/oleObject" Target="../embeddings/oleObject168.bin"/><Relationship Id="rId4" Type="http://schemas.openxmlformats.org/officeDocument/2006/relationships/oleObject" Target="../embeddings/oleObject162.bin"/><Relationship Id="rId9" Type="http://schemas.openxmlformats.org/officeDocument/2006/relationships/oleObject" Target="../embeddings/oleObject167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13" Type="http://schemas.openxmlformats.org/officeDocument/2006/relationships/oleObject" Target="../embeddings/oleObject179.bin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3.bin"/><Relationship Id="rId12" Type="http://schemas.openxmlformats.org/officeDocument/2006/relationships/oleObject" Target="../embeddings/oleObject1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72.bin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1.bin"/><Relationship Id="rId10" Type="http://schemas.openxmlformats.org/officeDocument/2006/relationships/oleObject" Target="../embeddings/oleObject176.bin"/><Relationship Id="rId4" Type="http://schemas.openxmlformats.org/officeDocument/2006/relationships/oleObject" Target="../embeddings/oleObject170.bin"/><Relationship Id="rId9" Type="http://schemas.openxmlformats.org/officeDocument/2006/relationships/oleObject" Target="../embeddings/oleObject175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5.bin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83.bin"/><Relationship Id="rId11" Type="http://schemas.openxmlformats.org/officeDocument/2006/relationships/oleObject" Target="../embeddings/oleObject188.bin"/><Relationship Id="rId5" Type="http://schemas.openxmlformats.org/officeDocument/2006/relationships/oleObject" Target="../embeddings/oleObject182.bin"/><Relationship Id="rId10" Type="http://schemas.openxmlformats.org/officeDocument/2006/relationships/oleObject" Target="../embeddings/oleObject187.bin"/><Relationship Id="rId4" Type="http://schemas.openxmlformats.org/officeDocument/2006/relationships/oleObject" Target="../embeddings/oleObject181.bin"/><Relationship Id="rId9" Type="http://schemas.openxmlformats.org/officeDocument/2006/relationships/oleObject" Target="../embeddings/oleObject186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7" Type="http://schemas.openxmlformats.org/officeDocument/2006/relationships/oleObject" Target="../embeddings/oleObject19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91.bin"/><Relationship Id="rId5" Type="http://schemas.openxmlformats.org/officeDocument/2006/relationships/oleObject" Target="../embeddings/oleObject190.bin"/><Relationship Id="rId4" Type="http://schemas.openxmlformats.org/officeDocument/2006/relationships/oleObject" Target="../embeddings/oleObject189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7.bin"/><Relationship Id="rId3" Type="http://schemas.openxmlformats.org/officeDocument/2006/relationships/image" Target="../media/image118.png"/><Relationship Id="rId7" Type="http://schemas.openxmlformats.org/officeDocument/2006/relationships/oleObject" Target="../embeddings/oleObject1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195.bin"/><Relationship Id="rId11" Type="http://schemas.openxmlformats.org/officeDocument/2006/relationships/oleObject" Target="../embeddings/oleObject200.bin"/><Relationship Id="rId5" Type="http://schemas.openxmlformats.org/officeDocument/2006/relationships/oleObject" Target="../embeddings/oleObject194.bin"/><Relationship Id="rId10" Type="http://schemas.openxmlformats.org/officeDocument/2006/relationships/oleObject" Target="../embeddings/oleObject199.bin"/><Relationship Id="rId4" Type="http://schemas.openxmlformats.org/officeDocument/2006/relationships/oleObject" Target="../embeddings/oleObject193.bin"/><Relationship Id="rId9" Type="http://schemas.openxmlformats.org/officeDocument/2006/relationships/oleObject" Target="../embeddings/oleObject19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8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19.png"/><Relationship Id="rId9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DSP First, 2/e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429000"/>
            <a:ext cx="5943600" cy="17716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>
                <a:latin typeface="Arial Black" pitchFamily="-65" charset="0"/>
                <a:ea typeface="ＭＳ Ｐゴシック" pitchFamily="34" charset="-128"/>
              </a:rPr>
              <a:t>Lecture 16</a:t>
            </a:r>
          </a:p>
          <a:p>
            <a:r>
              <a:rPr lang="en-US" dirty="0" smtClean="0"/>
              <a:t>DTFT Properties</a:t>
            </a:r>
            <a:endParaRPr lang="en-US" dirty="0" smtClean="0">
              <a:latin typeface="Arial Black" pitchFamily="-65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June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10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Linearity (Proof)</a:t>
            </a:r>
            <a:endParaRPr lang="en-US" dirty="0" smtClean="0">
              <a:ea typeface="ＭＳ Ｐゴシック" pitchFamily="34" charset="-128"/>
            </a:endParaRP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968108" y="1729734"/>
          <a:ext cx="7331283" cy="524515"/>
        </p:xfrm>
        <a:graphic>
          <a:graphicData uri="http://schemas.openxmlformats.org/presentationml/2006/ole">
            <p:oleObj spid="_x0000_s49154" name="Equation" r:id="rId3" imgW="3136680" imgH="228600" progId="Equation.3">
              <p:embed/>
            </p:oleObj>
          </a:graphicData>
        </a:graphic>
      </p:graphicFrame>
      <p:graphicFrame>
        <p:nvGraphicFramePr>
          <p:cNvPr id="49155" name="Object 3"/>
          <p:cNvGraphicFramePr>
            <a:graphicFrameLocks noGrp="1" noChangeAspect="1"/>
          </p:cNvGraphicFramePr>
          <p:nvPr/>
        </p:nvGraphicFramePr>
        <p:xfrm>
          <a:off x="838200" y="2514600"/>
          <a:ext cx="3206691" cy="977504"/>
        </p:xfrm>
        <a:graphic>
          <a:graphicData uri="http://schemas.openxmlformats.org/presentationml/2006/ole">
            <p:oleObj spid="_x0000_s49155" name="Equation" r:id="rId4" imgW="1409400" imgH="431640" progId="Equation.3">
              <p:embed/>
            </p:oleObj>
          </a:graphicData>
        </a:graphic>
      </p:graphicFrame>
      <p:graphicFrame>
        <p:nvGraphicFramePr>
          <p:cNvPr id="49156" name="Object 4"/>
          <p:cNvGraphicFramePr>
            <a:graphicFrameLocks noGrp="1" noChangeAspect="1"/>
          </p:cNvGraphicFramePr>
          <p:nvPr/>
        </p:nvGraphicFramePr>
        <p:xfrm>
          <a:off x="4806054" y="2514600"/>
          <a:ext cx="3290137" cy="977504"/>
        </p:xfrm>
        <a:graphic>
          <a:graphicData uri="http://schemas.openxmlformats.org/presentationml/2006/ole">
            <p:oleObj spid="_x0000_s49156" name="Equation" r:id="rId5" imgW="1447560" imgH="431640" progId="Equation.3">
              <p:embed/>
            </p:oleObj>
          </a:graphicData>
        </a:graphic>
      </p:graphicFrame>
      <p:graphicFrame>
        <p:nvGraphicFramePr>
          <p:cNvPr id="49157" name="Object 5"/>
          <p:cNvGraphicFramePr>
            <a:graphicFrameLocks noGrp="1" noChangeAspect="1"/>
          </p:cNvGraphicFramePr>
          <p:nvPr/>
        </p:nvGraphicFramePr>
        <p:xfrm>
          <a:off x="1143000" y="3657600"/>
          <a:ext cx="6265863" cy="2561478"/>
        </p:xfrm>
        <a:graphic>
          <a:graphicData uri="http://schemas.openxmlformats.org/presentationml/2006/ole">
            <p:oleObj spid="_x0000_s49157" name="Equation" r:id="rId6" imgW="2755800" imgH="1130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June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11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80400" cy="1143000"/>
          </a:xfrm>
        </p:spPr>
        <p:txBody>
          <a:bodyPr/>
          <a:lstStyle/>
          <a:p>
            <a:r>
              <a:rPr lang="en-US" dirty="0" smtClean="0"/>
              <a:t>Time-Delay Property (Proof)</a:t>
            </a:r>
            <a:endParaRPr lang="en-US" dirty="0" smtClean="0">
              <a:ea typeface="ＭＳ Ｐゴシック" pitchFamily="34" charset="-128"/>
            </a:endParaRP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403225" y="1811338"/>
          <a:ext cx="6731000" cy="642937"/>
        </p:xfrm>
        <a:graphic>
          <a:graphicData uri="http://schemas.openxmlformats.org/presentationml/2006/ole">
            <p:oleObj spid="_x0000_s50178" name="Equation" r:id="rId3" imgW="2387520" imgH="228600" progId="Equation.3">
              <p:embed/>
            </p:oleObj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1497013" y="2644775"/>
          <a:ext cx="6210300" cy="2917825"/>
        </p:xfrm>
        <a:graphic>
          <a:graphicData uri="http://schemas.openxmlformats.org/presentationml/2006/ole">
            <p:oleObj spid="_x0000_s50179" name="Equation" r:id="rId4" imgW="2806560" imgH="1320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June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12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356600" cy="1066800"/>
          </a:xfrm>
        </p:spPr>
        <p:txBody>
          <a:bodyPr/>
          <a:lstStyle/>
          <a:p>
            <a:r>
              <a:rPr lang="en-US" dirty="0" smtClean="0"/>
              <a:t>Use Properties to Find DTFT</a:t>
            </a:r>
            <a:endParaRPr lang="en-US" dirty="0" smtClean="0">
              <a:ea typeface="ＭＳ Ｐゴシック" pitchFamily="34" charset="-128"/>
            </a:endParaRPr>
          </a:p>
        </p:txBody>
      </p:sp>
      <p:grpSp>
        <p:nvGrpSpPr>
          <p:cNvPr id="8" name="Group 42"/>
          <p:cNvGrpSpPr/>
          <p:nvPr/>
        </p:nvGrpSpPr>
        <p:grpSpPr>
          <a:xfrm>
            <a:off x="5643030" y="1857121"/>
            <a:ext cx="565260" cy="562446"/>
            <a:chOff x="5547450" y="1779321"/>
            <a:chExt cx="565260" cy="562446"/>
          </a:xfrm>
        </p:grpSpPr>
        <p:grpSp>
          <p:nvGrpSpPr>
            <p:cNvPr id="9" name="Group 7"/>
            <p:cNvGrpSpPr/>
            <p:nvPr/>
          </p:nvGrpSpPr>
          <p:grpSpPr>
            <a:xfrm>
              <a:off x="5547450" y="1779321"/>
              <a:ext cx="101075" cy="562446"/>
              <a:chOff x="950614" y="1760899"/>
              <a:chExt cx="117695" cy="765018"/>
            </a:xfrm>
          </p:grpSpPr>
          <p:cxnSp>
            <p:nvCxnSpPr>
              <p:cNvPr id="22" name="Straight Connector 21"/>
              <p:cNvCxnSpPr/>
              <p:nvPr/>
            </p:nvCxnSpPr>
            <p:spPr bwMode="auto">
              <a:xfrm>
                <a:off x="10139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3" name="Oval 22"/>
              <p:cNvSpPr/>
              <p:nvPr/>
            </p:nvSpPr>
            <p:spPr bwMode="auto">
              <a:xfrm>
                <a:off x="9506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0" name="Group 8"/>
            <p:cNvGrpSpPr/>
            <p:nvPr/>
          </p:nvGrpSpPr>
          <p:grpSpPr>
            <a:xfrm>
              <a:off x="5663496" y="1779321"/>
              <a:ext cx="101075" cy="562446"/>
              <a:chOff x="1103014" y="1760899"/>
              <a:chExt cx="117695" cy="765018"/>
            </a:xfrm>
          </p:grpSpPr>
          <p:cxnSp>
            <p:nvCxnSpPr>
              <p:cNvPr id="20" name="Straight Connector 19"/>
              <p:cNvCxnSpPr/>
              <p:nvPr/>
            </p:nvCxnSpPr>
            <p:spPr bwMode="auto">
              <a:xfrm>
                <a:off x="11663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Oval 20"/>
              <p:cNvSpPr/>
              <p:nvPr/>
            </p:nvSpPr>
            <p:spPr bwMode="auto">
              <a:xfrm>
                <a:off x="11030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1" name="Group 9"/>
            <p:cNvGrpSpPr/>
            <p:nvPr/>
          </p:nvGrpSpPr>
          <p:grpSpPr>
            <a:xfrm>
              <a:off x="5779542" y="1779321"/>
              <a:ext cx="101075" cy="562446"/>
              <a:chOff x="1255414" y="1760899"/>
              <a:chExt cx="117695" cy="765018"/>
            </a:xfrm>
          </p:grpSpPr>
          <p:cxnSp>
            <p:nvCxnSpPr>
              <p:cNvPr id="18" name="Straight Connector 17"/>
              <p:cNvCxnSpPr/>
              <p:nvPr/>
            </p:nvCxnSpPr>
            <p:spPr bwMode="auto">
              <a:xfrm>
                <a:off x="13187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" name="Oval 18"/>
              <p:cNvSpPr/>
              <p:nvPr/>
            </p:nvSpPr>
            <p:spPr bwMode="auto">
              <a:xfrm>
                <a:off x="12554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2" name="Group 10"/>
            <p:cNvGrpSpPr/>
            <p:nvPr/>
          </p:nvGrpSpPr>
          <p:grpSpPr>
            <a:xfrm>
              <a:off x="5895589" y="1779321"/>
              <a:ext cx="101075" cy="562446"/>
              <a:chOff x="1407814" y="1760899"/>
              <a:chExt cx="117695" cy="765018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>
                <a:off x="14711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" name="Oval 16"/>
              <p:cNvSpPr/>
              <p:nvPr/>
            </p:nvSpPr>
            <p:spPr bwMode="auto">
              <a:xfrm>
                <a:off x="14078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3" name="Group 11"/>
            <p:cNvGrpSpPr/>
            <p:nvPr/>
          </p:nvGrpSpPr>
          <p:grpSpPr>
            <a:xfrm>
              <a:off x="6011635" y="1779321"/>
              <a:ext cx="101075" cy="562446"/>
              <a:chOff x="1560214" y="1760899"/>
              <a:chExt cx="117695" cy="765018"/>
            </a:xfrm>
          </p:grpSpPr>
          <p:cxnSp>
            <p:nvCxnSpPr>
              <p:cNvPr id="14" name="Straight Connector 13"/>
              <p:cNvCxnSpPr/>
              <p:nvPr/>
            </p:nvCxnSpPr>
            <p:spPr bwMode="auto">
              <a:xfrm>
                <a:off x="16235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" name="Oval 14"/>
              <p:cNvSpPr/>
              <p:nvPr/>
            </p:nvSpPr>
            <p:spPr bwMode="auto">
              <a:xfrm>
                <a:off x="15602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4" name="Group 64"/>
          <p:cNvGrpSpPr/>
          <p:nvPr/>
        </p:nvGrpSpPr>
        <p:grpSpPr>
          <a:xfrm>
            <a:off x="5585879" y="2359874"/>
            <a:ext cx="2902801" cy="379843"/>
            <a:chOff x="5490299" y="2273021"/>
            <a:chExt cx="2902801" cy="379843"/>
          </a:xfrm>
        </p:grpSpPr>
        <p:cxnSp>
          <p:nvCxnSpPr>
            <p:cNvPr id="25" name="Straight Arrow Connector 6"/>
            <p:cNvCxnSpPr/>
            <p:nvPr/>
          </p:nvCxnSpPr>
          <p:spPr bwMode="auto">
            <a:xfrm>
              <a:off x="5547450" y="2332911"/>
              <a:ext cx="284565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6" name="Group 13"/>
            <p:cNvGrpSpPr/>
            <p:nvPr/>
          </p:nvGrpSpPr>
          <p:grpSpPr>
            <a:xfrm>
              <a:off x="6719746" y="2273021"/>
              <a:ext cx="565259" cy="86530"/>
              <a:chOff x="1626254" y="2447426"/>
              <a:chExt cx="658206" cy="117695"/>
            </a:xfrm>
          </p:grpSpPr>
          <p:sp>
            <p:nvSpPr>
              <p:cNvPr id="34" name="Oval 33"/>
              <p:cNvSpPr/>
              <p:nvPr/>
            </p:nvSpPr>
            <p:spPr bwMode="auto">
              <a:xfrm>
                <a:off x="1761382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 bwMode="auto">
              <a:xfrm>
                <a:off x="1896510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>
                <a:off x="2031638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2166765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 bwMode="auto">
              <a:xfrm>
                <a:off x="1626254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27" name="Group 14"/>
            <p:cNvGrpSpPr/>
            <p:nvPr/>
          </p:nvGrpSpPr>
          <p:grpSpPr>
            <a:xfrm>
              <a:off x="7303125" y="2273021"/>
              <a:ext cx="565259" cy="86530"/>
              <a:chOff x="1626254" y="2447426"/>
              <a:chExt cx="658206" cy="117695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1761382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 bwMode="auto">
              <a:xfrm>
                <a:off x="1896510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 bwMode="auto">
              <a:xfrm>
                <a:off x="2031638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2" name="Oval 19"/>
              <p:cNvSpPr/>
              <p:nvPr/>
            </p:nvSpPr>
            <p:spPr bwMode="auto">
              <a:xfrm>
                <a:off x="2166765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3" name="Oval 20"/>
              <p:cNvSpPr/>
              <p:nvPr/>
            </p:nvSpPr>
            <p:spPr bwMode="auto">
              <a:xfrm>
                <a:off x="1626254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aphicFrame>
          <p:nvGraphicFramePr>
            <p:cNvPr id="2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118898507"/>
                </p:ext>
              </p:extLst>
            </p:nvPr>
          </p:nvGraphicFramePr>
          <p:xfrm>
            <a:off x="5490299" y="2341767"/>
            <a:ext cx="215375" cy="311097"/>
          </p:xfrm>
          <a:graphic>
            <a:graphicData uri="http://schemas.openxmlformats.org/presentationml/2006/ole">
              <p:oleObj spid="_x0000_s51202" name="Equation" r:id="rId3" imgW="114120" imgH="164880" progId="Equation.3">
                <p:embed/>
              </p:oleObj>
            </a:graphicData>
          </a:graphic>
        </p:graphicFrame>
      </p:grpSp>
      <p:graphicFrame>
        <p:nvGraphicFramePr>
          <p:cNvPr id="39" name="Object 38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2249911036"/>
              </p:ext>
            </p:extLst>
          </p:nvPr>
        </p:nvGraphicFramePr>
        <p:xfrm>
          <a:off x="8366638" y="2458411"/>
          <a:ext cx="243962" cy="272511"/>
        </p:xfrm>
        <a:graphic>
          <a:graphicData uri="http://schemas.openxmlformats.org/presentationml/2006/ole">
            <p:oleObj spid="_x0000_s51203" name="Equation" r:id="rId4" imgW="114102" imgH="126780" progId="Equation.3">
              <p:embed/>
            </p:oleObj>
          </a:graphicData>
        </a:graphic>
      </p:graphicFrame>
      <p:grpSp>
        <p:nvGrpSpPr>
          <p:cNvPr id="40" name="Group 43"/>
          <p:cNvGrpSpPr/>
          <p:nvPr/>
        </p:nvGrpSpPr>
        <p:grpSpPr>
          <a:xfrm flipV="1">
            <a:off x="6219228" y="2409354"/>
            <a:ext cx="565260" cy="562446"/>
            <a:chOff x="5547450" y="1779321"/>
            <a:chExt cx="565260" cy="562446"/>
          </a:xfrm>
        </p:grpSpPr>
        <p:grpSp>
          <p:nvGrpSpPr>
            <p:cNvPr id="41" name="Group 44"/>
            <p:cNvGrpSpPr/>
            <p:nvPr/>
          </p:nvGrpSpPr>
          <p:grpSpPr>
            <a:xfrm>
              <a:off x="5547450" y="1779321"/>
              <a:ext cx="101075" cy="562446"/>
              <a:chOff x="950614" y="1760899"/>
              <a:chExt cx="117695" cy="765018"/>
            </a:xfrm>
          </p:grpSpPr>
          <p:cxnSp>
            <p:nvCxnSpPr>
              <p:cNvPr id="54" name="Straight Connector 53"/>
              <p:cNvCxnSpPr/>
              <p:nvPr/>
            </p:nvCxnSpPr>
            <p:spPr bwMode="auto">
              <a:xfrm>
                <a:off x="10139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5" name="Oval 54"/>
              <p:cNvSpPr/>
              <p:nvPr/>
            </p:nvSpPr>
            <p:spPr bwMode="auto">
              <a:xfrm>
                <a:off x="9506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42" name="Group 45"/>
            <p:cNvGrpSpPr/>
            <p:nvPr/>
          </p:nvGrpSpPr>
          <p:grpSpPr>
            <a:xfrm>
              <a:off x="5663496" y="1779321"/>
              <a:ext cx="101075" cy="562446"/>
              <a:chOff x="1103014" y="1760899"/>
              <a:chExt cx="117695" cy="765018"/>
            </a:xfrm>
          </p:grpSpPr>
          <p:cxnSp>
            <p:nvCxnSpPr>
              <p:cNvPr id="52" name="Straight Connector 51"/>
              <p:cNvCxnSpPr/>
              <p:nvPr/>
            </p:nvCxnSpPr>
            <p:spPr bwMode="auto">
              <a:xfrm>
                <a:off x="11663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3" name="Oval 52"/>
              <p:cNvSpPr/>
              <p:nvPr/>
            </p:nvSpPr>
            <p:spPr bwMode="auto">
              <a:xfrm>
                <a:off x="11030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43" name="Group 46"/>
            <p:cNvGrpSpPr/>
            <p:nvPr/>
          </p:nvGrpSpPr>
          <p:grpSpPr>
            <a:xfrm>
              <a:off x="5779542" y="1779321"/>
              <a:ext cx="101075" cy="562446"/>
              <a:chOff x="1255414" y="1760899"/>
              <a:chExt cx="117695" cy="765018"/>
            </a:xfrm>
          </p:grpSpPr>
          <p:cxnSp>
            <p:nvCxnSpPr>
              <p:cNvPr id="50" name="Straight Connector 49"/>
              <p:cNvCxnSpPr/>
              <p:nvPr/>
            </p:nvCxnSpPr>
            <p:spPr bwMode="auto">
              <a:xfrm>
                <a:off x="13187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1" name="Oval 50"/>
              <p:cNvSpPr/>
              <p:nvPr/>
            </p:nvSpPr>
            <p:spPr bwMode="auto">
              <a:xfrm>
                <a:off x="12554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44" name="Group 47"/>
            <p:cNvGrpSpPr/>
            <p:nvPr/>
          </p:nvGrpSpPr>
          <p:grpSpPr>
            <a:xfrm>
              <a:off x="5895589" y="1779321"/>
              <a:ext cx="101075" cy="562446"/>
              <a:chOff x="1407814" y="1760899"/>
              <a:chExt cx="117695" cy="765018"/>
            </a:xfrm>
          </p:grpSpPr>
          <p:cxnSp>
            <p:nvCxnSpPr>
              <p:cNvPr id="48" name="Straight Connector 47"/>
              <p:cNvCxnSpPr/>
              <p:nvPr/>
            </p:nvCxnSpPr>
            <p:spPr bwMode="auto">
              <a:xfrm>
                <a:off x="14711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9" name="Oval 48"/>
              <p:cNvSpPr/>
              <p:nvPr/>
            </p:nvSpPr>
            <p:spPr bwMode="auto">
              <a:xfrm>
                <a:off x="14078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45" name="Group 48"/>
            <p:cNvGrpSpPr/>
            <p:nvPr/>
          </p:nvGrpSpPr>
          <p:grpSpPr>
            <a:xfrm>
              <a:off x="6011635" y="1779321"/>
              <a:ext cx="101075" cy="562446"/>
              <a:chOff x="1560214" y="1760899"/>
              <a:chExt cx="117695" cy="765018"/>
            </a:xfrm>
          </p:grpSpPr>
          <p:cxnSp>
            <p:nvCxnSpPr>
              <p:cNvPr id="46" name="Straight Connector 45"/>
              <p:cNvCxnSpPr/>
              <p:nvPr/>
            </p:nvCxnSpPr>
            <p:spPr bwMode="auto">
              <a:xfrm>
                <a:off x="16235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7" name="Oval 46"/>
              <p:cNvSpPr/>
              <p:nvPr/>
            </p:nvSpPr>
            <p:spPr bwMode="auto">
              <a:xfrm>
                <a:off x="15602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68529125"/>
              </p:ext>
            </p:extLst>
          </p:nvPr>
        </p:nvGraphicFramePr>
        <p:xfrm>
          <a:off x="6219228" y="2037177"/>
          <a:ext cx="311150" cy="382587"/>
        </p:xfrm>
        <a:graphic>
          <a:graphicData uri="http://schemas.openxmlformats.org/presentationml/2006/ole">
            <p:oleObj spid="_x0000_s51204" name="Equation" r:id="rId5" imgW="164880" imgH="203040" progId="Equation.3">
              <p:embed/>
            </p:oleObj>
          </a:graphicData>
        </a:graphic>
      </p:graphicFrame>
      <p:graphicFrame>
        <p:nvGraphicFramePr>
          <p:cNvPr id="57" name="Object 56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709443200"/>
              </p:ext>
            </p:extLst>
          </p:nvPr>
        </p:nvGraphicFramePr>
        <p:xfrm>
          <a:off x="812800" y="1656264"/>
          <a:ext cx="3759200" cy="1467936"/>
        </p:xfrm>
        <a:graphic>
          <a:graphicData uri="http://schemas.openxmlformats.org/presentationml/2006/ole">
            <p:oleObj spid="_x0000_s51205" name="Equation" r:id="rId6" imgW="1650960" imgH="647640" progId="Equation.3">
              <p:embed/>
            </p:oleObj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32672294"/>
              </p:ext>
            </p:extLst>
          </p:nvPr>
        </p:nvGraphicFramePr>
        <p:xfrm>
          <a:off x="6778347" y="2428620"/>
          <a:ext cx="454025" cy="382587"/>
        </p:xfrm>
        <a:graphic>
          <a:graphicData uri="http://schemas.openxmlformats.org/presentationml/2006/ole">
            <p:oleObj spid="_x0000_s51206" name="Equation" r:id="rId7" imgW="241200" imgH="203040" progId="Equation.3">
              <p:embed/>
            </p:oleObj>
          </a:graphicData>
        </a:graphic>
      </p:graphicFrame>
      <p:graphicFrame>
        <p:nvGraphicFramePr>
          <p:cNvPr id="59" name="Object 58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1833318654"/>
              </p:ext>
            </p:extLst>
          </p:nvPr>
        </p:nvGraphicFramePr>
        <p:xfrm>
          <a:off x="647121" y="5207955"/>
          <a:ext cx="3144773" cy="917942"/>
        </p:xfrm>
        <a:graphic>
          <a:graphicData uri="http://schemas.openxmlformats.org/presentationml/2006/ole">
            <p:oleObj spid="_x0000_s51207" name="Equation" r:id="rId8" imgW="1473120" imgH="431640" progId="Equation.3">
              <p:embed/>
            </p:oleObj>
          </a:graphicData>
        </a:graphic>
      </p:graphicFrame>
      <p:graphicFrame>
        <p:nvGraphicFramePr>
          <p:cNvPr id="60" name="Object 59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2947077134"/>
              </p:ext>
            </p:extLst>
          </p:nvPr>
        </p:nvGraphicFramePr>
        <p:xfrm>
          <a:off x="4565262" y="4868071"/>
          <a:ext cx="3446430" cy="1532729"/>
        </p:xfrm>
        <a:graphic>
          <a:graphicData uri="http://schemas.openxmlformats.org/presentationml/2006/ole">
            <p:oleObj spid="_x0000_s51208" name="Equation" r:id="rId9" imgW="1765080" imgH="787320" progId="Equation.3">
              <p:embed/>
            </p:oleObj>
          </a:graphicData>
        </a:graphic>
      </p:graphicFrame>
      <p:graphicFrame>
        <p:nvGraphicFramePr>
          <p:cNvPr id="61" name="Object 60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2278085425"/>
              </p:ext>
            </p:extLst>
          </p:nvPr>
        </p:nvGraphicFramePr>
        <p:xfrm>
          <a:off x="1256689" y="3632026"/>
          <a:ext cx="2974975" cy="479425"/>
        </p:xfrm>
        <a:graphic>
          <a:graphicData uri="http://schemas.openxmlformats.org/presentationml/2006/ole">
            <p:oleObj spid="_x0000_s51209" name="Equation" r:id="rId10" imgW="1257120" imgH="203040" progId="Equation.3">
              <p:embed/>
            </p:oleObj>
          </a:graphicData>
        </a:graphic>
      </p:graphicFrame>
      <p:sp>
        <p:nvSpPr>
          <p:cNvPr id="62" name="Freeform 61"/>
          <p:cNvSpPr/>
          <p:nvPr/>
        </p:nvSpPr>
        <p:spPr bwMode="auto">
          <a:xfrm>
            <a:off x="371977" y="2595407"/>
            <a:ext cx="1172343" cy="1280021"/>
          </a:xfrm>
          <a:custGeom>
            <a:avLst/>
            <a:gdLst>
              <a:gd name="connsiteX0" fmla="*/ 560529 w 560529"/>
              <a:gd name="connsiteY0" fmla="*/ 0 h 1412341"/>
              <a:gd name="connsiteX1" fmla="*/ 153123 w 560529"/>
              <a:gd name="connsiteY1" fmla="*/ 615636 h 1412341"/>
              <a:gd name="connsiteX2" fmla="*/ 8268 w 560529"/>
              <a:gd name="connsiteY2" fmla="*/ 1104523 h 1412341"/>
              <a:gd name="connsiteX3" fmla="*/ 370407 w 560529"/>
              <a:gd name="connsiteY3" fmla="*/ 1412341 h 141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529" h="1412341">
                <a:moveTo>
                  <a:pt x="560529" y="0"/>
                </a:moveTo>
                <a:cubicBezTo>
                  <a:pt x="402847" y="215774"/>
                  <a:pt x="245166" y="431549"/>
                  <a:pt x="153123" y="615636"/>
                </a:cubicBezTo>
                <a:cubicBezTo>
                  <a:pt x="61080" y="799723"/>
                  <a:pt x="-27946" y="971739"/>
                  <a:pt x="8268" y="1104523"/>
                </a:cubicBezTo>
                <a:cubicBezTo>
                  <a:pt x="44482" y="1237307"/>
                  <a:pt x="207444" y="1324824"/>
                  <a:pt x="370407" y="1412341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7680" y="4505348"/>
            <a:ext cx="5551135" cy="461665"/>
          </a:xfrm>
          <a:prstGeom prst="rect">
            <a:avLst/>
          </a:prstGeom>
          <a:solidFill>
            <a:srgbClr val="FEDF9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Strategy: Exploit Known Transform Pair</a:t>
            </a:r>
            <a:endParaRPr lang="en-US" dirty="0">
              <a:latin typeface="+mn-lt"/>
            </a:endParaRPr>
          </a:p>
        </p:txBody>
      </p:sp>
      <p:sp>
        <p:nvSpPr>
          <p:cNvPr id="64" name="Right Arrow 63"/>
          <p:cNvSpPr/>
          <p:nvPr/>
        </p:nvSpPr>
        <p:spPr bwMode="auto">
          <a:xfrm>
            <a:off x="3942080" y="5490868"/>
            <a:ext cx="49784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June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13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/>
          <a:lstStyle/>
          <a:p>
            <a:r>
              <a:rPr lang="en-US" dirty="0" smtClean="0"/>
              <a:t>Use Properties to Find DTFT (2)</a:t>
            </a:r>
            <a:endParaRPr lang="en-US" dirty="0" smtClean="0">
              <a:ea typeface="ＭＳ Ｐゴシック" pitchFamily="34" charset="-128"/>
            </a:endParaRPr>
          </a:p>
        </p:txBody>
      </p:sp>
      <p:grpSp>
        <p:nvGrpSpPr>
          <p:cNvPr id="2" name="Group 42"/>
          <p:cNvGrpSpPr/>
          <p:nvPr/>
        </p:nvGrpSpPr>
        <p:grpSpPr>
          <a:xfrm>
            <a:off x="4705351" y="1780921"/>
            <a:ext cx="565260" cy="562446"/>
            <a:chOff x="5547450" y="1779321"/>
            <a:chExt cx="565260" cy="562446"/>
          </a:xfrm>
        </p:grpSpPr>
        <p:grpSp>
          <p:nvGrpSpPr>
            <p:cNvPr id="3" name="Group 7"/>
            <p:cNvGrpSpPr/>
            <p:nvPr/>
          </p:nvGrpSpPr>
          <p:grpSpPr>
            <a:xfrm>
              <a:off x="5547450" y="1779321"/>
              <a:ext cx="101075" cy="562446"/>
              <a:chOff x="950614" y="1760899"/>
              <a:chExt cx="117695" cy="765018"/>
            </a:xfrm>
          </p:grpSpPr>
          <p:cxnSp>
            <p:nvCxnSpPr>
              <p:cNvPr id="22" name="Straight Connector 21"/>
              <p:cNvCxnSpPr/>
              <p:nvPr/>
            </p:nvCxnSpPr>
            <p:spPr bwMode="auto">
              <a:xfrm>
                <a:off x="10139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3" name="Oval 22"/>
              <p:cNvSpPr/>
              <p:nvPr/>
            </p:nvSpPr>
            <p:spPr bwMode="auto">
              <a:xfrm>
                <a:off x="9506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4" name="Group 8"/>
            <p:cNvGrpSpPr/>
            <p:nvPr/>
          </p:nvGrpSpPr>
          <p:grpSpPr>
            <a:xfrm>
              <a:off x="5663496" y="1779321"/>
              <a:ext cx="101075" cy="562446"/>
              <a:chOff x="1103014" y="1760899"/>
              <a:chExt cx="117695" cy="765018"/>
            </a:xfrm>
          </p:grpSpPr>
          <p:cxnSp>
            <p:nvCxnSpPr>
              <p:cNvPr id="20" name="Straight Connector 19"/>
              <p:cNvCxnSpPr/>
              <p:nvPr/>
            </p:nvCxnSpPr>
            <p:spPr bwMode="auto">
              <a:xfrm>
                <a:off x="11663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Oval 20"/>
              <p:cNvSpPr/>
              <p:nvPr/>
            </p:nvSpPr>
            <p:spPr bwMode="auto">
              <a:xfrm>
                <a:off x="11030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5" name="Group 9"/>
            <p:cNvGrpSpPr/>
            <p:nvPr/>
          </p:nvGrpSpPr>
          <p:grpSpPr>
            <a:xfrm>
              <a:off x="5779542" y="1779321"/>
              <a:ext cx="101075" cy="562446"/>
              <a:chOff x="1255414" y="1760899"/>
              <a:chExt cx="117695" cy="765018"/>
            </a:xfrm>
          </p:grpSpPr>
          <p:cxnSp>
            <p:nvCxnSpPr>
              <p:cNvPr id="18" name="Straight Connector 17"/>
              <p:cNvCxnSpPr/>
              <p:nvPr/>
            </p:nvCxnSpPr>
            <p:spPr bwMode="auto">
              <a:xfrm>
                <a:off x="13187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" name="Oval 18"/>
              <p:cNvSpPr/>
              <p:nvPr/>
            </p:nvSpPr>
            <p:spPr bwMode="auto">
              <a:xfrm>
                <a:off x="12554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6" name="Group 10"/>
            <p:cNvGrpSpPr/>
            <p:nvPr/>
          </p:nvGrpSpPr>
          <p:grpSpPr>
            <a:xfrm>
              <a:off x="5895589" y="1779321"/>
              <a:ext cx="101075" cy="562446"/>
              <a:chOff x="1407814" y="1760899"/>
              <a:chExt cx="117695" cy="765018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>
                <a:off x="14711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" name="Oval 16"/>
              <p:cNvSpPr/>
              <p:nvPr/>
            </p:nvSpPr>
            <p:spPr bwMode="auto">
              <a:xfrm>
                <a:off x="14078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7" name="Group 11"/>
            <p:cNvGrpSpPr/>
            <p:nvPr/>
          </p:nvGrpSpPr>
          <p:grpSpPr>
            <a:xfrm>
              <a:off x="6011635" y="1779321"/>
              <a:ext cx="101075" cy="562446"/>
              <a:chOff x="1560214" y="1760899"/>
              <a:chExt cx="117695" cy="765018"/>
            </a:xfrm>
          </p:grpSpPr>
          <p:cxnSp>
            <p:nvCxnSpPr>
              <p:cNvPr id="14" name="Straight Connector 13"/>
              <p:cNvCxnSpPr/>
              <p:nvPr/>
            </p:nvCxnSpPr>
            <p:spPr bwMode="auto">
              <a:xfrm>
                <a:off x="16235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" name="Oval 14"/>
              <p:cNvSpPr/>
              <p:nvPr/>
            </p:nvSpPr>
            <p:spPr bwMode="auto">
              <a:xfrm>
                <a:off x="15602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8" name="Group 64"/>
          <p:cNvGrpSpPr/>
          <p:nvPr/>
        </p:nvGrpSpPr>
        <p:grpSpPr>
          <a:xfrm>
            <a:off x="4648200" y="2283674"/>
            <a:ext cx="2902801" cy="379843"/>
            <a:chOff x="5490299" y="2273021"/>
            <a:chExt cx="2902801" cy="379843"/>
          </a:xfrm>
        </p:grpSpPr>
        <p:cxnSp>
          <p:nvCxnSpPr>
            <p:cNvPr id="25" name="Straight Arrow Connector 6"/>
            <p:cNvCxnSpPr/>
            <p:nvPr/>
          </p:nvCxnSpPr>
          <p:spPr bwMode="auto">
            <a:xfrm>
              <a:off x="5547450" y="2332911"/>
              <a:ext cx="284565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9" name="Group 13"/>
            <p:cNvGrpSpPr/>
            <p:nvPr/>
          </p:nvGrpSpPr>
          <p:grpSpPr>
            <a:xfrm>
              <a:off x="6719746" y="2273021"/>
              <a:ext cx="565259" cy="86530"/>
              <a:chOff x="1626254" y="2447426"/>
              <a:chExt cx="658206" cy="117695"/>
            </a:xfrm>
          </p:grpSpPr>
          <p:sp>
            <p:nvSpPr>
              <p:cNvPr id="34" name="Oval 33"/>
              <p:cNvSpPr/>
              <p:nvPr/>
            </p:nvSpPr>
            <p:spPr bwMode="auto">
              <a:xfrm>
                <a:off x="1761382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 bwMode="auto">
              <a:xfrm>
                <a:off x="1896510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>
                <a:off x="2031638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2166765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 bwMode="auto">
              <a:xfrm>
                <a:off x="1626254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0" name="Group 14"/>
            <p:cNvGrpSpPr/>
            <p:nvPr/>
          </p:nvGrpSpPr>
          <p:grpSpPr>
            <a:xfrm>
              <a:off x="7303125" y="2273021"/>
              <a:ext cx="565259" cy="86530"/>
              <a:chOff x="1626254" y="2447426"/>
              <a:chExt cx="658206" cy="117695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1761382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 bwMode="auto">
              <a:xfrm>
                <a:off x="1896510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 bwMode="auto">
              <a:xfrm>
                <a:off x="2031638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2" name="Oval 19"/>
              <p:cNvSpPr/>
              <p:nvPr/>
            </p:nvSpPr>
            <p:spPr bwMode="auto">
              <a:xfrm>
                <a:off x="2166765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3" name="Oval 20"/>
              <p:cNvSpPr/>
              <p:nvPr/>
            </p:nvSpPr>
            <p:spPr bwMode="auto">
              <a:xfrm>
                <a:off x="1626254" y="2447426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aphicFrame>
          <p:nvGraphicFramePr>
            <p:cNvPr id="2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118898507"/>
                </p:ext>
              </p:extLst>
            </p:nvPr>
          </p:nvGraphicFramePr>
          <p:xfrm>
            <a:off x="5490299" y="2341767"/>
            <a:ext cx="215375" cy="311097"/>
          </p:xfrm>
          <a:graphic>
            <a:graphicData uri="http://schemas.openxmlformats.org/presentationml/2006/ole">
              <p:oleObj spid="_x0000_s53250" name="Equation" r:id="rId3" imgW="114120" imgH="164880" progId="Equation.3">
                <p:embed/>
              </p:oleObj>
            </a:graphicData>
          </a:graphic>
        </p:graphicFrame>
      </p:grpSp>
      <p:graphicFrame>
        <p:nvGraphicFramePr>
          <p:cNvPr id="39" name="Object 38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2249911036"/>
              </p:ext>
            </p:extLst>
          </p:nvPr>
        </p:nvGraphicFramePr>
        <p:xfrm>
          <a:off x="7428959" y="2382211"/>
          <a:ext cx="243962" cy="272511"/>
        </p:xfrm>
        <a:graphic>
          <a:graphicData uri="http://schemas.openxmlformats.org/presentationml/2006/ole">
            <p:oleObj spid="_x0000_s53251" name="Equation" r:id="rId4" imgW="114102" imgH="126780" progId="Equation.3">
              <p:embed/>
            </p:oleObj>
          </a:graphicData>
        </a:graphic>
      </p:graphicFrame>
      <p:grpSp>
        <p:nvGrpSpPr>
          <p:cNvPr id="11" name="Group 43"/>
          <p:cNvGrpSpPr/>
          <p:nvPr/>
        </p:nvGrpSpPr>
        <p:grpSpPr>
          <a:xfrm flipV="1">
            <a:off x="5281549" y="2333154"/>
            <a:ext cx="565260" cy="562446"/>
            <a:chOff x="5547450" y="1779321"/>
            <a:chExt cx="565260" cy="562446"/>
          </a:xfrm>
        </p:grpSpPr>
        <p:grpSp>
          <p:nvGrpSpPr>
            <p:cNvPr id="12" name="Group 44"/>
            <p:cNvGrpSpPr/>
            <p:nvPr/>
          </p:nvGrpSpPr>
          <p:grpSpPr>
            <a:xfrm>
              <a:off x="5547450" y="1779321"/>
              <a:ext cx="101075" cy="562446"/>
              <a:chOff x="950614" y="1760899"/>
              <a:chExt cx="117695" cy="765018"/>
            </a:xfrm>
          </p:grpSpPr>
          <p:cxnSp>
            <p:nvCxnSpPr>
              <p:cNvPr id="54" name="Straight Connector 53"/>
              <p:cNvCxnSpPr/>
              <p:nvPr/>
            </p:nvCxnSpPr>
            <p:spPr bwMode="auto">
              <a:xfrm>
                <a:off x="10139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5" name="Oval 54"/>
              <p:cNvSpPr/>
              <p:nvPr/>
            </p:nvSpPr>
            <p:spPr bwMode="auto">
              <a:xfrm>
                <a:off x="9506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3" name="Group 45"/>
            <p:cNvGrpSpPr/>
            <p:nvPr/>
          </p:nvGrpSpPr>
          <p:grpSpPr>
            <a:xfrm>
              <a:off x="5663496" y="1779321"/>
              <a:ext cx="101075" cy="562446"/>
              <a:chOff x="1103014" y="1760899"/>
              <a:chExt cx="117695" cy="765018"/>
            </a:xfrm>
          </p:grpSpPr>
          <p:cxnSp>
            <p:nvCxnSpPr>
              <p:cNvPr id="52" name="Straight Connector 51"/>
              <p:cNvCxnSpPr/>
              <p:nvPr/>
            </p:nvCxnSpPr>
            <p:spPr bwMode="auto">
              <a:xfrm>
                <a:off x="11663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3" name="Oval 52"/>
              <p:cNvSpPr/>
              <p:nvPr/>
            </p:nvSpPr>
            <p:spPr bwMode="auto">
              <a:xfrm>
                <a:off x="11030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24" name="Group 46"/>
            <p:cNvGrpSpPr/>
            <p:nvPr/>
          </p:nvGrpSpPr>
          <p:grpSpPr>
            <a:xfrm>
              <a:off x="5779542" y="1779321"/>
              <a:ext cx="101075" cy="562446"/>
              <a:chOff x="1255414" y="1760899"/>
              <a:chExt cx="117695" cy="765018"/>
            </a:xfrm>
          </p:grpSpPr>
          <p:cxnSp>
            <p:nvCxnSpPr>
              <p:cNvPr id="50" name="Straight Connector 49"/>
              <p:cNvCxnSpPr/>
              <p:nvPr/>
            </p:nvCxnSpPr>
            <p:spPr bwMode="auto">
              <a:xfrm>
                <a:off x="13187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1" name="Oval 50"/>
              <p:cNvSpPr/>
              <p:nvPr/>
            </p:nvSpPr>
            <p:spPr bwMode="auto">
              <a:xfrm>
                <a:off x="12554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26" name="Group 47"/>
            <p:cNvGrpSpPr/>
            <p:nvPr/>
          </p:nvGrpSpPr>
          <p:grpSpPr>
            <a:xfrm>
              <a:off x="5895589" y="1779321"/>
              <a:ext cx="101075" cy="562446"/>
              <a:chOff x="1407814" y="1760899"/>
              <a:chExt cx="117695" cy="765018"/>
            </a:xfrm>
          </p:grpSpPr>
          <p:cxnSp>
            <p:nvCxnSpPr>
              <p:cNvPr id="48" name="Straight Connector 47"/>
              <p:cNvCxnSpPr/>
              <p:nvPr/>
            </p:nvCxnSpPr>
            <p:spPr bwMode="auto">
              <a:xfrm>
                <a:off x="14711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9" name="Oval 48"/>
              <p:cNvSpPr/>
              <p:nvPr/>
            </p:nvSpPr>
            <p:spPr bwMode="auto">
              <a:xfrm>
                <a:off x="14078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27" name="Group 48"/>
            <p:cNvGrpSpPr/>
            <p:nvPr/>
          </p:nvGrpSpPr>
          <p:grpSpPr>
            <a:xfrm>
              <a:off x="6011635" y="1779321"/>
              <a:ext cx="101075" cy="562446"/>
              <a:chOff x="1560214" y="1760899"/>
              <a:chExt cx="117695" cy="765018"/>
            </a:xfrm>
          </p:grpSpPr>
          <p:cxnSp>
            <p:nvCxnSpPr>
              <p:cNvPr id="46" name="Straight Connector 45"/>
              <p:cNvCxnSpPr/>
              <p:nvPr/>
            </p:nvCxnSpPr>
            <p:spPr bwMode="auto">
              <a:xfrm>
                <a:off x="16235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7" name="Oval 46"/>
              <p:cNvSpPr/>
              <p:nvPr/>
            </p:nvSpPr>
            <p:spPr bwMode="auto">
              <a:xfrm>
                <a:off x="15602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68529125"/>
              </p:ext>
            </p:extLst>
          </p:nvPr>
        </p:nvGraphicFramePr>
        <p:xfrm>
          <a:off x="5281549" y="1960977"/>
          <a:ext cx="311150" cy="382587"/>
        </p:xfrm>
        <a:graphic>
          <a:graphicData uri="http://schemas.openxmlformats.org/presentationml/2006/ole">
            <p:oleObj spid="_x0000_s53252" name="Equation" r:id="rId5" imgW="164880" imgH="203040" progId="Equation.3">
              <p:embed/>
            </p:oleObj>
          </a:graphicData>
        </a:graphic>
      </p:graphicFrame>
      <p:graphicFrame>
        <p:nvGraphicFramePr>
          <p:cNvPr id="57" name="Object 56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709443200"/>
              </p:ext>
            </p:extLst>
          </p:nvPr>
        </p:nvGraphicFramePr>
        <p:xfrm>
          <a:off x="990600" y="1676400"/>
          <a:ext cx="2895600" cy="1130708"/>
        </p:xfrm>
        <a:graphic>
          <a:graphicData uri="http://schemas.openxmlformats.org/presentationml/2006/ole">
            <p:oleObj spid="_x0000_s53253" name="Equation" r:id="rId6" imgW="1650960" imgH="647640" progId="Equation.3">
              <p:embed/>
            </p:oleObj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32672294"/>
              </p:ext>
            </p:extLst>
          </p:nvPr>
        </p:nvGraphicFramePr>
        <p:xfrm>
          <a:off x="5840668" y="2352420"/>
          <a:ext cx="454025" cy="382587"/>
        </p:xfrm>
        <a:graphic>
          <a:graphicData uri="http://schemas.openxmlformats.org/presentationml/2006/ole">
            <p:oleObj spid="_x0000_s53254" name="Equation" r:id="rId7" imgW="241200" imgH="203040" progId="Equation.3">
              <p:embed/>
            </p:oleObj>
          </a:graphicData>
        </a:graphic>
      </p:graphicFrame>
      <p:graphicFrame>
        <p:nvGraphicFramePr>
          <p:cNvPr id="59" name="Object 58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1833318654"/>
              </p:ext>
            </p:extLst>
          </p:nvPr>
        </p:nvGraphicFramePr>
        <p:xfrm>
          <a:off x="2133600" y="3845084"/>
          <a:ext cx="2751391" cy="803116"/>
        </p:xfrm>
        <a:graphic>
          <a:graphicData uri="http://schemas.openxmlformats.org/presentationml/2006/ole">
            <p:oleObj spid="_x0000_s53255" name="Equation" r:id="rId8" imgW="1473120" imgH="431640" progId="Equation.3">
              <p:embed/>
            </p:oleObj>
          </a:graphicData>
        </a:graphic>
      </p:graphicFrame>
      <p:graphicFrame>
        <p:nvGraphicFramePr>
          <p:cNvPr id="60" name="Object 59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2947077134"/>
              </p:ext>
            </p:extLst>
          </p:nvPr>
        </p:nvGraphicFramePr>
        <p:xfrm>
          <a:off x="5658359" y="3581400"/>
          <a:ext cx="2761070" cy="1227929"/>
        </p:xfrm>
        <a:graphic>
          <a:graphicData uri="http://schemas.openxmlformats.org/presentationml/2006/ole">
            <p:oleObj spid="_x0000_s53256" name="Equation" r:id="rId9" imgW="1765080" imgH="787320" progId="Equation.3">
              <p:embed/>
            </p:oleObj>
          </a:graphicData>
        </a:graphic>
      </p:graphicFrame>
      <p:sp>
        <p:nvSpPr>
          <p:cNvPr id="62" name="Freeform 61"/>
          <p:cNvSpPr/>
          <p:nvPr/>
        </p:nvSpPr>
        <p:spPr bwMode="auto">
          <a:xfrm>
            <a:off x="457200" y="2514601"/>
            <a:ext cx="1152023" cy="762000"/>
          </a:xfrm>
          <a:custGeom>
            <a:avLst/>
            <a:gdLst>
              <a:gd name="connsiteX0" fmla="*/ 560529 w 560529"/>
              <a:gd name="connsiteY0" fmla="*/ 0 h 1412341"/>
              <a:gd name="connsiteX1" fmla="*/ 153123 w 560529"/>
              <a:gd name="connsiteY1" fmla="*/ 615636 h 1412341"/>
              <a:gd name="connsiteX2" fmla="*/ 8268 w 560529"/>
              <a:gd name="connsiteY2" fmla="*/ 1104523 h 1412341"/>
              <a:gd name="connsiteX3" fmla="*/ 370407 w 560529"/>
              <a:gd name="connsiteY3" fmla="*/ 1412341 h 141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529" h="1412341">
                <a:moveTo>
                  <a:pt x="560529" y="0"/>
                </a:moveTo>
                <a:cubicBezTo>
                  <a:pt x="402847" y="215774"/>
                  <a:pt x="245166" y="431549"/>
                  <a:pt x="153123" y="615636"/>
                </a:cubicBezTo>
                <a:cubicBezTo>
                  <a:pt x="61080" y="799723"/>
                  <a:pt x="-27946" y="971739"/>
                  <a:pt x="8268" y="1104523"/>
                </a:cubicBezTo>
                <a:cubicBezTo>
                  <a:pt x="44482" y="1237307"/>
                  <a:pt x="207444" y="1324824"/>
                  <a:pt x="370407" y="1412341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Right Arrow 63"/>
          <p:cNvSpPr/>
          <p:nvPr/>
        </p:nvSpPr>
        <p:spPr bwMode="auto">
          <a:xfrm>
            <a:off x="5035177" y="4051797"/>
            <a:ext cx="49784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53258" name="Object 10"/>
          <p:cNvGraphicFramePr>
            <a:graphicFrameLocks noGrp="1" noChangeAspect="1"/>
          </p:cNvGraphicFramePr>
          <p:nvPr/>
        </p:nvGraphicFramePr>
        <p:xfrm>
          <a:off x="1277937" y="3048000"/>
          <a:ext cx="7104063" cy="448302"/>
        </p:xfrm>
        <a:graphic>
          <a:graphicData uri="http://schemas.openxmlformats.org/presentationml/2006/ole">
            <p:oleObj spid="_x0000_s53258" name="Equation" r:id="rId10" imgW="3746160" imgH="241200" progId="Equation.3">
              <p:embed/>
            </p:oleObj>
          </a:graphicData>
        </a:graphic>
      </p:graphicFrame>
      <p:graphicFrame>
        <p:nvGraphicFramePr>
          <p:cNvPr id="65" name="Object 64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243375813"/>
              </p:ext>
            </p:extLst>
          </p:nvPr>
        </p:nvGraphicFramePr>
        <p:xfrm>
          <a:off x="838200" y="4839589"/>
          <a:ext cx="4572000" cy="1561211"/>
        </p:xfrm>
        <a:graphic>
          <a:graphicData uri="http://schemas.openxmlformats.org/presentationml/2006/ole">
            <p:oleObj spid="_x0000_s53259" name="Equation" r:id="rId11" imgW="2298600" imgH="787320" progId="Equation.3">
              <p:embed/>
            </p:oleObj>
          </a:graphicData>
        </a:graphic>
      </p:graphicFrame>
      <p:grpSp>
        <p:nvGrpSpPr>
          <p:cNvPr id="66" name="Group 5"/>
          <p:cNvGrpSpPr/>
          <p:nvPr/>
        </p:nvGrpSpPr>
        <p:grpSpPr>
          <a:xfrm>
            <a:off x="5715000" y="4915789"/>
            <a:ext cx="2711325" cy="1410816"/>
            <a:chOff x="6048931" y="4994887"/>
            <a:chExt cx="2711325" cy="1410816"/>
          </a:xfrm>
        </p:grpSpPr>
        <p:pic>
          <p:nvPicPr>
            <p:cNvPr id="67" name="Picture 26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9214" y="4994887"/>
              <a:ext cx="2295801" cy="1050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Rectangle 67"/>
            <p:cNvSpPr/>
            <p:nvPr/>
          </p:nvSpPr>
          <p:spPr bwMode="auto">
            <a:xfrm>
              <a:off x="6168267" y="5003940"/>
              <a:ext cx="2295801" cy="105092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aphicFrame>
          <p:nvGraphicFramePr>
            <p:cNvPr id="69" name="Object 6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01569619"/>
                </p:ext>
              </p:extLst>
            </p:nvPr>
          </p:nvGraphicFramePr>
          <p:xfrm>
            <a:off x="8464068" y="5866381"/>
            <a:ext cx="296188" cy="376967"/>
          </p:xfrm>
          <a:graphic>
            <a:graphicData uri="http://schemas.openxmlformats.org/presentationml/2006/ole">
              <p:oleObj spid="_x0000_s53260" name="Equation" r:id="rId13" imgW="139680" imgH="177480" progId="Equation.3">
                <p:embed/>
              </p:oleObj>
            </a:graphicData>
          </a:graphic>
        </p:graphicFrame>
        <p:graphicFrame>
          <p:nvGraphicFramePr>
            <p:cNvPr id="70" name="Object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0442913"/>
                </p:ext>
              </p:extLst>
            </p:nvPr>
          </p:nvGraphicFramePr>
          <p:xfrm>
            <a:off x="8099785" y="6054865"/>
            <a:ext cx="455612" cy="350838"/>
          </p:xfrm>
          <a:graphic>
            <a:graphicData uri="http://schemas.openxmlformats.org/presentationml/2006/ole">
              <p:oleObj spid="_x0000_s53261" name="Equation" r:id="rId14" imgW="215640" imgH="164880" progId="Equation.3">
                <p:embed/>
              </p:oleObj>
            </a:graphicData>
          </a:graphic>
        </p:graphicFrame>
        <p:graphicFrame>
          <p:nvGraphicFramePr>
            <p:cNvPr id="71" name="Object 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33572990"/>
                </p:ext>
              </p:extLst>
            </p:nvPr>
          </p:nvGraphicFramePr>
          <p:xfrm>
            <a:off x="6048931" y="6045812"/>
            <a:ext cx="241300" cy="350837"/>
          </p:xfrm>
          <a:graphic>
            <a:graphicData uri="http://schemas.openxmlformats.org/presentationml/2006/ole">
              <p:oleObj spid="_x0000_s53262" name="Equation" r:id="rId15" imgW="114120" imgH="164880" progId="Equation.3">
                <p:embed/>
              </p:oleObj>
            </a:graphicData>
          </a:graphic>
        </p:graphicFrame>
      </p:grpSp>
      <p:cxnSp>
        <p:nvCxnSpPr>
          <p:cNvPr id="73" name="Straight Connector 72"/>
          <p:cNvCxnSpPr/>
          <p:nvPr/>
        </p:nvCxnSpPr>
        <p:spPr bwMode="auto">
          <a:xfrm>
            <a:off x="152400" y="4839589"/>
            <a:ext cx="8610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304800" y="3741003"/>
            <a:ext cx="1722119" cy="830997"/>
          </a:xfrm>
          <a:prstGeom prst="rect">
            <a:avLst/>
          </a:prstGeom>
          <a:solidFill>
            <a:srgbClr val="FEDF9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Strategy: </a:t>
            </a:r>
          </a:p>
          <a:p>
            <a:r>
              <a:rPr lang="en-US" sz="1600" dirty="0" smtClean="0">
                <a:latin typeface="+mn-lt"/>
              </a:rPr>
              <a:t>Exploit Known Transform Pair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 animBg="1"/>
      <p:bldP spid="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June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14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Shift</a:t>
            </a:r>
            <a:endParaRPr lang="en-US" dirty="0" smtClean="0">
              <a:ea typeface="ＭＳ Ｐゴシック" pitchFamily="34" charset="-128"/>
            </a:endParaRP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492125" y="1749425"/>
          <a:ext cx="6210300" cy="622300"/>
        </p:xfrm>
        <a:graphic>
          <a:graphicData uri="http://schemas.openxmlformats.org/presentationml/2006/ole">
            <p:oleObj spid="_x0000_s54274" name="Equation" r:id="rId3" imgW="2273040" imgH="228600" progId="Equation.3">
              <p:embed/>
            </p:oleObj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1722438" y="2732088"/>
          <a:ext cx="3852862" cy="2619375"/>
        </p:xfrm>
        <a:graphic>
          <a:graphicData uri="http://schemas.openxmlformats.org/presentationml/2006/ole">
            <p:oleObj spid="_x0000_s54275" name="Equation" r:id="rId4" imgW="1638000" imgH="1117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SINC Function – Rectangle  DTFT pair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199735-ECFA-49D0-B85E-ED61AD15FC4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7" name="Picture 6" descr="C:\Users\asdf\Documents\Ddrive\VMwareShare\2026-s13\Lectures\Lect15\sinc_and_DT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76400"/>
            <a:ext cx="6061994" cy="4704083"/>
          </a:xfrm>
          <a:prstGeom prst="rect">
            <a:avLst/>
          </a:prstGeom>
          <a:noFill/>
        </p:spPr>
      </p:pic>
      <p:graphicFrame>
        <p:nvGraphicFramePr>
          <p:cNvPr id="8" name="Object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1753691558"/>
              </p:ext>
            </p:extLst>
          </p:nvPr>
        </p:nvGraphicFramePr>
        <p:xfrm>
          <a:off x="5571801" y="1371600"/>
          <a:ext cx="3367088" cy="1828800"/>
        </p:xfrm>
        <a:graphic>
          <a:graphicData uri="http://schemas.openxmlformats.org/presentationml/2006/ole">
            <p:oleObj spid="_x0000_s55298" name="Equation" r:id="rId4" imgW="1562040" imgH="850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June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16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Sinc</a:t>
            </a:r>
            <a:r>
              <a:rPr lang="en-US" dirty="0" smtClean="0"/>
              <a:t> times sinusoid:</a:t>
            </a:r>
            <a:br>
              <a:rPr lang="en-US" dirty="0" smtClean="0"/>
            </a:br>
            <a:r>
              <a:rPr lang="en-US" dirty="0" smtClean="0"/>
              <a:t> find DTFT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7840" y="5001161"/>
            <a:ext cx="4759960" cy="1015663"/>
          </a:xfrm>
          <a:prstGeom prst="rect">
            <a:avLst/>
          </a:prstGeom>
          <a:solidFill>
            <a:srgbClr val="FFC000"/>
          </a:solidFill>
          <a:ln w="38100">
            <a:solidFill>
              <a:srgbClr val="FFA365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Frequency shifting </a:t>
            </a:r>
            <a:r>
              <a:rPr lang="en-US" sz="2000" b="1" u="sng" dirty="0" smtClean="0">
                <a:latin typeface="+mn-lt"/>
              </a:rPr>
              <a:t>up and down </a:t>
            </a:r>
          </a:p>
          <a:p>
            <a:r>
              <a:rPr lang="en-US" sz="2000" dirty="0" smtClean="0">
                <a:latin typeface="+mn-lt"/>
              </a:rPr>
              <a:t>is done by cosine multiplication</a:t>
            </a:r>
          </a:p>
          <a:p>
            <a:r>
              <a:rPr lang="en-US" sz="2000" dirty="0" smtClean="0">
                <a:latin typeface="+mn-lt"/>
              </a:rPr>
              <a:t>in the time domain</a:t>
            </a:r>
          </a:p>
        </p:txBody>
      </p:sp>
      <p:graphicFrame>
        <p:nvGraphicFramePr>
          <p:cNvPr id="9" name="Object 3"/>
          <p:cNvGraphicFramePr>
            <a:graphicFrameLocks noGrp="1" noChangeAspect="1"/>
          </p:cNvGraphicFramePr>
          <p:nvPr/>
        </p:nvGraphicFramePr>
        <p:xfrm>
          <a:off x="942657" y="1752600"/>
          <a:ext cx="6523038" cy="1181100"/>
        </p:xfrm>
        <a:graphic>
          <a:graphicData uri="http://schemas.openxmlformats.org/presentationml/2006/ole">
            <p:oleObj spid="_x0000_s56322" name="Equation" r:id="rId3" imgW="2374560" imgH="431640" progId="Equation.3">
              <p:embed/>
            </p:oleObj>
          </a:graphicData>
        </a:graphic>
      </p:graphicFrame>
      <p:graphicFrame>
        <p:nvGraphicFramePr>
          <p:cNvPr id="10" name="Object 4"/>
          <p:cNvGraphicFramePr>
            <a:graphicFrameLocks noGrp="1" noChangeAspect="1"/>
          </p:cNvGraphicFramePr>
          <p:nvPr/>
        </p:nvGraphicFramePr>
        <p:xfrm>
          <a:off x="365125" y="3148012"/>
          <a:ext cx="7639050" cy="1423988"/>
        </p:xfrm>
        <a:graphic>
          <a:graphicData uri="http://schemas.openxmlformats.org/presentationml/2006/ole">
            <p:oleObj spid="_x0000_s56323" name="Equation" r:id="rId4" imgW="2781000" imgH="520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June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17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DTFT maps Convolution to Multiplication</a:t>
            </a:r>
            <a:endParaRPr lang="en-US" dirty="0" smtClean="0">
              <a:ea typeface="ＭＳ Ｐゴシック" pitchFamily="34" charset="-128"/>
            </a:endParaRP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2052320" y="3093720"/>
            <a:ext cx="4419600" cy="1143000"/>
            <a:chOff x="1584" y="932"/>
            <a:chExt cx="2784" cy="720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2400" y="932"/>
              <a:ext cx="1152" cy="720"/>
            </a:xfrm>
            <a:prstGeom prst="rect">
              <a:avLst/>
            </a:prstGeom>
            <a:noFill/>
            <a:ln w="38100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1584" y="1296"/>
              <a:ext cx="816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3552" y="1296"/>
              <a:ext cx="816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2604" y="980"/>
              <a:ext cx="756" cy="6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LTI</a:t>
              </a:r>
            </a:p>
            <a:p>
              <a:pPr algn="ctr"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System</a:t>
              </a:r>
              <a:endParaRPr lang="en-US">
                <a:latin typeface="Times" pitchFamily="18" charset="0"/>
              </a:endParaRPr>
            </a:p>
          </p:txBody>
        </p:sp>
      </p:grpSp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1976120" y="3225800"/>
          <a:ext cx="762000" cy="412750"/>
        </p:xfrm>
        <a:graphic>
          <a:graphicData uri="http://schemas.openxmlformats.org/presentationml/2006/ole">
            <p:oleObj spid="_x0000_s57346" name="Equation" r:id="rId3" imgW="609600" imgH="330200" progId="Equation.DSMT36">
              <p:embed/>
            </p:oleObj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1976120" y="3763645"/>
          <a:ext cx="762000" cy="444500"/>
        </p:xfrm>
        <a:graphic>
          <a:graphicData uri="http://schemas.openxmlformats.org/presentationml/2006/ole">
            <p:oleObj spid="_x0000_s57347" name="Equation" r:id="rId4" imgW="609600" imgH="355600" progId="Equation.DSMT36">
              <p:embed/>
            </p:oleObj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/>
        </p:nvGraphicFramePr>
        <p:xfrm>
          <a:off x="5794058" y="3779520"/>
          <a:ext cx="746125" cy="428625"/>
        </p:xfrm>
        <a:graphic>
          <a:graphicData uri="http://schemas.openxmlformats.org/presentationml/2006/ole">
            <p:oleObj spid="_x0000_s57348" name="Equation" r:id="rId5" imgW="596900" imgH="342900" progId="Equation.DSMT36">
              <p:embed/>
            </p:oleObj>
          </a:graphicData>
        </a:graphic>
      </p:graphicFrame>
      <p:graphicFrame>
        <p:nvGraphicFramePr>
          <p:cNvPr id="16" name="Object 11"/>
          <p:cNvGraphicFramePr>
            <a:graphicFrameLocks noGrp="1" noChangeAspect="1"/>
          </p:cNvGraphicFramePr>
          <p:nvPr/>
        </p:nvGraphicFramePr>
        <p:xfrm>
          <a:off x="456883" y="1760855"/>
          <a:ext cx="7999412" cy="1042988"/>
        </p:xfrm>
        <a:graphic>
          <a:graphicData uri="http://schemas.openxmlformats.org/presentationml/2006/ole">
            <p:oleObj spid="_x0000_s57349" name="Equation" r:id="rId6" imgW="3301920" imgH="431640" progId="Equation.3">
              <p:embed/>
            </p:oleObj>
          </a:graphicData>
        </a:graphic>
      </p:graphicFrame>
      <p:graphicFrame>
        <p:nvGraphicFramePr>
          <p:cNvPr id="17" name="Object 11"/>
          <p:cNvGraphicFramePr>
            <a:graphicFrameLocks noGrp="1" noChangeAspect="1"/>
          </p:cNvGraphicFramePr>
          <p:nvPr/>
        </p:nvGraphicFramePr>
        <p:xfrm>
          <a:off x="5379445" y="4238077"/>
          <a:ext cx="1876739" cy="552859"/>
        </p:xfrm>
        <a:graphic>
          <a:graphicData uri="http://schemas.openxmlformats.org/presentationml/2006/ole">
            <p:oleObj spid="_x0000_s57350" name="Equation" r:id="rId7" imgW="774360" imgH="228600" progId="Equation.3">
              <p:embed/>
            </p:oleObj>
          </a:graphicData>
        </a:graphic>
      </p:graphicFrame>
      <p:graphicFrame>
        <p:nvGraphicFramePr>
          <p:cNvPr id="18" name="Object 12"/>
          <p:cNvGraphicFramePr>
            <a:graphicFrameLocks noGrp="1" noChangeAspect="1"/>
          </p:cNvGraphicFramePr>
          <p:nvPr/>
        </p:nvGraphicFramePr>
        <p:xfrm>
          <a:off x="2111397" y="4266056"/>
          <a:ext cx="865187" cy="574675"/>
        </p:xfrm>
        <a:graphic>
          <a:graphicData uri="http://schemas.openxmlformats.org/presentationml/2006/ole">
            <p:oleObj spid="_x0000_s57351" name="Equation" r:id="rId8" imgW="304560" imgH="203040" progId="Equation.3">
              <p:embed/>
            </p:oleObj>
          </a:graphicData>
        </a:graphic>
      </p:graphicFrame>
      <p:graphicFrame>
        <p:nvGraphicFramePr>
          <p:cNvPr id="19" name="Object 11"/>
          <p:cNvGraphicFramePr>
            <a:graphicFrameLocks noGrp="1" noChangeAspect="1"/>
          </p:cNvGraphicFramePr>
          <p:nvPr/>
        </p:nvGraphicFramePr>
        <p:xfrm>
          <a:off x="5556250" y="3065781"/>
          <a:ext cx="2672158" cy="495300"/>
        </p:xfrm>
        <a:graphic>
          <a:graphicData uri="http://schemas.openxmlformats.org/presentationml/2006/ole">
            <p:oleObj spid="_x0000_s57352" name="Equation" r:id="rId9" imgW="1091880" imgH="203040" progId="Equation.3">
              <p:embed/>
            </p:oleObj>
          </a:graphicData>
        </a:graphic>
      </p:graphicFrame>
      <p:graphicFrame>
        <p:nvGraphicFramePr>
          <p:cNvPr id="20" name="Object 13"/>
          <p:cNvGraphicFramePr>
            <a:graphicFrameLocks noGrp="1" noChangeAspect="1"/>
          </p:cNvGraphicFramePr>
          <p:nvPr/>
        </p:nvGraphicFramePr>
        <p:xfrm>
          <a:off x="1938973" y="5314950"/>
          <a:ext cx="1260475" cy="552450"/>
        </p:xfrm>
        <a:graphic>
          <a:graphicData uri="http://schemas.openxmlformats.org/presentationml/2006/ole">
            <p:oleObj spid="_x0000_s57353" name="Equation" r:id="rId10" imgW="520560" imgH="228600" progId="Equation.3">
              <p:embed/>
            </p:oleObj>
          </a:graphicData>
        </a:graphic>
      </p:graphicFrame>
      <p:graphicFrame>
        <p:nvGraphicFramePr>
          <p:cNvPr id="21" name="Object 14"/>
          <p:cNvGraphicFramePr>
            <a:graphicFrameLocks noGrp="1" noChangeAspect="1"/>
          </p:cNvGraphicFramePr>
          <p:nvPr/>
        </p:nvGraphicFramePr>
        <p:xfrm>
          <a:off x="5485130" y="5305108"/>
          <a:ext cx="2398713" cy="552450"/>
        </p:xfrm>
        <a:graphic>
          <a:graphicData uri="http://schemas.openxmlformats.org/presentationml/2006/ole">
            <p:oleObj spid="_x0000_s57354" name="Equation" r:id="rId11" imgW="990360" imgH="228600" progId="Equation.3">
              <p:embed/>
            </p:oleObj>
          </a:graphicData>
        </a:graphic>
      </p:graphicFrame>
      <p:sp>
        <p:nvSpPr>
          <p:cNvPr id="22" name="Right Arrow 21"/>
          <p:cNvSpPr/>
          <p:nvPr/>
        </p:nvSpPr>
        <p:spPr bwMode="auto">
          <a:xfrm>
            <a:off x="3332480" y="4485640"/>
            <a:ext cx="179832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3413760" y="5491480"/>
            <a:ext cx="179832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June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18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04200" cy="838200"/>
          </a:xfrm>
        </p:spPr>
        <p:txBody>
          <a:bodyPr/>
          <a:lstStyle/>
          <a:p>
            <a:r>
              <a:rPr lang="en-US" dirty="0" smtClean="0"/>
              <a:t>IDEAL </a:t>
            </a:r>
            <a:r>
              <a:rPr lang="en-US" dirty="0" err="1" smtClean="0"/>
              <a:t>LowPass</a:t>
            </a:r>
            <a:r>
              <a:rPr lang="en-US" dirty="0" smtClean="0"/>
              <a:t> Filter  (LPF)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8" name="Picture 6" descr="C:\Users\asdf\Documents\Ddrive\VMwareShare\2026-s13\Lectures\Lect15\sinc_and_DTFT.png"/>
          <p:cNvPicPr>
            <a:picLocks noChangeAspect="1" noChangeArrowheads="1"/>
          </p:cNvPicPr>
          <p:nvPr/>
        </p:nvPicPr>
        <p:blipFill>
          <a:blip r:embed="rId3" cstate="print"/>
          <a:srcRect b="48000"/>
          <a:stretch>
            <a:fillRect/>
          </a:stretch>
        </p:blipFill>
        <p:spPr bwMode="auto">
          <a:xfrm>
            <a:off x="518411" y="3799837"/>
            <a:ext cx="6067966" cy="2448563"/>
          </a:xfrm>
          <a:prstGeom prst="rect">
            <a:avLst/>
          </a:prstGeom>
          <a:noFill/>
        </p:spPr>
      </p:pic>
      <p:graphicFrame>
        <p:nvGraphicFramePr>
          <p:cNvPr id="9" name="Object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1753691558"/>
              </p:ext>
            </p:extLst>
          </p:nvPr>
        </p:nvGraphicFramePr>
        <p:xfrm>
          <a:off x="6629400" y="4724400"/>
          <a:ext cx="2327116" cy="1219200"/>
        </p:xfrm>
        <a:graphic>
          <a:graphicData uri="http://schemas.openxmlformats.org/presentationml/2006/ole">
            <p:oleObj spid="_x0000_s58370" name="Equation" r:id="rId4" imgW="1739880" imgH="91440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76800" y="3962400"/>
            <a:ext cx="3363421" cy="707886"/>
          </a:xfrm>
          <a:prstGeom prst="rect">
            <a:avLst/>
          </a:prstGeom>
          <a:solidFill>
            <a:srgbClr val="99CCFF"/>
          </a:solidFill>
          <a:ln w="38100">
            <a:solidFill>
              <a:srgbClr val="FFA365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DTFT pair</a:t>
            </a:r>
          </a:p>
          <a:p>
            <a:r>
              <a:rPr lang="en-US" sz="2000" dirty="0" smtClean="0">
                <a:latin typeface="+mn-lt"/>
              </a:rPr>
              <a:t>SINC Function – Rectangle </a:t>
            </a:r>
          </a:p>
        </p:txBody>
      </p:sp>
      <p:pic>
        <p:nvPicPr>
          <p:cNvPr id="11" name="Picture 3" descr="C:\Users\asdf\Documents\Ddrive\VMwareShare\2026-s13\Lectures\Lect16\Hejw-ideal-LPF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541" y="1544320"/>
            <a:ext cx="5169631" cy="1986026"/>
          </a:xfrm>
          <a:prstGeom prst="rect">
            <a:avLst/>
          </a:prstGeom>
          <a:noFill/>
        </p:spPr>
      </p:pic>
      <p:graphicFrame>
        <p:nvGraphicFramePr>
          <p:cNvPr id="12" name="Object 4"/>
          <p:cNvGraphicFramePr>
            <a:graphicFrameLocks noGrp="1" noChangeAspect="1"/>
          </p:cNvGraphicFramePr>
          <p:nvPr/>
        </p:nvGraphicFramePr>
        <p:xfrm>
          <a:off x="3635375" y="3684969"/>
          <a:ext cx="631825" cy="419671"/>
        </p:xfrm>
        <a:graphic>
          <a:graphicData uri="http://schemas.openxmlformats.org/presentationml/2006/ole">
            <p:oleObj spid="_x0000_s58371" name="Equation" r:id="rId6" imgW="304560" imgH="203040" progId="Equation.3">
              <p:embed/>
            </p:oleObj>
          </a:graphicData>
        </a:graphic>
      </p:graphicFrame>
      <p:graphicFrame>
        <p:nvGraphicFramePr>
          <p:cNvPr id="13" name="Object 7"/>
          <p:cNvGraphicFramePr>
            <a:graphicFrameLocks noGrp="1" noChangeAspect="1"/>
          </p:cNvGraphicFramePr>
          <p:nvPr/>
        </p:nvGraphicFramePr>
        <p:xfrm>
          <a:off x="2701925" y="3902075"/>
          <a:ext cx="741363" cy="401638"/>
        </p:xfrm>
        <a:graphic>
          <a:graphicData uri="http://schemas.openxmlformats.org/presentationml/2006/ole">
            <p:oleObj spid="_x0000_s58372" name="Equation" r:id="rId7" imgW="419040" imgH="228600" progId="Equation.3">
              <p:embed/>
            </p:oleObj>
          </a:graphicData>
        </a:graphic>
      </p:graphicFrame>
      <p:cxnSp>
        <p:nvCxnSpPr>
          <p:cNvPr id="15" name="Straight Arrow Connector 14"/>
          <p:cNvCxnSpPr/>
          <p:nvPr/>
        </p:nvCxnSpPr>
        <p:spPr bwMode="auto">
          <a:xfrm flipH="1">
            <a:off x="3505200" y="2971800"/>
            <a:ext cx="2057400" cy="381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5050409" y="1683603"/>
            <a:ext cx="3026791" cy="83099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One in the </a:t>
            </a:r>
            <a:r>
              <a:rPr lang="en-US" dirty="0" err="1" smtClean="0">
                <a:latin typeface="+mn-lt"/>
              </a:rPr>
              <a:t>passband</a:t>
            </a: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Zero in the </a:t>
            </a:r>
            <a:r>
              <a:rPr lang="en-US" dirty="0" err="1" smtClean="0">
                <a:latin typeface="+mn-lt"/>
              </a:rPr>
              <a:t>stopband</a:t>
            </a:r>
            <a:endParaRPr lang="en-US" dirty="0">
              <a:latin typeface="+mn-lt"/>
            </a:endParaRPr>
          </a:p>
        </p:txBody>
      </p:sp>
      <p:graphicFrame>
        <p:nvGraphicFramePr>
          <p:cNvPr id="14" name="Object 8"/>
          <p:cNvGraphicFramePr>
            <a:graphicFrameLocks noGrp="1" noChangeAspect="1"/>
          </p:cNvGraphicFramePr>
          <p:nvPr/>
        </p:nvGraphicFramePr>
        <p:xfrm>
          <a:off x="5562600" y="2819400"/>
          <a:ext cx="2516188" cy="401638"/>
        </p:xfrm>
        <a:graphic>
          <a:graphicData uri="http://schemas.openxmlformats.org/presentationml/2006/ole">
            <p:oleObj spid="_x0000_s58373" name="Equation" r:id="rId8" imgW="14223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June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19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128000" cy="838200"/>
          </a:xfrm>
        </p:spPr>
        <p:txBody>
          <a:bodyPr/>
          <a:lstStyle/>
          <a:p>
            <a:r>
              <a:rPr lang="en-US" dirty="0" smtClean="0"/>
              <a:t>Filtering with the IDEAL LPF</a:t>
            </a:r>
            <a:endParaRPr lang="en-US" dirty="0" smtClean="0">
              <a:ea typeface="ＭＳ Ｐゴシック" pitchFamily="34" charset="-128"/>
            </a:endParaRPr>
          </a:p>
        </p:txBody>
      </p:sp>
      <p:graphicFrame>
        <p:nvGraphicFramePr>
          <p:cNvPr id="8" name="Object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1753691558"/>
              </p:ext>
            </p:extLst>
          </p:nvPr>
        </p:nvGraphicFramePr>
        <p:xfrm>
          <a:off x="5456238" y="1464309"/>
          <a:ext cx="3459162" cy="1812291"/>
        </p:xfrm>
        <a:graphic>
          <a:graphicData uri="http://schemas.openxmlformats.org/presentationml/2006/ole">
            <p:oleObj spid="_x0000_s59394" name="Equation" r:id="rId3" imgW="1739880" imgH="914400" progId="Equation.3">
              <p:embed/>
            </p:oleObj>
          </a:graphicData>
        </a:graphic>
      </p:graphicFrame>
      <p:pic>
        <p:nvPicPr>
          <p:cNvPr id="9" name="Picture 3" descr="C:\Users\asdf\Documents\Ddrive\VMwareShare\2026-s13\Lectures\Lect16\Hejw-ideal-LP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541" y="1544320"/>
            <a:ext cx="5169631" cy="1986026"/>
          </a:xfrm>
          <a:prstGeom prst="rect">
            <a:avLst/>
          </a:prstGeom>
          <a:noFill/>
        </p:spPr>
      </p:pic>
      <p:graphicFrame>
        <p:nvGraphicFramePr>
          <p:cNvPr id="10" name="Object 7"/>
          <p:cNvGraphicFramePr>
            <a:graphicFrameLocks noGrp="1" noChangeAspect="1"/>
          </p:cNvGraphicFramePr>
          <p:nvPr/>
        </p:nvGraphicFramePr>
        <p:xfrm>
          <a:off x="6321425" y="3889375"/>
          <a:ext cx="2289175" cy="523875"/>
        </p:xfrm>
        <a:graphic>
          <a:graphicData uri="http://schemas.openxmlformats.org/presentationml/2006/ole">
            <p:oleObj spid="_x0000_s59395" name="Equation" r:id="rId5" imgW="990360" imgH="22860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4320" y="3921760"/>
            <a:ext cx="6192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Find the output when the input is a sinusoid:</a:t>
            </a:r>
            <a:endParaRPr lang="en-US" dirty="0">
              <a:latin typeface="+mn-lt"/>
            </a:endParaRPr>
          </a:p>
        </p:txBody>
      </p:sp>
      <p:graphicFrame>
        <p:nvGraphicFramePr>
          <p:cNvPr id="12" name="Object 7"/>
          <p:cNvGraphicFramePr>
            <a:graphicFrameLocks noGrp="1" noChangeAspect="1"/>
          </p:cNvGraphicFramePr>
          <p:nvPr/>
        </p:nvGraphicFramePr>
        <p:xfrm>
          <a:off x="320675" y="4425950"/>
          <a:ext cx="5326063" cy="831850"/>
        </p:xfrm>
        <a:graphic>
          <a:graphicData uri="http://schemas.openxmlformats.org/presentationml/2006/ole">
            <p:oleObj spid="_x0000_s59396" name="Equation" r:id="rId6" imgW="2743200" imgH="431640" progId="Equation.3">
              <p:embed/>
            </p:oleObj>
          </a:graphicData>
        </a:graphic>
      </p:graphicFrame>
      <p:grpSp>
        <p:nvGrpSpPr>
          <p:cNvPr id="13" name="Group 24"/>
          <p:cNvGrpSpPr/>
          <p:nvPr/>
        </p:nvGrpSpPr>
        <p:grpSpPr>
          <a:xfrm>
            <a:off x="2377440" y="2560320"/>
            <a:ext cx="751840" cy="701040"/>
            <a:chOff x="2377440" y="2560320"/>
            <a:chExt cx="751840" cy="701040"/>
          </a:xfrm>
        </p:grpSpPr>
        <p:cxnSp>
          <p:nvCxnSpPr>
            <p:cNvPr id="14" name="Straight Connector 13"/>
            <p:cNvCxnSpPr/>
            <p:nvPr/>
          </p:nvCxnSpPr>
          <p:spPr bwMode="auto">
            <a:xfrm flipH="1" flipV="1">
              <a:off x="2377440" y="2560320"/>
              <a:ext cx="10160" cy="70104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 flipV="1">
              <a:off x="3119120" y="2560320"/>
              <a:ext cx="10160" cy="70104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6" name="Straight Arrow Connector 15"/>
          <p:cNvCxnSpPr/>
          <p:nvPr/>
        </p:nvCxnSpPr>
        <p:spPr bwMode="auto">
          <a:xfrm flipH="1" flipV="1">
            <a:off x="3149600" y="3169920"/>
            <a:ext cx="4785360" cy="944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7" name="Object 8"/>
          <p:cNvGraphicFramePr>
            <a:graphicFrameLocks noGrp="1" noChangeAspect="1"/>
          </p:cNvGraphicFramePr>
          <p:nvPr/>
        </p:nvGraphicFramePr>
        <p:xfrm>
          <a:off x="5075873" y="5394960"/>
          <a:ext cx="3354387" cy="928688"/>
        </p:xfrm>
        <a:graphic>
          <a:graphicData uri="http://schemas.openxmlformats.org/presentationml/2006/ole">
            <p:oleObj spid="_x0000_s59397" name="Equation" r:id="rId7" imgW="1726920" imgH="482400" progId="Equation.3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04800" y="5455920"/>
            <a:ext cx="48173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+mn-lt"/>
              </a:rPr>
              <a:t>Multiply</a:t>
            </a:r>
            <a:r>
              <a:rPr lang="en-US" dirty="0" smtClean="0">
                <a:latin typeface="+mn-lt"/>
              </a:rPr>
              <a:t> the spectrum of the input</a:t>
            </a:r>
          </a:p>
          <a:p>
            <a:r>
              <a:rPr lang="en-US" dirty="0" smtClean="0">
                <a:latin typeface="+mn-lt"/>
              </a:rPr>
              <a:t>times the DTFT of the filter to get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June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9B6E71-E4B3-4643-9998-39438031B0F3}" type="slidenum">
              <a:rPr lang="en-US" smtClean="0">
                <a:ea typeface="ＭＳ Ｐゴシック" pitchFamily="34" charset="-128"/>
              </a:rPr>
              <a:pPr/>
              <a:t>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867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85200" cy="1143000"/>
          </a:xfrm>
        </p:spPr>
        <p:txBody>
          <a:bodyPr/>
          <a:lstStyle/>
          <a:p>
            <a:r>
              <a:rPr lang="en-US" sz="3600" dirty="0" smtClean="0">
                <a:ea typeface="ＭＳ Ｐゴシック" pitchFamily="34" charset="-128"/>
              </a:rPr>
              <a:t>License Info for </a:t>
            </a:r>
            <a:r>
              <a:rPr lang="en-US" sz="3600" dirty="0" err="1" smtClean="0">
                <a:ea typeface="ＭＳ Ｐゴシック" pitchFamily="34" charset="-128"/>
              </a:rPr>
              <a:t>DSPFirst</a:t>
            </a:r>
            <a:r>
              <a:rPr lang="en-US" sz="3600" dirty="0" smtClean="0">
                <a:ea typeface="ＭＳ Ｐゴシック" pitchFamily="34" charset="-128"/>
              </a:rPr>
              <a:t> Slides</a:t>
            </a:r>
          </a:p>
        </p:txBody>
      </p:sp>
      <p:sp>
        <p:nvSpPr>
          <p:cNvPr id="2867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This work released under a </a:t>
            </a:r>
            <a:r>
              <a:rPr lang="en-US" sz="2400" smtClean="0">
                <a:ea typeface="ＭＳ Ｐゴシック" pitchFamily="34" charset="-128"/>
                <a:hlinkClick r:id="rId2"/>
              </a:rPr>
              <a:t>Creative Commons License</a:t>
            </a:r>
            <a:r>
              <a:rPr lang="en-US" sz="2400" smtClean="0">
                <a:ea typeface="ＭＳ Ｐゴシック" pitchFamily="34" charset="-128"/>
              </a:rPr>
              <a:t> with the following terms: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Attribution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pitchFamily="34" charset="0"/>
                <a:ea typeface="ＭＳ Ｐゴシック" pitchFamily="34" charset="-128"/>
              </a:rPr>
              <a:t>The licensor permits others to copy, distribute, display, and perform the work. In return, licensees must give the original authors credit.</a:t>
            </a:r>
            <a:r>
              <a:rPr lang="en-US" sz="1800" smtClean="0">
                <a:latin typeface="Verdana" pitchFamily="34" charset="0"/>
                <a:ea typeface="ＭＳ Ｐゴシック" pitchFamily="34" charset="-128"/>
              </a:rPr>
              <a:t> </a:t>
            </a:r>
            <a:endParaRPr lang="en-US" sz="18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Non-Commercial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pitchFamily="34" charset="0"/>
                <a:ea typeface="ＭＳ Ｐゴシック" pitchFamily="34" charset="-128"/>
              </a:rPr>
              <a:t>The licensor permits others to copy, distribute, display, and perform the work. In return, licensees may not use the work for commercial purposes—unless they get the licensor's permission.</a:t>
            </a:r>
            <a:endParaRPr lang="en-US" sz="16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Share Alike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pitchFamily="34" charset="0"/>
                <a:ea typeface="ＭＳ Ｐゴシック" pitchFamily="34" charset="-128"/>
              </a:rPr>
              <a:t>The licensor permits others to distribute derivative works only under a license identical to the one that governs the licensor's work.</a:t>
            </a:r>
          </a:p>
          <a:p>
            <a:pPr>
              <a:lnSpc>
                <a:spcPct val="90000"/>
              </a:lnSpc>
            </a:pPr>
            <a:r>
              <a:rPr lang="en-US" sz="1800" smtClean="0">
                <a:latin typeface="Verdana" pitchFamily="34" charset="0"/>
                <a:ea typeface="ＭＳ Ｐゴシック" pitchFamily="34" charset="-128"/>
                <a:hlinkClick r:id="rId3"/>
              </a:rPr>
              <a:t>Full Text of the License</a:t>
            </a:r>
            <a:endParaRPr lang="en-US" sz="1800" smtClean="0">
              <a:latin typeface="Verdana" pitchFamily="34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1800" i="1" smtClean="0">
                <a:solidFill>
                  <a:schemeClr val="accent1"/>
                </a:solidFill>
                <a:latin typeface="Verdana" pitchFamily="34" charset="0"/>
                <a:ea typeface="ＭＳ Ｐゴシック" pitchFamily="34" charset="-128"/>
              </a:rPr>
              <a:t>This (hidden) page should be kept with the presentation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June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20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838200"/>
          </a:xfrm>
        </p:spPr>
        <p:txBody>
          <a:bodyPr/>
          <a:lstStyle/>
          <a:p>
            <a:r>
              <a:rPr lang="en-US" dirty="0" smtClean="0"/>
              <a:t>IDEAL </a:t>
            </a:r>
            <a:r>
              <a:rPr lang="en-US" dirty="0" err="1" smtClean="0"/>
              <a:t>HighPass</a:t>
            </a:r>
            <a:r>
              <a:rPr lang="en-US" dirty="0" smtClean="0"/>
              <a:t> Filter (HPF)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518" y="4371467"/>
            <a:ext cx="2546082" cy="400110"/>
          </a:xfrm>
          <a:prstGeom prst="rect">
            <a:avLst/>
          </a:prstGeom>
          <a:solidFill>
            <a:srgbClr val="FFC000"/>
          </a:solidFill>
          <a:ln w="38100">
            <a:solidFill>
              <a:srgbClr val="FFA365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HPF is 1 minus LPF</a:t>
            </a:r>
          </a:p>
        </p:txBody>
      </p:sp>
      <p:pic>
        <p:nvPicPr>
          <p:cNvPr id="9" name="Picture 3" descr="C:\Users\asdf\Documents\Ddrive\VMwareShare\2026-s13\Lectures\Lect16\Hejw-ideal-HP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725040"/>
            <a:ext cx="6178300" cy="2373528"/>
          </a:xfrm>
          <a:prstGeom prst="rect">
            <a:avLst/>
          </a:prstGeom>
          <a:noFill/>
        </p:spPr>
      </p:pic>
      <p:graphicFrame>
        <p:nvGraphicFramePr>
          <p:cNvPr id="10" name="Object 4"/>
          <p:cNvGraphicFramePr>
            <a:graphicFrameLocks noGrp="1" noChangeAspect="1"/>
          </p:cNvGraphicFramePr>
          <p:nvPr/>
        </p:nvGraphicFramePr>
        <p:xfrm>
          <a:off x="3529013" y="4213113"/>
          <a:ext cx="4471987" cy="2111487"/>
        </p:xfrm>
        <a:graphic>
          <a:graphicData uri="http://schemas.openxmlformats.org/presentationml/2006/ole">
            <p:oleObj spid="_x0000_s60418" name="Equation" r:id="rId4" imgW="1930320" imgH="91440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50838" y="5184267"/>
            <a:ext cx="2249334" cy="707886"/>
          </a:xfrm>
          <a:prstGeom prst="rect">
            <a:avLst/>
          </a:prstGeom>
          <a:solidFill>
            <a:srgbClr val="FFC000"/>
          </a:solidFill>
          <a:ln w="38100">
            <a:solidFill>
              <a:srgbClr val="FFA365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Inverse DTFT of 1</a:t>
            </a:r>
          </a:p>
          <a:p>
            <a:r>
              <a:rPr lang="en-US" sz="2000" dirty="0" smtClean="0">
                <a:latin typeface="+mn-lt"/>
              </a:rPr>
              <a:t>is a delta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200" y="2667000"/>
            <a:ext cx="2077813" cy="58477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One in the </a:t>
            </a:r>
            <a:r>
              <a:rPr lang="en-US" sz="1600" dirty="0" err="1" smtClean="0">
                <a:latin typeface="+mn-lt"/>
              </a:rPr>
              <a:t>passband</a:t>
            </a:r>
            <a:endParaRPr lang="en-US" sz="1600" dirty="0" smtClean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Zero in the </a:t>
            </a:r>
            <a:r>
              <a:rPr lang="en-US" sz="1600" dirty="0" err="1" smtClean="0">
                <a:latin typeface="+mn-lt"/>
              </a:rPr>
              <a:t>stopband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June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21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838200"/>
          </a:xfrm>
        </p:spPr>
        <p:txBody>
          <a:bodyPr/>
          <a:lstStyle/>
          <a:p>
            <a:r>
              <a:rPr lang="en-US" dirty="0" smtClean="0"/>
              <a:t>IDEAL </a:t>
            </a:r>
            <a:r>
              <a:rPr lang="en-US" dirty="0" err="1" smtClean="0"/>
              <a:t>BandPass</a:t>
            </a:r>
            <a:r>
              <a:rPr lang="en-US" dirty="0" smtClean="0"/>
              <a:t> Filter (BPF)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9154" y="4267200"/>
            <a:ext cx="2949846" cy="400110"/>
          </a:xfrm>
          <a:prstGeom prst="rect">
            <a:avLst/>
          </a:prstGeom>
          <a:solidFill>
            <a:srgbClr val="FFC000"/>
          </a:solidFill>
          <a:ln w="38100">
            <a:solidFill>
              <a:srgbClr val="FFA365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BPF has two </a:t>
            </a:r>
            <a:r>
              <a:rPr lang="en-US" sz="2000" dirty="0" err="1" smtClean="0">
                <a:latin typeface="+mn-lt"/>
              </a:rPr>
              <a:t>stopbands</a:t>
            </a:r>
            <a:endParaRPr lang="en-US" sz="2000" dirty="0" smtClean="0">
              <a:latin typeface="+mn-lt"/>
            </a:endParaRPr>
          </a:p>
        </p:txBody>
      </p:sp>
      <p:graphicFrame>
        <p:nvGraphicFramePr>
          <p:cNvPr id="14" name="Object 4"/>
          <p:cNvGraphicFramePr>
            <a:graphicFrameLocks noGrp="1" noChangeAspect="1"/>
          </p:cNvGraphicFramePr>
          <p:nvPr/>
        </p:nvGraphicFramePr>
        <p:xfrm>
          <a:off x="4012565" y="4521200"/>
          <a:ext cx="4413250" cy="1655763"/>
        </p:xfrm>
        <a:graphic>
          <a:graphicData uri="http://schemas.openxmlformats.org/presentationml/2006/ole">
            <p:oleObj spid="_x0000_s61443" name="Equation" r:id="rId3" imgW="1955520" imgH="73656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62280" y="4927600"/>
            <a:ext cx="2707793" cy="1323439"/>
          </a:xfrm>
          <a:prstGeom prst="rect">
            <a:avLst/>
          </a:prstGeom>
          <a:solidFill>
            <a:srgbClr val="FFC000"/>
          </a:solidFill>
          <a:ln w="38100">
            <a:solidFill>
              <a:srgbClr val="FFA365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Band Reject Filter has</a:t>
            </a:r>
          </a:p>
          <a:p>
            <a:r>
              <a:rPr lang="en-US" sz="2000" dirty="0" smtClean="0">
                <a:latin typeface="+mn-lt"/>
              </a:rPr>
              <a:t>one </a:t>
            </a:r>
            <a:r>
              <a:rPr lang="en-US" sz="2000" dirty="0" err="1" smtClean="0">
                <a:latin typeface="+mn-lt"/>
              </a:rPr>
              <a:t>stopband</a:t>
            </a:r>
            <a:r>
              <a:rPr lang="en-US" sz="2000" dirty="0" smtClean="0">
                <a:latin typeface="+mn-lt"/>
              </a:rPr>
              <a:t> and two</a:t>
            </a:r>
          </a:p>
          <a:p>
            <a:r>
              <a:rPr lang="en-US" sz="2000" dirty="0" err="1" smtClean="0">
                <a:latin typeface="+mn-lt"/>
              </a:rPr>
              <a:t>passbands</a:t>
            </a:r>
            <a:r>
              <a:rPr lang="en-US" sz="2000" dirty="0" smtClean="0">
                <a:latin typeface="+mn-lt"/>
              </a:rPr>
              <a:t>. </a:t>
            </a:r>
          </a:p>
          <a:p>
            <a:r>
              <a:rPr lang="en-US" sz="2000" dirty="0" smtClean="0">
                <a:latin typeface="+mn-lt"/>
              </a:rPr>
              <a:t>It is one minus BPF</a:t>
            </a:r>
          </a:p>
        </p:txBody>
      </p:sp>
      <p:pic>
        <p:nvPicPr>
          <p:cNvPr id="16" name="Picture 3" descr="C:\Users\asdf\Documents\Ddrive\VMwareShare\2026-s13\Lectures\Lect16\Hejw-ideal-BP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2540" y="1625500"/>
            <a:ext cx="6239259" cy="2452538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400800" y="1792069"/>
            <a:ext cx="2608406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One in the </a:t>
            </a:r>
            <a:r>
              <a:rPr lang="en-US" sz="1800" dirty="0" err="1" smtClean="0">
                <a:latin typeface="+mn-lt"/>
              </a:rPr>
              <a:t>passband</a:t>
            </a:r>
            <a:endParaRPr lang="en-US" sz="1800" dirty="0" smtClean="0">
              <a:latin typeface="+mn-lt"/>
            </a:endParaRPr>
          </a:p>
          <a:p>
            <a:r>
              <a:rPr lang="en-US" sz="1800" dirty="0" smtClean="0">
                <a:latin typeface="+mn-lt"/>
              </a:rPr>
              <a:t>Zero in the 2 </a:t>
            </a:r>
            <a:r>
              <a:rPr lang="en-US" sz="1800" dirty="0" err="1" smtClean="0">
                <a:latin typeface="+mn-lt"/>
              </a:rPr>
              <a:t>stopbands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June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22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128000" cy="838200"/>
          </a:xfrm>
        </p:spPr>
        <p:txBody>
          <a:bodyPr/>
          <a:lstStyle/>
          <a:p>
            <a:r>
              <a:rPr lang="en-US" dirty="0" smtClean="0"/>
              <a:t>Make IDEAL BPF from LPF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7520" y="3886200"/>
            <a:ext cx="2958054" cy="707886"/>
          </a:xfrm>
          <a:prstGeom prst="rect">
            <a:avLst/>
          </a:prstGeom>
          <a:solidFill>
            <a:srgbClr val="FFC000"/>
          </a:solidFill>
          <a:ln w="38100">
            <a:solidFill>
              <a:srgbClr val="FFA365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BPF is frequency shifted</a:t>
            </a:r>
          </a:p>
          <a:p>
            <a:r>
              <a:rPr lang="en-US" sz="2000" dirty="0" smtClean="0">
                <a:latin typeface="+mn-lt"/>
              </a:rPr>
              <a:t>version of LPF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7840" y="4800600"/>
            <a:ext cx="2852063" cy="1323439"/>
          </a:xfrm>
          <a:prstGeom prst="rect">
            <a:avLst/>
          </a:prstGeom>
          <a:solidFill>
            <a:srgbClr val="FFC000"/>
          </a:solidFill>
          <a:ln w="38100">
            <a:solidFill>
              <a:srgbClr val="FFA365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Frequency shifting</a:t>
            </a:r>
          </a:p>
          <a:p>
            <a:r>
              <a:rPr lang="en-US" sz="2000" b="1" u="sng" dirty="0" smtClean="0">
                <a:latin typeface="+mn-lt"/>
              </a:rPr>
              <a:t>up and down </a:t>
            </a:r>
            <a:r>
              <a:rPr lang="en-US" sz="2000" dirty="0" smtClean="0">
                <a:latin typeface="+mn-lt"/>
              </a:rPr>
              <a:t>is done</a:t>
            </a:r>
          </a:p>
          <a:p>
            <a:r>
              <a:rPr lang="en-US" sz="2000" dirty="0" smtClean="0">
                <a:latin typeface="+mn-lt"/>
              </a:rPr>
              <a:t>by cosine multiplication</a:t>
            </a:r>
          </a:p>
          <a:p>
            <a:r>
              <a:rPr lang="en-US" sz="2000" dirty="0" smtClean="0">
                <a:latin typeface="+mn-lt"/>
              </a:rPr>
              <a:t>in the time domain</a:t>
            </a:r>
          </a:p>
        </p:txBody>
      </p:sp>
      <p:pic>
        <p:nvPicPr>
          <p:cNvPr id="21" name="Picture 3" descr="C:\Users\asdf\Documents\Ddrive\VMwareShare\2026-s13\Lectures\Lect16\Hejw-ideal-BP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101" y="1272539"/>
            <a:ext cx="6086860" cy="2392633"/>
          </a:xfrm>
          <a:prstGeom prst="rect">
            <a:avLst/>
          </a:prstGeom>
          <a:noFill/>
        </p:spPr>
      </p:pic>
      <p:graphicFrame>
        <p:nvGraphicFramePr>
          <p:cNvPr id="22" name="Object 4"/>
          <p:cNvGraphicFramePr>
            <a:graphicFrameLocks noGrp="1" noChangeAspect="1"/>
          </p:cNvGraphicFramePr>
          <p:nvPr/>
        </p:nvGraphicFramePr>
        <p:xfrm>
          <a:off x="3803650" y="3805239"/>
          <a:ext cx="4654550" cy="2504358"/>
        </p:xfrm>
        <a:graphic>
          <a:graphicData uri="http://schemas.openxmlformats.org/presentationml/2006/ole">
            <p:oleObj spid="_x0000_s62470" name="Equation" r:id="rId4" imgW="2209680" imgH="1193760" progId="Equation.3">
              <p:embed/>
            </p:oleObj>
          </a:graphicData>
        </a:graphic>
      </p:graphicFrame>
      <p:cxnSp>
        <p:nvCxnSpPr>
          <p:cNvPr id="23" name="Straight Arrow Connector 22"/>
          <p:cNvCxnSpPr/>
          <p:nvPr/>
        </p:nvCxnSpPr>
        <p:spPr bwMode="auto">
          <a:xfrm flipV="1">
            <a:off x="3200400" y="4419600"/>
            <a:ext cx="2286000" cy="1066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5191760" y="2458720"/>
            <a:ext cx="345440" cy="1016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5156200" y="1412240"/>
            <a:ext cx="5080" cy="18846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June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23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838200"/>
          </a:xfrm>
        </p:spPr>
        <p:txBody>
          <a:bodyPr/>
          <a:lstStyle/>
          <a:p>
            <a:r>
              <a:rPr lang="en-US" dirty="0" smtClean="0"/>
              <a:t>LPF Example 1: x[n] = </a:t>
            </a:r>
            <a:r>
              <a:rPr lang="en-US" dirty="0" err="1" smtClean="0"/>
              <a:t>sinc</a:t>
            </a:r>
            <a:endParaRPr lang="en-US" dirty="0" smtClean="0">
              <a:ea typeface="ＭＳ Ｐゴシック" pitchFamily="34" charset="-128"/>
            </a:endParaRPr>
          </a:p>
        </p:txBody>
      </p:sp>
      <p:graphicFrame>
        <p:nvGraphicFramePr>
          <p:cNvPr id="8" name="Object 14"/>
          <p:cNvGraphicFramePr>
            <a:graphicFrameLocks noGrp="1" noChangeAspect="1"/>
          </p:cNvGraphicFramePr>
          <p:nvPr/>
        </p:nvGraphicFramePr>
        <p:xfrm>
          <a:off x="6830060" y="4928771"/>
          <a:ext cx="1370013" cy="555625"/>
        </p:xfrm>
        <a:graphic>
          <a:graphicData uri="http://schemas.openxmlformats.org/presentationml/2006/ole">
            <p:oleObj spid="_x0000_s65538" name="Equation" r:id="rId3" imgW="622080" imgH="253800" progId="Equation.3">
              <p:embed/>
            </p:oleObj>
          </a:graphicData>
        </a:graphic>
      </p:graphicFrame>
      <p:pic>
        <p:nvPicPr>
          <p:cNvPr id="9" name="Picture 10" descr="C:\Users\asdf\Documents\Ddrive\VMwareShare\2026-s13\Lectures\Lect16\Hejw-ideal-LP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9540" y="2483955"/>
            <a:ext cx="5731259" cy="2201788"/>
          </a:xfrm>
          <a:prstGeom prst="rect">
            <a:avLst/>
          </a:prstGeom>
          <a:noFill/>
        </p:spPr>
      </p:pic>
      <p:grpSp>
        <p:nvGrpSpPr>
          <p:cNvPr id="2" name="Group 30"/>
          <p:cNvGrpSpPr/>
          <p:nvPr/>
        </p:nvGrpSpPr>
        <p:grpSpPr>
          <a:xfrm>
            <a:off x="5715000" y="3868321"/>
            <a:ext cx="696913" cy="533400"/>
            <a:chOff x="5715000" y="2527618"/>
            <a:chExt cx="696913" cy="533400"/>
          </a:xfrm>
        </p:grpSpPr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5715000" y="2527618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6411913" y="2527618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5715000" y="2527618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4" name="Object 11"/>
          <p:cNvGraphicFramePr>
            <a:graphicFrameLocks noGrp="1" noChangeAspect="1"/>
          </p:cNvGraphicFramePr>
          <p:nvPr/>
        </p:nvGraphicFramePr>
        <p:xfrm>
          <a:off x="152400" y="2560638"/>
          <a:ext cx="4279900" cy="944562"/>
        </p:xfrm>
        <a:graphic>
          <a:graphicData uri="http://schemas.openxmlformats.org/presentationml/2006/ole">
            <p:oleObj spid="_x0000_s65539" name="Equation" r:id="rId5" imgW="1942920" imgH="431640" progId="Equation.3">
              <p:embed/>
            </p:oleObj>
          </a:graphicData>
        </a:graphic>
      </p:graphicFrame>
      <p:graphicFrame>
        <p:nvGraphicFramePr>
          <p:cNvPr id="15" name="Object 12"/>
          <p:cNvGraphicFramePr>
            <a:graphicFrameLocks noGrp="1" noChangeAspect="1"/>
          </p:cNvGraphicFramePr>
          <p:nvPr/>
        </p:nvGraphicFramePr>
        <p:xfrm>
          <a:off x="3962400" y="1112837"/>
          <a:ext cx="4195763" cy="944563"/>
        </p:xfrm>
        <a:graphic>
          <a:graphicData uri="http://schemas.openxmlformats.org/presentationml/2006/ole">
            <p:oleObj spid="_x0000_s65540" name="Equation" r:id="rId6" imgW="1904760" imgH="431640" progId="Equation.3">
              <p:embed/>
            </p:oleObj>
          </a:graphicData>
        </a:graphic>
      </p:graphicFrame>
      <p:graphicFrame>
        <p:nvGraphicFramePr>
          <p:cNvPr id="16" name="Object 13"/>
          <p:cNvGraphicFramePr>
            <a:graphicFrameLocks noGrp="1" noChangeAspect="1"/>
          </p:cNvGraphicFramePr>
          <p:nvPr/>
        </p:nvGraphicFramePr>
        <p:xfrm>
          <a:off x="2286000" y="5268178"/>
          <a:ext cx="4391025" cy="944562"/>
        </p:xfrm>
        <a:graphic>
          <a:graphicData uri="http://schemas.openxmlformats.org/presentationml/2006/ole">
            <p:oleObj spid="_x0000_s65541" name="Equation" r:id="rId7" imgW="1993680" imgH="431640" progId="Equation.3">
              <p:embed/>
            </p:oleObj>
          </a:graphicData>
        </a:graphic>
      </p:graphicFrame>
      <p:cxnSp>
        <p:nvCxnSpPr>
          <p:cNvPr id="17" name="Straight Arrow Connector 16"/>
          <p:cNvCxnSpPr/>
          <p:nvPr/>
        </p:nvCxnSpPr>
        <p:spPr bwMode="auto">
          <a:xfrm flipH="1" flipV="1">
            <a:off x="6421120" y="4439503"/>
            <a:ext cx="538480" cy="57912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5562600" y="4459824"/>
            <a:ext cx="817880" cy="103695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/>
          <p:nvPr/>
        </p:nvSpPr>
        <p:spPr bwMode="auto">
          <a:xfrm>
            <a:off x="5720080" y="3870543"/>
            <a:ext cx="680720" cy="518160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34200" y="5486400"/>
            <a:ext cx="1872629" cy="830997"/>
          </a:xfrm>
          <a:prstGeom prst="rect">
            <a:avLst/>
          </a:prstGeom>
          <a:solidFill>
            <a:srgbClr val="99CCFF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Input bandwidth</a:t>
            </a:r>
          </a:p>
          <a:p>
            <a:r>
              <a:rPr lang="en-US" sz="1600" b="1" dirty="0" smtClean="0">
                <a:latin typeface="+mn-lt"/>
              </a:rPr>
              <a:t>Less than </a:t>
            </a:r>
          </a:p>
          <a:p>
            <a:r>
              <a:rPr lang="en-US" sz="1600" b="1" dirty="0" smtClean="0">
                <a:latin typeface="+mn-lt"/>
              </a:rPr>
              <a:t>Filter’s </a:t>
            </a:r>
            <a:r>
              <a:rPr lang="en-US" sz="1600" b="1" dirty="0" err="1" smtClean="0">
                <a:latin typeface="+mn-lt"/>
              </a:rPr>
              <a:t>passband</a:t>
            </a:r>
            <a:endParaRPr lang="en-US" sz="1600" b="1" dirty="0">
              <a:latin typeface="+mn-lt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4953000" y="1828800"/>
            <a:ext cx="990600" cy="1981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64518" name="Object 6"/>
          <p:cNvGraphicFramePr>
            <a:graphicFrameLocks noGrp="1" noChangeAspect="1"/>
          </p:cNvGraphicFramePr>
          <p:nvPr/>
        </p:nvGraphicFramePr>
        <p:xfrm>
          <a:off x="304800" y="1981200"/>
          <a:ext cx="3608387" cy="500063"/>
        </p:xfrm>
        <a:graphic>
          <a:graphicData uri="http://schemas.openxmlformats.org/presentationml/2006/ole">
            <p:oleObj spid="_x0000_s65542" name="Equation" r:id="rId8" imgW="16380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June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24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838200"/>
          </a:xfrm>
        </p:spPr>
        <p:txBody>
          <a:bodyPr/>
          <a:lstStyle/>
          <a:p>
            <a:r>
              <a:rPr lang="en-US" dirty="0" smtClean="0"/>
              <a:t>LPF Example 2: x[n] = </a:t>
            </a:r>
            <a:r>
              <a:rPr lang="en-US" dirty="0" err="1" smtClean="0"/>
              <a:t>sinc</a:t>
            </a:r>
            <a:endParaRPr lang="en-US" dirty="0" smtClean="0">
              <a:ea typeface="ＭＳ Ｐゴシック" pitchFamily="34" charset="-128"/>
            </a:endParaRPr>
          </a:p>
        </p:txBody>
      </p:sp>
      <p:graphicFrame>
        <p:nvGraphicFramePr>
          <p:cNvPr id="8" name="Object 14"/>
          <p:cNvGraphicFramePr>
            <a:graphicFrameLocks noGrp="1" noChangeAspect="1"/>
          </p:cNvGraphicFramePr>
          <p:nvPr/>
        </p:nvGraphicFramePr>
        <p:xfrm>
          <a:off x="6830060" y="4928771"/>
          <a:ext cx="1370013" cy="555625"/>
        </p:xfrm>
        <a:graphic>
          <a:graphicData uri="http://schemas.openxmlformats.org/presentationml/2006/ole">
            <p:oleObj spid="_x0000_s64514" name="Equation" r:id="rId3" imgW="622080" imgH="253800" progId="Equation.3">
              <p:embed/>
            </p:oleObj>
          </a:graphicData>
        </a:graphic>
      </p:graphicFrame>
      <p:graphicFrame>
        <p:nvGraphicFramePr>
          <p:cNvPr id="15" name="Object 12"/>
          <p:cNvGraphicFramePr>
            <a:graphicFrameLocks noGrp="1" noChangeAspect="1"/>
          </p:cNvGraphicFramePr>
          <p:nvPr/>
        </p:nvGraphicFramePr>
        <p:xfrm>
          <a:off x="3962400" y="1112837"/>
          <a:ext cx="4195763" cy="944563"/>
        </p:xfrm>
        <a:graphic>
          <a:graphicData uri="http://schemas.openxmlformats.org/presentationml/2006/ole">
            <p:oleObj spid="_x0000_s64516" name="Equation" r:id="rId4" imgW="1904760" imgH="431640" progId="Equation.3">
              <p:embed/>
            </p:oleObj>
          </a:graphicData>
        </a:graphic>
      </p:graphicFrame>
      <p:pic>
        <p:nvPicPr>
          <p:cNvPr id="22" name="Picture 10" descr="C:\Users\asdf\Documents\Ddrive\VMwareShare\2026-s13\Lectures\Lect16\Hejw-ideal-LPF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9540" y="2370212"/>
            <a:ext cx="5731259" cy="2201788"/>
          </a:xfrm>
          <a:prstGeom prst="rect">
            <a:avLst/>
          </a:prstGeom>
          <a:noFill/>
        </p:spPr>
      </p:pic>
      <p:grpSp>
        <p:nvGrpSpPr>
          <p:cNvPr id="24" name="Group 15"/>
          <p:cNvGrpSpPr/>
          <p:nvPr/>
        </p:nvGrpSpPr>
        <p:grpSpPr>
          <a:xfrm>
            <a:off x="4826000" y="3733305"/>
            <a:ext cx="2514600" cy="533400"/>
            <a:chOff x="5679440" y="321945"/>
            <a:chExt cx="2514600" cy="533400"/>
          </a:xfrm>
        </p:grpSpPr>
        <p:sp>
          <p:nvSpPr>
            <p:cNvPr id="25" name="Line 19"/>
            <p:cNvSpPr>
              <a:spLocks noChangeShapeType="1"/>
            </p:cNvSpPr>
            <p:nvPr/>
          </p:nvSpPr>
          <p:spPr bwMode="auto">
            <a:xfrm flipV="1">
              <a:off x="5679440" y="321945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 flipV="1">
              <a:off x="8194040" y="321945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5679440" y="321945"/>
              <a:ext cx="2514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5364480" y="3756800"/>
            <a:ext cx="1422400" cy="508000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 flipH="1">
            <a:off x="4800600" y="1600200"/>
            <a:ext cx="304800" cy="2057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64518" name="Object 6"/>
          <p:cNvGraphicFramePr>
            <a:graphicFrameLocks noGrp="1" noChangeAspect="1"/>
          </p:cNvGraphicFramePr>
          <p:nvPr/>
        </p:nvGraphicFramePr>
        <p:xfrm>
          <a:off x="206375" y="1954213"/>
          <a:ext cx="3805238" cy="555625"/>
        </p:xfrm>
        <a:graphic>
          <a:graphicData uri="http://schemas.openxmlformats.org/presentationml/2006/ole">
            <p:oleObj spid="_x0000_s64518" name="Equation" r:id="rId6" imgW="1726920" imgH="253800" progId="Equation.3">
              <p:embed/>
            </p:oleObj>
          </a:graphicData>
        </a:graphic>
      </p:graphicFrame>
      <p:graphicFrame>
        <p:nvGraphicFramePr>
          <p:cNvPr id="14" name="Object 11"/>
          <p:cNvGraphicFramePr>
            <a:graphicFrameLocks noGrp="1" noChangeAspect="1"/>
          </p:cNvGraphicFramePr>
          <p:nvPr/>
        </p:nvGraphicFramePr>
        <p:xfrm>
          <a:off x="152400" y="2514600"/>
          <a:ext cx="4279900" cy="944562"/>
        </p:xfrm>
        <a:graphic>
          <a:graphicData uri="http://schemas.openxmlformats.org/presentationml/2006/ole">
            <p:oleObj spid="_x0000_s64515" name="Equation" r:id="rId7" imgW="1942920" imgH="431640" progId="Equation.3">
              <p:embed/>
            </p:oleObj>
          </a:graphicData>
        </a:graphic>
      </p:graphicFrame>
      <p:cxnSp>
        <p:nvCxnSpPr>
          <p:cNvPr id="17" name="Straight Arrow Connector 16"/>
          <p:cNvCxnSpPr/>
          <p:nvPr/>
        </p:nvCxnSpPr>
        <p:spPr bwMode="auto">
          <a:xfrm flipV="1">
            <a:off x="7010400" y="4343400"/>
            <a:ext cx="355600" cy="67522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64519" name="Object 7"/>
          <p:cNvGraphicFramePr>
            <a:graphicFrameLocks noGrp="1" noChangeAspect="1"/>
          </p:cNvGraphicFramePr>
          <p:nvPr/>
        </p:nvGraphicFramePr>
        <p:xfrm>
          <a:off x="2286000" y="5241576"/>
          <a:ext cx="4191000" cy="884585"/>
        </p:xfrm>
        <a:graphic>
          <a:graphicData uri="http://schemas.openxmlformats.org/presentationml/2006/ole">
            <p:oleObj spid="_x0000_s64519" name="Equation" r:id="rId8" imgW="2031840" imgH="431640" progId="Equation.3">
              <p:embed/>
            </p:oleObj>
          </a:graphicData>
        </a:graphic>
      </p:graphicFrame>
      <p:cxnSp>
        <p:nvCxnSpPr>
          <p:cNvPr id="18" name="Straight Arrow Connector 17"/>
          <p:cNvCxnSpPr/>
          <p:nvPr/>
        </p:nvCxnSpPr>
        <p:spPr bwMode="auto">
          <a:xfrm flipV="1">
            <a:off x="4038600" y="4495800"/>
            <a:ext cx="2646680" cy="838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6781800" y="5493603"/>
            <a:ext cx="2286000" cy="830997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Filter chops off</a:t>
            </a:r>
          </a:p>
          <a:p>
            <a:r>
              <a:rPr lang="en-US" sz="1600" b="1" dirty="0" smtClean="0">
                <a:latin typeface="+mn-lt"/>
              </a:rPr>
              <a:t>Signal bandwidth</a:t>
            </a:r>
          </a:p>
          <a:p>
            <a:r>
              <a:rPr lang="en-US" sz="1600" b="1" dirty="0" smtClean="0">
                <a:latin typeface="+mn-lt"/>
              </a:rPr>
              <a:t>Outside of </a:t>
            </a:r>
            <a:r>
              <a:rPr lang="en-US" sz="1600" b="1" dirty="0" err="1" smtClean="0">
                <a:latin typeface="+mn-lt"/>
              </a:rPr>
              <a:t>passband</a:t>
            </a:r>
            <a:endParaRPr lang="en-US" sz="16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June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25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call the DTFT the spectrum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95450"/>
            <a:ext cx="8178800" cy="4171950"/>
          </a:xfrm>
        </p:spPr>
        <p:txBody>
          <a:bodyPr/>
          <a:lstStyle/>
          <a:p>
            <a:r>
              <a:rPr lang="en-US" sz="2400" dirty="0" smtClean="0"/>
              <a:t>The DTFT provides a </a:t>
            </a:r>
            <a:r>
              <a:rPr lang="en-US" sz="2400" b="1" i="1" u="sng" dirty="0" smtClean="0"/>
              <a:t>frequency-domain</a:t>
            </a:r>
            <a:r>
              <a:rPr lang="en-US" sz="2400" dirty="0" smtClean="0"/>
              <a:t> representation</a:t>
            </a:r>
          </a:p>
          <a:p>
            <a:r>
              <a:rPr lang="en-US" sz="2400" dirty="0" smtClean="0"/>
              <a:t>The spectrum (Ch. 3) consists of lines at various frequencies     , with complex amplitudes</a:t>
            </a:r>
          </a:p>
          <a:p>
            <a:r>
              <a:rPr lang="en-US" sz="2400" dirty="0" smtClean="0"/>
              <a:t>The spectrum represents a signal        that is the sum of complex exponentials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2"/>
            <a:endParaRPr lang="en-US" sz="1600" dirty="0" smtClean="0"/>
          </a:p>
          <a:p>
            <a:r>
              <a:rPr lang="en-US" sz="2400" dirty="0" smtClean="0"/>
              <a:t>In what sense is the DTFT going to give a sum of complex exponentials ?</a:t>
            </a:r>
          </a:p>
        </p:txBody>
      </p:sp>
      <p:graphicFrame>
        <p:nvGraphicFramePr>
          <p:cNvPr id="66562" name="Object 2"/>
          <p:cNvGraphicFramePr>
            <a:graphicFrameLocks noGrp="1" noChangeAspect="1"/>
          </p:cNvGraphicFramePr>
          <p:nvPr/>
        </p:nvGraphicFramePr>
        <p:xfrm>
          <a:off x="1361367" y="3752850"/>
          <a:ext cx="6106233" cy="1066800"/>
        </p:xfrm>
        <a:graphic>
          <a:graphicData uri="http://schemas.openxmlformats.org/presentationml/2006/ole">
            <p:oleObj spid="_x0000_s66562" name="Equation" r:id="rId3" imgW="2463480" imgH="431640" progId="Equation.3">
              <p:embed/>
            </p:oleObj>
          </a:graphicData>
        </a:graphic>
      </p:graphicFrame>
      <p:graphicFrame>
        <p:nvGraphicFramePr>
          <p:cNvPr id="66563" name="Object 3"/>
          <p:cNvGraphicFramePr>
            <a:graphicFrameLocks noGrp="1" noChangeAspect="1"/>
          </p:cNvGraphicFramePr>
          <p:nvPr/>
        </p:nvGraphicFramePr>
        <p:xfrm>
          <a:off x="5416550" y="2970212"/>
          <a:ext cx="603250" cy="401638"/>
        </p:xfrm>
        <a:graphic>
          <a:graphicData uri="http://schemas.openxmlformats.org/presentationml/2006/ole">
            <p:oleObj spid="_x0000_s66563" name="Equation" r:id="rId4" imgW="304560" imgH="203040" progId="Equation.3">
              <p:embed/>
            </p:oleObj>
          </a:graphicData>
        </a:graphic>
      </p:graphicFrame>
      <p:graphicFrame>
        <p:nvGraphicFramePr>
          <p:cNvPr id="66564" name="Object 4"/>
          <p:cNvGraphicFramePr>
            <a:graphicFrameLocks noGrp="1" noChangeAspect="1"/>
          </p:cNvGraphicFramePr>
          <p:nvPr/>
        </p:nvGraphicFramePr>
        <p:xfrm>
          <a:off x="2438400" y="2532062"/>
          <a:ext cx="384175" cy="458788"/>
        </p:xfrm>
        <a:graphic>
          <a:graphicData uri="http://schemas.openxmlformats.org/presentationml/2006/ole">
            <p:oleObj spid="_x0000_s66564" name="Equation" r:id="rId5" imgW="190440" imgH="228600" progId="Equation.3">
              <p:embed/>
            </p:oleObj>
          </a:graphicData>
        </a:graphic>
      </p:graphicFrame>
      <p:graphicFrame>
        <p:nvGraphicFramePr>
          <p:cNvPr id="66565" name="Object 5"/>
          <p:cNvGraphicFramePr>
            <a:graphicFrameLocks noGrp="1" noChangeAspect="1"/>
          </p:cNvGraphicFramePr>
          <p:nvPr/>
        </p:nvGraphicFramePr>
        <p:xfrm>
          <a:off x="6400800" y="2533650"/>
          <a:ext cx="357188" cy="457200"/>
        </p:xfrm>
        <a:graphic>
          <a:graphicData uri="http://schemas.openxmlformats.org/presentationml/2006/ole">
            <p:oleObj spid="_x0000_s66565" name="Equation" r:id="rId6" imgW="1774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June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26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Inverse DTFT is “sum” of complex </a:t>
            </a:r>
            <a:r>
              <a:rPr lang="en-US" dirty="0" err="1" smtClean="0"/>
              <a:t>exps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sz="2400" dirty="0" smtClean="0"/>
              <a:t>The inverse DTFT is an integral</a:t>
            </a:r>
          </a:p>
          <a:p>
            <a:endParaRPr lang="en-US" sz="24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r>
              <a:rPr lang="en-US" sz="2400" dirty="0" smtClean="0"/>
              <a:t>An integral is a “sum”, i.e., the limit of Riemann sums: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2"/>
            <a:endParaRPr lang="en-US" sz="1600" dirty="0" smtClean="0"/>
          </a:p>
          <a:p>
            <a:r>
              <a:rPr lang="en-US" sz="2400" dirty="0" smtClean="0"/>
              <a:t>The finite sum consists of </a:t>
            </a:r>
            <a:r>
              <a:rPr lang="en-US" sz="2400" dirty="0" err="1" smtClean="0"/>
              <a:t>cexps</a:t>
            </a:r>
            <a:r>
              <a:rPr lang="en-US" sz="2400" dirty="0" smtClean="0"/>
              <a:t> at frequencies               with complex amplitudes</a:t>
            </a:r>
          </a:p>
          <a:p>
            <a:pPr lvl="2"/>
            <a:endParaRPr lang="en-US" sz="1600" dirty="0" smtClean="0"/>
          </a:p>
          <a:p>
            <a:r>
              <a:rPr lang="en-US" sz="2400" dirty="0" smtClean="0"/>
              <a:t>The limit of these “finite spectra” is the inverse DTFT</a:t>
            </a:r>
          </a:p>
        </p:txBody>
      </p:sp>
      <p:graphicFrame>
        <p:nvGraphicFramePr>
          <p:cNvPr id="68610" name="Object 2"/>
          <p:cNvGraphicFramePr>
            <a:graphicFrameLocks noGrp="1" noChangeAspect="1"/>
          </p:cNvGraphicFramePr>
          <p:nvPr/>
        </p:nvGraphicFramePr>
        <p:xfrm>
          <a:off x="7327900" y="4725988"/>
          <a:ext cx="1624013" cy="538162"/>
        </p:xfrm>
        <a:graphic>
          <a:graphicData uri="http://schemas.openxmlformats.org/presentationml/2006/ole">
            <p:oleObj spid="_x0000_s68610" name="Equation" r:id="rId3" imgW="685800" imgH="228600" progId="Equation.3">
              <p:embed/>
            </p:oleObj>
          </a:graphicData>
        </a:graphic>
      </p:graphicFrame>
      <p:graphicFrame>
        <p:nvGraphicFramePr>
          <p:cNvPr id="68611" name="Object 3"/>
          <p:cNvGraphicFramePr>
            <a:graphicFrameLocks noGrp="1" noChangeAspect="1"/>
          </p:cNvGraphicFramePr>
          <p:nvPr/>
        </p:nvGraphicFramePr>
        <p:xfrm>
          <a:off x="4248150" y="5146675"/>
          <a:ext cx="2554288" cy="568325"/>
        </p:xfrm>
        <a:graphic>
          <a:graphicData uri="http://schemas.openxmlformats.org/presentationml/2006/ole">
            <p:oleObj spid="_x0000_s68611" name="Equation" r:id="rId4" imgW="1079280" imgH="241200" progId="Equation.3">
              <p:embed/>
            </p:oleObj>
          </a:graphicData>
        </a:graphic>
      </p:graphicFrame>
      <p:graphicFrame>
        <p:nvGraphicFramePr>
          <p:cNvPr id="68612" name="Object 4"/>
          <p:cNvGraphicFramePr>
            <a:graphicFrameLocks noGrp="1" noChangeAspect="1"/>
          </p:cNvGraphicFramePr>
          <p:nvPr/>
        </p:nvGraphicFramePr>
        <p:xfrm>
          <a:off x="2154238" y="2133600"/>
          <a:ext cx="4319587" cy="973138"/>
        </p:xfrm>
        <a:graphic>
          <a:graphicData uri="http://schemas.openxmlformats.org/presentationml/2006/ole">
            <p:oleObj spid="_x0000_s68612" name="Equation" r:id="rId5" imgW="1739880" imgH="393480" progId="Equation.3">
              <p:embed/>
            </p:oleObj>
          </a:graphicData>
        </a:graphic>
      </p:graphicFrame>
      <p:graphicFrame>
        <p:nvGraphicFramePr>
          <p:cNvPr id="68613" name="Object 5"/>
          <p:cNvGraphicFramePr>
            <a:graphicFrameLocks noGrp="1" noChangeAspect="1"/>
          </p:cNvGraphicFramePr>
          <p:nvPr/>
        </p:nvGraphicFramePr>
        <p:xfrm>
          <a:off x="2068513" y="3627438"/>
          <a:ext cx="5105400" cy="1012825"/>
        </p:xfrm>
        <a:graphic>
          <a:graphicData uri="http://schemas.openxmlformats.org/presentationml/2006/ole">
            <p:oleObj spid="_x0000_s68613" name="Equation" r:id="rId6" imgW="21715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June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27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DTFT SAMPLES as a Spectrum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17" name="Picture 3" descr="C:\Users\asdf\Documents\Ddrive\VMwareShare\2026-s13\Lectures\Lect16\riemann_pl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6774" y="2038348"/>
            <a:ext cx="6885946" cy="2235697"/>
          </a:xfrm>
          <a:prstGeom prst="rect">
            <a:avLst/>
          </a:prstGeom>
          <a:noFill/>
        </p:spPr>
      </p:pic>
      <p:graphicFrame>
        <p:nvGraphicFramePr>
          <p:cNvPr id="18" name="Object 5"/>
          <p:cNvGraphicFramePr>
            <a:graphicFrameLocks noGrp="1" noChangeAspect="1"/>
          </p:cNvGraphicFramePr>
          <p:nvPr/>
        </p:nvGraphicFramePr>
        <p:xfrm>
          <a:off x="269933" y="1422401"/>
          <a:ext cx="8517332" cy="517524"/>
        </p:xfrm>
        <a:graphic>
          <a:graphicData uri="http://schemas.openxmlformats.org/presentationml/2006/ole">
            <p:oleObj spid="_x0000_s69638" name="Equation" r:id="rId4" imgW="3746160" imgH="228600" progId="Equation.3">
              <p:embed/>
            </p:oleObj>
          </a:graphicData>
        </a:graphic>
      </p:graphicFrame>
      <p:graphicFrame>
        <p:nvGraphicFramePr>
          <p:cNvPr id="19" name="Object 6"/>
          <p:cNvGraphicFramePr>
            <a:graphicFrameLocks noGrp="1" noChangeAspect="1"/>
          </p:cNvGraphicFramePr>
          <p:nvPr/>
        </p:nvGraphicFramePr>
        <p:xfrm>
          <a:off x="3567748" y="4312920"/>
          <a:ext cx="1563687" cy="538163"/>
        </p:xfrm>
        <a:graphic>
          <a:graphicData uri="http://schemas.openxmlformats.org/presentationml/2006/ole">
            <p:oleObj spid="_x0000_s69639" name="Equation" r:id="rId5" imgW="660240" imgH="228600" progId="Equation.3">
              <p:embed/>
            </p:oleObj>
          </a:graphicData>
        </a:graphic>
      </p:graphicFrame>
      <p:graphicFrame>
        <p:nvGraphicFramePr>
          <p:cNvPr id="20" name="Object 7"/>
          <p:cNvGraphicFramePr>
            <a:graphicFrameLocks noGrp="1" noChangeAspect="1"/>
          </p:cNvGraphicFramePr>
          <p:nvPr/>
        </p:nvGraphicFramePr>
        <p:xfrm>
          <a:off x="3561080" y="4834573"/>
          <a:ext cx="2524125" cy="568325"/>
        </p:xfrm>
        <a:graphic>
          <a:graphicData uri="http://schemas.openxmlformats.org/presentationml/2006/ole">
            <p:oleObj spid="_x0000_s69640" name="Equation" r:id="rId6" imgW="1066680" imgH="241200" progId="Equation.3">
              <p:embed/>
            </p:oleObj>
          </a:graphicData>
        </a:graphic>
      </p:graphicFrame>
      <p:graphicFrame>
        <p:nvGraphicFramePr>
          <p:cNvPr id="21" name="Object 8"/>
          <p:cNvGraphicFramePr>
            <a:graphicFrameLocks noGrp="1" noChangeAspect="1"/>
          </p:cNvGraphicFramePr>
          <p:nvPr/>
        </p:nvGraphicFramePr>
        <p:xfrm>
          <a:off x="1635759" y="5540683"/>
          <a:ext cx="5923281" cy="1175078"/>
        </p:xfrm>
        <a:graphic>
          <a:graphicData uri="http://schemas.openxmlformats.org/presentationml/2006/ole">
            <p:oleObj spid="_x0000_s69641" name="Equation" r:id="rId7" imgW="2171520" imgH="431640" progId="Equation.3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65760" y="4480560"/>
            <a:ext cx="263405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Samples of DTFT are</a:t>
            </a:r>
          </a:p>
          <a:p>
            <a:r>
              <a:rPr lang="en-US" sz="1800" dirty="0" smtClean="0">
                <a:latin typeface="+mn-lt"/>
              </a:rPr>
              <a:t>Proportional to </a:t>
            </a:r>
          </a:p>
          <a:p>
            <a:r>
              <a:rPr lang="en-US" sz="1800" dirty="0" smtClean="0">
                <a:latin typeface="+mn-lt"/>
              </a:rPr>
              <a:t>Height of Spectral Lines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June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June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June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READING ASSIGNMENTS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This Lecture: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Chapter 7, Sections 7-2 &amp; 7-3</a:t>
            </a:r>
          </a:p>
          <a:p>
            <a:pPr lvl="1"/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Other Reading: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Recitation: Chapter </a:t>
            </a:r>
            <a:r>
              <a:rPr lang="en-US" dirty="0" smtClean="0">
                <a:ea typeface="ＭＳ Ｐゴシック" pitchFamily="34" charset="-128"/>
              </a:rPr>
              <a:t>7</a:t>
            </a:r>
            <a:endParaRPr lang="en-US" dirty="0" smtClean="0">
              <a:ea typeface="ＭＳ Ｐゴシック" pitchFamily="34" charset="-128"/>
            </a:endParaRPr>
          </a:p>
          <a:p>
            <a:pPr lvl="2"/>
            <a:r>
              <a:rPr lang="en-US" dirty="0" smtClean="0">
                <a:ea typeface="ＭＳ Ｐゴシック" pitchFamily="34" charset="-128"/>
              </a:rPr>
              <a:t>DTFT EXAMPLES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4" y="228600"/>
            <a:ext cx="8688705" cy="923925"/>
          </a:xfrm>
        </p:spPr>
        <p:txBody>
          <a:bodyPr/>
          <a:lstStyle/>
          <a:p>
            <a:r>
              <a:rPr lang="en-US" dirty="0" smtClean="0"/>
              <a:t>Example: DTFT SAMPLES as a Spectrum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June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30</a:t>
            </a:fld>
            <a:endParaRPr lang="en-US" altLang="en-US"/>
          </a:p>
        </p:txBody>
      </p:sp>
      <p:pic>
        <p:nvPicPr>
          <p:cNvPr id="118787" name="Picture 3" descr="C:\Users\asdf\Documents\Ddrive\VMwareShare\2026-s13\Lectures\Lect16\riemann_pl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6774" y="2038348"/>
            <a:ext cx="6885946" cy="2235697"/>
          </a:xfrm>
          <a:prstGeom prst="rect">
            <a:avLst/>
          </a:prstGeom>
          <a:noFill/>
        </p:spPr>
      </p:pic>
      <p:graphicFrame>
        <p:nvGraphicFramePr>
          <p:cNvPr id="118789" name="Object 5"/>
          <p:cNvGraphicFramePr>
            <a:graphicFrameLocks noGrp="1" noChangeAspect="1"/>
          </p:cNvGraphicFramePr>
          <p:nvPr/>
        </p:nvGraphicFramePr>
        <p:xfrm>
          <a:off x="269933" y="1422401"/>
          <a:ext cx="8517332" cy="517524"/>
        </p:xfrm>
        <a:graphic>
          <a:graphicData uri="http://schemas.openxmlformats.org/presentationml/2006/ole">
            <p:oleObj spid="_x0000_s23554" name="Equation" r:id="rId4" imgW="3746160" imgH="228600" progId="Equation.3">
              <p:embed/>
            </p:oleObj>
          </a:graphicData>
        </a:graphic>
      </p:graphicFrame>
      <p:graphicFrame>
        <p:nvGraphicFramePr>
          <p:cNvPr id="118790" name="Object 6"/>
          <p:cNvGraphicFramePr>
            <a:graphicFrameLocks noGrp="1" noChangeAspect="1"/>
          </p:cNvGraphicFramePr>
          <p:nvPr/>
        </p:nvGraphicFramePr>
        <p:xfrm>
          <a:off x="3567748" y="4312920"/>
          <a:ext cx="1563687" cy="538163"/>
        </p:xfrm>
        <a:graphic>
          <a:graphicData uri="http://schemas.openxmlformats.org/presentationml/2006/ole">
            <p:oleObj spid="_x0000_s23555" name="Equation" r:id="rId5" imgW="660240" imgH="228600" progId="Equation.3">
              <p:embed/>
            </p:oleObj>
          </a:graphicData>
        </a:graphic>
      </p:graphicFrame>
      <p:graphicFrame>
        <p:nvGraphicFramePr>
          <p:cNvPr id="118791" name="Object 7"/>
          <p:cNvGraphicFramePr>
            <a:graphicFrameLocks noGrp="1" noChangeAspect="1"/>
          </p:cNvGraphicFramePr>
          <p:nvPr/>
        </p:nvGraphicFramePr>
        <p:xfrm>
          <a:off x="3561080" y="4834573"/>
          <a:ext cx="2524125" cy="568325"/>
        </p:xfrm>
        <a:graphic>
          <a:graphicData uri="http://schemas.openxmlformats.org/presentationml/2006/ole">
            <p:oleObj spid="_x0000_s23556" name="Equation" r:id="rId6" imgW="1066680" imgH="241200" progId="Equation.3">
              <p:embed/>
            </p:oleObj>
          </a:graphicData>
        </a:graphic>
      </p:graphicFrame>
      <p:graphicFrame>
        <p:nvGraphicFramePr>
          <p:cNvPr id="118792" name="Object 8"/>
          <p:cNvGraphicFramePr>
            <a:graphicFrameLocks noGrp="1" noChangeAspect="1"/>
          </p:cNvGraphicFramePr>
          <p:nvPr/>
        </p:nvGraphicFramePr>
        <p:xfrm>
          <a:off x="1635759" y="5540683"/>
          <a:ext cx="5923281" cy="1175078"/>
        </p:xfrm>
        <a:graphic>
          <a:graphicData uri="http://schemas.openxmlformats.org/presentationml/2006/ole">
            <p:oleObj spid="_x0000_s23557" name="Equation" r:id="rId7" imgW="2171520" imgH="43164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65760" y="4480560"/>
            <a:ext cx="263405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Samples of DTFT</a:t>
            </a:r>
          </a:p>
          <a:p>
            <a:r>
              <a:rPr lang="en-US" sz="1800" dirty="0" smtClean="0">
                <a:latin typeface="+mn-lt"/>
              </a:rPr>
              <a:t>Proportional to </a:t>
            </a:r>
          </a:p>
          <a:p>
            <a:r>
              <a:rPr lang="en-US" sz="1800" dirty="0" smtClean="0">
                <a:latin typeface="+mn-lt"/>
              </a:rPr>
              <a:t>Height of Spectral Lines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June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31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a Computable Fourier Transform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171950"/>
          </a:xfrm>
        </p:spPr>
        <p:txBody>
          <a:bodyPr/>
          <a:lstStyle/>
          <a:p>
            <a:r>
              <a:rPr lang="en-US" sz="2400" dirty="0" smtClean="0"/>
              <a:t>Take the finite Riemann sum: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2"/>
            <a:endParaRPr lang="en-US" sz="1600" dirty="0" smtClean="0"/>
          </a:p>
          <a:p>
            <a:r>
              <a:rPr lang="en-US" sz="2400" dirty="0" smtClean="0"/>
              <a:t>Note that 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Propose:</a:t>
            </a:r>
          </a:p>
          <a:p>
            <a:pPr lvl="1"/>
            <a:endParaRPr lang="en-US" sz="2000" dirty="0" smtClean="0"/>
          </a:p>
          <a:p>
            <a:pPr lvl="3"/>
            <a:endParaRPr lang="en-US" sz="1200" dirty="0" smtClean="0"/>
          </a:p>
          <a:p>
            <a:r>
              <a:rPr lang="en-US" sz="2400" dirty="0" smtClean="0"/>
              <a:t>This is the inverse Discrete Fourier Transform (IDFT)</a:t>
            </a:r>
          </a:p>
        </p:txBody>
      </p:sp>
      <p:graphicFrame>
        <p:nvGraphicFramePr>
          <p:cNvPr id="67586" name="Object 2"/>
          <p:cNvGraphicFramePr>
            <a:graphicFrameLocks noGrp="1" noChangeAspect="1"/>
          </p:cNvGraphicFramePr>
          <p:nvPr/>
        </p:nvGraphicFramePr>
        <p:xfrm>
          <a:off x="2057400" y="2061314"/>
          <a:ext cx="4973638" cy="986686"/>
        </p:xfrm>
        <a:graphic>
          <a:graphicData uri="http://schemas.openxmlformats.org/presentationml/2006/ole">
            <p:oleObj spid="_x0000_s67586" name="Equation" r:id="rId3" imgW="2171520" imgH="431640" progId="Equation.3">
              <p:embed/>
            </p:oleObj>
          </a:graphicData>
        </a:graphic>
      </p:graphicFrame>
      <p:graphicFrame>
        <p:nvGraphicFramePr>
          <p:cNvPr id="67587" name="Object 3"/>
          <p:cNvGraphicFramePr>
            <a:graphicFrameLocks noGrp="1" noChangeAspect="1"/>
          </p:cNvGraphicFramePr>
          <p:nvPr/>
        </p:nvGraphicFramePr>
        <p:xfrm>
          <a:off x="2251075" y="3205163"/>
          <a:ext cx="2586038" cy="538162"/>
        </p:xfrm>
        <a:graphic>
          <a:graphicData uri="http://schemas.openxmlformats.org/presentationml/2006/ole">
            <p:oleObj spid="_x0000_s67587" name="Equation" r:id="rId4" imgW="1091880" imgH="228600" progId="Equation.3">
              <p:embed/>
            </p:oleObj>
          </a:graphicData>
        </a:graphic>
      </p:graphicFrame>
      <p:graphicFrame>
        <p:nvGraphicFramePr>
          <p:cNvPr id="67588" name="Object 4"/>
          <p:cNvGraphicFramePr>
            <a:graphicFrameLocks noGrp="1" noChangeAspect="1"/>
          </p:cNvGraphicFramePr>
          <p:nvPr/>
        </p:nvGraphicFramePr>
        <p:xfrm>
          <a:off x="2204600" y="3962400"/>
          <a:ext cx="6636187" cy="893763"/>
        </p:xfrm>
        <a:graphic>
          <a:graphicData uri="http://schemas.openxmlformats.org/presentationml/2006/ole">
            <p:oleObj spid="_x0000_s67588" name="Equation" r:id="rId5" imgW="3200400" imgH="431640" progId="Equation.3">
              <p:embed/>
            </p:oleObj>
          </a:graphicData>
        </a:graphic>
      </p:graphicFrame>
      <p:graphicFrame>
        <p:nvGraphicFramePr>
          <p:cNvPr id="67589" name="Object 5"/>
          <p:cNvGraphicFramePr>
            <a:graphicFrameLocks noGrp="1" noChangeAspect="1"/>
          </p:cNvGraphicFramePr>
          <p:nvPr/>
        </p:nvGraphicFramePr>
        <p:xfrm>
          <a:off x="896938" y="5413375"/>
          <a:ext cx="7226300" cy="987425"/>
        </p:xfrm>
        <a:graphic>
          <a:graphicData uri="http://schemas.openxmlformats.org/presentationml/2006/ole">
            <p:oleObj spid="_x0000_s67589" name="Equation" r:id="rId6" imgW="3149280" imgH="431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DTFT is the spectrum (2)</a:t>
            </a:r>
            <a:endParaRPr lang="en-US" dirty="0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 smtClean="0"/>
              <a:t>inverse DTFT is an integral</a:t>
            </a:r>
          </a:p>
          <a:p>
            <a:endParaRPr lang="en-US" sz="24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r>
              <a:rPr lang="en-US" sz="2400" dirty="0" smtClean="0"/>
              <a:t>An integral is a “sum”, i.e., the limit of a Riemann sum: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2"/>
            <a:endParaRPr lang="en-US" sz="1600" dirty="0" smtClean="0"/>
          </a:p>
          <a:p>
            <a:r>
              <a:rPr lang="en-US" sz="2400" dirty="0" smtClean="0"/>
              <a:t>The finite sum consists of lines at frequencies               with complex amplitudes</a:t>
            </a:r>
          </a:p>
          <a:p>
            <a:endParaRPr lang="en-US" sz="2400" dirty="0" smtClean="0"/>
          </a:p>
          <a:p>
            <a:r>
              <a:rPr lang="en-US" sz="2400" dirty="0" smtClean="0"/>
              <a:t>The limit of these “finite spectra” is the inverse DTFT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June 2016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graphicFrame>
        <p:nvGraphicFramePr>
          <p:cNvPr id="89091" name="Object 3"/>
          <p:cNvGraphicFramePr>
            <a:graphicFrameLocks noGrp="1" noChangeAspect="1"/>
          </p:cNvGraphicFramePr>
          <p:nvPr/>
        </p:nvGraphicFramePr>
        <p:xfrm>
          <a:off x="7103745" y="4474845"/>
          <a:ext cx="1624013" cy="538163"/>
        </p:xfrm>
        <a:graphic>
          <a:graphicData uri="http://schemas.openxmlformats.org/presentationml/2006/ole">
            <p:oleObj spid="_x0000_s25602" name="Equation" r:id="rId3" imgW="685800" imgH="228600" progId="Equation.3">
              <p:embed/>
            </p:oleObj>
          </a:graphicData>
        </a:graphic>
      </p:graphicFrame>
      <p:graphicFrame>
        <p:nvGraphicFramePr>
          <p:cNvPr id="89092" name="Object 4"/>
          <p:cNvGraphicFramePr>
            <a:graphicFrameLocks noGrp="1" noChangeAspect="1"/>
          </p:cNvGraphicFramePr>
          <p:nvPr/>
        </p:nvGraphicFramePr>
        <p:xfrm>
          <a:off x="4248785" y="4875848"/>
          <a:ext cx="2554288" cy="568325"/>
        </p:xfrm>
        <a:graphic>
          <a:graphicData uri="http://schemas.openxmlformats.org/presentationml/2006/ole">
            <p:oleObj spid="_x0000_s25603" name="Equation" r:id="rId4" imgW="1079280" imgH="241200" progId="Equation.3">
              <p:embed/>
            </p:oleObj>
          </a:graphicData>
        </a:graphic>
      </p:graphicFrame>
      <p:graphicFrame>
        <p:nvGraphicFramePr>
          <p:cNvPr id="115718" name="Object 6"/>
          <p:cNvGraphicFramePr>
            <a:graphicFrameLocks noGrp="1" noChangeAspect="1"/>
          </p:cNvGraphicFramePr>
          <p:nvPr/>
        </p:nvGraphicFramePr>
        <p:xfrm>
          <a:off x="2153920" y="1882140"/>
          <a:ext cx="4320540" cy="974195"/>
        </p:xfrm>
        <a:graphic>
          <a:graphicData uri="http://schemas.openxmlformats.org/presentationml/2006/ole">
            <p:oleObj spid="_x0000_s25604" name="Equation" r:id="rId5" imgW="1739880" imgH="393480" progId="Equation.3">
              <p:embed/>
            </p:oleObj>
          </a:graphicData>
        </a:graphic>
      </p:graphicFrame>
      <p:graphicFrame>
        <p:nvGraphicFramePr>
          <p:cNvPr id="115719" name="Object 7"/>
          <p:cNvGraphicFramePr>
            <a:graphicFrameLocks noGrp="1" noChangeAspect="1"/>
          </p:cNvGraphicFramePr>
          <p:nvPr/>
        </p:nvGraphicFramePr>
        <p:xfrm>
          <a:off x="2068513" y="3375978"/>
          <a:ext cx="5105400" cy="1012825"/>
        </p:xfrm>
        <a:graphic>
          <a:graphicData uri="http://schemas.openxmlformats.org/presentationml/2006/ole">
            <p:oleObj spid="_x0000_s25605" name="Equation" r:id="rId6" imgW="2171520" imgH="431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DTFT is the spectrum (2)</a:t>
            </a:r>
            <a:endParaRPr lang="en-US" dirty="0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dirty="0" smtClean="0"/>
              <a:t>inverse DTFT is an integral</a:t>
            </a:r>
          </a:p>
          <a:p>
            <a:r>
              <a:rPr lang="en-US" sz="2800" dirty="0" smtClean="0"/>
              <a:t>An integral is a “sum”, i.e., the limit of a sum</a:t>
            </a:r>
          </a:p>
          <a:p>
            <a:r>
              <a:rPr lang="en-US" sz="2800" dirty="0" smtClean="0"/>
              <a:t>Riemann sum:</a:t>
            </a:r>
          </a:p>
          <a:p>
            <a:endParaRPr lang="en-US" sz="2800" dirty="0" smtClean="0"/>
          </a:p>
          <a:p>
            <a:r>
              <a:rPr lang="en-US" sz="2800" dirty="0" smtClean="0"/>
              <a:t>The spectrum (Ch. 3) consists of lines at various frequencies     , with complex amplitudes</a:t>
            </a:r>
          </a:p>
          <a:p>
            <a:r>
              <a:rPr lang="en-US" sz="2800" dirty="0" smtClean="0"/>
              <a:t>The spectrum represents a signal        that is the sum of complex exponentials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June 2016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graphicFrame>
        <p:nvGraphicFramePr>
          <p:cNvPr id="89090" name="Object 2"/>
          <p:cNvGraphicFramePr>
            <a:graphicFrameLocks noGrp="1" noChangeAspect="1"/>
          </p:cNvGraphicFramePr>
          <p:nvPr/>
        </p:nvGraphicFramePr>
        <p:xfrm>
          <a:off x="6081078" y="6087745"/>
          <a:ext cx="720725" cy="479425"/>
        </p:xfrm>
        <a:graphic>
          <a:graphicData uri="http://schemas.openxmlformats.org/presentationml/2006/ole">
            <p:oleObj spid="_x0000_s26626" name="Equation" r:id="rId3" imgW="304560" imgH="203040" progId="Equation.3">
              <p:embed/>
            </p:oleObj>
          </a:graphicData>
        </a:graphic>
      </p:graphicFrame>
      <p:graphicFrame>
        <p:nvGraphicFramePr>
          <p:cNvPr id="89091" name="Object 3"/>
          <p:cNvGraphicFramePr>
            <a:graphicFrameLocks noGrp="1" noChangeAspect="1"/>
          </p:cNvGraphicFramePr>
          <p:nvPr/>
        </p:nvGraphicFramePr>
        <p:xfrm>
          <a:off x="7364095" y="6130290"/>
          <a:ext cx="450850" cy="538163"/>
        </p:xfrm>
        <a:graphic>
          <a:graphicData uri="http://schemas.openxmlformats.org/presentationml/2006/ole">
            <p:oleObj spid="_x0000_s26627" name="Equation" r:id="rId4" imgW="190440" imgH="228600" progId="Equation.3">
              <p:embed/>
            </p:oleObj>
          </a:graphicData>
        </a:graphic>
      </p:graphicFrame>
      <p:graphicFrame>
        <p:nvGraphicFramePr>
          <p:cNvPr id="89092" name="Object 4"/>
          <p:cNvGraphicFramePr>
            <a:graphicFrameLocks noGrp="1" noChangeAspect="1"/>
          </p:cNvGraphicFramePr>
          <p:nvPr/>
        </p:nvGraphicFramePr>
        <p:xfrm>
          <a:off x="7236143" y="5541010"/>
          <a:ext cx="420687" cy="538163"/>
        </p:xfrm>
        <a:graphic>
          <a:graphicData uri="http://schemas.openxmlformats.org/presentationml/2006/ole">
            <p:oleObj spid="_x0000_s26628" name="Equation" r:id="rId5" imgW="177480" imgH="228600" progId="Equation.3">
              <p:embed/>
            </p:oleObj>
          </a:graphicData>
        </a:graphic>
      </p:graphicFrame>
      <p:graphicFrame>
        <p:nvGraphicFramePr>
          <p:cNvPr id="115718" name="Object 6"/>
          <p:cNvGraphicFramePr>
            <a:graphicFrameLocks noGrp="1" noChangeAspect="1"/>
          </p:cNvGraphicFramePr>
          <p:nvPr/>
        </p:nvGraphicFramePr>
        <p:xfrm>
          <a:off x="1574800" y="2959100"/>
          <a:ext cx="4314825" cy="1025525"/>
        </p:xfrm>
        <a:graphic>
          <a:graphicData uri="http://schemas.openxmlformats.org/presentationml/2006/ole">
            <p:oleObj spid="_x0000_s26629" name="Equation" r:id="rId6" imgW="1650960" imgH="393480" progId="Equation.3">
              <p:embed/>
            </p:oleObj>
          </a:graphicData>
        </a:graphic>
      </p:graphicFrame>
      <p:graphicFrame>
        <p:nvGraphicFramePr>
          <p:cNvPr id="115719" name="Object 7"/>
          <p:cNvGraphicFramePr>
            <a:graphicFrameLocks noGrp="1" noChangeAspect="1"/>
          </p:cNvGraphicFramePr>
          <p:nvPr/>
        </p:nvGraphicFramePr>
        <p:xfrm>
          <a:off x="-57150" y="5154613"/>
          <a:ext cx="6305550" cy="1125537"/>
        </p:xfrm>
        <a:graphic>
          <a:graphicData uri="http://schemas.openxmlformats.org/presentationml/2006/ole">
            <p:oleObj spid="_x0000_s26630" name="Equation" r:id="rId7" imgW="2412720" imgH="431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DTFT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The DTFT provides a </a:t>
            </a:r>
            <a:r>
              <a:rPr lang="en-US" sz="2800" b="1" i="1" u="sng" dirty="0"/>
              <a:t>frequency-domain</a:t>
            </a:r>
            <a:r>
              <a:rPr lang="en-US" sz="2800" dirty="0"/>
              <a:t> representation that is invaluable for thinking about </a:t>
            </a:r>
            <a:r>
              <a:rPr lang="en-US" sz="2800" dirty="0" smtClean="0"/>
              <a:t>signals and </a:t>
            </a:r>
            <a:r>
              <a:rPr lang="en-US" sz="2800" dirty="0"/>
              <a:t>solving DSP problems</a:t>
            </a:r>
            <a:r>
              <a:rPr lang="en-US" sz="2800" dirty="0" smtClean="0"/>
              <a:t>.</a:t>
            </a:r>
          </a:p>
          <a:p>
            <a:pPr lvl="3"/>
            <a:endParaRPr lang="en-US" sz="1600" dirty="0"/>
          </a:p>
          <a:p>
            <a:r>
              <a:rPr lang="en-US" sz="2800" dirty="0"/>
              <a:t>To use it effectively you must </a:t>
            </a:r>
          </a:p>
          <a:p>
            <a:pPr lvl="1"/>
            <a:r>
              <a:rPr lang="en-US" sz="2400" dirty="0" smtClean="0"/>
              <a:t>Know </a:t>
            </a:r>
            <a:r>
              <a:rPr lang="en-US" sz="2400" b="1" u="sng" dirty="0" smtClean="0"/>
              <a:t>PAIRS</a:t>
            </a:r>
            <a:r>
              <a:rPr lang="en-US" sz="2400" dirty="0" smtClean="0"/>
              <a:t>: </a:t>
            </a:r>
            <a:r>
              <a:rPr lang="en-US" sz="2400" dirty="0"/>
              <a:t>the Fourier transforms of certain important signals</a:t>
            </a:r>
          </a:p>
          <a:p>
            <a:pPr lvl="1"/>
            <a:r>
              <a:rPr lang="en-US" sz="2400" dirty="0" smtClean="0"/>
              <a:t>know </a:t>
            </a:r>
            <a:r>
              <a:rPr lang="en-US" sz="2400" b="1" i="1" u="sng" dirty="0"/>
              <a:t>properties</a:t>
            </a:r>
            <a:r>
              <a:rPr lang="en-US" sz="2400" dirty="0"/>
              <a:t> and certain key </a:t>
            </a:r>
            <a:r>
              <a:rPr lang="en-US" sz="2400" b="1" i="1" u="sng" dirty="0"/>
              <a:t>theorems</a:t>
            </a:r>
          </a:p>
          <a:p>
            <a:pPr lvl="1"/>
            <a:r>
              <a:rPr lang="en-US" sz="2400" dirty="0"/>
              <a:t>be able to combine time-domain and frequency domain methods appropriately</a:t>
            </a:r>
          </a:p>
          <a:p>
            <a:pPr lvl="1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June 2016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</a:t>
            </a:r>
            <a:r>
              <a:rPr lang="en-US" dirty="0" err="1" smtClean="0"/>
              <a:t>BandPass</a:t>
            </a:r>
            <a:r>
              <a:rPr lang="en-US" dirty="0" smtClean="0"/>
              <a:t> Filter  (BPF)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June 2016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7520" y="4064000"/>
            <a:ext cx="2958054" cy="707886"/>
          </a:xfrm>
          <a:prstGeom prst="rect">
            <a:avLst/>
          </a:prstGeom>
          <a:solidFill>
            <a:srgbClr val="FFC000"/>
          </a:solidFill>
          <a:ln w="38100">
            <a:solidFill>
              <a:srgbClr val="FFA365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BPF is frequency shifted</a:t>
            </a:r>
          </a:p>
          <a:p>
            <a:r>
              <a:rPr lang="en-US" sz="2000" dirty="0" smtClean="0">
                <a:latin typeface="+mn-lt"/>
              </a:rPr>
              <a:t>version of LPF</a:t>
            </a:r>
          </a:p>
        </p:txBody>
      </p:sp>
      <p:graphicFrame>
        <p:nvGraphicFramePr>
          <p:cNvPr id="102404" name="Object 4"/>
          <p:cNvGraphicFramePr>
            <a:graphicFrameLocks noGrp="1" noChangeAspect="1"/>
          </p:cNvGraphicFramePr>
          <p:nvPr/>
        </p:nvGraphicFramePr>
        <p:xfrm>
          <a:off x="3675063" y="3795713"/>
          <a:ext cx="5100637" cy="2682875"/>
        </p:xfrm>
        <a:graphic>
          <a:graphicData uri="http://schemas.openxmlformats.org/presentationml/2006/ole">
            <p:oleObj spid="_x0000_s27650" name="Equation" r:id="rId3" imgW="2260440" imgH="119376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97840" y="4876800"/>
            <a:ext cx="2852063" cy="1323439"/>
          </a:xfrm>
          <a:prstGeom prst="rect">
            <a:avLst/>
          </a:prstGeom>
          <a:solidFill>
            <a:srgbClr val="FFC000"/>
          </a:solidFill>
          <a:ln w="38100">
            <a:solidFill>
              <a:srgbClr val="FFA365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Frequency shifting</a:t>
            </a:r>
          </a:p>
          <a:p>
            <a:r>
              <a:rPr lang="en-US" sz="2000" b="1" u="sng" dirty="0" smtClean="0">
                <a:latin typeface="+mn-lt"/>
              </a:rPr>
              <a:t>up and down </a:t>
            </a:r>
            <a:r>
              <a:rPr lang="en-US" sz="2000" dirty="0" smtClean="0">
                <a:latin typeface="+mn-lt"/>
              </a:rPr>
              <a:t>is done</a:t>
            </a:r>
          </a:p>
          <a:p>
            <a:r>
              <a:rPr lang="en-US" sz="2000" dirty="0" smtClean="0">
                <a:latin typeface="+mn-lt"/>
              </a:rPr>
              <a:t>by cosine multiplication</a:t>
            </a:r>
          </a:p>
          <a:p>
            <a:r>
              <a:rPr lang="en-US" sz="2000" dirty="0" smtClean="0">
                <a:latin typeface="+mn-lt"/>
              </a:rPr>
              <a:t>in the time domain</a:t>
            </a:r>
          </a:p>
        </p:txBody>
      </p:sp>
      <p:pic>
        <p:nvPicPr>
          <p:cNvPr id="104451" name="Picture 3" descr="C:\Users\asdf\Documents\Ddrive\VMwareShare\2026-s13\Lectures\Lect16\Hejw-ideal-BP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8101" y="1272539"/>
            <a:ext cx="6086860" cy="2392633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/>
          <p:nvPr/>
        </p:nvCxnSpPr>
        <p:spPr bwMode="auto">
          <a:xfrm flipV="1">
            <a:off x="5191760" y="2458720"/>
            <a:ext cx="345440" cy="1016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5156200" y="1412240"/>
            <a:ext cx="5080" cy="18846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2218896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3811509" y="1403287"/>
            <a:ext cx="2069138" cy="479834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16459" y="4427145"/>
            <a:ext cx="3213981" cy="1614291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DTFT of a </a:t>
            </a:r>
            <a:r>
              <a:rPr lang="en-US" u="sng" dirty="0" smtClean="0"/>
              <a:t>Finite</a:t>
            </a:r>
            <a:r>
              <a:rPr lang="en-US" dirty="0" smtClean="0"/>
              <a:t> Complex Exponential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June 2016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2505127177"/>
              </p:ext>
            </p:extLst>
          </p:nvPr>
        </p:nvGraphicFramePr>
        <p:xfrm>
          <a:off x="826994" y="1387428"/>
          <a:ext cx="5075866" cy="570589"/>
        </p:xfrm>
        <a:graphic>
          <a:graphicData uri="http://schemas.openxmlformats.org/presentationml/2006/ole">
            <p:oleObj spid="_x0000_s28674" name="Equation" r:id="rId3" imgW="2031840" imgH="228600" progId="Equation.3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2829011161"/>
              </p:ext>
            </p:extLst>
          </p:nvPr>
        </p:nvGraphicFramePr>
        <p:xfrm>
          <a:off x="764798" y="2060780"/>
          <a:ext cx="7688263" cy="1093787"/>
        </p:xfrm>
        <a:graphic>
          <a:graphicData uri="http://schemas.openxmlformats.org/presentationml/2006/ole">
            <p:oleObj spid="_x0000_s28675" name="Equation" r:id="rId4" imgW="3035160" imgH="431640" progId="Equation.3">
              <p:embed/>
            </p:oleObj>
          </a:graphicData>
        </a:graphic>
      </p:graphicFrame>
      <p:graphicFrame>
        <p:nvGraphicFramePr>
          <p:cNvPr id="17" name="Object 16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79443012"/>
              </p:ext>
            </p:extLst>
          </p:nvPr>
        </p:nvGraphicFramePr>
        <p:xfrm>
          <a:off x="753676" y="3132248"/>
          <a:ext cx="7727211" cy="993849"/>
        </p:xfrm>
        <a:graphic>
          <a:graphicData uri="http://schemas.openxmlformats.org/presentationml/2006/ole">
            <p:oleObj spid="_x0000_s28676" name="Equation" r:id="rId5" imgW="3162240" imgH="406080" progId="Equation.3">
              <p:embed/>
            </p:oleObj>
          </a:graphicData>
        </a:graphic>
      </p:graphicFrame>
      <p:graphicFrame>
        <p:nvGraphicFramePr>
          <p:cNvPr id="18" name="Object 17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2850298867"/>
              </p:ext>
            </p:extLst>
          </p:nvPr>
        </p:nvGraphicFramePr>
        <p:xfrm>
          <a:off x="741427" y="5071086"/>
          <a:ext cx="2592435" cy="892665"/>
        </p:xfrm>
        <a:graphic>
          <a:graphicData uri="http://schemas.openxmlformats.org/presentationml/2006/ole">
            <p:oleObj spid="_x0000_s28677" name="Equation" r:id="rId6" imgW="1180800" imgH="406080" progId="Equation.3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1849" y="4427145"/>
            <a:ext cx="2771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err="1" smtClean="0">
                <a:latin typeface="+mj-lt"/>
              </a:rPr>
              <a:t>Dirichlet</a:t>
            </a:r>
            <a:r>
              <a:rPr lang="en-US" sz="2800" i="0" dirty="0" smtClean="0">
                <a:latin typeface="+mj-lt"/>
              </a:rPr>
              <a:t> Function</a:t>
            </a:r>
            <a:endParaRPr lang="en-US" sz="2800" i="0" dirty="0">
              <a:latin typeface="+mj-lt"/>
            </a:endParaRPr>
          </a:p>
        </p:txBody>
      </p:sp>
      <p:grpSp>
        <p:nvGrpSpPr>
          <p:cNvPr id="9" name="Group 26"/>
          <p:cNvGrpSpPr/>
          <p:nvPr/>
        </p:nvGrpSpPr>
        <p:grpSpPr>
          <a:xfrm>
            <a:off x="4082328" y="4335668"/>
            <a:ext cx="4025520" cy="1884062"/>
            <a:chOff x="4245282" y="4344721"/>
            <a:chExt cx="4025520" cy="1884062"/>
          </a:xfrm>
        </p:grpSpPr>
        <p:grpSp>
          <p:nvGrpSpPr>
            <p:cNvPr id="10" name="Group 24"/>
            <p:cNvGrpSpPr/>
            <p:nvPr/>
          </p:nvGrpSpPr>
          <p:grpSpPr>
            <a:xfrm>
              <a:off x="4245282" y="4344721"/>
              <a:ext cx="4025520" cy="1884062"/>
              <a:chOff x="4245282" y="4344721"/>
              <a:chExt cx="4025520" cy="1884062"/>
            </a:xfrm>
          </p:grpSpPr>
          <p:pic>
            <p:nvPicPr>
              <p:cNvPr id="15460" name="Picture 100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4335" y="4344721"/>
                <a:ext cx="4007414" cy="18840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1" name="Straight Connector 20"/>
              <p:cNvCxnSpPr/>
              <p:nvPr/>
            </p:nvCxnSpPr>
            <p:spPr bwMode="auto">
              <a:xfrm>
                <a:off x="4906978" y="4381880"/>
                <a:ext cx="3363824" cy="0"/>
              </a:xfrm>
              <a:prstGeom prst="line">
                <a:avLst/>
              </a:prstGeom>
              <a:solidFill>
                <a:schemeClr val="accent1"/>
              </a:solidFill>
              <a:ln w="762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Straight Connector 22"/>
              <p:cNvCxnSpPr/>
              <p:nvPr/>
            </p:nvCxnSpPr>
            <p:spPr bwMode="auto">
              <a:xfrm>
                <a:off x="4245282" y="4371319"/>
                <a:ext cx="608091" cy="0"/>
              </a:xfrm>
              <a:prstGeom prst="line">
                <a:avLst/>
              </a:prstGeom>
              <a:solidFill>
                <a:schemeClr val="accent1"/>
              </a:solidFill>
              <a:ln w="762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4" name="Rectangle 23"/>
              <p:cNvSpPr/>
              <p:nvPr/>
            </p:nvSpPr>
            <p:spPr bwMode="auto">
              <a:xfrm>
                <a:off x="4354717" y="4409039"/>
                <a:ext cx="3916085" cy="178353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26" name="Oval 25"/>
            <p:cNvSpPr/>
            <p:nvPr/>
          </p:nvSpPr>
          <p:spPr bwMode="auto">
            <a:xfrm>
              <a:off x="4332082" y="5896588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4714431" y="5104413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5497235" y="5987545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6084338" y="6055683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6867142" y="6057050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4536836" y="5775638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5292481" y="5929877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5888637" y="6032626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6680494" y="6066103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7463298" y="6046629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5096780" y="5771771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4919185" y="5109599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6484793" y="6064736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7267597" y="6055683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7845647" y="6003200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5692936" y="6023996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6280039" y="6059973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7071896" y="6055683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7649946" y="6025362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8050406" y="5985845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aphicFrame>
        <p:nvGraphicFramePr>
          <p:cNvPr id="15456" name="Object 15455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1035893598"/>
              </p:ext>
            </p:extLst>
          </p:nvPr>
        </p:nvGraphicFramePr>
        <p:xfrm>
          <a:off x="5611463" y="5357010"/>
          <a:ext cx="2705100" cy="409575"/>
        </p:xfrm>
        <a:graphic>
          <a:graphicData uri="http://schemas.openxmlformats.org/presentationml/2006/ole">
            <p:oleObj spid="_x0000_s28678" name="Equation" r:id="rId8" imgW="1346040" imgH="203040" progId="Equation.3">
              <p:embed/>
            </p:oleObj>
          </a:graphicData>
        </a:graphic>
      </p:graphicFrame>
      <p:graphicFrame>
        <p:nvGraphicFramePr>
          <p:cNvPr id="15457" name="Object 15456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3070032754"/>
              </p:ext>
            </p:extLst>
          </p:nvPr>
        </p:nvGraphicFramePr>
        <p:xfrm>
          <a:off x="5361249" y="4499760"/>
          <a:ext cx="2685878" cy="777939"/>
        </p:xfrm>
        <a:graphic>
          <a:graphicData uri="http://schemas.openxmlformats.org/presentationml/2006/ole">
            <p:oleObj spid="_x0000_s28679" name="Equation" r:id="rId9" imgW="1536480" imgH="444240" progId="Equation.3">
              <p:embed/>
            </p:oleObj>
          </a:graphicData>
        </a:graphic>
      </p:graphicFrame>
      <p:graphicFrame>
        <p:nvGraphicFramePr>
          <p:cNvPr id="15458" name="Object 15457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1218226293"/>
              </p:ext>
            </p:extLst>
          </p:nvPr>
        </p:nvGraphicFramePr>
        <p:xfrm>
          <a:off x="3963000" y="3910722"/>
          <a:ext cx="727419" cy="451544"/>
        </p:xfrm>
        <a:graphic>
          <a:graphicData uri="http://schemas.openxmlformats.org/presentationml/2006/ole">
            <p:oleObj spid="_x0000_s28680" name="Equation" r:id="rId10" imgW="368280" imgH="2286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61406" y="6141266"/>
            <a:ext cx="4137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0" dirty="0" smtClean="0">
                <a:latin typeface="+mj-lt"/>
              </a:rPr>
              <a:t>0 1       4     6           10             15         19</a:t>
            </a:r>
            <a:endParaRPr lang="en-US" sz="2000" i="0" dirty="0">
              <a:latin typeface="+mj-lt"/>
            </a:endParaRP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1273220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Transform – Example III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June 2016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37</a:t>
            </a:fld>
            <a:endParaRPr lang="en-US" altLang="en-US"/>
          </a:p>
        </p:txBody>
      </p:sp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390310368"/>
              </p:ext>
            </p:extLst>
          </p:nvPr>
        </p:nvGraphicFramePr>
        <p:xfrm>
          <a:off x="1168202" y="1872187"/>
          <a:ext cx="4146203" cy="893131"/>
        </p:xfrm>
        <a:graphic>
          <a:graphicData uri="http://schemas.openxmlformats.org/presentationml/2006/ole">
            <p:oleObj spid="_x0000_s29698" name="Equation" r:id="rId3" imgW="1879560" imgH="40608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0780" y="1358020"/>
            <a:ext cx="4523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</a:rPr>
              <a:t>A “</a:t>
            </a:r>
            <a:r>
              <a:rPr lang="en-US" sz="2800" b="1" i="0" dirty="0" err="1" smtClean="0">
                <a:latin typeface="+mj-lt"/>
              </a:rPr>
              <a:t>sinc</a:t>
            </a:r>
            <a:r>
              <a:rPr lang="en-US" sz="2800" i="0" dirty="0" smtClean="0">
                <a:latin typeface="+mj-lt"/>
              </a:rPr>
              <a:t>” function or sequence</a:t>
            </a:r>
            <a:endParaRPr lang="en-US" sz="2800" i="0" dirty="0">
              <a:latin typeface="+mj-lt"/>
            </a:endParaRPr>
          </a:p>
        </p:txBody>
      </p:sp>
      <p:graphicFrame>
        <p:nvGraphicFramePr>
          <p:cNvPr id="10" name="Object 9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2792106229"/>
              </p:ext>
            </p:extLst>
          </p:nvPr>
        </p:nvGraphicFramePr>
        <p:xfrm>
          <a:off x="1150645" y="3263396"/>
          <a:ext cx="4097183" cy="1100369"/>
        </p:xfrm>
        <a:graphic>
          <a:graphicData uri="http://schemas.openxmlformats.org/presentationml/2006/ole">
            <p:oleObj spid="_x0000_s29699" name="Equation" r:id="rId4" imgW="1650960" imgH="44424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0780" y="2722070"/>
            <a:ext cx="5653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</a:rPr>
              <a:t>Consider an ideal band-limited signal:</a:t>
            </a:r>
            <a:endParaRPr lang="en-US" sz="2800" i="0" dirty="0">
              <a:latin typeface="+mj-lt"/>
            </a:endParaRPr>
          </a:p>
        </p:txBody>
      </p:sp>
      <p:graphicFrame>
        <p:nvGraphicFramePr>
          <p:cNvPr id="12" name="Object 11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1703945877"/>
              </p:ext>
            </p:extLst>
          </p:nvPr>
        </p:nvGraphicFramePr>
        <p:xfrm>
          <a:off x="336815" y="4459842"/>
          <a:ext cx="4657960" cy="1855845"/>
        </p:xfrm>
        <a:graphic>
          <a:graphicData uri="http://schemas.openxmlformats.org/presentationml/2006/ole">
            <p:oleObj spid="_x0000_s29700" name="Equation" r:id="rId5" imgW="2158920" imgH="86328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518495" y="2498756"/>
            <a:ext cx="2308634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i="0" dirty="0" smtClean="0">
                <a:latin typeface="+mj-lt"/>
              </a:rPr>
              <a:t>Discrete-time Fourier Transform Pair</a:t>
            </a:r>
            <a:endParaRPr lang="en-US" b="1" i="0" dirty="0">
              <a:latin typeface="+mj-lt"/>
            </a:endParaRPr>
          </a:p>
        </p:txBody>
      </p:sp>
      <p:sp>
        <p:nvSpPr>
          <p:cNvPr id="16" name="Right Brace 15"/>
          <p:cNvSpPr/>
          <p:nvPr/>
        </p:nvSpPr>
        <p:spPr bwMode="auto">
          <a:xfrm>
            <a:off x="5984341" y="2281473"/>
            <a:ext cx="534154" cy="1747319"/>
          </a:xfrm>
          <a:prstGeom prst="rightBrace">
            <a:avLst>
              <a:gd name="adj1" fmla="val 28672"/>
              <a:gd name="adj2" fmla="val 49482"/>
            </a:avLst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7" name="Object 16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1753691558"/>
              </p:ext>
            </p:extLst>
          </p:nvPr>
        </p:nvGraphicFramePr>
        <p:xfrm>
          <a:off x="5460041" y="4400472"/>
          <a:ext cx="3367088" cy="1828800"/>
        </p:xfrm>
        <a:graphic>
          <a:graphicData uri="http://schemas.openxmlformats.org/presentationml/2006/ole">
            <p:oleObj spid="_x0000_s29701" name="Equation" r:id="rId6" imgW="1562040" imgH="85068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218896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June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38</a:t>
            </a:fld>
            <a:endParaRPr lang="en-US" altLang="en-US"/>
          </a:p>
        </p:txBody>
      </p:sp>
      <p:graphicFrame>
        <p:nvGraphicFramePr>
          <p:cNvPr id="66562" name="Object 2"/>
          <p:cNvGraphicFramePr>
            <a:graphicFrameLocks noGrp="1" noChangeAspect="1"/>
          </p:cNvGraphicFramePr>
          <p:nvPr/>
        </p:nvGraphicFramePr>
        <p:xfrm>
          <a:off x="431800" y="4405313"/>
          <a:ext cx="6273800" cy="1112837"/>
        </p:xfrm>
        <a:graphic>
          <a:graphicData uri="http://schemas.openxmlformats.org/presentationml/2006/ole">
            <p:oleObj spid="_x0000_s30722" name="Equation" r:id="rId3" imgW="2209680" imgH="393480" progId="Equation.3">
              <p:embed/>
            </p:oleObj>
          </a:graphicData>
        </a:graphic>
      </p:graphicFrame>
      <p:graphicFrame>
        <p:nvGraphicFramePr>
          <p:cNvPr id="66563" name="Object 3"/>
          <p:cNvGraphicFramePr>
            <a:graphicFrameLocks noGrp="1" noChangeAspect="1"/>
          </p:cNvGraphicFramePr>
          <p:nvPr/>
        </p:nvGraphicFramePr>
        <p:xfrm>
          <a:off x="178753" y="5362575"/>
          <a:ext cx="3414712" cy="1042988"/>
        </p:xfrm>
        <a:graphic>
          <a:graphicData uri="http://schemas.openxmlformats.org/presentationml/2006/ole">
            <p:oleObj spid="_x0000_s30723" name="Equation" r:id="rId4" imgW="1409400" imgH="431640" progId="Equation.3">
              <p:embed/>
            </p:oleObj>
          </a:graphicData>
        </a:graphic>
      </p:graphicFrame>
      <p:graphicFrame>
        <p:nvGraphicFramePr>
          <p:cNvPr id="66564" name="Object 4"/>
          <p:cNvGraphicFramePr>
            <a:graphicFrameLocks noGrp="1" noChangeAspect="1"/>
          </p:cNvGraphicFramePr>
          <p:nvPr/>
        </p:nvGraphicFramePr>
        <p:xfrm>
          <a:off x="3182620" y="5551170"/>
          <a:ext cx="5353050" cy="950913"/>
        </p:xfrm>
        <a:graphic>
          <a:graphicData uri="http://schemas.openxmlformats.org/presentationml/2006/ole">
            <p:oleObj spid="_x0000_s30724" name="Equation" r:id="rId5" imgW="2209680" imgH="393480" progId="Equation.3">
              <p:embed/>
            </p:oleObj>
          </a:graphicData>
        </a:graphic>
      </p:graphicFrame>
      <p:graphicFrame>
        <p:nvGraphicFramePr>
          <p:cNvPr id="66565" name="Object 5"/>
          <p:cNvGraphicFramePr>
            <a:graphicFrameLocks noGrp="1" noChangeAspect="1"/>
          </p:cNvGraphicFramePr>
          <p:nvPr/>
        </p:nvGraphicFramePr>
        <p:xfrm>
          <a:off x="1069975" y="1389063"/>
          <a:ext cx="4470400" cy="827087"/>
        </p:xfrm>
        <a:graphic>
          <a:graphicData uri="http://schemas.openxmlformats.org/presentationml/2006/ole">
            <p:oleObj spid="_x0000_s30725" name="Equation" r:id="rId6" imgW="1574640" imgH="291960" progId="Equation.3">
              <p:embed/>
            </p:oleObj>
          </a:graphicData>
        </a:graphic>
      </p:graphicFrame>
      <p:graphicFrame>
        <p:nvGraphicFramePr>
          <p:cNvPr id="66566" name="Object 6"/>
          <p:cNvGraphicFramePr>
            <a:graphicFrameLocks noGrp="1" noChangeAspect="1"/>
          </p:cNvGraphicFramePr>
          <p:nvPr/>
        </p:nvGraphicFramePr>
        <p:xfrm>
          <a:off x="488315" y="3491230"/>
          <a:ext cx="8293100" cy="1112838"/>
        </p:xfrm>
        <a:graphic>
          <a:graphicData uri="http://schemas.openxmlformats.org/presentationml/2006/ole">
            <p:oleObj spid="_x0000_s30726" name="Equation" r:id="rId7" imgW="2920680" imgH="393480" progId="Equation.3">
              <p:embed/>
            </p:oleObj>
          </a:graphicData>
        </a:graphic>
      </p:graphicFrame>
      <p:graphicFrame>
        <p:nvGraphicFramePr>
          <p:cNvPr id="66569" name="Object 9"/>
          <p:cNvGraphicFramePr>
            <a:graphicFrameLocks noGrp="1" noChangeAspect="1"/>
          </p:cNvGraphicFramePr>
          <p:nvPr/>
        </p:nvGraphicFramePr>
        <p:xfrm>
          <a:off x="4135438" y="2219325"/>
          <a:ext cx="4889500" cy="1012825"/>
        </p:xfrm>
        <a:graphic>
          <a:graphicData uri="http://schemas.openxmlformats.org/presentationml/2006/ole">
            <p:oleObj spid="_x0000_s30727" name="Equation" r:id="rId8" imgW="2019240" imgH="419040" progId="Equation.3">
              <p:embed/>
            </p:oleObj>
          </a:graphicData>
        </a:graphic>
      </p:graphicFrame>
      <p:graphicFrame>
        <p:nvGraphicFramePr>
          <p:cNvPr id="66570" name="Object 10"/>
          <p:cNvGraphicFramePr>
            <a:graphicFrameLocks noGrp="1" noChangeAspect="1"/>
          </p:cNvGraphicFramePr>
          <p:nvPr/>
        </p:nvGraphicFramePr>
        <p:xfrm>
          <a:off x="971550" y="2798763"/>
          <a:ext cx="3413125" cy="522287"/>
        </p:xfrm>
        <a:graphic>
          <a:graphicData uri="http://schemas.openxmlformats.org/presentationml/2006/ole">
            <p:oleObj spid="_x0000_s30728" name="Equation" r:id="rId9" imgW="1409400" imgH="215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3811509" y="1403287"/>
            <a:ext cx="2069138" cy="479834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16459" y="4427145"/>
            <a:ext cx="3213981" cy="1614291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N-DFT of A </a:t>
            </a:r>
            <a:r>
              <a:rPr lang="en-US" u="sng" dirty="0" smtClean="0"/>
              <a:t>Finite</a:t>
            </a:r>
            <a:r>
              <a:rPr lang="en-US" dirty="0" smtClean="0"/>
              <a:t> Complex Exponential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June 2016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2505127177"/>
              </p:ext>
            </p:extLst>
          </p:nvPr>
        </p:nvGraphicFramePr>
        <p:xfrm>
          <a:off x="826994" y="1387428"/>
          <a:ext cx="5075866" cy="570589"/>
        </p:xfrm>
        <a:graphic>
          <a:graphicData uri="http://schemas.openxmlformats.org/presentationml/2006/ole">
            <p:oleObj spid="_x0000_s31746" name="Equation" r:id="rId3" imgW="2031840" imgH="228600" progId="Equation.3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2829011161"/>
              </p:ext>
            </p:extLst>
          </p:nvPr>
        </p:nvGraphicFramePr>
        <p:xfrm>
          <a:off x="764798" y="2060780"/>
          <a:ext cx="7688263" cy="1093787"/>
        </p:xfrm>
        <a:graphic>
          <a:graphicData uri="http://schemas.openxmlformats.org/presentationml/2006/ole">
            <p:oleObj spid="_x0000_s31747" name="Equation" r:id="rId4" imgW="3035160" imgH="431640" progId="Equation.3">
              <p:embed/>
            </p:oleObj>
          </a:graphicData>
        </a:graphic>
      </p:graphicFrame>
      <p:graphicFrame>
        <p:nvGraphicFramePr>
          <p:cNvPr id="17" name="Object 16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79443012"/>
              </p:ext>
            </p:extLst>
          </p:nvPr>
        </p:nvGraphicFramePr>
        <p:xfrm>
          <a:off x="753676" y="3132248"/>
          <a:ext cx="7727211" cy="993849"/>
        </p:xfrm>
        <a:graphic>
          <a:graphicData uri="http://schemas.openxmlformats.org/presentationml/2006/ole">
            <p:oleObj spid="_x0000_s31748" name="Equation" r:id="rId5" imgW="3162240" imgH="406080" progId="Equation.3">
              <p:embed/>
            </p:oleObj>
          </a:graphicData>
        </a:graphic>
      </p:graphicFrame>
      <p:graphicFrame>
        <p:nvGraphicFramePr>
          <p:cNvPr id="18" name="Object 17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2850298867"/>
              </p:ext>
            </p:extLst>
          </p:nvPr>
        </p:nvGraphicFramePr>
        <p:xfrm>
          <a:off x="741427" y="5071086"/>
          <a:ext cx="2592435" cy="892665"/>
        </p:xfrm>
        <a:graphic>
          <a:graphicData uri="http://schemas.openxmlformats.org/presentationml/2006/ole">
            <p:oleObj spid="_x0000_s31749" name="Equation" r:id="rId6" imgW="1180800" imgH="406080" progId="Equation.3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1849" y="4427145"/>
            <a:ext cx="2771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err="1" smtClean="0">
                <a:latin typeface="+mj-lt"/>
              </a:rPr>
              <a:t>Dirichlet</a:t>
            </a:r>
            <a:r>
              <a:rPr lang="en-US" sz="2800" i="0" dirty="0" smtClean="0">
                <a:latin typeface="+mj-lt"/>
              </a:rPr>
              <a:t> Function</a:t>
            </a:r>
            <a:endParaRPr lang="en-US" sz="2800" i="0" dirty="0">
              <a:latin typeface="+mj-lt"/>
            </a:endParaRPr>
          </a:p>
        </p:txBody>
      </p:sp>
      <p:grpSp>
        <p:nvGrpSpPr>
          <p:cNvPr id="9" name="Group 26"/>
          <p:cNvGrpSpPr/>
          <p:nvPr/>
        </p:nvGrpSpPr>
        <p:grpSpPr>
          <a:xfrm>
            <a:off x="4082328" y="4335668"/>
            <a:ext cx="4025520" cy="1884062"/>
            <a:chOff x="4245282" y="4344721"/>
            <a:chExt cx="4025520" cy="1884062"/>
          </a:xfrm>
        </p:grpSpPr>
        <p:grpSp>
          <p:nvGrpSpPr>
            <p:cNvPr id="10" name="Group 24"/>
            <p:cNvGrpSpPr/>
            <p:nvPr/>
          </p:nvGrpSpPr>
          <p:grpSpPr>
            <a:xfrm>
              <a:off x="4245282" y="4344721"/>
              <a:ext cx="4025520" cy="1884062"/>
              <a:chOff x="4245282" y="4344721"/>
              <a:chExt cx="4025520" cy="1884062"/>
            </a:xfrm>
          </p:grpSpPr>
          <p:pic>
            <p:nvPicPr>
              <p:cNvPr id="15460" name="Picture 100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4335" y="4344721"/>
                <a:ext cx="4007414" cy="18840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1" name="Straight Connector 20"/>
              <p:cNvCxnSpPr/>
              <p:nvPr/>
            </p:nvCxnSpPr>
            <p:spPr bwMode="auto">
              <a:xfrm>
                <a:off x="4906978" y="4381880"/>
                <a:ext cx="3363824" cy="0"/>
              </a:xfrm>
              <a:prstGeom prst="line">
                <a:avLst/>
              </a:prstGeom>
              <a:solidFill>
                <a:schemeClr val="accent1"/>
              </a:solidFill>
              <a:ln w="762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Straight Connector 22"/>
              <p:cNvCxnSpPr/>
              <p:nvPr/>
            </p:nvCxnSpPr>
            <p:spPr bwMode="auto">
              <a:xfrm>
                <a:off x="4245282" y="4371319"/>
                <a:ext cx="608091" cy="0"/>
              </a:xfrm>
              <a:prstGeom prst="line">
                <a:avLst/>
              </a:prstGeom>
              <a:solidFill>
                <a:schemeClr val="accent1"/>
              </a:solidFill>
              <a:ln w="762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4" name="Rectangle 23"/>
              <p:cNvSpPr/>
              <p:nvPr/>
            </p:nvSpPr>
            <p:spPr bwMode="auto">
              <a:xfrm>
                <a:off x="4354717" y="4409039"/>
                <a:ext cx="3916085" cy="178353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26" name="Oval 25"/>
            <p:cNvSpPr/>
            <p:nvPr/>
          </p:nvSpPr>
          <p:spPr bwMode="auto">
            <a:xfrm>
              <a:off x="4332082" y="5896588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4714431" y="5104413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5497235" y="5987545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6084338" y="6055683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6867142" y="6057050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4536836" y="5775638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5292481" y="5929877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5888637" y="6032626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6680494" y="6066103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7463298" y="6046629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5096780" y="5771771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4919185" y="5109599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6484793" y="6064736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7267597" y="6055683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7845647" y="6003200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5692936" y="6023996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6280039" y="6059973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7071896" y="6055683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7649946" y="6025362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8050406" y="5985845"/>
              <a:ext cx="81481" cy="8148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aphicFrame>
        <p:nvGraphicFramePr>
          <p:cNvPr id="15456" name="Object 15455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1035893598"/>
              </p:ext>
            </p:extLst>
          </p:nvPr>
        </p:nvGraphicFramePr>
        <p:xfrm>
          <a:off x="5611463" y="5357010"/>
          <a:ext cx="2705100" cy="409575"/>
        </p:xfrm>
        <a:graphic>
          <a:graphicData uri="http://schemas.openxmlformats.org/presentationml/2006/ole">
            <p:oleObj spid="_x0000_s31750" name="Equation" r:id="rId8" imgW="1346040" imgH="203040" progId="Equation.3">
              <p:embed/>
            </p:oleObj>
          </a:graphicData>
        </a:graphic>
      </p:graphicFrame>
      <p:graphicFrame>
        <p:nvGraphicFramePr>
          <p:cNvPr id="15457" name="Object 15456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3070032754"/>
              </p:ext>
            </p:extLst>
          </p:nvPr>
        </p:nvGraphicFramePr>
        <p:xfrm>
          <a:off x="5361249" y="4499760"/>
          <a:ext cx="2685878" cy="777939"/>
        </p:xfrm>
        <a:graphic>
          <a:graphicData uri="http://schemas.openxmlformats.org/presentationml/2006/ole">
            <p:oleObj spid="_x0000_s31751" name="Equation" r:id="rId9" imgW="1536480" imgH="444240" progId="Equation.3">
              <p:embed/>
            </p:oleObj>
          </a:graphicData>
        </a:graphic>
      </p:graphicFrame>
      <p:graphicFrame>
        <p:nvGraphicFramePr>
          <p:cNvPr id="15458" name="Object 15457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1218226293"/>
              </p:ext>
            </p:extLst>
          </p:nvPr>
        </p:nvGraphicFramePr>
        <p:xfrm>
          <a:off x="3963000" y="3910722"/>
          <a:ext cx="727419" cy="451544"/>
        </p:xfrm>
        <a:graphic>
          <a:graphicData uri="http://schemas.openxmlformats.org/presentationml/2006/ole">
            <p:oleObj spid="_x0000_s31752" name="Equation" r:id="rId10" imgW="368280" imgH="2286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61406" y="6141266"/>
            <a:ext cx="4137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0" dirty="0" smtClean="0">
                <a:latin typeface="+mj-lt"/>
              </a:rPr>
              <a:t>0 1       4     6           10             15         19</a:t>
            </a:r>
            <a:endParaRPr lang="en-US" sz="2000" i="0" dirty="0">
              <a:latin typeface="+mj-lt"/>
            </a:endParaRP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1273220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June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4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1066800"/>
          </a:xfrm>
        </p:spPr>
        <p:txBody>
          <a:bodyPr/>
          <a:lstStyle/>
          <a:p>
            <a:r>
              <a:rPr lang="en-US" dirty="0" smtClean="0"/>
              <a:t>Lecture Objectives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sz="2800" dirty="0" smtClean="0"/>
              <a:t>Properties of the DTFT</a:t>
            </a:r>
          </a:p>
          <a:p>
            <a:pPr lvl="3"/>
            <a:endParaRPr lang="en-US" sz="1600" dirty="0" smtClean="0"/>
          </a:p>
          <a:p>
            <a:r>
              <a:rPr lang="en-US" sz="2800" b="1" u="sng" dirty="0" smtClean="0"/>
              <a:t>Convolution is mapped to Multiplication</a:t>
            </a:r>
          </a:p>
          <a:p>
            <a:pPr lvl="3"/>
            <a:endParaRPr lang="en-US" sz="1600" dirty="0" smtClean="0"/>
          </a:p>
          <a:p>
            <a:r>
              <a:rPr lang="en-US" sz="2800" dirty="0" smtClean="0"/>
              <a:t>Ideal Filters: LPF, HPF, &amp; BPF</a:t>
            </a:r>
          </a:p>
          <a:p>
            <a:pPr lvl="3"/>
            <a:endParaRPr lang="en-US" sz="1600" dirty="0" smtClean="0"/>
          </a:p>
          <a:p>
            <a:r>
              <a:rPr lang="en-US" sz="2800" dirty="0" smtClean="0"/>
              <a:t>Recall:</a:t>
            </a:r>
          </a:p>
          <a:p>
            <a:pPr lvl="1"/>
            <a:r>
              <a:rPr lang="en-US" sz="2400" dirty="0" smtClean="0"/>
              <a:t>DTFT is the math behind the general concept of “</a:t>
            </a:r>
            <a:r>
              <a:rPr lang="en-US" sz="2400" b="1" u="sng" dirty="0" smtClean="0"/>
              <a:t>frequency</a:t>
            </a:r>
            <a:r>
              <a:rPr lang="en-US" sz="2400" dirty="0" smtClean="0"/>
              <a:t> </a:t>
            </a:r>
            <a:r>
              <a:rPr lang="en-US" sz="2400" b="1" u="sng" dirty="0" smtClean="0"/>
              <a:t>domain</a:t>
            </a:r>
            <a:r>
              <a:rPr lang="en-US" sz="2400" dirty="0" smtClean="0"/>
              <a:t>” representations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b="1" u="sng" dirty="0" smtClean="0"/>
              <a:t>spectrum</a:t>
            </a:r>
            <a:r>
              <a:rPr lang="en-US" sz="2400" dirty="0" smtClean="0"/>
              <a:t> is now a </a:t>
            </a:r>
            <a:r>
              <a:rPr lang="en-US" sz="2400" b="1" u="sng" dirty="0" smtClean="0"/>
              <a:t>continuous</a:t>
            </a:r>
            <a:r>
              <a:rPr lang="en-US" sz="2400" dirty="0" smtClean="0"/>
              <a:t> function of (normalized) frequency – not just a line spectrum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200400"/>
            <a:ext cx="8382000" cy="2057400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Find the output when the input is</a:t>
            </a:r>
          </a:p>
          <a:p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273413" name="Picture 5" descr="low_pass_2.gif                                                 0001E3AFMacintosh HD                   ABA78158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2363" y="858838"/>
            <a:ext cx="5100637" cy="2265362"/>
          </a:xfrm>
          <a:prstGeom prst="rect">
            <a:avLst/>
          </a:prstGeom>
          <a:noFill/>
        </p:spPr>
      </p:pic>
      <p:graphicFrame>
        <p:nvGraphicFramePr>
          <p:cNvPr id="273414" name="Object 6"/>
          <p:cNvGraphicFramePr>
            <a:graphicFrameLocks noChangeAspect="1"/>
          </p:cNvGraphicFramePr>
          <p:nvPr/>
        </p:nvGraphicFramePr>
        <p:xfrm>
          <a:off x="533400" y="1392238"/>
          <a:ext cx="3429000" cy="985837"/>
        </p:xfrm>
        <a:graphic>
          <a:graphicData uri="http://schemas.openxmlformats.org/presentationml/2006/ole">
            <p:oleObj spid="_x0000_s32770" name="MathType Equation 3.6+" r:id="rId4" imgW="2959100" imgH="850900" progId="Equation.DSMT36">
              <p:embed/>
            </p:oleObj>
          </a:graphicData>
        </a:graphic>
      </p:graphicFrame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5410200" y="1905000"/>
            <a:ext cx="1231900" cy="1295400"/>
            <a:chOff x="3408" y="1200"/>
            <a:chExt cx="776" cy="816"/>
          </a:xfrm>
        </p:grpSpPr>
        <p:sp>
          <p:nvSpPr>
            <p:cNvPr id="273440" name="Line 32"/>
            <p:cNvSpPr>
              <a:spLocks noChangeShapeType="1"/>
            </p:cNvSpPr>
            <p:nvPr/>
          </p:nvSpPr>
          <p:spPr bwMode="auto">
            <a:xfrm flipV="1">
              <a:off x="4032" y="1269"/>
              <a:ext cx="0" cy="48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42" name="Line 34"/>
            <p:cNvSpPr>
              <a:spLocks noChangeShapeType="1"/>
            </p:cNvSpPr>
            <p:nvPr/>
          </p:nvSpPr>
          <p:spPr bwMode="auto">
            <a:xfrm flipV="1">
              <a:off x="3600" y="1269"/>
              <a:ext cx="0" cy="48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73443" name="Object 35"/>
            <p:cNvGraphicFramePr>
              <a:graphicFrameLocks noChangeAspect="1"/>
            </p:cNvGraphicFramePr>
            <p:nvPr/>
          </p:nvGraphicFramePr>
          <p:xfrm>
            <a:off x="3912" y="1776"/>
            <a:ext cx="264" cy="240"/>
          </p:xfrm>
          <a:graphic>
            <a:graphicData uri="http://schemas.openxmlformats.org/presentationml/2006/ole">
              <p:oleObj spid="_x0000_s32774" name="Equation" r:id="rId5" imgW="419100" imgH="381000" progId="Equation.DSMT36">
                <p:embed/>
              </p:oleObj>
            </a:graphicData>
          </a:graphic>
        </p:graphicFrame>
        <p:graphicFrame>
          <p:nvGraphicFramePr>
            <p:cNvPr id="273444" name="Object 36"/>
            <p:cNvGraphicFramePr>
              <a:graphicFrameLocks noChangeAspect="1"/>
            </p:cNvGraphicFramePr>
            <p:nvPr/>
          </p:nvGraphicFramePr>
          <p:xfrm>
            <a:off x="3408" y="1776"/>
            <a:ext cx="400" cy="240"/>
          </p:xfrm>
          <a:graphic>
            <a:graphicData uri="http://schemas.openxmlformats.org/presentationml/2006/ole">
              <p:oleObj spid="_x0000_s32775" name="Equation" r:id="rId6" imgW="635000" imgH="381000" progId="Equation.DSMT36">
                <p:embed/>
              </p:oleObj>
            </a:graphicData>
          </a:graphic>
        </p:graphicFrame>
        <p:graphicFrame>
          <p:nvGraphicFramePr>
            <p:cNvPr id="273445" name="Object 37"/>
            <p:cNvGraphicFramePr>
              <a:graphicFrameLocks noChangeAspect="1"/>
            </p:cNvGraphicFramePr>
            <p:nvPr/>
          </p:nvGraphicFramePr>
          <p:xfrm>
            <a:off x="4032" y="1200"/>
            <a:ext cx="152" cy="136"/>
          </p:xfrm>
          <a:graphic>
            <a:graphicData uri="http://schemas.openxmlformats.org/presentationml/2006/ole">
              <p:oleObj spid="_x0000_s32776" name="Equation" r:id="rId7" imgW="241300" imgH="215900" progId="Equation.DSMT36">
                <p:embed/>
              </p:oleObj>
            </a:graphicData>
          </a:graphic>
        </p:graphicFrame>
        <p:graphicFrame>
          <p:nvGraphicFramePr>
            <p:cNvPr id="273447" name="Object 39"/>
            <p:cNvGraphicFramePr>
              <a:graphicFrameLocks noChangeAspect="1"/>
            </p:cNvGraphicFramePr>
            <p:nvPr/>
          </p:nvGraphicFramePr>
          <p:xfrm>
            <a:off x="3600" y="1200"/>
            <a:ext cx="152" cy="136"/>
          </p:xfrm>
          <a:graphic>
            <a:graphicData uri="http://schemas.openxmlformats.org/presentationml/2006/ole">
              <p:oleObj spid="_x0000_s32777" name="Equation" r:id="rId8" imgW="241300" imgH="215900" progId="Equation.DSMT36">
                <p:embed/>
              </p:oleObj>
            </a:graphicData>
          </a:graphic>
        </p:graphicFrame>
      </p:grpSp>
      <p:graphicFrame>
        <p:nvGraphicFramePr>
          <p:cNvPr id="273451" name="Object 43"/>
          <p:cNvGraphicFramePr>
            <a:graphicFrameLocks noChangeAspect="1"/>
          </p:cNvGraphicFramePr>
          <p:nvPr/>
        </p:nvGraphicFramePr>
        <p:xfrm>
          <a:off x="533400" y="4529138"/>
          <a:ext cx="7543800" cy="1033462"/>
        </p:xfrm>
        <a:graphic>
          <a:graphicData uri="http://schemas.openxmlformats.org/presentationml/2006/ole">
            <p:oleObj spid="_x0000_s32771" name="Equation" r:id="rId9" imgW="3149280" imgH="431640" progId="Equation.3">
              <p:embed/>
            </p:oleObj>
          </a:graphicData>
        </a:graphic>
      </p:graphicFrame>
      <p:graphicFrame>
        <p:nvGraphicFramePr>
          <p:cNvPr id="273452" name="Object 44"/>
          <p:cNvGraphicFramePr>
            <a:graphicFrameLocks noChangeAspect="1"/>
          </p:cNvGraphicFramePr>
          <p:nvPr/>
        </p:nvGraphicFramePr>
        <p:xfrm>
          <a:off x="2360613" y="3582988"/>
          <a:ext cx="5945187" cy="1065212"/>
        </p:xfrm>
        <a:graphic>
          <a:graphicData uri="http://schemas.openxmlformats.org/presentationml/2006/ole">
            <p:oleObj spid="_x0000_s32772" name="Equation" r:id="rId10" imgW="2692080" imgH="482400" progId="Equation.3">
              <p:embed/>
            </p:oleObj>
          </a:graphicData>
        </a:graphic>
      </p:graphicFrame>
      <p:graphicFrame>
        <p:nvGraphicFramePr>
          <p:cNvPr id="273453" name="Object 45"/>
          <p:cNvGraphicFramePr>
            <a:graphicFrameLocks noChangeAspect="1"/>
          </p:cNvGraphicFramePr>
          <p:nvPr/>
        </p:nvGraphicFramePr>
        <p:xfrm>
          <a:off x="1371600" y="5562600"/>
          <a:ext cx="3668713" cy="1106488"/>
        </p:xfrm>
        <a:graphic>
          <a:graphicData uri="http://schemas.openxmlformats.org/presentationml/2006/ole">
            <p:oleObj spid="_x0000_s32773" name="Equation" r:id="rId11" imgW="1600200" imgH="482400" progId="Equation.3">
              <p:embed/>
            </p:oleObj>
          </a:graphicData>
        </a:graphic>
      </p:graphicFrame>
      <p:sp>
        <p:nvSpPr>
          <p:cNvPr id="16" name="Date Placeholder 15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June 2016</a:t>
            </a:r>
            <a:endParaRPr lang="en-US" alt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June 2016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41</a:t>
            </a:fld>
            <a:endParaRPr lang="en-US" altLang="en-US"/>
          </a:p>
        </p:txBody>
      </p:sp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1106593429"/>
              </p:ext>
            </p:extLst>
          </p:nvPr>
        </p:nvGraphicFramePr>
        <p:xfrm>
          <a:off x="4054302" y="1814504"/>
          <a:ext cx="3669356" cy="1184653"/>
        </p:xfrm>
        <a:graphic>
          <a:graphicData uri="http://schemas.openxmlformats.org/presentationml/2006/ole">
            <p:oleObj spid="_x0000_s33794" name="Equation" r:id="rId3" imgW="1333440" imgH="43164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3985645547"/>
              </p:ext>
            </p:extLst>
          </p:nvPr>
        </p:nvGraphicFramePr>
        <p:xfrm>
          <a:off x="4051597" y="3769347"/>
          <a:ext cx="4539723" cy="1024661"/>
        </p:xfrm>
        <a:graphic>
          <a:graphicData uri="http://schemas.openxmlformats.org/presentationml/2006/ole">
            <p:oleObj spid="_x0000_s33795" name="Equation" r:id="rId4" imgW="1625400" imgH="36828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88471" y="1936090"/>
            <a:ext cx="3241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Discrete-time Fourier Transform (DTFT)</a:t>
            </a:r>
            <a:endParaRPr lang="en-US" sz="28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8471" y="3829373"/>
            <a:ext cx="32683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Inverse Discrete-time Fourier Transform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94692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483" name="Picture 3" descr="symmetry.gif                                                   0001E8E3Macintosh HD                   ABA78158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750" y="76200"/>
            <a:ext cx="7740650" cy="6753225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June 2016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42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Response Again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 frequency response function is now seen to be just the DTFT of the impulse response.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110000"/>
              </a:lnSpc>
            </a:pPr>
            <a:endParaRPr lang="en-US" sz="2400"/>
          </a:p>
          <a:p>
            <a:pPr>
              <a:lnSpc>
                <a:spcPct val="110000"/>
              </a:lnSpc>
            </a:pPr>
            <a:r>
              <a:rPr lang="en-US" sz="2400"/>
              <a:t>Note that </a:t>
            </a:r>
            <a:r>
              <a:rPr lang="en-US" sz="2400" b="1" u="sng"/>
              <a:t>stable</a:t>
            </a:r>
            <a:r>
              <a:rPr lang="en-US" sz="2400"/>
              <a:t> systems have frequency responses.</a:t>
            </a:r>
          </a:p>
          <a:p>
            <a:pPr>
              <a:lnSpc>
                <a:spcPct val="110000"/>
              </a:lnSpc>
            </a:pPr>
            <a:endParaRPr lang="en-US" sz="2400"/>
          </a:p>
          <a:p>
            <a:pPr>
              <a:lnSpc>
                <a:spcPct val="110000"/>
              </a:lnSpc>
            </a:pPr>
            <a:endParaRPr lang="en-US" sz="2400"/>
          </a:p>
          <a:p>
            <a:pPr>
              <a:lnSpc>
                <a:spcPct val="110000"/>
              </a:lnSpc>
            </a:pPr>
            <a:r>
              <a:rPr lang="en-US" sz="2400"/>
              <a:t>Therefore, impulse response = inverse DTFT of the frequency response.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</p:txBody>
      </p:sp>
      <p:graphicFrame>
        <p:nvGraphicFramePr>
          <p:cNvPr id="289792" name="Object 1024"/>
          <p:cNvGraphicFramePr>
            <a:graphicFrameLocks noChangeAspect="1"/>
          </p:cNvGraphicFramePr>
          <p:nvPr/>
        </p:nvGraphicFramePr>
        <p:xfrm>
          <a:off x="2367280" y="2214660"/>
          <a:ext cx="3954145" cy="968277"/>
        </p:xfrm>
        <a:graphic>
          <a:graphicData uri="http://schemas.openxmlformats.org/presentationml/2006/ole">
            <p:oleObj spid="_x0000_s34818" name="Equation" r:id="rId3" imgW="3632200" imgH="889000" progId="Equation.DSMT36">
              <p:embed/>
            </p:oleObj>
          </a:graphicData>
        </a:graphic>
      </p:graphicFrame>
      <p:graphicFrame>
        <p:nvGraphicFramePr>
          <p:cNvPr id="289793" name="Object 1025"/>
          <p:cNvGraphicFramePr>
            <a:graphicFrameLocks noChangeAspect="1"/>
          </p:cNvGraphicFramePr>
          <p:nvPr/>
        </p:nvGraphicFramePr>
        <p:xfrm>
          <a:off x="3810000" y="5393449"/>
          <a:ext cx="4037648" cy="976554"/>
        </p:xfrm>
        <a:graphic>
          <a:graphicData uri="http://schemas.openxmlformats.org/presentationml/2006/ole">
            <p:oleObj spid="_x0000_s34819" name="Equation" r:id="rId4" imgW="3937000" imgH="952500" progId="Equation.DSMT36">
              <p:embed/>
            </p:oleObj>
          </a:graphicData>
        </a:graphic>
      </p:graphicFrame>
      <p:graphicFrame>
        <p:nvGraphicFramePr>
          <p:cNvPr id="289794" name="Object 1026"/>
          <p:cNvGraphicFramePr>
            <a:graphicFrameLocks noChangeAspect="1"/>
          </p:cNvGraphicFramePr>
          <p:nvPr/>
        </p:nvGraphicFramePr>
        <p:xfrm>
          <a:off x="3241040" y="3907046"/>
          <a:ext cx="2169160" cy="934982"/>
        </p:xfrm>
        <a:graphic>
          <a:graphicData uri="http://schemas.openxmlformats.org/presentationml/2006/ole">
            <p:oleObj spid="_x0000_s34820" name="Equation" r:id="rId5" imgW="2032000" imgH="876300" progId="Equation.DSMT36">
              <p:embed/>
            </p:oleObj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June 2016</a:t>
            </a:r>
            <a:endParaRPr lang="en-US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43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Lecture 7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Review of definition of DTFT</a:t>
            </a:r>
          </a:p>
          <a:p>
            <a:r>
              <a:rPr lang="en-US"/>
              <a:t>Importance of </a:t>
            </a:r>
            <a:r>
              <a:rPr lang="en-US" b="1" i="1" u="sng"/>
              <a:t>theorems</a:t>
            </a:r>
            <a:r>
              <a:rPr lang="en-US" b="1" u="sng"/>
              <a:t> </a:t>
            </a:r>
          </a:p>
          <a:p>
            <a:r>
              <a:rPr lang="en-US"/>
              <a:t>The time-domain </a:t>
            </a:r>
            <a:r>
              <a:rPr lang="en-US" b="1" i="1" u="sng"/>
              <a:t>convolution</a:t>
            </a:r>
            <a:r>
              <a:rPr lang="en-US"/>
              <a:t> theorem</a:t>
            </a:r>
          </a:p>
          <a:p>
            <a:r>
              <a:rPr lang="en-US" b="1" i="1" u="sng"/>
              <a:t>Examples</a:t>
            </a:r>
            <a:r>
              <a:rPr lang="en-US"/>
              <a:t> of using the DTFT</a:t>
            </a:r>
          </a:p>
          <a:p>
            <a:r>
              <a:rPr lang="en-US"/>
              <a:t>Frequency response of cascade and parallel systems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June 2016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Discrete-Time Fourier Transform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Definition: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Existence of the DTFT: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</p:txBody>
      </p:sp>
      <p:graphicFrame>
        <p:nvGraphicFramePr>
          <p:cNvPr id="264196" name="Object 4"/>
          <p:cNvGraphicFramePr>
            <a:graphicFrameLocks noChangeAspect="1"/>
          </p:cNvGraphicFramePr>
          <p:nvPr/>
        </p:nvGraphicFramePr>
        <p:xfrm>
          <a:off x="2443163" y="5384800"/>
          <a:ext cx="4410075" cy="1098550"/>
        </p:xfrm>
        <a:graphic>
          <a:graphicData uri="http://schemas.openxmlformats.org/presentationml/2006/ole">
            <p:oleObj spid="_x0000_s35842" name="Equation" r:id="rId3" imgW="3517900" imgH="876300" progId="Equation.DSMT36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71600" y="2032000"/>
            <a:ext cx="7265989" cy="1000125"/>
            <a:chOff x="864" y="960"/>
            <a:chExt cx="4577" cy="630"/>
          </a:xfrm>
        </p:grpSpPr>
        <p:graphicFrame>
          <p:nvGraphicFramePr>
            <p:cNvPr id="264198" name="Object 6"/>
            <p:cNvGraphicFramePr>
              <a:graphicFrameLocks noChangeAspect="1"/>
            </p:cNvGraphicFramePr>
            <p:nvPr/>
          </p:nvGraphicFramePr>
          <p:xfrm>
            <a:off x="864" y="960"/>
            <a:ext cx="2564" cy="630"/>
          </p:xfrm>
          <a:graphic>
            <a:graphicData uri="http://schemas.openxmlformats.org/presentationml/2006/ole">
              <p:oleObj spid="_x0000_s35844" name="Equation" r:id="rId4" imgW="3568700" imgH="876300" progId="Equation.DSMT36">
                <p:embed/>
              </p:oleObj>
            </a:graphicData>
          </a:graphic>
        </p:graphicFrame>
        <p:sp>
          <p:nvSpPr>
            <p:cNvPr id="264199" name="Text Box 7"/>
            <p:cNvSpPr txBox="1">
              <a:spLocks noChangeArrowheads="1"/>
            </p:cNvSpPr>
            <p:nvPr/>
          </p:nvSpPr>
          <p:spPr bwMode="auto">
            <a:xfrm>
              <a:off x="3690" y="1151"/>
              <a:ext cx="1751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Arial" pitchFamily="34" charset="0"/>
                </a:rPr>
                <a:t>Forward </a:t>
              </a:r>
              <a:r>
                <a:rPr lang="en-US" dirty="0">
                  <a:solidFill>
                    <a:srgbClr val="FF0000"/>
                  </a:solidFill>
                  <a:latin typeface="Arial" pitchFamily="34" charset="0"/>
                </a:rPr>
                <a:t>Transform</a:t>
              </a:r>
              <a:endParaRPr lang="en-US" dirty="0">
                <a:latin typeface="Times" pitchFamily="18" charset="0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414463" y="3251200"/>
            <a:ext cx="7491412" cy="1096963"/>
            <a:chOff x="891" y="1709"/>
            <a:chExt cx="4719" cy="691"/>
          </a:xfrm>
        </p:grpSpPr>
        <p:graphicFrame>
          <p:nvGraphicFramePr>
            <p:cNvPr id="264201" name="Object 9"/>
            <p:cNvGraphicFramePr>
              <a:graphicFrameLocks noChangeAspect="1"/>
            </p:cNvGraphicFramePr>
            <p:nvPr/>
          </p:nvGraphicFramePr>
          <p:xfrm>
            <a:off x="891" y="1709"/>
            <a:ext cx="2838" cy="691"/>
          </p:xfrm>
          <a:graphic>
            <a:graphicData uri="http://schemas.openxmlformats.org/presentationml/2006/ole">
              <p:oleObj spid="_x0000_s35843" name="Equation" r:id="rId5" imgW="3911600" imgH="952500" progId="Equation.DSMT36">
                <p:embed/>
              </p:oleObj>
            </a:graphicData>
          </a:graphic>
        </p:graphicFrame>
        <p:sp>
          <p:nvSpPr>
            <p:cNvPr id="264202" name="Text Box 10"/>
            <p:cNvSpPr txBox="1">
              <a:spLocks noChangeArrowheads="1"/>
            </p:cNvSpPr>
            <p:nvPr/>
          </p:nvSpPr>
          <p:spPr bwMode="auto">
            <a:xfrm>
              <a:off x="3936" y="1968"/>
              <a:ext cx="1674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  <a:latin typeface="Arial" pitchFamily="34" charset="0"/>
                </a:rPr>
                <a:t>Inverse Transform</a:t>
              </a:r>
              <a:endParaRPr lang="en-US">
                <a:latin typeface="Times" pitchFamily="18" charset="0"/>
              </a:endParaRPr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June 2016</a:t>
            </a:r>
            <a:endParaRPr lang="en-US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45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266" name="Picture 2" descr=" pairs.gif                                                      0001E8E3Macintosh HD                   ABA78158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6675"/>
            <a:ext cx="8699500" cy="8394700"/>
          </a:xfrm>
          <a:prstGeom prst="rect">
            <a:avLst/>
          </a:prstGeom>
          <a:noFill/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04800" y="2390775"/>
            <a:ext cx="8561388" cy="860425"/>
            <a:chOff x="192" y="1506"/>
            <a:chExt cx="5393" cy="542"/>
          </a:xfrm>
        </p:grpSpPr>
        <p:sp>
          <p:nvSpPr>
            <p:cNvPr id="267267" name="Rectangle 3"/>
            <p:cNvSpPr>
              <a:spLocks noChangeArrowheads="1"/>
            </p:cNvSpPr>
            <p:nvPr/>
          </p:nvSpPr>
          <p:spPr bwMode="auto">
            <a:xfrm>
              <a:off x="192" y="1584"/>
              <a:ext cx="3264" cy="38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68" name="Text Box 4"/>
            <p:cNvSpPr txBox="1">
              <a:spLocks noChangeArrowheads="1"/>
            </p:cNvSpPr>
            <p:nvPr/>
          </p:nvSpPr>
          <p:spPr bwMode="auto">
            <a:xfrm>
              <a:off x="4399" y="1506"/>
              <a:ext cx="1186" cy="54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>
                  <a:latin typeface="Arial" pitchFamily="34" charset="0"/>
                </a:rPr>
                <a:t>We worked </a:t>
              </a:r>
            </a:p>
            <a:p>
              <a:r>
                <a:rPr lang="en-US">
                  <a:latin typeface="Arial" pitchFamily="34" charset="0"/>
                </a:rPr>
                <a:t>this one out.</a:t>
              </a:r>
            </a:p>
          </p:txBody>
        </p:sp>
        <p:sp>
          <p:nvSpPr>
            <p:cNvPr id="267269" name="Line 5"/>
            <p:cNvSpPr>
              <a:spLocks noChangeShapeType="1"/>
            </p:cNvSpPr>
            <p:nvPr/>
          </p:nvSpPr>
          <p:spPr bwMode="auto">
            <a:xfrm>
              <a:off x="3456" y="1776"/>
              <a:ext cx="91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04800" y="5213350"/>
            <a:ext cx="8154988" cy="860425"/>
            <a:chOff x="192" y="3284"/>
            <a:chExt cx="5137" cy="542"/>
          </a:xfrm>
        </p:grpSpPr>
        <p:sp>
          <p:nvSpPr>
            <p:cNvPr id="267272" name="Rectangle 8"/>
            <p:cNvSpPr>
              <a:spLocks noChangeArrowheads="1"/>
            </p:cNvSpPr>
            <p:nvPr/>
          </p:nvSpPr>
          <p:spPr bwMode="auto">
            <a:xfrm>
              <a:off x="192" y="3360"/>
              <a:ext cx="3984" cy="41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73" name="Text Box 9"/>
            <p:cNvSpPr txBox="1">
              <a:spLocks noChangeArrowheads="1"/>
            </p:cNvSpPr>
            <p:nvPr/>
          </p:nvSpPr>
          <p:spPr bwMode="auto">
            <a:xfrm>
              <a:off x="4495" y="3284"/>
              <a:ext cx="834" cy="54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>
                  <a:latin typeface="Arial" pitchFamily="34" charset="0"/>
                </a:rPr>
                <a:t>And this</a:t>
              </a:r>
            </a:p>
            <a:p>
              <a:r>
                <a:rPr lang="en-US">
                  <a:latin typeface="Arial" pitchFamily="34" charset="0"/>
                </a:rPr>
                <a:t>one too.</a:t>
              </a:r>
            </a:p>
          </p:txBody>
        </p:sp>
        <p:sp>
          <p:nvSpPr>
            <p:cNvPr id="267274" name="Line 10"/>
            <p:cNvSpPr>
              <a:spLocks noChangeShapeType="1"/>
            </p:cNvSpPr>
            <p:nvPr/>
          </p:nvSpPr>
          <p:spPr bwMode="auto">
            <a:xfrm>
              <a:off x="4176" y="3552"/>
              <a:ext cx="28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121920" y="3210560"/>
            <a:ext cx="6644640" cy="7518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42240" y="1706880"/>
            <a:ext cx="6045200" cy="7518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4480" y="6858000"/>
            <a:ext cx="6644640" cy="7518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2016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C8D2C-AC8F-4623-9316-C5B1B7570BA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Unit Impulse </a:t>
            </a:r>
            <a:r>
              <a:rPr lang="en-US">
                <a:solidFill>
                  <a:srgbClr val="FF0000"/>
                </a:solidFill>
              </a:rPr>
              <a:t>Function</a:t>
            </a:r>
            <a:endParaRPr lang="en-US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The continuous-variable impulse is defined by the following properties:</a:t>
            </a:r>
          </a:p>
        </p:txBody>
      </p:sp>
      <p:graphicFrame>
        <p:nvGraphicFramePr>
          <p:cNvPr id="269320" name="Object 8"/>
          <p:cNvGraphicFramePr>
            <a:graphicFrameLocks noChangeAspect="1"/>
          </p:cNvGraphicFramePr>
          <p:nvPr/>
        </p:nvGraphicFramePr>
        <p:xfrm>
          <a:off x="304800" y="5857240"/>
          <a:ext cx="8612188" cy="650875"/>
        </p:xfrm>
        <a:graphic>
          <a:graphicData uri="http://schemas.openxmlformats.org/presentationml/2006/ole">
            <p:oleObj spid="_x0000_s36866" name="Equation" r:id="rId3" imgW="3187440" imgH="241200" progId="Equation.3">
              <p:embed/>
            </p:oleObj>
          </a:graphicData>
        </a:graphic>
      </p:graphicFrame>
      <p:graphicFrame>
        <p:nvGraphicFramePr>
          <p:cNvPr id="269321" name="Object 9"/>
          <p:cNvGraphicFramePr>
            <a:graphicFrameLocks noChangeAspect="1"/>
          </p:cNvGraphicFramePr>
          <p:nvPr/>
        </p:nvGraphicFramePr>
        <p:xfrm>
          <a:off x="533400" y="4960303"/>
          <a:ext cx="7961313" cy="617537"/>
        </p:xfrm>
        <a:graphic>
          <a:graphicData uri="http://schemas.openxmlformats.org/presentationml/2006/ole">
            <p:oleObj spid="_x0000_s36867" name="Equation" r:id="rId4" imgW="2946240" imgH="228600" progId="Equation.3">
              <p:embed/>
            </p:oleObj>
          </a:graphicData>
        </a:graphic>
      </p:graphicFrame>
      <p:graphicFrame>
        <p:nvGraphicFramePr>
          <p:cNvPr id="269322" name="Object 10"/>
          <p:cNvGraphicFramePr>
            <a:graphicFrameLocks noChangeAspect="1"/>
          </p:cNvGraphicFramePr>
          <p:nvPr/>
        </p:nvGraphicFramePr>
        <p:xfrm>
          <a:off x="609600" y="2529840"/>
          <a:ext cx="7653338" cy="549275"/>
        </p:xfrm>
        <a:graphic>
          <a:graphicData uri="http://schemas.openxmlformats.org/presentationml/2006/ole">
            <p:oleObj spid="_x0000_s36868" name="Equation" r:id="rId5" imgW="2831760" imgH="203040" progId="Equation.3">
              <p:embed/>
            </p:oleObj>
          </a:graphicData>
        </a:graphic>
      </p:graphicFrame>
      <p:graphicFrame>
        <p:nvGraphicFramePr>
          <p:cNvPr id="269323" name="Object 11"/>
          <p:cNvGraphicFramePr>
            <a:graphicFrameLocks noChangeAspect="1"/>
          </p:cNvGraphicFramePr>
          <p:nvPr/>
        </p:nvGraphicFramePr>
        <p:xfrm>
          <a:off x="685800" y="3368040"/>
          <a:ext cx="7378700" cy="1304925"/>
        </p:xfrm>
        <a:graphic>
          <a:graphicData uri="http://schemas.openxmlformats.org/presentationml/2006/ole">
            <p:oleObj spid="_x0000_s36869" name="Equation" r:id="rId6" imgW="2730240" imgH="482400" progId="Equation.3">
              <p:embed/>
            </p:oleObj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June 2016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47</a:t>
            </a:fld>
            <a:endParaRPr lang="en-US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9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9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9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9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42" name="Picture 2" descr="theorems.gif                                                   0001E8E3Macintosh HD                   ABA78158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8550" y="76200"/>
            <a:ext cx="7131050" cy="6718300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C8D2C-AC8F-4623-9316-C5B1B7570BA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r>
              <a:rPr lang="en-US"/>
              <a:t>Parallel Combination of LTI Systems</a:t>
            </a:r>
          </a:p>
        </p:txBody>
      </p:sp>
      <p:pic>
        <p:nvPicPr>
          <p:cNvPr id="284675" name="Picture 1027" descr="parallel.gif                                                   0001D1F7Macintosh HD                   ABA78158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8600" y="956310"/>
            <a:ext cx="5032375" cy="5480050"/>
          </a:xfrm>
          <a:prstGeom prst="rect">
            <a:avLst/>
          </a:prstGeom>
          <a:noFill/>
        </p:spPr>
      </p:pic>
      <p:graphicFrame>
        <p:nvGraphicFramePr>
          <p:cNvPr id="284676" name="Object 1028"/>
          <p:cNvGraphicFramePr>
            <a:graphicFrameLocks noChangeAspect="1"/>
          </p:cNvGraphicFramePr>
          <p:nvPr/>
        </p:nvGraphicFramePr>
        <p:xfrm>
          <a:off x="1524000" y="1889760"/>
          <a:ext cx="609600" cy="355600"/>
        </p:xfrm>
        <a:graphic>
          <a:graphicData uri="http://schemas.openxmlformats.org/presentationml/2006/ole">
            <p:oleObj spid="_x0000_s37890" name="Equation" r:id="rId4" imgW="609600" imgH="355600" progId="Equation.DSMT36">
              <p:embed/>
            </p:oleObj>
          </a:graphicData>
        </a:graphic>
      </p:graphicFrame>
      <p:graphicFrame>
        <p:nvGraphicFramePr>
          <p:cNvPr id="284677" name="Object 1029"/>
          <p:cNvGraphicFramePr>
            <a:graphicFrameLocks noChangeAspect="1"/>
          </p:cNvGraphicFramePr>
          <p:nvPr/>
        </p:nvGraphicFramePr>
        <p:xfrm>
          <a:off x="4775200" y="1026160"/>
          <a:ext cx="711200" cy="368300"/>
        </p:xfrm>
        <a:graphic>
          <a:graphicData uri="http://schemas.openxmlformats.org/presentationml/2006/ole">
            <p:oleObj spid="_x0000_s37891" name="Equation" r:id="rId5" imgW="711200" imgH="368300" progId="Equation.DSMT36">
              <p:embed/>
            </p:oleObj>
          </a:graphicData>
        </a:graphic>
      </p:graphicFrame>
      <p:graphicFrame>
        <p:nvGraphicFramePr>
          <p:cNvPr id="284678" name="Object 1030"/>
          <p:cNvGraphicFramePr>
            <a:graphicFrameLocks noChangeAspect="1"/>
          </p:cNvGraphicFramePr>
          <p:nvPr/>
        </p:nvGraphicFramePr>
        <p:xfrm>
          <a:off x="4705350" y="3388360"/>
          <a:ext cx="749300" cy="368300"/>
        </p:xfrm>
        <a:graphic>
          <a:graphicData uri="http://schemas.openxmlformats.org/presentationml/2006/ole">
            <p:oleObj spid="_x0000_s37892" name="Equation" r:id="rId6" imgW="749300" imgH="368300" progId="Equation.DSMT36">
              <p:embed/>
            </p:oleObj>
          </a:graphicData>
        </a:graphic>
      </p:graphicFrame>
      <p:graphicFrame>
        <p:nvGraphicFramePr>
          <p:cNvPr id="284679" name="Object 1031"/>
          <p:cNvGraphicFramePr>
            <a:graphicFrameLocks noChangeAspect="1"/>
          </p:cNvGraphicFramePr>
          <p:nvPr/>
        </p:nvGraphicFramePr>
        <p:xfrm>
          <a:off x="5835650" y="1877060"/>
          <a:ext cx="2717800" cy="368300"/>
        </p:xfrm>
        <a:graphic>
          <a:graphicData uri="http://schemas.openxmlformats.org/presentationml/2006/ole">
            <p:oleObj spid="_x0000_s37893" name="Equation" r:id="rId7" imgW="2717800" imgH="368300" progId="Equation.DSMT36">
              <p:embed/>
            </p:oleObj>
          </a:graphicData>
        </a:graphic>
      </p:graphicFrame>
      <p:graphicFrame>
        <p:nvGraphicFramePr>
          <p:cNvPr id="284681" name="Object 1033"/>
          <p:cNvGraphicFramePr>
            <a:graphicFrameLocks noChangeAspect="1"/>
          </p:cNvGraphicFramePr>
          <p:nvPr/>
        </p:nvGraphicFramePr>
        <p:xfrm>
          <a:off x="1573213" y="3997960"/>
          <a:ext cx="5208587" cy="574675"/>
        </p:xfrm>
        <a:graphic>
          <a:graphicData uri="http://schemas.openxmlformats.org/presentationml/2006/ole">
            <p:oleObj spid="_x0000_s37894" name="Equation" r:id="rId8" imgW="4254500" imgH="469900" progId="Equation.DSMT36">
              <p:embed/>
            </p:oleObj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June 2016</a:t>
            </a:r>
            <a:endParaRPr lang="en-US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49</a:t>
            </a:fld>
            <a:endParaRPr lang="en-US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8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914400"/>
          </a:xfrm>
        </p:spPr>
        <p:txBody>
          <a:bodyPr/>
          <a:lstStyle/>
          <a:p>
            <a:r>
              <a:rPr lang="en-US" sz="3600" dirty="0" smtClean="0"/>
              <a:t>Discrete-Time Fourier Transform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of the </a:t>
            </a:r>
            <a:r>
              <a:rPr lang="en-US" b="1" u="sng" dirty="0" smtClean="0"/>
              <a:t>DTFT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Forward DTFT</a:t>
            </a:r>
          </a:p>
          <a:p>
            <a:pPr lvl="1"/>
            <a:endParaRPr lang="en-US" dirty="0" smtClean="0"/>
          </a:p>
          <a:p>
            <a:r>
              <a:rPr lang="en-US" b="1" u="sng" dirty="0" smtClean="0"/>
              <a:t>Inverse DTFT</a:t>
            </a:r>
            <a:endParaRPr lang="en-US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Always periodic with a period of 2</a:t>
            </a:r>
            <a:r>
              <a:rPr lang="en-US" dirty="0" smtClean="0">
                <a:sym typeface="Symbol"/>
              </a:rPr>
              <a:t>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199735-ECFA-49D0-B85E-ED61AD15FC4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12" name="Object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2448443525"/>
              </p:ext>
            </p:extLst>
          </p:nvPr>
        </p:nvGraphicFramePr>
        <p:xfrm>
          <a:off x="4138323" y="2849632"/>
          <a:ext cx="4461834" cy="1006405"/>
        </p:xfrm>
        <a:graphic>
          <a:graphicData uri="http://schemas.openxmlformats.org/presentationml/2006/ole">
            <p:oleObj spid="_x0000_s44034" name="Equation" r:id="rId3" imgW="1739880" imgH="393480" progId="Equation.3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976855709"/>
              </p:ext>
            </p:extLst>
          </p:nvPr>
        </p:nvGraphicFramePr>
        <p:xfrm>
          <a:off x="5181600" y="1676400"/>
          <a:ext cx="3230563" cy="1042987"/>
        </p:xfrm>
        <a:graphic>
          <a:graphicData uri="http://schemas.openxmlformats.org/presentationml/2006/ole">
            <p:oleObj spid="_x0000_s44035" name="Equation" r:id="rId4" imgW="1333440" imgH="431640" progId="Equation.3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218683499"/>
              </p:ext>
            </p:extLst>
          </p:nvPr>
        </p:nvGraphicFramePr>
        <p:xfrm>
          <a:off x="4132514" y="3851275"/>
          <a:ext cx="4479925" cy="1025525"/>
        </p:xfrm>
        <a:graphic>
          <a:graphicData uri="http://schemas.openxmlformats.org/presentationml/2006/ole">
            <p:oleObj spid="_x0000_s44036" name="Equation" r:id="rId5" imgW="1714320" imgH="393480" progId="Equation.3">
              <p:embed/>
            </p:oleObj>
          </a:graphicData>
        </a:graphic>
      </p:graphicFrame>
      <p:sp>
        <p:nvSpPr>
          <p:cNvPr id="15" name="Freeform 14"/>
          <p:cNvSpPr/>
          <p:nvPr/>
        </p:nvSpPr>
        <p:spPr bwMode="auto">
          <a:xfrm>
            <a:off x="3962400" y="3580613"/>
            <a:ext cx="245036" cy="642796"/>
          </a:xfrm>
          <a:custGeom>
            <a:avLst/>
            <a:gdLst>
              <a:gd name="connsiteX0" fmla="*/ 217876 w 245036"/>
              <a:gd name="connsiteY0" fmla="*/ 0 h 642796"/>
              <a:gd name="connsiteX1" fmla="*/ 63967 w 245036"/>
              <a:gd name="connsiteY1" fmla="*/ 117695 h 642796"/>
              <a:gd name="connsiteX2" fmla="*/ 592 w 245036"/>
              <a:gd name="connsiteY2" fmla="*/ 298764 h 642796"/>
              <a:gd name="connsiteX3" fmla="*/ 45860 w 245036"/>
              <a:gd name="connsiteY3" fmla="*/ 525101 h 642796"/>
              <a:gd name="connsiteX4" fmla="*/ 245036 w 245036"/>
              <a:gd name="connsiteY4" fmla="*/ 642796 h 64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36" h="642796">
                <a:moveTo>
                  <a:pt x="217876" y="0"/>
                </a:moveTo>
                <a:cubicBezTo>
                  <a:pt x="159028" y="33950"/>
                  <a:pt x="100181" y="67901"/>
                  <a:pt x="63967" y="117695"/>
                </a:cubicBezTo>
                <a:cubicBezTo>
                  <a:pt x="27753" y="167489"/>
                  <a:pt x="3610" y="230863"/>
                  <a:pt x="592" y="298764"/>
                </a:cubicBezTo>
                <a:cubicBezTo>
                  <a:pt x="-2426" y="366665"/>
                  <a:pt x="5119" y="467762"/>
                  <a:pt x="45860" y="525101"/>
                </a:cubicBezTo>
                <a:cubicBezTo>
                  <a:pt x="86601" y="582440"/>
                  <a:pt x="165818" y="612618"/>
                  <a:pt x="245036" y="642796"/>
                </a:cubicBezTo>
              </a:path>
            </a:pathLst>
          </a:custGeom>
          <a:noFill/>
          <a:ln w="762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5125" name="Object 5"/>
          <p:cNvGraphicFramePr>
            <a:graphicFrameLocks noGrp="1" noChangeAspect="1"/>
          </p:cNvGraphicFramePr>
          <p:nvPr/>
        </p:nvGraphicFramePr>
        <p:xfrm>
          <a:off x="5410200" y="5638800"/>
          <a:ext cx="3160713" cy="546100"/>
        </p:xfrm>
        <a:graphic>
          <a:graphicData uri="http://schemas.openxmlformats.org/presentationml/2006/ole">
            <p:oleObj spid="_x0000_s44037" name="Equation" r:id="rId6" imgW="132048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533400"/>
          </a:xfrm>
        </p:spPr>
        <p:txBody>
          <a:bodyPr/>
          <a:lstStyle/>
          <a:p>
            <a:r>
              <a:rPr lang="en-US"/>
              <a:t>Cascade Connection of LTI Systems</a:t>
            </a:r>
          </a:p>
        </p:txBody>
      </p:sp>
      <p:pic>
        <p:nvPicPr>
          <p:cNvPr id="283651" name="Picture 3" descr="cascade.gif                                                    0001D1F7Macintosh HD                   ABA78158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914400"/>
            <a:ext cx="5867400" cy="5453063"/>
          </a:xfrm>
          <a:prstGeom prst="rect">
            <a:avLst/>
          </a:prstGeom>
          <a:noFill/>
        </p:spPr>
      </p:pic>
      <p:graphicFrame>
        <p:nvGraphicFramePr>
          <p:cNvPr id="290816" name="Object 0"/>
          <p:cNvGraphicFramePr>
            <a:graphicFrameLocks noChangeAspect="1"/>
          </p:cNvGraphicFramePr>
          <p:nvPr/>
        </p:nvGraphicFramePr>
        <p:xfrm>
          <a:off x="1447800" y="990600"/>
          <a:ext cx="609600" cy="355600"/>
        </p:xfrm>
        <a:graphic>
          <a:graphicData uri="http://schemas.openxmlformats.org/presentationml/2006/ole">
            <p:oleObj spid="_x0000_s38914" name="Equation" r:id="rId4" imgW="609600" imgH="355600" progId="Equation.DSMT36">
              <p:embed/>
            </p:oleObj>
          </a:graphicData>
        </a:graphic>
      </p:graphicFrame>
      <p:graphicFrame>
        <p:nvGraphicFramePr>
          <p:cNvPr id="290817" name="Object 1"/>
          <p:cNvGraphicFramePr>
            <a:graphicFrameLocks noChangeAspect="1"/>
          </p:cNvGraphicFramePr>
          <p:nvPr/>
        </p:nvGraphicFramePr>
        <p:xfrm>
          <a:off x="3860800" y="990600"/>
          <a:ext cx="711200" cy="368300"/>
        </p:xfrm>
        <a:graphic>
          <a:graphicData uri="http://schemas.openxmlformats.org/presentationml/2006/ole">
            <p:oleObj spid="_x0000_s38915" name="Equation" r:id="rId5" imgW="711200" imgH="368300" progId="Equation.DSMT36">
              <p:embed/>
            </p:oleObj>
          </a:graphicData>
        </a:graphic>
      </p:graphicFrame>
      <p:graphicFrame>
        <p:nvGraphicFramePr>
          <p:cNvPr id="290818" name="Object 2"/>
          <p:cNvGraphicFramePr>
            <a:graphicFrameLocks noChangeAspect="1"/>
          </p:cNvGraphicFramePr>
          <p:nvPr/>
        </p:nvGraphicFramePr>
        <p:xfrm>
          <a:off x="6184900" y="990600"/>
          <a:ext cx="2654300" cy="368300"/>
        </p:xfrm>
        <a:graphic>
          <a:graphicData uri="http://schemas.openxmlformats.org/presentationml/2006/ole">
            <p:oleObj spid="_x0000_s38916" name="Equation" r:id="rId6" imgW="2654300" imgH="368300" progId="Equation.DSMT36">
              <p:embed/>
            </p:oleObj>
          </a:graphicData>
        </a:graphic>
      </p:graphicFrame>
      <p:graphicFrame>
        <p:nvGraphicFramePr>
          <p:cNvPr id="290819" name="Object 3"/>
          <p:cNvGraphicFramePr>
            <a:graphicFrameLocks noChangeAspect="1"/>
          </p:cNvGraphicFramePr>
          <p:nvPr/>
        </p:nvGraphicFramePr>
        <p:xfrm>
          <a:off x="1447800" y="3149600"/>
          <a:ext cx="609600" cy="355600"/>
        </p:xfrm>
        <a:graphic>
          <a:graphicData uri="http://schemas.openxmlformats.org/presentationml/2006/ole">
            <p:oleObj spid="_x0000_s38917" name="Equation" r:id="rId7" imgW="609600" imgH="355600" progId="Equation.DSMT36">
              <p:embed/>
            </p:oleObj>
          </a:graphicData>
        </a:graphic>
      </p:graphicFrame>
      <p:graphicFrame>
        <p:nvGraphicFramePr>
          <p:cNvPr id="290820" name="Object 4"/>
          <p:cNvGraphicFramePr>
            <a:graphicFrameLocks noChangeAspect="1"/>
          </p:cNvGraphicFramePr>
          <p:nvPr/>
        </p:nvGraphicFramePr>
        <p:xfrm>
          <a:off x="3898900" y="3136900"/>
          <a:ext cx="749300" cy="368300"/>
        </p:xfrm>
        <a:graphic>
          <a:graphicData uri="http://schemas.openxmlformats.org/presentationml/2006/ole">
            <p:oleObj spid="_x0000_s38918" name="Equation" r:id="rId8" imgW="749300" imgH="368300" progId="Equation.DSMT36">
              <p:embed/>
            </p:oleObj>
          </a:graphicData>
        </a:graphic>
      </p:graphicFrame>
      <p:graphicFrame>
        <p:nvGraphicFramePr>
          <p:cNvPr id="290821" name="Object 5"/>
          <p:cNvGraphicFramePr>
            <a:graphicFrameLocks noChangeAspect="1"/>
          </p:cNvGraphicFramePr>
          <p:nvPr/>
        </p:nvGraphicFramePr>
        <p:xfrm>
          <a:off x="6248400" y="3060700"/>
          <a:ext cx="2654300" cy="368300"/>
        </p:xfrm>
        <a:graphic>
          <a:graphicData uri="http://schemas.openxmlformats.org/presentationml/2006/ole">
            <p:oleObj spid="_x0000_s38919" name="Equation" r:id="rId9" imgW="2654300" imgH="368300" progId="Equation.DSMT36">
              <p:embed/>
            </p:oleObj>
          </a:graphicData>
        </a:graphic>
      </p:graphicFrame>
      <p:graphicFrame>
        <p:nvGraphicFramePr>
          <p:cNvPr id="290822" name="Object 6"/>
          <p:cNvGraphicFramePr>
            <a:graphicFrameLocks noChangeAspect="1"/>
          </p:cNvGraphicFramePr>
          <p:nvPr/>
        </p:nvGraphicFramePr>
        <p:xfrm>
          <a:off x="865188" y="4437063"/>
          <a:ext cx="7412037" cy="515937"/>
        </p:xfrm>
        <a:graphic>
          <a:graphicData uri="http://schemas.openxmlformats.org/presentationml/2006/ole">
            <p:oleObj spid="_x0000_s38920" name="Equation" r:id="rId10" imgW="6743700" imgH="469900" progId="Equation.DSMT36">
              <p:embed/>
            </p:oleObj>
          </a:graphicData>
        </a:graphic>
      </p:graphicFrame>
      <p:sp>
        <p:nvSpPr>
          <p:cNvPr id="11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June 2016</a:t>
            </a:r>
            <a:endParaRPr lang="en-US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50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0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0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0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9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9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Inverse Systems Again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An inverse system compensates (undoes) the effects of another system.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Problems </a:t>
            </a:r>
            <a:r>
              <a:rPr lang="en-US" sz="2800" dirty="0"/>
              <a:t>arise when the frequency response is very small.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5048250" y="2411095"/>
            <a:ext cx="1200150" cy="6762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>
                <a:latin typeface="Arial" pitchFamily="34" charset="0"/>
              </a:rPr>
              <a:t>Inverse</a:t>
            </a:r>
          </a:p>
          <a:p>
            <a:pPr algn="ctr">
              <a:lnSpc>
                <a:spcPct val="80000"/>
              </a:lnSpc>
            </a:pPr>
            <a:r>
              <a:rPr lang="en-US">
                <a:latin typeface="Arial" pitchFamily="34" charset="0"/>
              </a:rPr>
              <a:t>System</a:t>
            </a:r>
          </a:p>
        </p:txBody>
      </p:sp>
      <p:graphicFrame>
        <p:nvGraphicFramePr>
          <p:cNvPr id="291840" name="Object 0"/>
          <p:cNvGraphicFramePr>
            <a:graphicFrameLocks noChangeAspect="1"/>
          </p:cNvGraphicFramePr>
          <p:nvPr/>
        </p:nvGraphicFramePr>
        <p:xfrm>
          <a:off x="1219200" y="2509520"/>
          <a:ext cx="609600" cy="330200"/>
        </p:xfrm>
        <a:graphic>
          <a:graphicData uri="http://schemas.openxmlformats.org/presentationml/2006/ole">
            <p:oleObj spid="_x0000_s39938" name="Equation" r:id="rId3" imgW="609600" imgH="330200" progId="Equation.DSMT36">
              <p:embed/>
            </p:oleObj>
          </a:graphicData>
        </a:graphic>
      </p:graphicFrame>
      <p:graphicFrame>
        <p:nvGraphicFramePr>
          <p:cNvPr id="291841" name="Object 1"/>
          <p:cNvGraphicFramePr>
            <a:graphicFrameLocks noChangeAspect="1"/>
          </p:cNvGraphicFramePr>
          <p:nvPr/>
        </p:nvGraphicFramePr>
        <p:xfrm>
          <a:off x="1219200" y="3042920"/>
          <a:ext cx="609600" cy="355600"/>
        </p:xfrm>
        <a:graphic>
          <a:graphicData uri="http://schemas.openxmlformats.org/presentationml/2006/ole">
            <p:oleObj spid="_x0000_s39939" name="Equation" r:id="rId4" imgW="609600" imgH="355600" progId="Equation.DSMT36">
              <p:embed/>
            </p:oleObj>
          </a:graphicData>
        </a:graphic>
      </p:graphicFrame>
      <p:graphicFrame>
        <p:nvGraphicFramePr>
          <p:cNvPr id="291842" name="Object 2"/>
          <p:cNvGraphicFramePr>
            <a:graphicFrameLocks noChangeAspect="1"/>
          </p:cNvGraphicFramePr>
          <p:nvPr/>
        </p:nvGraphicFramePr>
        <p:xfrm>
          <a:off x="7010400" y="2509520"/>
          <a:ext cx="609600" cy="330200"/>
        </p:xfrm>
        <a:graphic>
          <a:graphicData uri="http://schemas.openxmlformats.org/presentationml/2006/ole">
            <p:oleObj spid="_x0000_s39940" name="Equation" r:id="rId5" imgW="609600" imgH="330200" progId="Equation.DSMT36">
              <p:embed/>
            </p:oleObj>
          </a:graphicData>
        </a:graphic>
      </p:graphicFrame>
      <p:graphicFrame>
        <p:nvGraphicFramePr>
          <p:cNvPr id="291843" name="Object 3"/>
          <p:cNvGraphicFramePr>
            <a:graphicFrameLocks noChangeAspect="1"/>
          </p:cNvGraphicFramePr>
          <p:nvPr/>
        </p:nvGraphicFramePr>
        <p:xfrm>
          <a:off x="4121150" y="2509520"/>
          <a:ext cx="596900" cy="342900"/>
        </p:xfrm>
        <a:graphic>
          <a:graphicData uri="http://schemas.openxmlformats.org/presentationml/2006/ole">
            <p:oleObj spid="_x0000_s39941" name="Equation" r:id="rId6" imgW="596900" imgH="342900" progId="Equation.DSMT36">
              <p:embed/>
            </p:oleObj>
          </a:graphicData>
        </a:graphic>
      </p:graphicFrame>
      <p:graphicFrame>
        <p:nvGraphicFramePr>
          <p:cNvPr id="291844" name="Object 4"/>
          <p:cNvGraphicFramePr>
            <a:graphicFrameLocks noChangeAspect="1"/>
          </p:cNvGraphicFramePr>
          <p:nvPr/>
        </p:nvGraphicFramePr>
        <p:xfrm>
          <a:off x="7010400" y="3042920"/>
          <a:ext cx="609600" cy="355600"/>
        </p:xfrm>
        <a:graphic>
          <a:graphicData uri="http://schemas.openxmlformats.org/presentationml/2006/ole">
            <p:oleObj spid="_x0000_s39942" name="Equation" r:id="rId7" imgW="609600" imgH="355600" progId="Equation.DSMT36">
              <p:embed/>
            </p:oleObj>
          </a:graphicData>
        </a:graphic>
      </p:graphicFrame>
      <p:graphicFrame>
        <p:nvGraphicFramePr>
          <p:cNvPr id="291845" name="Object 5"/>
          <p:cNvGraphicFramePr>
            <a:graphicFrameLocks noChangeAspect="1"/>
          </p:cNvGraphicFramePr>
          <p:nvPr/>
        </p:nvGraphicFramePr>
        <p:xfrm>
          <a:off x="4121150" y="3042920"/>
          <a:ext cx="596900" cy="342900"/>
        </p:xfrm>
        <a:graphic>
          <a:graphicData uri="http://schemas.openxmlformats.org/presentationml/2006/ole">
            <p:oleObj spid="_x0000_s39943" name="Equation" r:id="rId8" imgW="596900" imgH="342900" progId="Equation.DSMT36">
              <p:embed/>
            </p:oleObj>
          </a:graphicData>
        </a:graphic>
      </p:graphicFrame>
      <p:graphicFrame>
        <p:nvGraphicFramePr>
          <p:cNvPr id="291846" name="Object 6"/>
          <p:cNvGraphicFramePr>
            <a:graphicFrameLocks noChangeAspect="1"/>
          </p:cNvGraphicFramePr>
          <p:nvPr/>
        </p:nvGraphicFramePr>
        <p:xfrm>
          <a:off x="533400" y="3813493"/>
          <a:ext cx="3213100" cy="433387"/>
        </p:xfrm>
        <a:graphic>
          <a:graphicData uri="http://schemas.openxmlformats.org/presentationml/2006/ole">
            <p:oleObj spid="_x0000_s39944" name="Equation" r:id="rId9" imgW="2921000" imgH="393700" progId="Equation.DSMT36">
              <p:embed/>
            </p:oleObj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371600" y="2419033"/>
            <a:ext cx="6096000" cy="955675"/>
            <a:chOff x="864" y="1191"/>
            <a:chExt cx="3840" cy="602"/>
          </a:xfrm>
        </p:grpSpPr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864" y="1200"/>
              <a:ext cx="3840" cy="576"/>
              <a:chOff x="864" y="1344"/>
              <a:chExt cx="3840" cy="576"/>
            </a:xfrm>
          </p:grpSpPr>
          <p:sp>
            <p:nvSpPr>
              <p:cNvPr id="282641" name="Rectangle 17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912" cy="576"/>
              </a:xfrm>
              <a:prstGeom prst="rect">
                <a:avLst/>
              </a:prstGeom>
              <a:noFill/>
              <a:ln w="38100">
                <a:solidFill>
                  <a:srgbClr val="0000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2642" name="Rectangle 18"/>
              <p:cNvSpPr>
                <a:spLocks noChangeArrowheads="1"/>
              </p:cNvSpPr>
              <p:nvPr/>
            </p:nvSpPr>
            <p:spPr bwMode="auto">
              <a:xfrm>
                <a:off x="3120" y="1344"/>
                <a:ext cx="912" cy="576"/>
              </a:xfrm>
              <a:prstGeom prst="rect">
                <a:avLst/>
              </a:prstGeom>
              <a:noFill/>
              <a:ln w="38100">
                <a:solidFill>
                  <a:srgbClr val="0000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2643" name="Line 19"/>
              <p:cNvSpPr>
                <a:spLocks noChangeShapeType="1"/>
              </p:cNvSpPr>
              <p:nvPr/>
            </p:nvSpPr>
            <p:spPr bwMode="auto">
              <a:xfrm>
                <a:off x="2448" y="1632"/>
                <a:ext cx="672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2644" name="Line 20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672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2645" name="Line 21"/>
              <p:cNvSpPr>
                <a:spLocks noChangeShapeType="1"/>
              </p:cNvSpPr>
              <p:nvPr/>
            </p:nvSpPr>
            <p:spPr bwMode="auto">
              <a:xfrm>
                <a:off x="4032" y="1632"/>
                <a:ext cx="672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2646" name="Text Box 22"/>
            <p:cNvSpPr txBox="1">
              <a:spLocks noChangeArrowheads="1"/>
            </p:cNvSpPr>
            <p:nvPr/>
          </p:nvSpPr>
          <p:spPr bwMode="auto">
            <a:xfrm>
              <a:off x="1595" y="1191"/>
              <a:ext cx="756" cy="42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>
                  <a:latin typeface="Arial" pitchFamily="34" charset="0"/>
                </a:rPr>
                <a:t>LTI</a:t>
              </a:r>
            </a:p>
            <a:p>
              <a:pPr algn="ctr">
                <a:lnSpc>
                  <a:spcPct val="80000"/>
                </a:lnSpc>
              </a:pPr>
              <a:r>
                <a:rPr lang="en-US">
                  <a:latin typeface="Arial" pitchFamily="34" charset="0"/>
                </a:rPr>
                <a:t>System</a:t>
              </a:r>
            </a:p>
          </p:txBody>
        </p:sp>
        <p:graphicFrame>
          <p:nvGraphicFramePr>
            <p:cNvPr id="291849" name="Object 9"/>
            <p:cNvGraphicFramePr>
              <a:graphicFrameLocks noChangeAspect="1"/>
            </p:cNvGraphicFramePr>
            <p:nvPr/>
          </p:nvGraphicFramePr>
          <p:xfrm>
            <a:off x="1776" y="1577"/>
            <a:ext cx="376" cy="216"/>
          </p:xfrm>
          <a:graphic>
            <a:graphicData uri="http://schemas.openxmlformats.org/presentationml/2006/ole">
              <p:oleObj spid="_x0000_s39947" name="Equation" r:id="rId10" imgW="596900" imgH="342900" progId="Equation.DSMT36">
                <p:embed/>
              </p:oleObj>
            </a:graphicData>
          </a:graphic>
        </p:graphicFrame>
        <p:graphicFrame>
          <p:nvGraphicFramePr>
            <p:cNvPr id="291850" name="Object 10"/>
            <p:cNvGraphicFramePr>
              <a:graphicFrameLocks noChangeAspect="1"/>
            </p:cNvGraphicFramePr>
            <p:nvPr/>
          </p:nvGraphicFramePr>
          <p:xfrm>
            <a:off x="3380" y="1551"/>
            <a:ext cx="432" cy="240"/>
          </p:xfrm>
          <a:graphic>
            <a:graphicData uri="http://schemas.openxmlformats.org/presentationml/2006/ole">
              <p:oleObj spid="_x0000_s39948" name="Equation" r:id="rId11" imgW="685800" imgH="381000" progId="Equation.DSMT36">
                <p:embed/>
              </p:oleObj>
            </a:graphicData>
          </a:graphic>
        </p:graphicFrame>
      </p:grpSp>
      <p:graphicFrame>
        <p:nvGraphicFramePr>
          <p:cNvPr id="291847" name="Object 7"/>
          <p:cNvGraphicFramePr>
            <a:graphicFrameLocks noChangeAspect="1"/>
          </p:cNvGraphicFramePr>
          <p:nvPr/>
        </p:nvGraphicFramePr>
        <p:xfrm>
          <a:off x="4572000" y="3710305"/>
          <a:ext cx="3530600" cy="530225"/>
        </p:xfrm>
        <a:graphic>
          <a:graphicData uri="http://schemas.openxmlformats.org/presentationml/2006/ole">
            <p:oleObj spid="_x0000_s39945" name="Equation" r:id="rId12" imgW="3213100" imgH="482600" progId="Equation.DSMT36">
              <p:embed/>
            </p:oleObj>
          </a:graphicData>
        </a:graphic>
      </p:graphicFrame>
      <p:graphicFrame>
        <p:nvGraphicFramePr>
          <p:cNvPr id="291848" name="Object 8"/>
          <p:cNvGraphicFramePr>
            <a:graphicFrameLocks noChangeAspect="1"/>
          </p:cNvGraphicFramePr>
          <p:nvPr/>
        </p:nvGraphicFramePr>
        <p:xfrm>
          <a:off x="3098800" y="4475480"/>
          <a:ext cx="2944813" cy="949325"/>
        </p:xfrm>
        <a:graphic>
          <a:graphicData uri="http://schemas.openxmlformats.org/presentationml/2006/ole">
            <p:oleObj spid="_x0000_s39946" name="Equation" r:id="rId13" imgW="2679700" imgH="863600" progId="Equation.DSMT36">
              <p:embed/>
            </p:oleObj>
          </a:graphicData>
        </a:graphic>
      </p:graphicFrame>
      <p:sp>
        <p:nvSpPr>
          <p:cNvPr id="24" name="Date Placeholder 2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June 2016</a:t>
            </a:r>
            <a:endParaRPr lang="en-US" alt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51</a:t>
            </a:fld>
            <a:endParaRPr lang="en-US" alt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1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1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1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1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9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9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Convolution Theorem</a:t>
            </a:r>
          </a:p>
        </p:txBody>
      </p:sp>
      <p:graphicFrame>
        <p:nvGraphicFramePr>
          <p:cNvPr id="271364" name="Object 4"/>
          <p:cNvGraphicFramePr>
            <a:graphicFrameLocks noChangeAspect="1"/>
          </p:cNvGraphicFramePr>
          <p:nvPr/>
        </p:nvGraphicFramePr>
        <p:xfrm>
          <a:off x="381000" y="1511935"/>
          <a:ext cx="8420100" cy="1012825"/>
        </p:xfrm>
        <a:graphic>
          <a:graphicData uri="http://schemas.openxmlformats.org/presentationml/2006/ole">
            <p:oleObj spid="_x0000_s40962" name="Equation" r:id="rId3" imgW="7391400" imgH="889000" progId="Equation.DSMT36">
              <p:embed/>
            </p:oleObj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035175" y="3185160"/>
            <a:ext cx="4419600" cy="1143000"/>
            <a:chOff x="1584" y="932"/>
            <a:chExt cx="2784" cy="720"/>
          </a:xfrm>
        </p:grpSpPr>
        <p:sp>
          <p:nvSpPr>
            <p:cNvPr id="271373" name="Rectangle 13"/>
            <p:cNvSpPr>
              <a:spLocks noChangeArrowheads="1"/>
            </p:cNvSpPr>
            <p:nvPr/>
          </p:nvSpPr>
          <p:spPr bwMode="auto">
            <a:xfrm>
              <a:off x="2400" y="932"/>
              <a:ext cx="1152" cy="720"/>
            </a:xfrm>
            <a:prstGeom prst="rect">
              <a:avLst/>
            </a:prstGeom>
            <a:noFill/>
            <a:ln w="38100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74" name="Line 14"/>
            <p:cNvSpPr>
              <a:spLocks noChangeShapeType="1"/>
            </p:cNvSpPr>
            <p:nvPr/>
          </p:nvSpPr>
          <p:spPr bwMode="auto">
            <a:xfrm>
              <a:off x="1584" y="1296"/>
              <a:ext cx="816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75" name="Line 15"/>
            <p:cNvSpPr>
              <a:spLocks noChangeShapeType="1"/>
            </p:cNvSpPr>
            <p:nvPr/>
          </p:nvSpPr>
          <p:spPr bwMode="auto">
            <a:xfrm>
              <a:off x="3552" y="1296"/>
              <a:ext cx="816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76" name="Text Box 16"/>
            <p:cNvSpPr txBox="1">
              <a:spLocks noChangeArrowheads="1"/>
            </p:cNvSpPr>
            <p:nvPr/>
          </p:nvSpPr>
          <p:spPr bwMode="auto">
            <a:xfrm>
              <a:off x="2604" y="980"/>
              <a:ext cx="756" cy="6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Arial" pitchFamily="34" charset="0"/>
                </a:rPr>
                <a:t>LTI</a:t>
              </a:r>
            </a:p>
            <a:p>
              <a:pPr algn="ctr">
                <a:spcBef>
                  <a:spcPct val="50000"/>
                </a:spcBef>
              </a:pPr>
              <a:r>
                <a:rPr lang="en-US">
                  <a:latin typeface="Arial" pitchFamily="34" charset="0"/>
                </a:rPr>
                <a:t>System</a:t>
              </a:r>
              <a:endParaRPr lang="en-US">
                <a:latin typeface="Times" pitchFamily="18" charset="0"/>
              </a:endParaRPr>
            </a:p>
          </p:txBody>
        </p:sp>
      </p:grpSp>
      <p:graphicFrame>
        <p:nvGraphicFramePr>
          <p:cNvPr id="271377" name="Object 17"/>
          <p:cNvGraphicFramePr>
            <a:graphicFrameLocks noChangeAspect="1"/>
          </p:cNvGraphicFramePr>
          <p:nvPr/>
        </p:nvGraphicFramePr>
        <p:xfrm>
          <a:off x="1958975" y="3286760"/>
          <a:ext cx="762000" cy="412750"/>
        </p:xfrm>
        <a:graphic>
          <a:graphicData uri="http://schemas.openxmlformats.org/presentationml/2006/ole">
            <p:oleObj spid="_x0000_s40963" name="Equation" r:id="rId4" imgW="609600" imgH="330200" progId="Equation.DSMT36">
              <p:embed/>
            </p:oleObj>
          </a:graphicData>
        </a:graphic>
      </p:graphicFrame>
      <p:graphicFrame>
        <p:nvGraphicFramePr>
          <p:cNvPr id="271378" name="Object 18"/>
          <p:cNvGraphicFramePr>
            <a:graphicFrameLocks noChangeAspect="1"/>
          </p:cNvGraphicFramePr>
          <p:nvPr/>
        </p:nvGraphicFramePr>
        <p:xfrm>
          <a:off x="5776913" y="3286760"/>
          <a:ext cx="746125" cy="428625"/>
        </p:xfrm>
        <a:graphic>
          <a:graphicData uri="http://schemas.openxmlformats.org/presentationml/2006/ole">
            <p:oleObj spid="_x0000_s40964" name="Equation" r:id="rId5" imgW="596900" imgH="342900" progId="Equation.DSMT36">
              <p:embed/>
            </p:oleObj>
          </a:graphicData>
        </a:graphic>
      </p:graphicFrame>
      <p:graphicFrame>
        <p:nvGraphicFramePr>
          <p:cNvPr id="271379" name="Object 19"/>
          <p:cNvGraphicFramePr>
            <a:graphicFrameLocks noChangeAspect="1"/>
          </p:cNvGraphicFramePr>
          <p:nvPr/>
        </p:nvGraphicFramePr>
        <p:xfrm>
          <a:off x="1958975" y="3855085"/>
          <a:ext cx="762000" cy="444500"/>
        </p:xfrm>
        <a:graphic>
          <a:graphicData uri="http://schemas.openxmlformats.org/presentationml/2006/ole">
            <p:oleObj spid="_x0000_s40965" name="Equation" r:id="rId6" imgW="609600" imgH="355600" progId="Equation.DSMT36">
              <p:embed/>
            </p:oleObj>
          </a:graphicData>
        </a:graphic>
      </p:graphicFrame>
      <p:graphicFrame>
        <p:nvGraphicFramePr>
          <p:cNvPr id="271380" name="Object 20"/>
          <p:cNvGraphicFramePr>
            <a:graphicFrameLocks noChangeAspect="1"/>
          </p:cNvGraphicFramePr>
          <p:nvPr/>
        </p:nvGraphicFramePr>
        <p:xfrm>
          <a:off x="5776913" y="3870960"/>
          <a:ext cx="746125" cy="428625"/>
        </p:xfrm>
        <a:graphic>
          <a:graphicData uri="http://schemas.openxmlformats.org/presentationml/2006/ole">
            <p:oleObj spid="_x0000_s40966" name="Equation" r:id="rId7" imgW="596900" imgH="342900" progId="Equation.DSMT36">
              <p:embed/>
            </p:oleObj>
          </a:graphicData>
        </a:graphic>
      </p:graphicFrame>
      <p:graphicFrame>
        <p:nvGraphicFramePr>
          <p:cNvPr id="271381" name="Object 21"/>
          <p:cNvGraphicFramePr>
            <a:graphicFrameLocks noChangeAspect="1"/>
          </p:cNvGraphicFramePr>
          <p:nvPr/>
        </p:nvGraphicFramePr>
        <p:xfrm>
          <a:off x="1927225" y="4471035"/>
          <a:ext cx="825500" cy="492125"/>
        </p:xfrm>
        <a:graphic>
          <a:graphicData uri="http://schemas.openxmlformats.org/presentationml/2006/ole">
            <p:oleObj spid="_x0000_s40967" name="Equation" r:id="rId8" imgW="660400" imgH="393700" progId="Equation.DSMT36">
              <p:embed/>
            </p:oleObj>
          </a:graphicData>
        </a:graphic>
      </p:graphicFrame>
      <p:graphicFrame>
        <p:nvGraphicFramePr>
          <p:cNvPr id="271382" name="Object 22"/>
          <p:cNvGraphicFramePr>
            <a:graphicFrameLocks noChangeAspect="1"/>
          </p:cNvGraphicFramePr>
          <p:nvPr/>
        </p:nvGraphicFramePr>
        <p:xfrm>
          <a:off x="5711825" y="4483735"/>
          <a:ext cx="2190750" cy="555625"/>
        </p:xfrm>
        <a:graphic>
          <a:graphicData uri="http://schemas.openxmlformats.org/presentationml/2006/ole">
            <p:oleObj spid="_x0000_s40968" name="Equation" r:id="rId9" imgW="1752600" imgH="444500" progId="Equation.DSMT36">
              <p:embed/>
            </p:oleObj>
          </a:graphicData>
        </a:graphic>
      </p:graphicFrame>
      <p:graphicFrame>
        <p:nvGraphicFramePr>
          <p:cNvPr id="271384" name="Object 24"/>
          <p:cNvGraphicFramePr>
            <a:graphicFrameLocks noChangeAspect="1"/>
          </p:cNvGraphicFramePr>
          <p:nvPr/>
        </p:nvGraphicFramePr>
        <p:xfrm>
          <a:off x="5721350" y="5321935"/>
          <a:ext cx="2714625" cy="555625"/>
        </p:xfrm>
        <a:graphic>
          <a:graphicData uri="http://schemas.openxmlformats.org/presentationml/2006/ole">
            <p:oleObj spid="_x0000_s40969" name="Equation" r:id="rId10" imgW="2171700" imgH="444500" progId="Equation.DSMT36">
              <p:embed/>
            </p:oleObj>
          </a:graphicData>
        </a:graphic>
      </p:graphicFrame>
      <p:graphicFrame>
        <p:nvGraphicFramePr>
          <p:cNvPr id="271385" name="Object 25"/>
          <p:cNvGraphicFramePr>
            <a:graphicFrameLocks noChangeAspect="1"/>
          </p:cNvGraphicFramePr>
          <p:nvPr/>
        </p:nvGraphicFramePr>
        <p:xfrm>
          <a:off x="1447800" y="5242560"/>
          <a:ext cx="1349375" cy="635000"/>
        </p:xfrm>
        <a:graphic>
          <a:graphicData uri="http://schemas.openxmlformats.org/presentationml/2006/ole">
            <p:oleObj spid="_x0000_s40970" name="Equation" r:id="rId11" imgW="1079500" imgH="508000" progId="Equation.DSMT36">
              <p:embed/>
            </p:oleObj>
          </a:graphicData>
        </a:graphic>
      </p:graphicFrame>
      <p:sp>
        <p:nvSpPr>
          <p:cNvPr id="17" name="Date Placeholder 16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June 2016</a:t>
            </a:r>
            <a:endParaRPr lang="en-US" alt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52</a:t>
            </a:fld>
            <a:endParaRPr lang="en-US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1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1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1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1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1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1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187960"/>
            <a:ext cx="8504238" cy="923925"/>
          </a:xfrm>
        </p:spPr>
        <p:txBody>
          <a:bodyPr/>
          <a:lstStyle/>
          <a:p>
            <a:r>
              <a:rPr lang="en-US" dirty="0"/>
              <a:t>Ideal </a:t>
            </a:r>
            <a:r>
              <a:rPr lang="en-US" dirty="0" err="1"/>
              <a:t>Lowpass</a:t>
            </a:r>
            <a:r>
              <a:rPr lang="en-US" dirty="0"/>
              <a:t> </a:t>
            </a:r>
            <a:r>
              <a:rPr lang="en-US" dirty="0" smtClean="0"/>
              <a:t>Filter (or Rectangle)</a:t>
            </a:r>
            <a:endParaRPr lang="en-US" dirty="0"/>
          </a:p>
        </p:txBody>
      </p:sp>
      <p:pic>
        <p:nvPicPr>
          <p:cNvPr id="269316" name="Picture 4" descr="low_pass_2.gif                                                 0001E3AFMacintosh HD                   ABA78158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9280" y="955040"/>
            <a:ext cx="5100638" cy="2265363"/>
          </a:xfrm>
          <a:prstGeom prst="rect">
            <a:avLst/>
          </a:prstGeom>
          <a:noFill/>
        </p:spPr>
      </p:pic>
      <p:graphicFrame>
        <p:nvGraphicFramePr>
          <p:cNvPr id="290816" name="Object 1024"/>
          <p:cNvGraphicFramePr>
            <a:graphicFrameLocks noChangeAspect="1"/>
          </p:cNvGraphicFramePr>
          <p:nvPr/>
        </p:nvGraphicFramePr>
        <p:xfrm>
          <a:off x="4495800" y="1209040"/>
          <a:ext cx="4076700" cy="939800"/>
        </p:xfrm>
        <a:graphic>
          <a:graphicData uri="http://schemas.openxmlformats.org/presentationml/2006/ole">
            <p:oleObj spid="_x0000_s41986" name="Equation" r:id="rId4" imgW="4076700" imgH="939800" progId="Equation.DSMT36">
              <p:embed/>
            </p:oleObj>
          </a:graphicData>
        </a:graphic>
      </p:graphicFrame>
      <p:graphicFrame>
        <p:nvGraphicFramePr>
          <p:cNvPr id="290817" name="Object 1025"/>
          <p:cNvGraphicFramePr>
            <a:graphicFrameLocks noChangeAspect="1"/>
          </p:cNvGraphicFramePr>
          <p:nvPr/>
        </p:nvGraphicFramePr>
        <p:xfrm>
          <a:off x="685800" y="3235960"/>
          <a:ext cx="7620000" cy="1133475"/>
        </p:xfrm>
        <a:graphic>
          <a:graphicData uri="http://schemas.openxmlformats.org/presentationml/2006/ole">
            <p:oleObj spid="_x0000_s41987" name="Equation" r:id="rId5" imgW="6997700" imgH="1041400" progId="Equation.DSMT36">
              <p:embed/>
            </p:oleObj>
          </a:graphicData>
        </a:graphic>
      </p:graphicFrame>
      <p:graphicFrame>
        <p:nvGraphicFramePr>
          <p:cNvPr id="290818" name="Object 1026"/>
          <p:cNvGraphicFramePr>
            <a:graphicFrameLocks noChangeAspect="1"/>
          </p:cNvGraphicFramePr>
          <p:nvPr/>
        </p:nvGraphicFramePr>
        <p:xfrm>
          <a:off x="1689100" y="4391660"/>
          <a:ext cx="5549900" cy="1054100"/>
        </p:xfrm>
        <a:graphic>
          <a:graphicData uri="http://schemas.openxmlformats.org/presentationml/2006/ole">
            <p:oleObj spid="_x0000_s41988" name="Equation" r:id="rId6" imgW="5016500" imgH="952500" progId="Equation.DSMT36">
              <p:embed/>
            </p:oleObj>
          </a:graphicData>
        </a:graphic>
      </p:graphicFrame>
      <p:graphicFrame>
        <p:nvGraphicFramePr>
          <p:cNvPr id="290819" name="Object 1027"/>
          <p:cNvGraphicFramePr>
            <a:graphicFrameLocks noChangeAspect="1"/>
          </p:cNvGraphicFramePr>
          <p:nvPr/>
        </p:nvGraphicFramePr>
        <p:xfrm>
          <a:off x="2438400" y="5682298"/>
          <a:ext cx="4572000" cy="830262"/>
        </p:xfrm>
        <a:graphic>
          <a:graphicData uri="http://schemas.openxmlformats.org/presentationml/2006/ole">
            <p:oleObj spid="_x0000_s41989" name="Equation" r:id="rId7" imgW="4267200" imgH="774700" progId="Equation.DSMT36">
              <p:embed/>
            </p:oleObj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June 2016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53</a:t>
            </a:fld>
            <a:endParaRPr lang="en-US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0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0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0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0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0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9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Find </a:t>
            </a:r>
            <a:r>
              <a:rPr lang="en-US" dirty="0"/>
              <a:t>the output when the input is</a:t>
            </a:r>
          </a:p>
          <a:p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" y="858838"/>
            <a:ext cx="8229600" cy="2265362"/>
            <a:chOff x="336" y="624"/>
            <a:chExt cx="5184" cy="1427"/>
          </a:xfrm>
        </p:grpSpPr>
        <p:pic>
          <p:nvPicPr>
            <p:cNvPr id="277509" name="Picture 5" descr="low_pass_2.gif                                                 0001E3AFMacintosh HD                   ABA78158: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07" y="624"/>
              <a:ext cx="3213" cy="1427"/>
            </a:xfrm>
            <a:prstGeom prst="rect">
              <a:avLst/>
            </a:prstGeom>
            <a:noFill/>
          </p:spPr>
        </p:pic>
        <p:graphicFrame>
          <p:nvGraphicFramePr>
            <p:cNvPr id="277510" name="Object 6"/>
            <p:cNvGraphicFramePr>
              <a:graphicFrameLocks noChangeAspect="1"/>
            </p:cNvGraphicFramePr>
            <p:nvPr/>
          </p:nvGraphicFramePr>
          <p:xfrm>
            <a:off x="336" y="960"/>
            <a:ext cx="2160" cy="621"/>
          </p:xfrm>
          <a:graphic>
            <a:graphicData uri="http://schemas.openxmlformats.org/presentationml/2006/ole">
              <p:oleObj spid="_x0000_s43017" name="Equation" r:id="rId4" imgW="2959100" imgH="850900" progId="Equation.DSMT36">
                <p:embed/>
              </p:oleObj>
            </a:graphicData>
          </a:graphic>
        </p:graphicFrame>
      </p:grpSp>
      <p:graphicFrame>
        <p:nvGraphicFramePr>
          <p:cNvPr id="277511" name="Object 7"/>
          <p:cNvGraphicFramePr>
            <a:graphicFrameLocks noChangeAspect="1"/>
          </p:cNvGraphicFramePr>
          <p:nvPr/>
        </p:nvGraphicFramePr>
        <p:xfrm>
          <a:off x="836613" y="3952240"/>
          <a:ext cx="2492375" cy="938213"/>
        </p:xfrm>
        <a:graphic>
          <a:graphicData uri="http://schemas.openxmlformats.org/presentationml/2006/ole">
            <p:oleObj spid="_x0000_s43010" name="Equation" r:id="rId5" imgW="2260600" imgH="850900" progId="Equation.DSMT36">
              <p:embed/>
            </p:oleObj>
          </a:graphicData>
        </a:graphic>
      </p:graphicFrame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001963" y="2243138"/>
            <a:ext cx="4268787" cy="3757612"/>
            <a:chOff x="1891" y="1406"/>
            <a:chExt cx="2689" cy="2367"/>
          </a:xfrm>
        </p:grpSpPr>
        <p:graphicFrame>
          <p:nvGraphicFramePr>
            <p:cNvPr id="277513" name="Object 9"/>
            <p:cNvGraphicFramePr>
              <a:graphicFrameLocks noChangeAspect="1"/>
            </p:cNvGraphicFramePr>
            <p:nvPr/>
          </p:nvGraphicFramePr>
          <p:xfrm>
            <a:off x="1891" y="3182"/>
            <a:ext cx="2689" cy="591"/>
          </p:xfrm>
          <a:graphic>
            <a:graphicData uri="http://schemas.openxmlformats.org/presentationml/2006/ole">
              <p:oleObj spid="_x0000_s43014" name="Equation" r:id="rId6" imgW="3873500" imgH="850900" progId="Equation.DSMT36">
                <p:embed/>
              </p:oleObj>
            </a:graphicData>
          </a:graphic>
        </p:graphicFrame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3400" y="1406"/>
              <a:ext cx="776" cy="560"/>
              <a:chOff x="3400" y="1392"/>
              <a:chExt cx="776" cy="560"/>
            </a:xfrm>
          </p:grpSpPr>
          <p:sp>
            <p:nvSpPr>
              <p:cNvPr id="277515" name="Line 11"/>
              <p:cNvSpPr>
                <a:spLocks noChangeShapeType="1"/>
              </p:cNvSpPr>
              <p:nvPr/>
            </p:nvSpPr>
            <p:spPr bwMode="auto">
              <a:xfrm flipV="1">
                <a:off x="3600" y="139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516" name="Line 12"/>
              <p:cNvSpPr>
                <a:spLocks noChangeShapeType="1"/>
              </p:cNvSpPr>
              <p:nvPr/>
            </p:nvSpPr>
            <p:spPr bwMode="auto">
              <a:xfrm flipV="1">
                <a:off x="4039" y="139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517" name="Line 13"/>
              <p:cNvSpPr>
                <a:spLocks noChangeShapeType="1"/>
              </p:cNvSpPr>
              <p:nvPr/>
            </p:nvSpPr>
            <p:spPr bwMode="auto">
              <a:xfrm flipH="1">
                <a:off x="3600" y="1392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277518" name="Object 14"/>
              <p:cNvGraphicFramePr>
                <a:graphicFrameLocks noChangeAspect="1"/>
              </p:cNvGraphicFramePr>
              <p:nvPr/>
            </p:nvGraphicFramePr>
            <p:xfrm>
              <a:off x="3944" y="1744"/>
              <a:ext cx="232" cy="208"/>
            </p:xfrm>
            <a:graphic>
              <a:graphicData uri="http://schemas.openxmlformats.org/presentationml/2006/ole">
                <p:oleObj spid="_x0000_s43015" name="Equation" r:id="rId7" imgW="368300" imgH="330200" progId="Equation.DSMT36">
                  <p:embed/>
                </p:oleObj>
              </a:graphicData>
            </a:graphic>
          </p:graphicFrame>
          <p:graphicFrame>
            <p:nvGraphicFramePr>
              <p:cNvPr id="277519" name="Object 15"/>
              <p:cNvGraphicFramePr>
                <a:graphicFrameLocks noChangeAspect="1"/>
              </p:cNvGraphicFramePr>
              <p:nvPr/>
            </p:nvGraphicFramePr>
            <p:xfrm>
              <a:off x="3400" y="1712"/>
              <a:ext cx="344" cy="240"/>
            </p:xfrm>
            <a:graphic>
              <a:graphicData uri="http://schemas.openxmlformats.org/presentationml/2006/ole">
                <p:oleObj spid="_x0000_s43016" name="Equation" r:id="rId8" imgW="546100" imgH="381000" progId="Equation.DSMT36">
                  <p:embed/>
                </p:oleObj>
              </a:graphicData>
            </a:graphic>
          </p:graphicFrame>
        </p:grp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971800" y="2232025"/>
            <a:ext cx="4546600" cy="3757613"/>
            <a:chOff x="1892" y="1404"/>
            <a:chExt cx="2864" cy="2367"/>
          </a:xfrm>
        </p:grpSpPr>
        <p:graphicFrame>
          <p:nvGraphicFramePr>
            <p:cNvPr id="277521" name="Object 17"/>
            <p:cNvGraphicFramePr>
              <a:graphicFrameLocks noChangeAspect="1"/>
            </p:cNvGraphicFramePr>
            <p:nvPr/>
          </p:nvGraphicFramePr>
          <p:xfrm>
            <a:off x="1892" y="3180"/>
            <a:ext cx="2672" cy="591"/>
          </p:xfrm>
          <a:graphic>
            <a:graphicData uri="http://schemas.openxmlformats.org/presentationml/2006/ole">
              <p:oleObj spid="_x0000_s43011" name="Equation" r:id="rId9" imgW="3848100" imgH="850900" progId="Equation.DSMT36">
                <p:embed/>
              </p:oleObj>
            </a:graphicData>
          </a:graphic>
        </p:graphicFrame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2836" y="1404"/>
              <a:ext cx="1920" cy="560"/>
              <a:chOff x="2832" y="1392"/>
              <a:chExt cx="1920" cy="560"/>
            </a:xfrm>
          </p:grpSpPr>
          <p:sp>
            <p:nvSpPr>
              <p:cNvPr id="277523" name="Line 19"/>
              <p:cNvSpPr>
                <a:spLocks noChangeShapeType="1"/>
              </p:cNvSpPr>
              <p:nvPr/>
            </p:nvSpPr>
            <p:spPr bwMode="auto">
              <a:xfrm flipV="1">
                <a:off x="3024" y="139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524" name="Line 20"/>
              <p:cNvSpPr>
                <a:spLocks noChangeShapeType="1"/>
              </p:cNvSpPr>
              <p:nvPr/>
            </p:nvSpPr>
            <p:spPr bwMode="auto">
              <a:xfrm flipV="1">
                <a:off x="4608" y="139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277525" name="Object 21"/>
              <p:cNvGraphicFramePr>
                <a:graphicFrameLocks noChangeAspect="1"/>
              </p:cNvGraphicFramePr>
              <p:nvPr/>
            </p:nvGraphicFramePr>
            <p:xfrm>
              <a:off x="4520" y="1744"/>
              <a:ext cx="232" cy="208"/>
            </p:xfrm>
            <a:graphic>
              <a:graphicData uri="http://schemas.openxmlformats.org/presentationml/2006/ole">
                <p:oleObj spid="_x0000_s43012" name="Equation" r:id="rId10" imgW="368300" imgH="330200" progId="Equation.DSMT36">
                  <p:embed/>
                </p:oleObj>
              </a:graphicData>
            </a:graphic>
          </p:graphicFrame>
          <p:graphicFrame>
            <p:nvGraphicFramePr>
              <p:cNvPr id="277526" name="Object 22"/>
              <p:cNvGraphicFramePr>
                <a:graphicFrameLocks noChangeAspect="1"/>
              </p:cNvGraphicFramePr>
              <p:nvPr/>
            </p:nvGraphicFramePr>
            <p:xfrm>
              <a:off x="2832" y="1712"/>
              <a:ext cx="344" cy="240"/>
            </p:xfrm>
            <a:graphic>
              <a:graphicData uri="http://schemas.openxmlformats.org/presentationml/2006/ole">
                <p:oleObj spid="_x0000_s43013" name="Equation" r:id="rId11" imgW="546100" imgH="381000" progId="Equation.DSMT36">
                  <p:embed/>
                </p:oleObj>
              </a:graphicData>
            </a:graphic>
          </p:graphicFrame>
          <p:sp>
            <p:nvSpPr>
              <p:cNvPr id="277527" name="Line 23"/>
              <p:cNvSpPr>
                <a:spLocks noChangeShapeType="1"/>
              </p:cNvSpPr>
              <p:nvPr/>
            </p:nvSpPr>
            <p:spPr bwMode="auto">
              <a:xfrm>
                <a:off x="3024" y="1392"/>
                <a:ext cx="158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" name="Date Placeholder 2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June 2016</a:t>
            </a:r>
            <a:endParaRPr lang="en-US" alt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54</a:t>
            </a:fld>
            <a:endParaRPr lang="en-US" alt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DTFT Pairs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2697FF-4356-43A9-A2BE-A38A372AB51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32770" name="Object 2"/>
          <p:cNvGraphicFramePr>
            <a:graphicFrameLocks noGrp="1" noChangeAspect="1"/>
          </p:cNvGraphicFramePr>
          <p:nvPr/>
        </p:nvGraphicFramePr>
        <p:xfrm>
          <a:off x="1008063" y="2590800"/>
          <a:ext cx="5926137" cy="1052513"/>
        </p:xfrm>
        <a:graphic>
          <a:graphicData uri="http://schemas.openxmlformats.org/presentationml/2006/ole">
            <p:oleObj spid="_x0000_s45058" name="Equation" r:id="rId3" imgW="2209680" imgH="393480" progId="Equation.3">
              <p:embed/>
            </p:oleObj>
          </a:graphicData>
        </a:graphic>
      </p:graphicFrame>
      <p:graphicFrame>
        <p:nvGraphicFramePr>
          <p:cNvPr id="32771" name="Object 3"/>
          <p:cNvGraphicFramePr>
            <a:graphicFrameLocks noGrp="1" noChangeAspect="1"/>
          </p:cNvGraphicFramePr>
          <p:nvPr/>
        </p:nvGraphicFramePr>
        <p:xfrm>
          <a:off x="1066800" y="1716087"/>
          <a:ext cx="5824537" cy="646113"/>
        </p:xfrm>
        <a:graphic>
          <a:graphicData uri="http://schemas.openxmlformats.org/presentationml/2006/ole">
            <p:oleObj spid="_x0000_s45059" name="Equation" r:id="rId4" imgW="2171520" imgH="241200" progId="Equation.3">
              <p:embed/>
            </p:oleObj>
          </a:graphicData>
        </a:graphic>
      </p:graphicFrame>
      <p:graphicFrame>
        <p:nvGraphicFramePr>
          <p:cNvPr id="32772" name="Object 4"/>
          <p:cNvGraphicFramePr>
            <a:graphicFrameLocks noGrp="1" noChangeAspect="1"/>
          </p:cNvGraphicFramePr>
          <p:nvPr/>
        </p:nvGraphicFramePr>
        <p:xfrm>
          <a:off x="533400" y="3838575"/>
          <a:ext cx="6570662" cy="1190625"/>
        </p:xfrm>
        <a:graphic>
          <a:graphicData uri="http://schemas.openxmlformats.org/presentationml/2006/ole">
            <p:oleObj spid="_x0000_s45060" name="Equation" r:id="rId5" imgW="2793960" imgH="507960" progId="Equation.3">
              <p:embed/>
            </p:oleObj>
          </a:graphicData>
        </a:graphic>
      </p:graphicFrame>
      <p:graphicFrame>
        <p:nvGraphicFramePr>
          <p:cNvPr id="32773" name="Object 5"/>
          <p:cNvGraphicFramePr>
            <a:graphicFrameLocks noGrp="1" noChangeAspect="1"/>
          </p:cNvGraphicFramePr>
          <p:nvPr/>
        </p:nvGraphicFramePr>
        <p:xfrm>
          <a:off x="531813" y="5253037"/>
          <a:ext cx="7885112" cy="1071563"/>
        </p:xfrm>
        <a:graphic>
          <a:graphicData uri="http://schemas.openxmlformats.org/presentationml/2006/ole">
            <p:oleObj spid="_x0000_s45061" name="Equation" r:id="rId6" imgW="3352680" imgH="45720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48484" y="2683609"/>
            <a:ext cx="1390124" cy="646331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Right-sided</a:t>
            </a:r>
          </a:p>
          <a:p>
            <a:r>
              <a:rPr lang="en-US" sz="1800" dirty="0" smtClean="0">
                <a:latin typeface="+mn-lt"/>
              </a:rPr>
              <a:t>Exponential</a:t>
            </a:r>
            <a:endParaRPr lang="en-US" sz="18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39000" y="3925669"/>
            <a:ext cx="1736373" cy="646331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+mn-lt"/>
              </a:rPr>
              <a:t>sinc</a:t>
            </a:r>
            <a:r>
              <a:rPr lang="en-US" sz="1800" dirty="0" smtClean="0">
                <a:latin typeface="+mn-lt"/>
              </a:rPr>
              <a:t> function</a:t>
            </a:r>
          </a:p>
          <a:p>
            <a:r>
              <a:rPr lang="en-US" sz="1800" dirty="0" smtClean="0">
                <a:latin typeface="+mn-lt"/>
              </a:rPr>
              <a:t>is </a:t>
            </a:r>
            <a:r>
              <a:rPr lang="en-US" sz="1800" b="1" dirty="0" err="1" smtClean="0">
                <a:latin typeface="+mn-lt"/>
              </a:rPr>
              <a:t>Bandlimited</a:t>
            </a:r>
            <a:endParaRPr lang="en-US" sz="1800" b="1" dirty="0" smtClean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13848" y="1776137"/>
            <a:ext cx="1903085" cy="369332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Delayed Impulse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June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Conjugate Symmetry</a:t>
            </a:r>
            <a:endParaRPr lang="en-US" dirty="0" smtClean="0">
              <a:ea typeface="ＭＳ Ｐゴシック" pitchFamily="34" charset="-128"/>
            </a:endParaRP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1752600" y="3124200"/>
          <a:ext cx="6281008" cy="3124200"/>
        </p:xfrm>
        <a:graphic>
          <a:graphicData uri="http://schemas.openxmlformats.org/presentationml/2006/ole">
            <p:oleObj spid="_x0000_s46082" name="Equation" r:id="rId3" imgW="2400120" imgH="1193760" progId="Equation.3">
              <p:embed/>
            </p:oleObj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533400" y="1647246"/>
          <a:ext cx="4562475" cy="1248354"/>
        </p:xfrm>
        <a:graphic>
          <a:graphicData uri="http://schemas.openxmlformats.org/presentationml/2006/ole">
            <p:oleObj spid="_x0000_s46083" name="Equation" r:id="rId4" imgW="176508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7772400" cy="914400"/>
          </a:xfrm>
        </p:spPr>
        <p:txBody>
          <a:bodyPr/>
          <a:lstStyle/>
          <a:p>
            <a:r>
              <a:rPr lang="en-US" dirty="0" smtClean="0"/>
              <a:t>Magnitude and Angle Plots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199735-ECFA-49D0-B85E-ED61AD15FC4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23" name="Picture 5" descr="&#10;magnitude.gif                                                  0001E3CAMacintosh HD                   ABA78158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" y="3569970"/>
            <a:ext cx="4076700" cy="2805112"/>
          </a:xfrm>
          <a:prstGeom prst="rect">
            <a:avLst/>
          </a:prstGeom>
          <a:noFill/>
        </p:spPr>
      </p:pic>
      <p:pic>
        <p:nvPicPr>
          <p:cNvPr id="24" name="Picture 6" descr=" phase.gif                                                      0001E3CAMacintosh HD                   ABA78158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27563" y="3555682"/>
            <a:ext cx="4287837" cy="2835275"/>
          </a:xfrm>
          <a:prstGeom prst="rect">
            <a:avLst/>
          </a:prstGeom>
          <a:noFill/>
        </p:spPr>
      </p:pic>
      <p:graphicFrame>
        <p:nvGraphicFramePr>
          <p:cNvPr id="25" name="Object 7"/>
          <p:cNvGraphicFramePr>
            <a:graphicFrameLocks noGrp="1" noChangeAspect="1"/>
          </p:cNvGraphicFramePr>
          <p:nvPr/>
        </p:nvGraphicFramePr>
        <p:xfrm>
          <a:off x="324663" y="1991042"/>
          <a:ext cx="3993972" cy="1402398"/>
        </p:xfrm>
        <a:graphic>
          <a:graphicData uri="http://schemas.openxmlformats.org/presentationml/2006/ole">
            <p:oleObj spid="_x0000_s47106" name="Equation" r:id="rId5" imgW="2019240" imgH="711000" progId="Equation.3">
              <p:embed/>
            </p:oleObj>
          </a:graphicData>
        </a:graphic>
      </p:graphicFrame>
      <p:graphicFrame>
        <p:nvGraphicFramePr>
          <p:cNvPr id="26" name="Object 8"/>
          <p:cNvGraphicFramePr>
            <a:graphicFrameLocks noGrp="1" noChangeAspect="1"/>
          </p:cNvGraphicFramePr>
          <p:nvPr/>
        </p:nvGraphicFramePr>
        <p:xfrm>
          <a:off x="4641684" y="1899601"/>
          <a:ext cx="4332771" cy="1540193"/>
        </p:xfrm>
        <a:graphic>
          <a:graphicData uri="http://schemas.openxmlformats.org/presentationml/2006/ole">
            <p:oleObj spid="_x0000_s47107" name="Equation" r:id="rId6" imgW="1993680" imgH="711000" progId="Equation.3">
              <p:embed/>
            </p:oleObj>
          </a:graphicData>
        </a:graphic>
      </p:graphicFrame>
      <p:graphicFrame>
        <p:nvGraphicFramePr>
          <p:cNvPr id="27" name="Object 10"/>
          <p:cNvGraphicFramePr>
            <a:graphicFrameLocks noGrp="1" noChangeAspect="1"/>
          </p:cNvGraphicFramePr>
          <p:nvPr/>
        </p:nvGraphicFramePr>
        <p:xfrm>
          <a:off x="6035041" y="6050188"/>
          <a:ext cx="2296160" cy="350612"/>
        </p:xfrm>
        <a:graphic>
          <a:graphicData uri="http://schemas.openxmlformats.org/presentationml/2006/ole">
            <p:oleObj spid="_x0000_s47108" name="Equation" r:id="rId7" imgW="1409400" imgH="215640" progId="Equation.3">
              <p:embed/>
            </p:oleObj>
          </a:graphicData>
        </a:graphic>
      </p:graphicFrame>
      <p:graphicFrame>
        <p:nvGraphicFramePr>
          <p:cNvPr id="28" name="Object 11"/>
          <p:cNvGraphicFramePr>
            <a:graphicFrameLocks noGrp="1" noChangeAspect="1"/>
          </p:cNvGraphicFramePr>
          <p:nvPr/>
        </p:nvGraphicFramePr>
        <p:xfrm>
          <a:off x="1412875" y="6049962"/>
          <a:ext cx="2295525" cy="350838"/>
        </p:xfrm>
        <a:graphic>
          <a:graphicData uri="http://schemas.openxmlformats.org/presentationml/2006/ole">
            <p:oleObj spid="_x0000_s47109" name="Equation" r:id="rId8" imgW="1409400" imgH="215640" progId="Equation.3">
              <p:embed/>
            </p:oleObj>
          </a:graphicData>
        </a:graphic>
      </p:graphicFrame>
      <p:graphicFrame>
        <p:nvGraphicFramePr>
          <p:cNvPr id="29" name="Object 12"/>
          <p:cNvGraphicFramePr>
            <a:graphicFrameLocks noGrp="1" noChangeAspect="1"/>
          </p:cNvGraphicFramePr>
          <p:nvPr/>
        </p:nvGraphicFramePr>
        <p:xfrm>
          <a:off x="1473200" y="1616075"/>
          <a:ext cx="1695450" cy="288925"/>
        </p:xfrm>
        <a:graphic>
          <a:graphicData uri="http://schemas.openxmlformats.org/presentationml/2006/ole">
            <p:oleObj spid="_x0000_s47110" name="Equation" r:id="rId9" imgW="1041120" imgH="177480" progId="Equation.3">
              <p:embed/>
            </p:oleObj>
          </a:graphicData>
        </a:graphic>
      </p:graphicFrame>
      <p:graphicFrame>
        <p:nvGraphicFramePr>
          <p:cNvPr id="30" name="Object 13"/>
          <p:cNvGraphicFramePr>
            <a:graphicFrameLocks noGrp="1" noChangeAspect="1"/>
          </p:cNvGraphicFramePr>
          <p:nvPr/>
        </p:nvGraphicFramePr>
        <p:xfrm>
          <a:off x="5818188" y="1547812"/>
          <a:ext cx="1550987" cy="288925"/>
        </p:xfrm>
        <a:graphic>
          <a:graphicData uri="http://schemas.openxmlformats.org/presentationml/2006/ole">
            <p:oleObj spid="_x0000_s47111" name="Equation" r:id="rId10" imgW="952200" imgH="177480" progId="Equation.3">
              <p:embed/>
            </p:oleObj>
          </a:graphicData>
        </a:graphic>
      </p:graphicFrame>
      <p:graphicFrame>
        <p:nvGraphicFramePr>
          <p:cNvPr id="47112" name="Object 8"/>
          <p:cNvGraphicFramePr>
            <a:graphicFrameLocks noGrp="1" noChangeAspect="1"/>
          </p:cNvGraphicFramePr>
          <p:nvPr/>
        </p:nvGraphicFramePr>
        <p:xfrm>
          <a:off x="5080000" y="76200"/>
          <a:ext cx="3860800" cy="685800"/>
        </p:xfrm>
        <a:graphic>
          <a:graphicData uri="http://schemas.openxmlformats.org/presentationml/2006/ole">
            <p:oleObj spid="_x0000_s47112" name="Equation" r:id="rId11" imgW="22096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June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9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DTFT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dirty="0" smtClean="0"/>
              <a:t>Linearity</a:t>
            </a:r>
          </a:p>
          <a:p>
            <a:endParaRPr lang="en-US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Time-Delay</a:t>
            </a:r>
            <a:r>
              <a:rPr lang="en-US" dirty="0" smtClean="0">
                <a:sym typeface="Wingdings" pitchFamily="2" charset="2"/>
              </a:rPr>
              <a:t>  phase shift</a:t>
            </a:r>
          </a:p>
          <a:p>
            <a:endParaRPr lang="en-US" dirty="0" smtClean="0">
              <a:sym typeface="Wingdings" pitchFamily="2" charset="2"/>
            </a:endParaRPr>
          </a:p>
          <a:p>
            <a:pPr lvl="3">
              <a:buNone/>
            </a:pPr>
            <a:endParaRPr lang="en-US" dirty="0" smtClean="0"/>
          </a:p>
          <a:p>
            <a:r>
              <a:rPr lang="en-US" dirty="0" smtClean="0"/>
              <a:t>Frequency-Shift </a:t>
            </a:r>
            <a:r>
              <a:rPr lang="en-US" dirty="0" smtClean="0">
                <a:sym typeface="Wingdings" pitchFamily="2" charset="2"/>
              </a:rPr>
              <a:t> multiply by sinusoid</a:t>
            </a:r>
            <a:endParaRPr lang="en-US" dirty="0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950913" y="2325688"/>
          <a:ext cx="7812087" cy="569912"/>
        </p:xfrm>
        <a:graphic>
          <a:graphicData uri="http://schemas.openxmlformats.org/presentationml/2006/ole">
            <p:oleObj spid="_x0000_s48130" name="Equation" r:id="rId3" imgW="3136680" imgH="228600" progId="Equation.3">
              <p:embed/>
            </p:oleObj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1273175" y="3776663"/>
          <a:ext cx="6729413" cy="642937"/>
        </p:xfrm>
        <a:graphic>
          <a:graphicData uri="http://schemas.openxmlformats.org/presentationml/2006/ole">
            <p:oleObj spid="_x0000_s48131" name="Equation" r:id="rId4" imgW="2387520" imgH="228600" progId="Equation.3">
              <p:embed/>
            </p:oleObj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1246188" y="5410200"/>
          <a:ext cx="6210300" cy="623887"/>
        </p:xfrm>
        <a:graphic>
          <a:graphicData uri="http://schemas.openxmlformats.org/presentationml/2006/ole">
            <p:oleObj spid="_x0000_s48132" name="Equation" r:id="rId5" imgW="22730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5-aLectures">
  <a:themeElements>
    <a:clrScheme name="2025-aLectures 8">
      <a:dk1>
        <a:srgbClr val="333399"/>
      </a:dk1>
      <a:lt1>
        <a:srgbClr val="CCECFF"/>
      </a:lt1>
      <a:dk2>
        <a:srgbClr val="0000CC"/>
      </a:dk2>
      <a:lt2>
        <a:srgbClr val="5E574E"/>
      </a:lt2>
      <a:accent1>
        <a:srgbClr val="FF6600"/>
      </a:accent1>
      <a:accent2>
        <a:srgbClr val="FFCC00"/>
      </a:accent2>
      <a:accent3>
        <a:srgbClr val="E2F4FF"/>
      </a:accent3>
      <a:accent4>
        <a:srgbClr val="2A2A82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2025-aLecture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2025-aLecture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8">
        <a:dk1>
          <a:srgbClr val="333399"/>
        </a:dk1>
        <a:lt1>
          <a:srgbClr val="CCECFF"/>
        </a:lt1>
        <a:dk2>
          <a:srgbClr val="0000CC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E2F4FF"/>
        </a:accent3>
        <a:accent4>
          <a:srgbClr val="2A2A82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Settings\mcclella\Application Data\Microsoft\Templates\2025-aLectures.pot</Template>
  <TotalTime>1945</TotalTime>
  <Words>1671</Words>
  <Application>Microsoft Office PowerPoint</Application>
  <PresentationFormat>On-screen Show (4:3)</PresentationFormat>
  <Paragraphs>420</Paragraphs>
  <Slides>54</Slides>
  <Notes>0</Notes>
  <HiddenSlides>28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2025-aLectures</vt:lpstr>
      <vt:lpstr>Equation</vt:lpstr>
      <vt:lpstr>MathType Equation 3.6+</vt:lpstr>
      <vt:lpstr>DSP First, 2/e</vt:lpstr>
      <vt:lpstr>License Info for DSPFirst Slides</vt:lpstr>
      <vt:lpstr>READING ASSIGNMENTS</vt:lpstr>
      <vt:lpstr>Lecture Objectives</vt:lpstr>
      <vt:lpstr>Discrete-Time Fourier Transform</vt:lpstr>
      <vt:lpstr>Summary of DTFT Pairs</vt:lpstr>
      <vt:lpstr>Conjugate Symmetry</vt:lpstr>
      <vt:lpstr>Magnitude and Angle Plots</vt:lpstr>
      <vt:lpstr>Properties of DTFT</vt:lpstr>
      <vt:lpstr>Linearity (Proof)</vt:lpstr>
      <vt:lpstr>Time-Delay Property (Proof)</vt:lpstr>
      <vt:lpstr>Use Properties to Find DTFT</vt:lpstr>
      <vt:lpstr>Use Properties to Find DTFT (2)</vt:lpstr>
      <vt:lpstr>Frequency Shift</vt:lpstr>
      <vt:lpstr>SINC Function – Rectangle  DTFT pair</vt:lpstr>
      <vt:lpstr>Sinc times sinusoid:  find DTFT</vt:lpstr>
      <vt:lpstr>DTFT maps Convolution to Multiplication</vt:lpstr>
      <vt:lpstr>IDEAL LowPass Filter  (LPF)</vt:lpstr>
      <vt:lpstr>Filtering with the IDEAL LPF</vt:lpstr>
      <vt:lpstr>IDEAL HighPass Filter (HPF)</vt:lpstr>
      <vt:lpstr>IDEAL BandPass Filter (BPF)</vt:lpstr>
      <vt:lpstr>Make IDEAL BPF from LPF</vt:lpstr>
      <vt:lpstr>LPF Example 1: x[n] = sinc</vt:lpstr>
      <vt:lpstr>LPF Example 2: x[n] = sinc</vt:lpstr>
      <vt:lpstr>Want to call the DTFT the spectrum</vt:lpstr>
      <vt:lpstr>The Inverse DTFT is “sum” of complex exps</vt:lpstr>
      <vt:lpstr>Example: DTFT SAMPLES as a Spectrum</vt:lpstr>
      <vt:lpstr>Slide 28</vt:lpstr>
      <vt:lpstr>Slide 29</vt:lpstr>
      <vt:lpstr>Example: DTFT SAMPLES as a Spectrum</vt:lpstr>
      <vt:lpstr>Want a Computable Fourier Transform</vt:lpstr>
      <vt:lpstr>The DTFT is the spectrum (2)</vt:lpstr>
      <vt:lpstr>The DTFT is the spectrum (2)</vt:lpstr>
      <vt:lpstr>Using the DTFT</vt:lpstr>
      <vt:lpstr>IDEAL BandPass Filter  (BPF)</vt:lpstr>
      <vt:lpstr>DTFT of a Finite Complex Exponential</vt:lpstr>
      <vt:lpstr>Evaluating Transform – Example III</vt:lpstr>
      <vt:lpstr>Slide 38</vt:lpstr>
      <vt:lpstr>N-DFT of A Finite Complex Exponential</vt:lpstr>
      <vt:lpstr>Example 1</vt:lpstr>
      <vt:lpstr>Summary</vt:lpstr>
      <vt:lpstr>Slide 42</vt:lpstr>
      <vt:lpstr>Frequency Response Again</vt:lpstr>
      <vt:lpstr>Overview of Lecture 7</vt:lpstr>
      <vt:lpstr>Discrete-Time Fourier Transform</vt:lpstr>
      <vt:lpstr>Slide 46</vt:lpstr>
      <vt:lpstr>The Unit Impulse Function</vt:lpstr>
      <vt:lpstr>Slide 48</vt:lpstr>
      <vt:lpstr>Parallel Combination of LTI Systems</vt:lpstr>
      <vt:lpstr>Cascade Connection of LTI Systems</vt:lpstr>
      <vt:lpstr>Inverse Systems Again</vt:lpstr>
      <vt:lpstr>Convolution Theorem</vt:lpstr>
      <vt:lpstr>Ideal Lowpass Filter (or Rectangle)</vt:lpstr>
      <vt:lpstr>Example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SPFirst Lecture #13</dc:title>
  <dc:creator>Jim McClellan</dc:creator>
  <cp:lastModifiedBy>mcclella</cp:lastModifiedBy>
  <cp:revision>345</cp:revision>
  <cp:lastPrinted>1999-10-01T12:26:52Z</cp:lastPrinted>
  <dcterms:created xsi:type="dcterms:W3CDTF">2009-10-12T13:06:16Z</dcterms:created>
  <dcterms:modified xsi:type="dcterms:W3CDTF">2016-06-17T19:36:53Z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jim.mcclellan@ece.gatech.edu</vt:lpwstr>
  </property>
  <property fmtid="{D5CDD505-2E9C-101B-9397-08002B2CF9AE}" pid="8" name="HomePage">
    <vt:lpwstr>http://users.ece.gatech.edu/mcclella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D:</vt:lpwstr>
  </property>
</Properties>
</file>