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3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85" r:id="rId5"/>
    <p:sldId id="286" r:id="rId6"/>
    <p:sldId id="287" r:id="rId7"/>
    <p:sldId id="28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69" r:id="rId18"/>
    <p:sldId id="270" r:id="rId19"/>
    <p:sldId id="273" r:id="rId20"/>
    <p:sldId id="274" r:id="rId21"/>
    <p:sldId id="275" r:id="rId22"/>
    <p:sldId id="289" r:id="rId23"/>
    <p:sldId id="276" r:id="rId24"/>
    <p:sldId id="272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9144000" cy="6858000" type="screen4x3"/>
  <p:notesSz cx="69215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-65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66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3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86"/>
    </p:cViewPr>
  </p:sorterViewPr>
  <p:notesViewPr>
    <p:cSldViewPr>
      <p:cViewPr varScale="1">
        <p:scale>
          <a:sx n="78" d="100"/>
          <a:sy n="78" d="100"/>
        </p:scale>
        <p:origin x="-1656" y="-120"/>
      </p:cViewPr>
      <p:guideLst>
        <p:guide orient="horz" pos="2956"/>
        <p:guide pos="21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915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fld id="{02767F33-A342-4C60-8010-C7B5074D2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2713" y="0"/>
            <a:ext cx="29987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44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57700"/>
            <a:ext cx="5076825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987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2713" y="8915400"/>
            <a:ext cx="29987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ea typeface="ＭＳ Ｐゴシック" pitchFamily="-65" charset="-128"/>
              </a:defRPr>
            </a:lvl1pPr>
          </a:lstStyle>
          <a:p>
            <a:pPr>
              <a:defRPr/>
            </a:pPr>
            <a:fld id="{5A6E126B-7DDB-44F4-86C4-58422BDF0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:\paint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7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latin typeface="Arial Black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9906A8BE-3F0B-48CB-BF0B-21DDA2128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28655-7A07-4C4D-ABF5-2214E92BE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145C0-44E0-454B-9899-92F93161E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99735-ECFA-49D0-B85E-ED61AD15F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00AE1-2933-495E-B723-3D2F334EA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A42AD-0B3A-4018-A749-6068B7EC1F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8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9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0FF4F-78BA-42B2-B0EA-D64C134745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4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5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697FF-4356-43A9-A2BE-A38A372AB5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3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4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C8D2C-AC8F-4623-9316-C5B1B7570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F2500-0ECF-4F5B-AC4D-C97DC85BC0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7D537-6217-4A25-A5A3-240B926D89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050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699" name="Rectangle 20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6484" name="Rectangle 205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276485" name="Rectangle 205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>
                <a:solidFill>
                  <a:schemeClr val="bg2"/>
                </a:solidFill>
                <a:latin typeface="Arial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276486" name="Rectangle 205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fld id="{E52C91A8-E916-49E9-A2CD-6D72627A7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9703" name="Picture 2055" descr="A:\paint.GIF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1.0/legalcode" TargetMode="External"/><Relationship Id="rId2" Type="http://schemas.openxmlformats.org/officeDocument/2006/relationships/hyperlink" Target="http://creativecommons.org/licenses/by-nc-sa/1.0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26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DSP First, 2/e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200400"/>
            <a:ext cx="5943600" cy="17716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>
                <a:latin typeface="Arial Black" pitchFamily="-65" charset="0"/>
                <a:ea typeface="ＭＳ Ｐゴシック" pitchFamily="34" charset="-128"/>
              </a:rPr>
              <a:t>Lecture 16a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latin typeface="Arial Black" pitchFamily="-65" charset="0"/>
                <a:ea typeface="ＭＳ Ｐゴシック" pitchFamily="34" charset="-128"/>
              </a:rPr>
              <a:t>FIR Filter Design via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latin typeface="Arial Black" pitchFamily="-65" charset="0"/>
                <a:ea typeface="ＭＳ Ｐゴシック" pitchFamily="34" charset="-128"/>
              </a:rPr>
              <a:t>  Windowing</a:t>
            </a:r>
          </a:p>
          <a:p>
            <a:pPr>
              <a:buFont typeface="Wingdings" pitchFamily="2" charset="2"/>
              <a:buNone/>
            </a:pPr>
            <a:endParaRPr lang="en-US" dirty="0" smtClean="0">
              <a:latin typeface="Arial Black" pitchFamily="-65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371475"/>
            <a:ext cx="8861426" cy="923925"/>
          </a:xfrm>
        </p:spPr>
        <p:txBody>
          <a:bodyPr/>
          <a:lstStyle/>
          <a:p>
            <a:r>
              <a:rPr lang="en-US" dirty="0" smtClean="0"/>
              <a:t>Filter Design via Rectangular Windowing (L=21)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5437"/>
            <a:ext cx="8473440" cy="4729163"/>
          </a:xfrm>
        </p:spPr>
        <p:txBody>
          <a:bodyPr/>
          <a:lstStyle/>
          <a:p>
            <a:r>
              <a:rPr lang="en-US" sz="2400" dirty="0" smtClean="0"/>
              <a:t>Rectangular Window, L=21 (order M=20)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249860" name="Picture 4" descr="C:\Users\asdf\Documents\Ddrive\VMwareShare\2026-s13\Labs\Lab09\filterdesignRect20.png"/>
          <p:cNvPicPr>
            <a:picLocks noChangeAspect="1" noChangeArrowheads="1"/>
          </p:cNvPicPr>
          <p:nvPr/>
        </p:nvPicPr>
        <p:blipFill>
          <a:blip r:embed="rId3" cstate="print"/>
          <a:srcRect b="9302"/>
          <a:stretch>
            <a:fillRect/>
          </a:stretch>
        </p:blipFill>
        <p:spPr bwMode="auto">
          <a:xfrm>
            <a:off x="792480" y="2145404"/>
            <a:ext cx="7416800" cy="4331596"/>
          </a:xfrm>
          <a:prstGeom prst="rect">
            <a:avLst/>
          </a:prstGeom>
          <a:noFill/>
        </p:spPr>
      </p:pic>
      <p:graphicFrame>
        <p:nvGraphicFramePr>
          <p:cNvPr id="249859" name="Object 3"/>
          <p:cNvGraphicFramePr>
            <a:graphicFrameLocks noGrp="1" noChangeAspect="1"/>
          </p:cNvGraphicFramePr>
          <p:nvPr/>
        </p:nvGraphicFramePr>
        <p:xfrm>
          <a:off x="7315200" y="4114800"/>
          <a:ext cx="1388261" cy="462280"/>
        </p:xfrm>
        <a:graphic>
          <a:graphicData uri="http://schemas.openxmlformats.org/presentationml/2006/ole">
            <p:oleObj spid="_x0000_s43010" name="Equation" r:id="rId4" imgW="6858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3440" cy="4729163"/>
          </a:xfrm>
        </p:spPr>
        <p:txBody>
          <a:bodyPr/>
          <a:lstStyle/>
          <a:p>
            <a:r>
              <a:rPr lang="en-US" sz="2400" dirty="0" smtClean="0"/>
              <a:t>Rectangular Window, L=41 (order M=40)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249858" name="Picture 2" descr="C:\Users\asdf\Documents\Ddrive\VMwareShare\2026-s13\Lectures\Lect18\orangePNGs\filterdesignRect40.png"/>
          <p:cNvPicPr>
            <a:picLocks noChangeAspect="1" noChangeArrowheads="1"/>
          </p:cNvPicPr>
          <p:nvPr/>
        </p:nvPicPr>
        <p:blipFill>
          <a:blip r:embed="rId3" cstate="print"/>
          <a:srcRect b="9302"/>
          <a:stretch>
            <a:fillRect/>
          </a:stretch>
        </p:blipFill>
        <p:spPr bwMode="auto">
          <a:xfrm>
            <a:off x="772160" y="2163204"/>
            <a:ext cx="7386320" cy="4313796"/>
          </a:xfrm>
          <a:prstGeom prst="rect">
            <a:avLst/>
          </a:prstGeom>
          <a:noFill/>
        </p:spPr>
      </p:pic>
      <p:graphicFrame>
        <p:nvGraphicFramePr>
          <p:cNvPr id="249859" name="Object 3"/>
          <p:cNvGraphicFramePr>
            <a:graphicFrameLocks noGrp="1" noChangeAspect="1"/>
          </p:cNvGraphicFramePr>
          <p:nvPr/>
        </p:nvGraphicFramePr>
        <p:xfrm>
          <a:off x="7162800" y="4132262"/>
          <a:ext cx="1549400" cy="515938"/>
        </p:xfrm>
        <a:graphic>
          <a:graphicData uri="http://schemas.openxmlformats.org/presentationml/2006/ole">
            <p:oleObj spid="_x0000_s44034" name="Equation" r:id="rId4" imgW="685800" imgH="228600" progId="Equation.3">
              <p:embed/>
            </p:oleObj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82574" y="381000"/>
            <a:ext cx="8861426" cy="923925"/>
          </a:xfrm>
        </p:spPr>
        <p:txBody>
          <a:bodyPr/>
          <a:lstStyle/>
          <a:p>
            <a:r>
              <a:rPr lang="en-US" dirty="0" smtClean="0"/>
              <a:t>Filter Design via Rectangular Windowing  (L=41)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5437"/>
            <a:ext cx="8473440" cy="4729163"/>
          </a:xfrm>
        </p:spPr>
        <p:txBody>
          <a:bodyPr/>
          <a:lstStyle/>
          <a:p>
            <a:r>
              <a:rPr lang="en-US" sz="2400" dirty="0" smtClean="0"/>
              <a:t>Rectangular Window, L=201 (order M=200)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257027" name="Picture 3" descr="C:\Users\asdf\Documents\Ddrive\VMwareShare\2026-s13\Labs\Lab09\filterdesignRect200.png"/>
          <p:cNvPicPr>
            <a:picLocks noChangeAspect="1" noChangeArrowheads="1"/>
          </p:cNvPicPr>
          <p:nvPr/>
        </p:nvPicPr>
        <p:blipFill>
          <a:blip r:embed="rId3" cstate="print"/>
          <a:srcRect b="9302"/>
          <a:stretch>
            <a:fillRect/>
          </a:stretch>
        </p:blipFill>
        <p:spPr bwMode="auto">
          <a:xfrm>
            <a:off x="802640" y="2192873"/>
            <a:ext cx="7335520" cy="4284127"/>
          </a:xfrm>
          <a:prstGeom prst="rect">
            <a:avLst/>
          </a:prstGeom>
          <a:noFill/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0974" y="371475"/>
            <a:ext cx="8861426" cy="923925"/>
          </a:xfrm>
        </p:spPr>
        <p:txBody>
          <a:bodyPr/>
          <a:lstStyle/>
          <a:p>
            <a:r>
              <a:rPr lang="en-US" dirty="0" smtClean="0"/>
              <a:t>Filter Design via Rectangular Windowing (L=201)</a:t>
            </a:r>
            <a:endParaRPr lang="en-US" dirty="0"/>
          </a:p>
        </p:txBody>
      </p:sp>
      <p:graphicFrame>
        <p:nvGraphicFramePr>
          <p:cNvPr id="249859" name="Object 3"/>
          <p:cNvGraphicFramePr>
            <a:graphicFrameLocks noGrp="1" noChangeAspect="1"/>
          </p:cNvGraphicFramePr>
          <p:nvPr/>
        </p:nvGraphicFramePr>
        <p:xfrm>
          <a:off x="7467600" y="4185920"/>
          <a:ext cx="1388261" cy="462280"/>
        </p:xfrm>
        <a:graphic>
          <a:graphicData uri="http://schemas.openxmlformats.org/presentationml/2006/ole">
            <p:oleObj spid="_x0000_s45058" name="Equation" r:id="rId4" imgW="6858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Design: Define </a:t>
            </a:r>
            <a:r>
              <a:rPr lang="en-US" dirty="0" err="1" smtClean="0"/>
              <a:t>Passband</a:t>
            </a:r>
            <a:r>
              <a:rPr lang="en-US" dirty="0" smtClean="0"/>
              <a:t> &amp; </a:t>
            </a:r>
            <a:r>
              <a:rPr lang="en-US" dirty="0" err="1" smtClean="0"/>
              <a:t>Stopband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5437"/>
            <a:ext cx="8473440" cy="4729163"/>
          </a:xfrm>
        </p:spPr>
        <p:txBody>
          <a:bodyPr/>
          <a:lstStyle/>
          <a:p>
            <a:r>
              <a:rPr lang="en-US" sz="2400" dirty="0" smtClean="0"/>
              <a:t>Rectangular Window, L=41 (order M=40)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251908" name="Picture 4" descr="C:\Users\asdf\Documents\Ddrive\VMwareShare\2026-s13\Labs\Lab09\specs-LPF201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4060" y="2073627"/>
            <a:ext cx="7343140" cy="4327173"/>
          </a:xfrm>
          <a:prstGeom prst="rect">
            <a:avLst/>
          </a:prstGeom>
          <a:noFill/>
        </p:spPr>
      </p:pic>
      <p:graphicFrame>
        <p:nvGraphicFramePr>
          <p:cNvPr id="249859" name="Object 3"/>
          <p:cNvGraphicFramePr>
            <a:graphicFrameLocks noGrp="1" noChangeAspect="1"/>
          </p:cNvGraphicFramePr>
          <p:nvPr/>
        </p:nvGraphicFramePr>
        <p:xfrm>
          <a:off x="7152323" y="3093085"/>
          <a:ext cx="1722437" cy="515938"/>
        </p:xfrm>
        <a:graphic>
          <a:graphicData uri="http://schemas.openxmlformats.org/presentationml/2006/ole">
            <p:oleObj spid="_x0000_s46082" name="Equation" r:id="rId4" imgW="7617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4" y="381000"/>
            <a:ext cx="8698865" cy="923925"/>
          </a:xfrm>
        </p:spPr>
        <p:txBody>
          <a:bodyPr/>
          <a:lstStyle/>
          <a:p>
            <a:r>
              <a:rPr lang="en-US" dirty="0" smtClean="0"/>
              <a:t>Ripples, Band edges, &amp; Transition 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5437"/>
            <a:ext cx="8473440" cy="4729163"/>
          </a:xfrm>
        </p:spPr>
        <p:txBody>
          <a:bodyPr/>
          <a:lstStyle/>
          <a:p>
            <a:r>
              <a:rPr lang="en-US" sz="2800" dirty="0" err="1" smtClean="0"/>
              <a:t>Passband</a:t>
            </a:r>
            <a:r>
              <a:rPr lang="en-US" sz="2800" dirty="0" smtClean="0"/>
              <a:t> Ripple is one plus or minus</a:t>
            </a:r>
          </a:p>
          <a:p>
            <a:r>
              <a:rPr lang="en-US" sz="2800" dirty="0" err="1" smtClean="0"/>
              <a:t>Stopband</a:t>
            </a:r>
            <a:r>
              <a:rPr lang="en-US" sz="2800" dirty="0" smtClean="0"/>
              <a:t> Ripple is less than</a:t>
            </a:r>
          </a:p>
          <a:p>
            <a:r>
              <a:rPr lang="en-US" sz="2800" dirty="0" smtClean="0"/>
              <a:t>Band edges are</a:t>
            </a:r>
          </a:p>
          <a:p>
            <a:r>
              <a:rPr lang="en-US" sz="2800" dirty="0" smtClean="0"/>
              <a:t>Transition Width is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pic>
        <p:nvPicPr>
          <p:cNvPr id="251908" name="Picture 4" descr="C:\Users\asdf\Documents\Ddrive\VMwareShare\2026-s13\Labs\Lab09\specs-LPF201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876" y="3810000"/>
            <a:ext cx="5155164" cy="3037840"/>
          </a:xfrm>
          <a:prstGeom prst="rect">
            <a:avLst/>
          </a:prstGeom>
          <a:noFill/>
        </p:spPr>
      </p:pic>
      <p:graphicFrame>
        <p:nvGraphicFramePr>
          <p:cNvPr id="259075" name="Object 3"/>
          <p:cNvGraphicFramePr>
            <a:graphicFrameLocks noGrp="1" noChangeAspect="1"/>
          </p:cNvGraphicFramePr>
          <p:nvPr/>
        </p:nvGraphicFramePr>
        <p:xfrm>
          <a:off x="3507892" y="2667000"/>
          <a:ext cx="891388" cy="514492"/>
        </p:xfrm>
        <a:graphic>
          <a:graphicData uri="http://schemas.openxmlformats.org/presentationml/2006/ole">
            <p:oleObj spid="_x0000_s47106" name="Equation" r:id="rId4" imgW="419040" imgH="241200" progId="Equation.3">
              <p:embed/>
            </p:oleObj>
          </a:graphicData>
        </a:graphic>
      </p:graphicFrame>
      <p:graphicFrame>
        <p:nvGraphicFramePr>
          <p:cNvPr id="259076" name="Object 4"/>
          <p:cNvGraphicFramePr>
            <a:graphicFrameLocks noGrp="1" noChangeAspect="1"/>
          </p:cNvGraphicFramePr>
          <p:nvPr/>
        </p:nvGraphicFramePr>
        <p:xfrm>
          <a:off x="3475038" y="3179763"/>
          <a:ext cx="1811337" cy="514350"/>
        </p:xfrm>
        <a:graphic>
          <a:graphicData uri="http://schemas.openxmlformats.org/presentationml/2006/ole">
            <p:oleObj spid="_x0000_s47107" name="Equation" r:id="rId5" imgW="850680" imgH="241200" progId="Equation.3">
              <p:embed/>
            </p:oleObj>
          </a:graphicData>
        </a:graphic>
      </p:graphicFrame>
      <p:graphicFrame>
        <p:nvGraphicFramePr>
          <p:cNvPr id="259077" name="Object 5"/>
          <p:cNvGraphicFramePr>
            <a:graphicFrameLocks noGrp="1" noChangeAspect="1"/>
          </p:cNvGraphicFramePr>
          <p:nvPr/>
        </p:nvGraphicFramePr>
        <p:xfrm>
          <a:off x="6881813" y="1665287"/>
          <a:ext cx="431800" cy="544513"/>
        </p:xfrm>
        <a:graphic>
          <a:graphicData uri="http://schemas.openxmlformats.org/presentationml/2006/ole">
            <p:oleObj spid="_x0000_s47108" name="Equation" r:id="rId6" imgW="190440" imgH="241200" progId="Equation.3">
              <p:embed/>
            </p:oleObj>
          </a:graphicData>
        </a:graphic>
      </p:graphicFrame>
      <p:graphicFrame>
        <p:nvGraphicFramePr>
          <p:cNvPr id="259078" name="Object 6"/>
          <p:cNvGraphicFramePr>
            <a:graphicFrameLocks noGrp="1" noChangeAspect="1"/>
          </p:cNvGraphicFramePr>
          <p:nvPr/>
        </p:nvGraphicFramePr>
        <p:xfrm>
          <a:off x="5437823" y="2151063"/>
          <a:ext cx="374650" cy="515937"/>
        </p:xfrm>
        <a:graphic>
          <a:graphicData uri="http://schemas.openxmlformats.org/presentationml/2006/ole">
            <p:oleObj spid="_x0000_s47109" name="Equation" r:id="rId7" imgW="164880" imgH="22860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588000" y="3858688"/>
            <a:ext cx="3332480" cy="1938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+mn-lt"/>
              </a:rPr>
              <a:t>Can’t have it all</a:t>
            </a:r>
            <a:r>
              <a:rPr lang="en-US" dirty="0" smtClean="0">
                <a:latin typeface="+mn-lt"/>
              </a:rPr>
              <a:t>:</a:t>
            </a:r>
          </a:p>
          <a:p>
            <a:r>
              <a:rPr lang="en-US" dirty="0" smtClean="0">
                <a:latin typeface="+mn-lt"/>
              </a:rPr>
              <a:t>small transition width</a:t>
            </a:r>
            <a:r>
              <a:rPr lang="en-US" i="0" dirty="0" smtClean="0">
                <a:latin typeface="+mn-lt"/>
                <a:cs typeface="Times New Roman" pitchFamily="18" charset="0"/>
              </a:rPr>
              <a:t>,</a:t>
            </a:r>
            <a:r>
              <a:rPr lang="en-US" dirty="0" smtClean="0">
                <a:latin typeface="+mn-lt"/>
              </a:rPr>
              <a:t> small ripples, and</a:t>
            </a:r>
          </a:p>
          <a:p>
            <a:r>
              <a:rPr lang="en-US" dirty="0" smtClean="0">
                <a:latin typeface="+mn-lt"/>
              </a:rPr>
              <a:t>lowest possible order (M) </a:t>
            </a:r>
            <a:endParaRPr lang="en-US" i="0" dirty="0" smtClean="0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Design: Tolerance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9237"/>
            <a:ext cx="8473440" cy="4729163"/>
          </a:xfrm>
        </p:spPr>
        <p:txBody>
          <a:bodyPr/>
          <a:lstStyle/>
          <a:p>
            <a:r>
              <a:rPr lang="en-US" sz="2400" dirty="0" smtClean="0"/>
              <a:t>Want the actual response inside the template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252931" name="Picture 3" descr="C:\Users\asdf\Documents\Ddrive\VMwareShare\2026-s13\Labs\Lab09\specs-LPF-with-Ideal2013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975" y="2001521"/>
            <a:ext cx="8101505" cy="4765968"/>
          </a:xfrm>
          <a:prstGeom prst="rect">
            <a:avLst/>
          </a:prstGeom>
          <a:noFill/>
        </p:spPr>
      </p:pic>
      <p:graphicFrame>
        <p:nvGraphicFramePr>
          <p:cNvPr id="249859" name="Object 3"/>
          <p:cNvGraphicFramePr>
            <a:graphicFrameLocks noGrp="1" noChangeAspect="1"/>
          </p:cNvGraphicFramePr>
          <p:nvPr/>
        </p:nvGraphicFramePr>
        <p:xfrm>
          <a:off x="5637213" y="3557588"/>
          <a:ext cx="3300412" cy="1089025"/>
        </p:xfrm>
        <a:graphic>
          <a:graphicData uri="http://schemas.openxmlformats.org/presentationml/2006/ole">
            <p:oleObj spid="_x0000_s48130" name="Equation" r:id="rId4" imgW="146016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509000" cy="1143000"/>
          </a:xfrm>
        </p:spPr>
        <p:txBody>
          <a:bodyPr/>
          <a:lstStyle/>
          <a:p>
            <a:r>
              <a:rPr lang="en-US" dirty="0" smtClean="0"/>
              <a:t>Hamming Window applied to ideal LPF impulse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5437"/>
            <a:ext cx="8473440" cy="4729163"/>
          </a:xfrm>
        </p:spPr>
        <p:txBody>
          <a:bodyPr/>
          <a:lstStyle/>
          <a:p>
            <a:r>
              <a:rPr lang="en-US" sz="2400" dirty="0" smtClean="0"/>
              <a:t>Hamming Window, L=41 (order M=40)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266243" name="Picture 3" descr="C:\Users\asdf\Documents\Ddrive\VMwareShare\2026-s13\Labs\Lab09\filterdesignHamming40hn.png"/>
          <p:cNvPicPr>
            <a:picLocks noChangeAspect="1" noChangeArrowheads="1"/>
          </p:cNvPicPr>
          <p:nvPr/>
        </p:nvPicPr>
        <p:blipFill>
          <a:blip r:embed="rId3" cstate="print"/>
          <a:srcRect b="9302"/>
          <a:stretch>
            <a:fillRect/>
          </a:stretch>
        </p:blipFill>
        <p:spPr bwMode="auto">
          <a:xfrm>
            <a:off x="914400" y="2109800"/>
            <a:ext cx="7477760" cy="4367200"/>
          </a:xfrm>
          <a:prstGeom prst="rect">
            <a:avLst/>
          </a:prstGeom>
          <a:noFill/>
        </p:spPr>
      </p:pic>
      <p:graphicFrame>
        <p:nvGraphicFramePr>
          <p:cNvPr id="249859" name="Object 3"/>
          <p:cNvGraphicFramePr>
            <a:graphicFrameLocks noGrp="1" noChangeAspect="1"/>
          </p:cNvGraphicFramePr>
          <p:nvPr/>
        </p:nvGraphicFramePr>
        <p:xfrm>
          <a:off x="7315200" y="4191000"/>
          <a:ext cx="1388261" cy="462280"/>
        </p:xfrm>
        <a:graphic>
          <a:graphicData uri="http://schemas.openxmlformats.org/presentationml/2006/ole">
            <p:oleObj spid="_x0000_s51202" name="Equation" r:id="rId4" imgW="6858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Design with Hamming Window (L=21)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5437"/>
            <a:ext cx="8473440" cy="4729163"/>
          </a:xfrm>
        </p:spPr>
        <p:txBody>
          <a:bodyPr/>
          <a:lstStyle/>
          <a:p>
            <a:r>
              <a:rPr lang="en-US" sz="2400" dirty="0" smtClean="0"/>
              <a:t>Hamming Window, L=21 (order M=20)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271363" name="Picture 3" descr="C:\Users\asdf\Downloads\filterdesignHamming20.png"/>
          <p:cNvPicPr>
            <a:picLocks noChangeAspect="1" noChangeArrowheads="1"/>
          </p:cNvPicPr>
          <p:nvPr/>
        </p:nvPicPr>
        <p:blipFill>
          <a:blip r:embed="rId3" cstate="print"/>
          <a:srcRect b="9302"/>
          <a:stretch>
            <a:fillRect/>
          </a:stretch>
        </p:blipFill>
        <p:spPr bwMode="auto">
          <a:xfrm>
            <a:off x="1005840" y="2057400"/>
            <a:ext cx="7630160" cy="4456204"/>
          </a:xfrm>
          <a:prstGeom prst="rect">
            <a:avLst/>
          </a:prstGeom>
          <a:noFill/>
        </p:spPr>
      </p:pic>
      <p:graphicFrame>
        <p:nvGraphicFramePr>
          <p:cNvPr id="249859" name="Object 3"/>
          <p:cNvGraphicFramePr>
            <a:graphicFrameLocks noGrp="1" noChangeAspect="1"/>
          </p:cNvGraphicFramePr>
          <p:nvPr/>
        </p:nvGraphicFramePr>
        <p:xfrm>
          <a:off x="7543800" y="4109720"/>
          <a:ext cx="1388261" cy="462280"/>
        </p:xfrm>
        <a:graphic>
          <a:graphicData uri="http://schemas.openxmlformats.org/presentationml/2006/ole">
            <p:oleObj spid="_x0000_s49154" name="Equation" r:id="rId4" imgW="685800" imgH="2286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96000" y="4800600"/>
            <a:ext cx="2438400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Has ripples, but they a</a:t>
            </a:r>
            <a:r>
              <a:rPr lang="en-US" sz="1800" i="0" dirty="0" smtClean="0">
                <a:latin typeface="+mn-lt"/>
                <a:cs typeface="Times New Roman" pitchFamily="18" charset="0"/>
              </a:rPr>
              <a:t>re too small to be seen on a linear scale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Design with Hamming Window (L=41)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5437"/>
            <a:ext cx="8473440" cy="4729163"/>
          </a:xfrm>
        </p:spPr>
        <p:txBody>
          <a:bodyPr/>
          <a:lstStyle/>
          <a:p>
            <a:r>
              <a:rPr lang="en-US" sz="2400" dirty="0" smtClean="0"/>
              <a:t>Hamming Window, L=41 (order M=40)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264195" name="Picture 3" descr="C:\Users\asdf\Documents\Ddrive\VMwareShare\2026-s13\Labs\Lab09\filterdesignHamming40.png"/>
          <p:cNvPicPr>
            <a:picLocks noChangeAspect="1" noChangeArrowheads="1"/>
          </p:cNvPicPr>
          <p:nvPr/>
        </p:nvPicPr>
        <p:blipFill>
          <a:blip r:embed="rId3" cstate="print"/>
          <a:srcRect b="9302"/>
          <a:stretch>
            <a:fillRect/>
          </a:stretch>
        </p:blipFill>
        <p:spPr bwMode="auto">
          <a:xfrm>
            <a:off x="1005840" y="1998468"/>
            <a:ext cx="7325820" cy="4278463"/>
          </a:xfrm>
          <a:prstGeom prst="rect">
            <a:avLst/>
          </a:prstGeom>
          <a:noFill/>
        </p:spPr>
      </p:pic>
      <p:graphicFrame>
        <p:nvGraphicFramePr>
          <p:cNvPr id="249859" name="Object 3"/>
          <p:cNvGraphicFramePr>
            <a:graphicFrameLocks noGrp="1" noChangeAspect="1"/>
          </p:cNvGraphicFramePr>
          <p:nvPr/>
        </p:nvGraphicFramePr>
        <p:xfrm>
          <a:off x="7239000" y="3962400"/>
          <a:ext cx="1388261" cy="462280"/>
        </p:xfrm>
        <a:graphic>
          <a:graphicData uri="http://schemas.openxmlformats.org/presentationml/2006/ole">
            <p:oleObj spid="_x0000_s50178" name="Equation" r:id="rId4" imgW="685800" imgH="2286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43600" y="4648200"/>
            <a:ext cx="2438400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Has ripples, but they a</a:t>
            </a:r>
            <a:r>
              <a:rPr lang="en-US" sz="1800" i="0" dirty="0" smtClean="0">
                <a:latin typeface="+mn-lt"/>
                <a:cs typeface="Times New Roman" pitchFamily="18" charset="0"/>
              </a:rPr>
              <a:t>re too small to be seen on a linear scale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432800" cy="1143000"/>
          </a:xfrm>
        </p:spPr>
        <p:txBody>
          <a:bodyPr/>
          <a:lstStyle/>
          <a:p>
            <a:r>
              <a:rPr lang="en-US" dirty="0" smtClean="0"/>
              <a:t>Hamming Window LPF (L=41)  Log Magnitude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1637"/>
            <a:ext cx="8473440" cy="4729163"/>
          </a:xfrm>
        </p:spPr>
        <p:txBody>
          <a:bodyPr/>
          <a:lstStyle/>
          <a:p>
            <a:r>
              <a:rPr lang="en-US" sz="2400" dirty="0" smtClean="0"/>
              <a:t>Hamming Window, L=41 (order M=40)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265219" name="Picture 3" descr="C:\Users\asdf\Documents\Ddrive\VMwareShare\2026-s13\Labs\Lab09\filterdesignHamming40dB.png"/>
          <p:cNvPicPr>
            <a:picLocks noChangeAspect="1" noChangeArrowheads="1"/>
          </p:cNvPicPr>
          <p:nvPr/>
        </p:nvPicPr>
        <p:blipFill>
          <a:blip r:embed="rId3" cstate="print"/>
          <a:srcRect b="9302"/>
          <a:stretch>
            <a:fillRect/>
          </a:stretch>
        </p:blipFill>
        <p:spPr bwMode="auto">
          <a:xfrm>
            <a:off x="1004960" y="2209800"/>
            <a:ext cx="7289524" cy="4257265"/>
          </a:xfrm>
          <a:prstGeom prst="rect">
            <a:avLst/>
          </a:prstGeom>
          <a:noFill/>
        </p:spPr>
      </p:pic>
      <p:graphicFrame>
        <p:nvGraphicFramePr>
          <p:cNvPr id="249859" name="Object 3"/>
          <p:cNvGraphicFramePr>
            <a:graphicFrameLocks noGrp="1" noChangeAspect="1"/>
          </p:cNvGraphicFramePr>
          <p:nvPr/>
        </p:nvGraphicFramePr>
        <p:xfrm>
          <a:off x="7391400" y="4191000"/>
          <a:ext cx="1388261" cy="462280"/>
        </p:xfrm>
        <a:graphic>
          <a:graphicData uri="http://schemas.openxmlformats.org/presentationml/2006/ole">
            <p:oleObj spid="_x0000_s53250" name="Equation" r:id="rId4" imgW="685800" imgH="2286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43600" y="4791670"/>
            <a:ext cx="25146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Now the ripples are visible at -50 to -60 dB</a:t>
            </a:r>
            <a:endParaRPr lang="en-US" sz="1800" i="0" dirty="0" smtClean="0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9B6E71-E4B3-4643-9998-39438031B0F3}" type="slidenum">
              <a:rPr lang="en-US" smtClean="0">
                <a:ea typeface="ＭＳ Ｐゴシック" pitchFamily="34" charset="-128"/>
              </a:rPr>
              <a:pPr/>
              <a:t>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867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85200" cy="1143000"/>
          </a:xfrm>
        </p:spPr>
        <p:txBody>
          <a:bodyPr/>
          <a:lstStyle/>
          <a:p>
            <a:r>
              <a:rPr lang="en-US" sz="3600" dirty="0" smtClean="0">
                <a:ea typeface="ＭＳ Ｐゴシック" pitchFamily="34" charset="-128"/>
              </a:rPr>
              <a:t>License Info for </a:t>
            </a:r>
            <a:r>
              <a:rPr lang="en-US" sz="3600" dirty="0" err="1" smtClean="0">
                <a:ea typeface="ＭＳ Ｐゴシック" pitchFamily="34" charset="-128"/>
              </a:rPr>
              <a:t>DSPFirst</a:t>
            </a:r>
            <a:r>
              <a:rPr lang="en-US" sz="3600" dirty="0" smtClean="0">
                <a:ea typeface="ＭＳ Ｐゴシック" pitchFamily="34" charset="-128"/>
              </a:rPr>
              <a:t> Slides</a:t>
            </a:r>
          </a:p>
        </p:txBody>
      </p:sp>
      <p:sp>
        <p:nvSpPr>
          <p:cNvPr id="2867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This work released under a </a:t>
            </a:r>
            <a:r>
              <a:rPr lang="en-US" sz="2400" smtClean="0">
                <a:ea typeface="ＭＳ Ｐゴシック" pitchFamily="34" charset="-128"/>
                <a:hlinkClick r:id="rId2"/>
              </a:rPr>
              <a:t>Creative Commons License</a:t>
            </a:r>
            <a:r>
              <a:rPr lang="en-US" sz="2400" smtClean="0">
                <a:ea typeface="ＭＳ Ｐゴシック" pitchFamily="34" charset="-128"/>
              </a:rPr>
              <a:t> with the following terms: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Attribution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pitchFamily="34" charset="0"/>
                <a:ea typeface="ＭＳ Ｐゴシック" pitchFamily="34" charset="-128"/>
              </a:rPr>
              <a:t>The licensor permits others to copy, distribute, display, and perform the work. In return, licensees must give the original authors credit.</a:t>
            </a:r>
            <a:r>
              <a:rPr lang="en-US" sz="1800" smtClean="0">
                <a:latin typeface="Verdana" pitchFamily="34" charset="0"/>
                <a:ea typeface="ＭＳ Ｐゴシック" pitchFamily="34" charset="-128"/>
              </a:rPr>
              <a:t> </a:t>
            </a:r>
            <a:endParaRPr lang="en-US" sz="18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Non-Commercial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pitchFamily="34" charset="0"/>
                <a:ea typeface="ＭＳ Ｐゴシック" pitchFamily="34" charset="-128"/>
              </a:rPr>
              <a:t>The licensor permits others to copy, distribute, display, and perform the work. In return, licensees may not use the work for commercial purposes—unless they get the licensor's permission.</a:t>
            </a:r>
            <a:endParaRPr lang="en-US" sz="16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Share Alike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pitchFamily="34" charset="0"/>
                <a:ea typeface="ＭＳ Ｐゴシック" pitchFamily="34" charset="-128"/>
              </a:rPr>
              <a:t>The licensor permits others to distribute derivative works only under a license identical to the one that governs the licensor's work.</a:t>
            </a:r>
          </a:p>
          <a:p>
            <a:pPr>
              <a:lnSpc>
                <a:spcPct val="90000"/>
              </a:lnSpc>
            </a:pPr>
            <a:r>
              <a:rPr lang="en-US" sz="1800" smtClean="0">
                <a:latin typeface="Verdana" pitchFamily="34" charset="0"/>
                <a:ea typeface="ＭＳ Ｐゴシック" pitchFamily="34" charset="-128"/>
                <a:hlinkClick r:id="rId3"/>
              </a:rPr>
              <a:t>Full Text of the License</a:t>
            </a:r>
            <a:endParaRPr lang="en-US" sz="1800" smtClean="0">
              <a:latin typeface="Verdana" pitchFamily="34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1800" i="1" smtClean="0">
                <a:solidFill>
                  <a:schemeClr val="accent1"/>
                </a:solidFill>
                <a:latin typeface="Verdana" pitchFamily="34" charset="0"/>
                <a:ea typeface="ＭＳ Ｐゴシック" pitchFamily="34" charset="-128"/>
              </a:rPr>
              <a:t>This (hidden) page should be kept with the presentation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Design: zoom on </a:t>
            </a:r>
            <a:r>
              <a:rPr lang="en-US" dirty="0" err="1" smtClean="0"/>
              <a:t>passband</a:t>
            </a:r>
            <a:r>
              <a:rPr lang="en-US" dirty="0" smtClean="0"/>
              <a:t> ripples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9237"/>
            <a:ext cx="8473440" cy="4729163"/>
          </a:xfrm>
        </p:spPr>
        <p:txBody>
          <a:bodyPr/>
          <a:lstStyle/>
          <a:p>
            <a:r>
              <a:rPr lang="en-US" sz="2400" dirty="0" smtClean="0"/>
              <a:t>Hamming Window, L=41 (order M=40)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274435" name="Picture 3" descr="C:\Users\asdf\Downloads\filterdesignHamming40passb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6480" y="1928667"/>
            <a:ext cx="7548880" cy="4860926"/>
          </a:xfrm>
          <a:prstGeom prst="rect">
            <a:avLst/>
          </a:prstGeom>
          <a:noFill/>
        </p:spPr>
      </p:pic>
      <p:graphicFrame>
        <p:nvGraphicFramePr>
          <p:cNvPr id="249859" name="Object 3"/>
          <p:cNvGraphicFramePr>
            <a:graphicFrameLocks noGrp="1" noChangeAspect="1"/>
          </p:cNvGraphicFramePr>
          <p:nvPr/>
        </p:nvGraphicFramePr>
        <p:xfrm>
          <a:off x="7620000" y="3962400"/>
          <a:ext cx="1388261" cy="462280"/>
        </p:xfrm>
        <a:graphic>
          <a:graphicData uri="http://schemas.openxmlformats.org/presentationml/2006/ole">
            <p:oleObj spid="_x0000_s54274" name="Equation" r:id="rId4" imgW="685800" imgH="2286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72200" y="4724400"/>
            <a:ext cx="25146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latin typeface="+mn-lt"/>
              </a:rPr>
              <a:t>Passband</a:t>
            </a:r>
            <a:r>
              <a:rPr lang="en-US" sz="1800" dirty="0" smtClean="0">
                <a:latin typeface="+mn-lt"/>
              </a:rPr>
              <a:t> ripples are less than 0.002</a:t>
            </a:r>
            <a:endParaRPr lang="en-US" sz="1800" i="0" dirty="0" smtClean="0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204200" cy="1143000"/>
          </a:xfrm>
        </p:spPr>
        <p:txBody>
          <a:bodyPr/>
          <a:lstStyle/>
          <a:p>
            <a:r>
              <a:rPr lang="en-US" dirty="0" smtClean="0"/>
              <a:t>High Order FIR Filter Design with Hamming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5437"/>
            <a:ext cx="8473440" cy="4729163"/>
          </a:xfrm>
        </p:spPr>
        <p:txBody>
          <a:bodyPr/>
          <a:lstStyle/>
          <a:p>
            <a:r>
              <a:rPr lang="en-US" sz="2400" dirty="0" smtClean="0"/>
              <a:t>Hamming Window, L=201 (order M=200)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272387" name="Picture 3" descr="C:\Users\asdf\Downloads\filterdesignHamming200.png"/>
          <p:cNvPicPr>
            <a:picLocks noChangeAspect="1" noChangeArrowheads="1"/>
          </p:cNvPicPr>
          <p:nvPr/>
        </p:nvPicPr>
        <p:blipFill>
          <a:blip r:embed="rId3" cstate="print"/>
          <a:srcRect b="9302"/>
          <a:stretch>
            <a:fillRect/>
          </a:stretch>
        </p:blipFill>
        <p:spPr bwMode="auto">
          <a:xfrm>
            <a:off x="883054" y="2026224"/>
            <a:ext cx="7620866" cy="4450776"/>
          </a:xfrm>
          <a:prstGeom prst="rect">
            <a:avLst/>
          </a:prstGeom>
          <a:noFill/>
        </p:spPr>
      </p:pic>
      <p:graphicFrame>
        <p:nvGraphicFramePr>
          <p:cNvPr id="249859" name="Object 3"/>
          <p:cNvGraphicFramePr>
            <a:graphicFrameLocks noGrp="1" noChangeAspect="1"/>
          </p:cNvGraphicFramePr>
          <p:nvPr/>
        </p:nvGraphicFramePr>
        <p:xfrm>
          <a:off x="7391400" y="4038600"/>
          <a:ext cx="1388261" cy="462280"/>
        </p:xfrm>
        <a:graphic>
          <a:graphicData uri="http://schemas.openxmlformats.org/presentationml/2006/ole">
            <p:oleObj spid="_x0000_s55298" name="Equation" r:id="rId4" imgW="6858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204200" cy="1143000"/>
          </a:xfrm>
        </p:spPr>
        <p:txBody>
          <a:bodyPr/>
          <a:lstStyle/>
          <a:p>
            <a:r>
              <a:rPr lang="en-US" dirty="0" smtClean="0"/>
              <a:t>Hamming FIR Filter Design Ripples and Band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473440" cy="4729163"/>
          </a:xfrm>
        </p:spPr>
        <p:txBody>
          <a:bodyPr/>
          <a:lstStyle/>
          <a:p>
            <a:r>
              <a:rPr lang="en-US" sz="2400" dirty="0" smtClean="0"/>
              <a:t>Transition width is inversely proportional to L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Ripples do not change with L</a:t>
            </a:r>
          </a:p>
          <a:p>
            <a:endParaRPr lang="en-US" sz="2400" dirty="0" smtClean="0"/>
          </a:p>
          <a:p>
            <a:r>
              <a:rPr lang="en-US" sz="2400" dirty="0" smtClean="0"/>
              <a:t>Another window called the Kaiser window can control the ripple height</a:t>
            </a:r>
          </a:p>
          <a:p>
            <a:pPr lvl="1"/>
            <a:r>
              <a:rPr lang="en-US" sz="2000" dirty="0" smtClean="0"/>
              <a:t>But </a:t>
            </a:r>
            <a:r>
              <a:rPr lang="en-US" sz="2000" dirty="0" err="1" smtClean="0"/>
              <a:t>passband</a:t>
            </a:r>
            <a:r>
              <a:rPr lang="en-US" sz="2000" dirty="0" smtClean="0"/>
              <a:t> ripple = </a:t>
            </a:r>
            <a:r>
              <a:rPr lang="en-US" sz="2000" dirty="0" err="1" smtClean="0"/>
              <a:t>stopband</a:t>
            </a:r>
            <a:r>
              <a:rPr lang="en-US" sz="2000" dirty="0" smtClean="0"/>
              <a:t> ripple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Optimization methods such as PMFIR can control both ripples and the transition width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Hamming Window   (Time Domain)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73440" cy="4729163"/>
          </a:xfrm>
        </p:spPr>
        <p:txBody>
          <a:bodyPr/>
          <a:lstStyle/>
          <a:p>
            <a:r>
              <a:rPr lang="en-US" dirty="0" smtClean="0"/>
              <a:t>Plot of Length-21 Hamming window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24</a:t>
            </a:fld>
            <a:endParaRPr lang="en-US" altLang="en-US"/>
          </a:p>
        </p:txBody>
      </p:sp>
      <p:graphicFrame>
        <p:nvGraphicFramePr>
          <p:cNvPr id="136197" name="Object 5"/>
          <p:cNvGraphicFramePr>
            <a:graphicFrameLocks noGrp="1" noChangeAspect="1"/>
          </p:cNvGraphicFramePr>
          <p:nvPr/>
        </p:nvGraphicFramePr>
        <p:xfrm>
          <a:off x="838200" y="4264025"/>
          <a:ext cx="7540625" cy="2182813"/>
        </p:xfrm>
        <a:graphic>
          <a:graphicData uri="http://schemas.openxmlformats.org/presentationml/2006/ole">
            <p:oleObj spid="_x0000_s52226" name="Equation" r:id="rId3" imgW="3149280" imgH="914400" progId="Equation.3">
              <p:embed/>
            </p:oleObj>
          </a:graphicData>
        </a:graphic>
      </p:graphicFrame>
      <p:pic>
        <p:nvPicPr>
          <p:cNvPr id="7" name="Picture 3" descr="C:\Users\asdf\Downloads\hamming_window_T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3140" y="2113280"/>
            <a:ext cx="6840318" cy="194411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Design via </a:t>
            </a:r>
            <a:r>
              <a:rPr lang="en-US" dirty="0" err="1" smtClean="0"/>
              <a:t>Hann</a:t>
            </a:r>
            <a:r>
              <a:rPr lang="en-US" dirty="0" smtClean="0"/>
              <a:t> Windowing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8905"/>
            <a:ext cx="8473440" cy="4729163"/>
          </a:xfrm>
        </p:spPr>
        <p:txBody>
          <a:bodyPr/>
          <a:lstStyle/>
          <a:p>
            <a:r>
              <a:rPr lang="en-US" sz="2800" dirty="0" err="1" smtClean="0"/>
              <a:t>Hann</a:t>
            </a:r>
            <a:r>
              <a:rPr lang="en-US" sz="2800" dirty="0" smtClean="0"/>
              <a:t> Window, L=21 (order M=20)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25</a:t>
            </a:fld>
            <a:endParaRPr lang="en-US" altLang="en-US"/>
          </a:p>
        </p:txBody>
      </p:sp>
      <p:graphicFrame>
        <p:nvGraphicFramePr>
          <p:cNvPr id="249859" name="Object 3"/>
          <p:cNvGraphicFramePr>
            <a:graphicFrameLocks noGrp="1" noChangeAspect="1"/>
          </p:cNvGraphicFramePr>
          <p:nvPr/>
        </p:nvGraphicFramePr>
        <p:xfrm>
          <a:off x="7613181" y="1407160"/>
          <a:ext cx="1388261" cy="462280"/>
        </p:xfrm>
        <a:graphic>
          <a:graphicData uri="http://schemas.openxmlformats.org/presentationml/2006/ole">
            <p:oleObj spid="_x0000_s56322" name="Equation" r:id="rId3" imgW="685800" imgH="228600" progId="Equation.3">
              <p:embed/>
            </p:oleObj>
          </a:graphicData>
        </a:graphic>
      </p:graphicFrame>
      <p:pic>
        <p:nvPicPr>
          <p:cNvPr id="258051" name="Picture 3" descr="C:\Users\asdf\Documents\Ddrive\VMwareShare\2026-s13\Labs\Lab09\filterdesignHann2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" y="2035726"/>
            <a:ext cx="7305040" cy="470391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Design via </a:t>
            </a:r>
            <a:r>
              <a:rPr lang="en-US" dirty="0" err="1" smtClean="0"/>
              <a:t>Hann</a:t>
            </a:r>
            <a:r>
              <a:rPr lang="en-US" dirty="0" smtClean="0"/>
              <a:t> Windowing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8905"/>
            <a:ext cx="8473440" cy="4729163"/>
          </a:xfrm>
        </p:spPr>
        <p:txBody>
          <a:bodyPr/>
          <a:lstStyle/>
          <a:p>
            <a:r>
              <a:rPr lang="en-US" sz="2800" dirty="0" err="1" smtClean="0"/>
              <a:t>Hann</a:t>
            </a:r>
            <a:r>
              <a:rPr lang="en-US" sz="2800" dirty="0" smtClean="0"/>
              <a:t> Window, L=41 (order M=40)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26</a:t>
            </a:fld>
            <a:endParaRPr lang="en-US" altLang="en-US"/>
          </a:p>
        </p:txBody>
      </p:sp>
      <p:graphicFrame>
        <p:nvGraphicFramePr>
          <p:cNvPr id="249859" name="Object 3"/>
          <p:cNvGraphicFramePr>
            <a:graphicFrameLocks noGrp="1" noChangeAspect="1"/>
          </p:cNvGraphicFramePr>
          <p:nvPr/>
        </p:nvGraphicFramePr>
        <p:xfrm>
          <a:off x="7613181" y="1407160"/>
          <a:ext cx="1388261" cy="462280"/>
        </p:xfrm>
        <a:graphic>
          <a:graphicData uri="http://schemas.openxmlformats.org/presentationml/2006/ole">
            <p:oleObj spid="_x0000_s57346" name="Equation" r:id="rId3" imgW="685800" imgH="228600" progId="Equation.3">
              <p:embed/>
            </p:oleObj>
          </a:graphicData>
        </a:graphic>
      </p:graphicFrame>
      <p:pic>
        <p:nvPicPr>
          <p:cNvPr id="260099" name="Picture 3" descr="C:\Users\asdf\Documents\Ddrive\VMwareShare\2026-s13\Labs\Lab09\filterdesignHann4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1840" y="1999246"/>
            <a:ext cx="7376160" cy="474970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Design via </a:t>
            </a:r>
            <a:r>
              <a:rPr lang="en-US" dirty="0" err="1" smtClean="0"/>
              <a:t>Hann</a:t>
            </a:r>
            <a:r>
              <a:rPr lang="en-US" dirty="0" smtClean="0"/>
              <a:t> Windowing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8905"/>
            <a:ext cx="8473440" cy="4729163"/>
          </a:xfrm>
        </p:spPr>
        <p:txBody>
          <a:bodyPr/>
          <a:lstStyle/>
          <a:p>
            <a:r>
              <a:rPr lang="en-US" sz="2800" dirty="0" err="1" smtClean="0"/>
              <a:t>Hann</a:t>
            </a:r>
            <a:r>
              <a:rPr lang="en-US" sz="2800" dirty="0" smtClean="0"/>
              <a:t> Window, L=41 (order M=40)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27</a:t>
            </a:fld>
            <a:endParaRPr lang="en-US" altLang="en-US"/>
          </a:p>
        </p:txBody>
      </p:sp>
      <p:graphicFrame>
        <p:nvGraphicFramePr>
          <p:cNvPr id="249859" name="Object 3"/>
          <p:cNvGraphicFramePr>
            <a:graphicFrameLocks noGrp="1" noChangeAspect="1"/>
          </p:cNvGraphicFramePr>
          <p:nvPr/>
        </p:nvGraphicFramePr>
        <p:xfrm>
          <a:off x="7613181" y="1407160"/>
          <a:ext cx="1388261" cy="462280"/>
        </p:xfrm>
        <a:graphic>
          <a:graphicData uri="http://schemas.openxmlformats.org/presentationml/2006/ole">
            <p:oleObj spid="_x0000_s58370" name="Equation" r:id="rId3" imgW="685800" imgH="228600" progId="Equation.3">
              <p:embed/>
            </p:oleObj>
          </a:graphicData>
        </a:graphic>
      </p:graphicFrame>
      <p:pic>
        <p:nvPicPr>
          <p:cNvPr id="273411" name="Picture 3" descr="C:\Users\asdf\Downloads\filterdesignHann40h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5040" y="1946214"/>
            <a:ext cx="7426960" cy="478241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Design: Magnitude in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8905"/>
            <a:ext cx="8473440" cy="4729163"/>
          </a:xfrm>
        </p:spPr>
        <p:txBody>
          <a:bodyPr/>
          <a:lstStyle/>
          <a:p>
            <a:r>
              <a:rPr lang="en-US" sz="2800" dirty="0" err="1" smtClean="0"/>
              <a:t>Hann</a:t>
            </a:r>
            <a:r>
              <a:rPr lang="en-US" sz="2800" dirty="0" smtClean="0"/>
              <a:t> Window, L=41 (order M=40)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28</a:t>
            </a:fld>
            <a:endParaRPr lang="en-US" altLang="en-US"/>
          </a:p>
        </p:txBody>
      </p:sp>
      <p:graphicFrame>
        <p:nvGraphicFramePr>
          <p:cNvPr id="249859" name="Object 3"/>
          <p:cNvGraphicFramePr>
            <a:graphicFrameLocks noGrp="1" noChangeAspect="1"/>
          </p:cNvGraphicFramePr>
          <p:nvPr/>
        </p:nvGraphicFramePr>
        <p:xfrm>
          <a:off x="7613181" y="1407160"/>
          <a:ext cx="1388261" cy="462280"/>
        </p:xfrm>
        <a:graphic>
          <a:graphicData uri="http://schemas.openxmlformats.org/presentationml/2006/ole">
            <p:oleObj spid="_x0000_s59394" name="Equation" r:id="rId3" imgW="685800" imgH="228600" progId="Equation.3">
              <p:embed/>
            </p:oleObj>
          </a:graphicData>
        </a:graphic>
      </p:graphicFrame>
      <p:pic>
        <p:nvPicPr>
          <p:cNvPr id="262147" name="Picture 3" descr="C:\Users\asdf\Documents\Ddrive\VMwareShare\2026-s13\Labs\Lab09\filterdesignHann40d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6000" y="1979619"/>
            <a:ext cx="7406640" cy="476933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Design: zoom on </a:t>
            </a:r>
            <a:r>
              <a:rPr lang="en-US" dirty="0" err="1" smtClean="0"/>
              <a:t>passband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8905"/>
            <a:ext cx="8473440" cy="4729163"/>
          </a:xfrm>
        </p:spPr>
        <p:txBody>
          <a:bodyPr/>
          <a:lstStyle/>
          <a:p>
            <a:r>
              <a:rPr lang="en-US" sz="2800" dirty="0" err="1" smtClean="0"/>
              <a:t>Hann</a:t>
            </a:r>
            <a:r>
              <a:rPr lang="en-US" sz="2800" dirty="0" smtClean="0"/>
              <a:t> Window, L=41 (order M=40)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29</a:t>
            </a:fld>
            <a:endParaRPr lang="en-US" altLang="en-US"/>
          </a:p>
        </p:txBody>
      </p:sp>
      <p:graphicFrame>
        <p:nvGraphicFramePr>
          <p:cNvPr id="249859" name="Object 3"/>
          <p:cNvGraphicFramePr>
            <a:graphicFrameLocks noGrp="1" noChangeAspect="1"/>
          </p:cNvGraphicFramePr>
          <p:nvPr/>
        </p:nvGraphicFramePr>
        <p:xfrm>
          <a:off x="7613181" y="1407160"/>
          <a:ext cx="1388261" cy="462280"/>
        </p:xfrm>
        <a:graphic>
          <a:graphicData uri="http://schemas.openxmlformats.org/presentationml/2006/ole">
            <p:oleObj spid="_x0000_s60418" name="Equation" r:id="rId3" imgW="685800" imgH="228600" progId="Equation.3">
              <p:embed/>
            </p:oleObj>
          </a:graphicData>
        </a:graphic>
      </p:graphicFrame>
      <p:pic>
        <p:nvPicPr>
          <p:cNvPr id="263171" name="Picture 3" descr="C:\Users\asdf\Documents\Ddrive\VMwareShare\2026-s13\Labs\Lab09\filterdesignHann40passban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" y="1953602"/>
            <a:ext cx="7477760" cy="481513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READING ASSIGNMENTS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This Lecture: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Chapter 7, </a:t>
            </a:r>
            <a:r>
              <a:rPr lang="en-US" dirty="0" smtClean="0">
                <a:ea typeface="ＭＳ Ｐゴシック" pitchFamily="34" charset="-128"/>
              </a:rPr>
              <a:t>Sects 7-3 and 7-4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Design via </a:t>
            </a:r>
            <a:r>
              <a:rPr lang="en-US" dirty="0" err="1" smtClean="0"/>
              <a:t>Hann</a:t>
            </a:r>
            <a:r>
              <a:rPr lang="en-US" dirty="0" smtClean="0"/>
              <a:t> Windowing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8905"/>
            <a:ext cx="8473440" cy="4729163"/>
          </a:xfrm>
        </p:spPr>
        <p:txBody>
          <a:bodyPr/>
          <a:lstStyle/>
          <a:p>
            <a:r>
              <a:rPr lang="en-US" sz="2800" dirty="0" err="1" smtClean="0"/>
              <a:t>Hann</a:t>
            </a:r>
            <a:r>
              <a:rPr lang="en-US" sz="2800" dirty="0" smtClean="0"/>
              <a:t> Window, L=201 (order M=200)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30</a:t>
            </a:fld>
            <a:endParaRPr lang="en-US" altLang="en-US"/>
          </a:p>
        </p:txBody>
      </p:sp>
      <p:graphicFrame>
        <p:nvGraphicFramePr>
          <p:cNvPr id="249859" name="Object 3"/>
          <p:cNvGraphicFramePr>
            <a:graphicFrameLocks noGrp="1" noChangeAspect="1"/>
          </p:cNvGraphicFramePr>
          <p:nvPr/>
        </p:nvGraphicFramePr>
        <p:xfrm>
          <a:off x="7613181" y="1407160"/>
          <a:ext cx="1388261" cy="462280"/>
        </p:xfrm>
        <a:graphic>
          <a:graphicData uri="http://schemas.openxmlformats.org/presentationml/2006/ole">
            <p:oleObj spid="_x0000_s61442" name="Equation" r:id="rId3" imgW="685800" imgH="228600" progId="Equation.3">
              <p:embed/>
            </p:oleObj>
          </a:graphicData>
        </a:graphic>
      </p:graphicFrame>
      <p:pic>
        <p:nvPicPr>
          <p:cNvPr id="261123" name="Picture 3" descr="C:\Users\asdf\Documents\Ddrive\VMwareShare\2026-s13\Labs\Lab09\filterdesignHann20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6320" y="1980074"/>
            <a:ext cx="7370162" cy="474584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4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Lecture Objectives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Approximate ideal filters</a:t>
            </a:r>
          </a:p>
          <a:p>
            <a:pPr lvl="2"/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Introduce the concept of windowing</a:t>
            </a:r>
          </a:p>
          <a:p>
            <a:pPr lvl="2"/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Truncate ideal h[n] with a window</a:t>
            </a:r>
          </a:p>
          <a:p>
            <a:pPr lvl="2"/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Filter specs: ripples &amp; band edges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sz="2800" dirty="0" smtClean="0"/>
              <a:t>Finite-Length signal (L) with positive values</a:t>
            </a:r>
          </a:p>
          <a:p>
            <a:pPr lvl="1"/>
            <a:r>
              <a:rPr lang="en-US" sz="2400" u="sng" dirty="0" smtClean="0"/>
              <a:t>Extractor</a:t>
            </a:r>
            <a:endParaRPr lang="en-US" sz="2400" dirty="0" smtClean="0"/>
          </a:p>
          <a:p>
            <a:pPr lvl="1"/>
            <a:r>
              <a:rPr lang="en-US" sz="2400" u="sng" dirty="0" err="1" smtClean="0"/>
              <a:t>Truncator</a:t>
            </a:r>
            <a:endParaRPr lang="en-US" sz="2400" dirty="0"/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/>
        </p:nvGraphicFramePr>
        <p:xfrm>
          <a:off x="1019175" y="4572000"/>
          <a:ext cx="5721350" cy="1717675"/>
        </p:xfrm>
        <a:graphic>
          <a:graphicData uri="http://schemas.openxmlformats.org/presentationml/2006/ole">
            <p:oleObj spid="_x0000_s63490" name="Equation" r:id="rId3" imgW="2361960" imgH="711000" progId="Equation.3">
              <p:embed/>
            </p:oleObj>
          </a:graphicData>
        </a:graphic>
      </p:graphicFrame>
      <p:graphicFrame>
        <p:nvGraphicFramePr>
          <p:cNvPr id="8" name="Object 5"/>
          <p:cNvGraphicFramePr>
            <a:graphicFrameLocks noGrp="1" noChangeAspect="1"/>
          </p:cNvGraphicFramePr>
          <p:nvPr/>
        </p:nvGraphicFramePr>
        <p:xfrm>
          <a:off x="2895600" y="2369185"/>
          <a:ext cx="2942907" cy="1956720"/>
        </p:xfrm>
        <a:graphic>
          <a:graphicData uri="http://schemas.openxmlformats.org/presentationml/2006/ole">
            <p:oleObj spid="_x0000_s63491" name="Equation" r:id="rId4" imgW="1371600" imgH="914400" progId="Equation.3">
              <p:embed/>
            </p:oleObj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>
            <a:off x="5993837" y="4086480"/>
            <a:ext cx="284565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" name="Group 9"/>
          <p:cNvGrpSpPr/>
          <p:nvPr/>
        </p:nvGrpSpPr>
        <p:grpSpPr>
          <a:xfrm>
            <a:off x="7202194" y="3524034"/>
            <a:ext cx="565260" cy="562446"/>
            <a:chOff x="6014157" y="1477713"/>
            <a:chExt cx="565260" cy="562446"/>
          </a:xfrm>
        </p:grpSpPr>
        <p:grpSp>
          <p:nvGrpSpPr>
            <p:cNvPr id="11" name="Group 11"/>
            <p:cNvGrpSpPr/>
            <p:nvPr/>
          </p:nvGrpSpPr>
          <p:grpSpPr>
            <a:xfrm>
              <a:off x="6014157" y="1477713"/>
              <a:ext cx="101075" cy="562446"/>
              <a:chOff x="950614" y="1760899"/>
              <a:chExt cx="117695" cy="765018"/>
            </a:xfrm>
          </p:grpSpPr>
          <p:cxnSp>
            <p:nvCxnSpPr>
              <p:cNvPr id="24" name="Straight Connector 23"/>
              <p:cNvCxnSpPr/>
              <p:nvPr/>
            </p:nvCxnSpPr>
            <p:spPr bwMode="auto">
              <a:xfrm>
                <a:off x="10139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5" name="Oval 24"/>
              <p:cNvSpPr/>
              <p:nvPr/>
            </p:nvSpPr>
            <p:spPr bwMode="auto">
              <a:xfrm>
                <a:off x="9506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6130203" y="1477713"/>
              <a:ext cx="101075" cy="562446"/>
              <a:chOff x="1103014" y="1760899"/>
              <a:chExt cx="117695" cy="765018"/>
            </a:xfrm>
          </p:grpSpPr>
          <p:cxnSp>
            <p:nvCxnSpPr>
              <p:cNvPr id="22" name="Straight Connector 21"/>
              <p:cNvCxnSpPr/>
              <p:nvPr/>
            </p:nvCxnSpPr>
            <p:spPr bwMode="auto">
              <a:xfrm>
                <a:off x="11663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3" name="Oval 22"/>
              <p:cNvSpPr/>
              <p:nvPr/>
            </p:nvSpPr>
            <p:spPr bwMode="auto">
              <a:xfrm>
                <a:off x="11030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6246249" y="1477713"/>
              <a:ext cx="101075" cy="562446"/>
              <a:chOff x="1255414" y="1760899"/>
              <a:chExt cx="117695" cy="765018"/>
            </a:xfrm>
          </p:grpSpPr>
          <p:cxnSp>
            <p:nvCxnSpPr>
              <p:cNvPr id="20" name="Straight Connector 19"/>
              <p:cNvCxnSpPr/>
              <p:nvPr/>
            </p:nvCxnSpPr>
            <p:spPr bwMode="auto">
              <a:xfrm>
                <a:off x="13187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Oval 20"/>
              <p:cNvSpPr/>
              <p:nvPr/>
            </p:nvSpPr>
            <p:spPr bwMode="auto">
              <a:xfrm>
                <a:off x="12554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6362296" y="1477713"/>
              <a:ext cx="101075" cy="562446"/>
              <a:chOff x="1407814" y="1760899"/>
              <a:chExt cx="117695" cy="765018"/>
            </a:xfrm>
          </p:grpSpPr>
          <p:cxnSp>
            <p:nvCxnSpPr>
              <p:cNvPr id="18" name="Straight Connector 17"/>
              <p:cNvCxnSpPr/>
              <p:nvPr/>
            </p:nvCxnSpPr>
            <p:spPr bwMode="auto">
              <a:xfrm>
                <a:off x="14711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" name="Oval 18"/>
              <p:cNvSpPr/>
              <p:nvPr/>
            </p:nvSpPr>
            <p:spPr bwMode="auto">
              <a:xfrm>
                <a:off x="14078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6478342" y="1477713"/>
              <a:ext cx="101075" cy="562446"/>
              <a:chOff x="1560214" y="1760899"/>
              <a:chExt cx="117695" cy="765018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>
                <a:off x="1623588" y="1819747"/>
                <a:ext cx="0" cy="70617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" name="Oval 16"/>
              <p:cNvSpPr/>
              <p:nvPr/>
            </p:nvSpPr>
            <p:spPr bwMode="auto">
              <a:xfrm>
                <a:off x="1560214" y="1760899"/>
                <a:ext cx="117695" cy="11769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6043226" y="4028773"/>
            <a:ext cx="565259" cy="86530"/>
            <a:chOff x="1626254" y="2447426"/>
            <a:chExt cx="658206" cy="117695"/>
          </a:xfrm>
        </p:grpSpPr>
        <p:sp>
          <p:nvSpPr>
            <p:cNvPr id="27" name="Oval 26"/>
            <p:cNvSpPr/>
            <p:nvPr/>
          </p:nvSpPr>
          <p:spPr bwMode="auto">
            <a:xfrm>
              <a:off x="1761382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1896510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2031638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2166765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1626254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635291" y="4026590"/>
            <a:ext cx="565259" cy="86530"/>
            <a:chOff x="1626254" y="2447426"/>
            <a:chExt cx="658206" cy="117695"/>
          </a:xfrm>
        </p:grpSpPr>
        <p:sp>
          <p:nvSpPr>
            <p:cNvPr id="33" name="Oval 32"/>
            <p:cNvSpPr/>
            <p:nvPr/>
          </p:nvSpPr>
          <p:spPr bwMode="auto">
            <a:xfrm>
              <a:off x="1761382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1896510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2031638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2166765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1626254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30377682"/>
              </p:ext>
            </p:extLst>
          </p:nvPr>
        </p:nvGraphicFramePr>
        <p:xfrm>
          <a:off x="7176046" y="4113120"/>
          <a:ext cx="215375" cy="311097"/>
        </p:xfrm>
        <a:graphic>
          <a:graphicData uri="http://schemas.openxmlformats.org/presentationml/2006/ole">
            <p:oleObj spid="_x0000_s63492" name="Equation" r:id="rId5" imgW="114120" imgH="164880" progId="Equation.3">
              <p:embed/>
            </p:oleObj>
          </a:graphicData>
        </a:graphic>
      </p:graphicFrame>
      <p:graphicFrame>
        <p:nvGraphicFramePr>
          <p:cNvPr id="39" name="Object 3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529849874"/>
              </p:ext>
            </p:extLst>
          </p:nvPr>
        </p:nvGraphicFramePr>
        <p:xfrm>
          <a:off x="8704064" y="3751897"/>
          <a:ext cx="284648" cy="317958"/>
        </p:xfrm>
        <a:graphic>
          <a:graphicData uri="http://schemas.openxmlformats.org/presentationml/2006/ole">
            <p:oleObj spid="_x0000_s63493" name="Equation" r:id="rId6" imgW="114102" imgH="126780" progId="Equation.3">
              <p:embed/>
            </p:oleObj>
          </a:graphicData>
        </a:graphic>
      </p:graphicFrame>
      <p:graphicFrame>
        <p:nvGraphicFramePr>
          <p:cNvPr id="40" name="Object 3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880979318"/>
              </p:ext>
            </p:extLst>
          </p:nvPr>
        </p:nvGraphicFramePr>
        <p:xfrm>
          <a:off x="6370320" y="3179693"/>
          <a:ext cx="861378" cy="487114"/>
        </p:xfrm>
        <a:graphic>
          <a:graphicData uri="http://schemas.openxmlformats.org/presentationml/2006/ole">
            <p:oleObj spid="_x0000_s63494" name="Equation" r:id="rId7" imgW="380880" imgH="215640" progId="Equation.3">
              <p:embed/>
            </p:oleObj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7793531" y="4046910"/>
            <a:ext cx="565259" cy="86530"/>
            <a:chOff x="1626254" y="2447426"/>
            <a:chExt cx="658206" cy="117695"/>
          </a:xfrm>
        </p:grpSpPr>
        <p:sp>
          <p:nvSpPr>
            <p:cNvPr id="42" name="Oval 41"/>
            <p:cNvSpPr/>
            <p:nvPr/>
          </p:nvSpPr>
          <p:spPr bwMode="auto">
            <a:xfrm>
              <a:off x="1761382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1896510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2031638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2166765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1626254" y="2447426"/>
              <a:ext cx="117695" cy="1176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990600"/>
          </a:xfrm>
        </p:spPr>
        <p:txBody>
          <a:bodyPr/>
          <a:lstStyle/>
          <a:p>
            <a:r>
              <a:rPr lang="en-US" dirty="0" smtClean="0"/>
              <a:t>Window Truncates Ideal h[n]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sz="2800" dirty="0" err="1" smtClean="0"/>
              <a:t>sinc</a:t>
            </a:r>
            <a:r>
              <a:rPr lang="en-US" sz="2800" dirty="0" smtClean="0"/>
              <a:t> is inverse DTFT of ideal LPF</a:t>
            </a:r>
          </a:p>
          <a:p>
            <a:endParaRPr lang="en-US" sz="2800" dirty="0" smtClean="0"/>
          </a:p>
          <a:p>
            <a:pPr lvl="2"/>
            <a:endParaRPr lang="en-US" sz="2000" dirty="0" smtClean="0"/>
          </a:p>
          <a:p>
            <a:pPr lvl="1"/>
            <a:r>
              <a:rPr lang="en-US" sz="2400" u="sng" dirty="0" smtClean="0"/>
              <a:t>Truncate</a:t>
            </a:r>
            <a:r>
              <a:rPr lang="en-US" sz="2400" dirty="0" smtClean="0"/>
              <a:t>: Multiply </a:t>
            </a:r>
            <a:r>
              <a:rPr lang="en-US" sz="2400" dirty="0" err="1" smtClean="0"/>
              <a:t>sinc</a:t>
            </a:r>
            <a:r>
              <a:rPr lang="en-US" sz="2400" dirty="0" smtClean="0"/>
              <a:t> by a window</a:t>
            </a:r>
          </a:p>
          <a:p>
            <a:pPr lvl="1"/>
            <a:r>
              <a:rPr lang="en-US" sz="2400" u="sng" dirty="0" smtClean="0"/>
              <a:t>Finite</a:t>
            </a:r>
            <a:r>
              <a:rPr lang="en-US" sz="2400" dirty="0" smtClean="0"/>
              <a:t> h[n] has length (L) = window length</a:t>
            </a:r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/>
        </p:nvGraphicFramePr>
        <p:xfrm>
          <a:off x="1295400" y="4038600"/>
          <a:ext cx="6806248" cy="930248"/>
        </p:xfrm>
        <a:graphic>
          <a:graphicData uri="http://schemas.openxmlformats.org/presentationml/2006/ole">
            <p:oleObj spid="_x0000_s64514" name="Equation" r:id="rId3" imgW="3149280" imgH="431640" progId="Equation.3">
              <p:embed/>
            </p:oleObj>
          </a:graphicData>
        </a:graphic>
      </p:graphicFrame>
      <p:graphicFrame>
        <p:nvGraphicFramePr>
          <p:cNvPr id="8" name="Object 4"/>
          <p:cNvGraphicFramePr>
            <a:graphicFrameLocks noGrp="1" noChangeAspect="1"/>
          </p:cNvGraphicFramePr>
          <p:nvPr/>
        </p:nvGraphicFramePr>
        <p:xfrm>
          <a:off x="4446125" y="5085990"/>
          <a:ext cx="4326718" cy="459755"/>
        </p:xfrm>
        <a:graphic>
          <a:graphicData uri="http://schemas.openxmlformats.org/presentationml/2006/ole">
            <p:oleObj spid="_x0000_s64515" name="Equation" r:id="rId4" imgW="2145960" imgH="2286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4800" y="5710535"/>
            <a:ext cx="869791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n-lt"/>
              </a:rPr>
              <a:t>No easy DTFT.  Use zero-padded DFT to get DTFT samples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10" name="Object 7"/>
          <p:cNvGraphicFramePr>
            <a:graphicFrameLocks noGrp="1" noChangeAspect="1"/>
          </p:cNvGraphicFramePr>
          <p:nvPr/>
        </p:nvGraphicFramePr>
        <p:xfrm>
          <a:off x="2514600" y="2209800"/>
          <a:ext cx="3531552" cy="821665"/>
        </p:xfrm>
        <a:graphic>
          <a:graphicData uri="http://schemas.openxmlformats.org/presentationml/2006/ole">
            <p:oleObj spid="_x0000_s64516" name="Equation" r:id="rId5" imgW="18540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Filter Design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171950"/>
          </a:xfrm>
        </p:spPr>
        <p:txBody>
          <a:bodyPr/>
          <a:lstStyle/>
          <a:p>
            <a:r>
              <a:rPr lang="en-US" sz="2800" dirty="0" smtClean="0"/>
              <a:t>Plot of Length-21 Hamming window</a:t>
            </a:r>
          </a:p>
        </p:txBody>
      </p:sp>
      <p:graphicFrame>
        <p:nvGraphicFramePr>
          <p:cNvPr id="7" name="Object 5"/>
          <p:cNvGraphicFramePr>
            <a:graphicFrameLocks noGrp="1" noChangeAspect="1"/>
          </p:cNvGraphicFramePr>
          <p:nvPr/>
        </p:nvGraphicFramePr>
        <p:xfrm>
          <a:off x="845660" y="4446587"/>
          <a:ext cx="7540625" cy="2182813"/>
        </p:xfrm>
        <a:graphic>
          <a:graphicData uri="http://schemas.openxmlformats.org/presentationml/2006/ole">
            <p:oleObj spid="_x0000_s65538" name="Equation" r:id="rId3" imgW="3149280" imgH="914400" progId="Equation.3">
              <p:embed/>
            </p:oleObj>
          </a:graphicData>
        </a:graphic>
      </p:graphicFrame>
      <p:pic>
        <p:nvPicPr>
          <p:cNvPr id="8" name="Picture 3" descr="C:\Users\asdf\Downloads\hamming_window_T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2286000"/>
            <a:ext cx="6840318" cy="19441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990600"/>
          </a:xfrm>
        </p:spPr>
        <p:txBody>
          <a:bodyPr/>
          <a:lstStyle/>
          <a:p>
            <a:r>
              <a:rPr lang="en-US" dirty="0" smtClean="0"/>
              <a:t>Demo of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filterdesign</a:t>
            </a:r>
            <a:r>
              <a:rPr lang="en-US" dirty="0" smtClean="0"/>
              <a:t>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r>
              <a:rPr lang="en-US" sz="2400" dirty="0" smtClean="0"/>
              <a:t>Show filter designs in the following order:</a:t>
            </a:r>
          </a:p>
          <a:p>
            <a:pPr lvl="1"/>
            <a:r>
              <a:rPr lang="en-US" sz="2000" dirty="0" smtClean="0"/>
              <a:t>Set </a:t>
            </a:r>
            <a:r>
              <a:rPr lang="en-US" sz="2000" dirty="0" err="1" smtClean="0"/>
              <a:t>fs</a:t>
            </a:r>
            <a:r>
              <a:rPr lang="en-US" sz="2000" dirty="0" smtClean="0"/>
              <a:t>=2, and cutoff freq = 0.4</a:t>
            </a:r>
            <a:endParaRPr lang="en-US" sz="800" dirty="0" smtClean="0"/>
          </a:p>
          <a:p>
            <a:pPr lvl="1"/>
            <a:r>
              <a:rPr lang="en-US" sz="2000" dirty="0" smtClean="0"/>
              <a:t>Rectangular Window: M=20, M=40, M=200</a:t>
            </a:r>
          </a:p>
          <a:p>
            <a:pPr lvl="1"/>
            <a:r>
              <a:rPr lang="en-US" sz="2000" dirty="0" smtClean="0"/>
              <a:t>Show Slide to define </a:t>
            </a:r>
            <a:r>
              <a:rPr lang="en-US" sz="2000" dirty="0" err="1" smtClean="0"/>
              <a:t>passband</a:t>
            </a:r>
            <a:r>
              <a:rPr lang="en-US" sz="2000" dirty="0" smtClean="0"/>
              <a:t> &amp; </a:t>
            </a:r>
            <a:r>
              <a:rPr lang="en-US" sz="2000" dirty="0" err="1" smtClean="0"/>
              <a:t>stopband</a:t>
            </a:r>
            <a:endParaRPr lang="en-US" sz="2000" dirty="0" smtClean="0"/>
          </a:p>
          <a:p>
            <a:pPr lvl="1"/>
            <a:r>
              <a:rPr lang="en-US" sz="2000" dirty="0" smtClean="0"/>
              <a:t>Show Slide with Template for Filter Design Specs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Hamming Window: M=20, M=40</a:t>
            </a:r>
          </a:p>
          <a:p>
            <a:pPr lvl="2"/>
            <a:r>
              <a:rPr lang="en-US" sz="1800" dirty="0" smtClean="0"/>
              <a:t>Need to reset cutoff when Window Type is changed.</a:t>
            </a:r>
          </a:p>
          <a:p>
            <a:pPr lvl="1"/>
            <a:r>
              <a:rPr lang="en-US" sz="2000" dirty="0" smtClean="0"/>
              <a:t>Hamming Window for L=40 in dB (click Magnitude)</a:t>
            </a:r>
          </a:p>
          <a:p>
            <a:pPr lvl="1"/>
            <a:r>
              <a:rPr lang="en-US" sz="2000" dirty="0" smtClean="0"/>
              <a:t>Hamming Window for L=40, zoom in on </a:t>
            </a:r>
            <a:r>
              <a:rPr lang="en-US" sz="2000" dirty="0" err="1" smtClean="0"/>
              <a:t>passband</a:t>
            </a:r>
            <a:endParaRPr lang="en-US" sz="2000" dirty="0" smtClean="0"/>
          </a:p>
          <a:p>
            <a:pPr lvl="1"/>
            <a:r>
              <a:rPr lang="en-US" sz="2000" dirty="0" smtClean="0"/>
              <a:t>Hamming Window: M=200</a:t>
            </a:r>
          </a:p>
          <a:p>
            <a:pPr lvl="1"/>
            <a:r>
              <a:rPr lang="en-US" sz="2000" dirty="0" smtClean="0"/>
              <a:t>Same for von </a:t>
            </a:r>
            <a:r>
              <a:rPr lang="en-US" sz="2000" dirty="0" err="1" smtClean="0"/>
              <a:t>Hann</a:t>
            </a:r>
            <a:r>
              <a:rPr lang="en-US" sz="2000" dirty="0" smtClean="0"/>
              <a:t>?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8</a:t>
            </a:fld>
            <a:endParaRPr lang="en-US" altLang="en-US"/>
          </a:p>
        </p:txBody>
      </p:sp>
      <p:graphicFrame>
        <p:nvGraphicFramePr>
          <p:cNvPr id="250882" name="Object 2"/>
          <p:cNvGraphicFramePr>
            <a:graphicFrameLocks noGrp="1" noChangeAspect="1"/>
          </p:cNvGraphicFramePr>
          <p:nvPr/>
        </p:nvGraphicFramePr>
        <p:xfrm>
          <a:off x="6539189" y="1255395"/>
          <a:ext cx="2442251" cy="1670685"/>
        </p:xfrm>
        <a:graphic>
          <a:graphicData uri="http://schemas.openxmlformats.org/presentationml/2006/ole">
            <p:oleObj spid="_x0000_s40962" name="Equation" r:id="rId3" imgW="1371600" imgH="939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990600"/>
          </a:xfrm>
        </p:spPr>
        <p:txBody>
          <a:bodyPr/>
          <a:lstStyle/>
          <a:p>
            <a:r>
              <a:rPr lang="en-US" dirty="0" smtClean="0"/>
              <a:t>Filter Design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9237"/>
            <a:ext cx="8473440" cy="4729163"/>
          </a:xfrm>
        </p:spPr>
        <p:txBody>
          <a:bodyPr/>
          <a:lstStyle/>
          <a:p>
            <a:r>
              <a:rPr lang="en-US" sz="2400" dirty="0" smtClean="0"/>
              <a:t>Cutoff Frequency </a:t>
            </a:r>
            <a:r>
              <a:rPr lang="en-US" sz="2400" dirty="0" err="1" smtClean="0"/>
              <a:t>w.r.t</a:t>
            </a:r>
            <a:r>
              <a:rPr lang="en-US" sz="2400" dirty="0" smtClean="0"/>
              <a:t>. Sampling Rate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69875" y="62865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2016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865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sv-SE" altLang="en-US" smtClean="0"/>
              <a:t>© 2003-2016, JH McClellan &amp; RW Schafer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59600" y="6286500"/>
            <a:ext cx="1905000" cy="457200"/>
          </a:xfrm>
          <a:prstGeom prst="rect">
            <a:avLst/>
          </a:prstGeom>
        </p:spPr>
        <p:txBody>
          <a:bodyPr/>
          <a:lstStyle/>
          <a:p>
            <a:fld id="{06B40A40-E7F8-4248-93FA-CD562F033806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249861" name="Picture 5" descr="C:\Users\asdf\Documents\Ddrive\VMwareShare\2026-s13\Labs\Lab09\FilterDesignGUI_v26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98614"/>
            <a:ext cx="7020560" cy="4783185"/>
          </a:xfrm>
          <a:prstGeom prst="rect">
            <a:avLst/>
          </a:prstGeom>
          <a:noFill/>
        </p:spPr>
      </p:pic>
      <p:graphicFrame>
        <p:nvGraphicFramePr>
          <p:cNvPr id="249862" name="Object 6"/>
          <p:cNvGraphicFramePr>
            <a:graphicFrameLocks noGrp="1" noChangeAspect="1"/>
          </p:cNvGraphicFramePr>
          <p:nvPr/>
        </p:nvGraphicFramePr>
        <p:xfrm>
          <a:off x="6324600" y="4006222"/>
          <a:ext cx="2709863" cy="1626227"/>
        </p:xfrm>
        <a:graphic>
          <a:graphicData uri="http://schemas.openxmlformats.org/presentationml/2006/ole">
            <p:oleObj spid="_x0000_s41986" name="Equation" r:id="rId4" imgW="1562040" imgH="939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5-aLectures">
  <a:themeElements>
    <a:clrScheme name="2025-aLectures 8">
      <a:dk1>
        <a:srgbClr val="333399"/>
      </a:dk1>
      <a:lt1>
        <a:srgbClr val="CCECFF"/>
      </a:lt1>
      <a:dk2>
        <a:srgbClr val="0000CC"/>
      </a:dk2>
      <a:lt2>
        <a:srgbClr val="5E574E"/>
      </a:lt2>
      <a:accent1>
        <a:srgbClr val="FF6600"/>
      </a:accent1>
      <a:accent2>
        <a:srgbClr val="FFCC00"/>
      </a:accent2>
      <a:accent3>
        <a:srgbClr val="E2F4FF"/>
      </a:accent3>
      <a:accent4>
        <a:srgbClr val="2A2A82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025-aLecture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2025-aLecture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8">
        <a:dk1>
          <a:srgbClr val="333399"/>
        </a:dk1>
        <a:lt1>
          <a:srgbClr val="CCECFF"/>
        </a:lt1>
        <a:dk2>
          <a:srgbClr val="0000CC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E2F4FF"/>
        </a:accent3>
        <a:accent4>
          <a:srgbClr val="2A2A82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Settings\mcclella\Application Data\Microsoft\Templates\2025-aLectures.pot</Template>
  <TotalTime>2028</TotalTime>
  <Words>1060</Words>
  <Application>Microsoft Office PowerPoint</Application>
  <PresentationFormat>On-screen Show (4:3)</PresentationFormat>
  <Paragraphs>201</Paragraphs>
  <Slides>31</Slides>
  <Notes>0</Notes>
  <HiddenSlides>10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2025-aLectures</vt:lpstr>
      <vt:lpstr>Equation</vt:lpstr>
      <vt:lpstr>DSP First, 2/e</vt:lpstr>
      <vt:lpstr>License Info for DSPFirst Slides</vt:lpstr>
      <vt:lpstr>READING ASSIGNMENTS</vt:lpstr>
      <vt:lpstr>Lecture Objectives</vt:lpstr>
      <vt:lpstr>Windows</vt:lpstr>
      <vt:lpstr>Window Truncates Ideal h[n]</vt:lpstr>
      <vt:lpstr>Window Filter Design</vt:lpstr>
      <vt:lpstr>Demo of filterdesign GUI</vt:lpstr>
      <vt:lpstr>Filter Design GUI</vt:lpstr>
      <vt:lpstr>Filter Design via Rectangular Windowing (L=21)</vt:lpstr>
      <vt:lpstr>Filter Design via Rectangular Windowing  (L=41)</vt:lpstr>
      <vt:lpstr>Filter Design via Rectangular Windowing (L=201)</vt:lpstr>
      <vt:lpstr>Filter Design: Define Passband &amp; Stopband</vt:lpstr>
      <vt:lpstr>Ripples, Band edges, &amp; Transition Width</vt:lpstr>
      <vt:lpstr>Filter Design: Tolerance Template</vt:lpstr>
      <vt:lpstr>Hamming Window applied to ideal LPF impulse response</vt:lpstr>
      <vt:lpstr>Filter Design with Hamming Window (L=21)</vt:lpstr>
      <vt:lpstr>Filter Design with Hamming Window (L=41)</vt:lpstr>
      <vt:lpstr>Hamming Window LPF (L=41)  Log Magnitude</vt:lpstr>
      <vt:lpstr>Filter Design: zoom on passband ripples</vt:lpstr>
      <vt:lpstr>High Order FIR Filter Design with Hamming Window</vt:lpstr>
      <vt:lpstr>Hamming FIR Filter Design Ripples and Band Edges</vt:lpstr>
      <vt:lpstr>Slide 23</vt:lpstr>
      <vt:lpstr>Hamming Window   (Time Domain)</vt:lpstr>
      <vt:lpstr>Filter Design via Hann Windowing</vt:lpstr>
      <vt:lpstr>Filter Design via Hann Windowing</vt:lpstr>
      <vt:lpstr>Filter Design via Hann Windowing</vt:lpstr>
      <vt:lpstr>Filter Design: Magnitude in dB</vt:lpstr>
      <vt:lpstr>Filter Design: zoom on passband</vt:lpstr>
      <vt:lpstr>Filter Design via Hann Windowing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SPFirst Lecture #13</dc:title>
  <dc:creator>Jim McClellan</dc:creator>
  <cp:lastModifiedBy>mcclella</cp:lastModifiedBy>
  <cp:revision>354</cp:revision>
  <cp:lastPrinted>1999-10-01T12:26:52Z</cp:lastPrinted>
  <dcterms:created xsi:type="dcterms:W3CDTF">2009-10-12T13:06:16Z</dcterms:created>
  <dcterms:modified xsi:type="dcterms:W3CDTF">2016-08-13T20:46:22Z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jim.mcclellan@ece.gatech.edu</vt:lpwstr>
  </property>
  <property fmtid="{D5CDD505-2E9C-101B-9397-08002B2CF9AE}" pid="8" name="HomePage">
    <vt:lpwstr>http://users.ece.gatech.edu/mcclella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D:</vt:lpwstr>
  </property>
</Properties>
</file>