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333" r:id="rId4"/>
    <p:sldId id="299" r:id="rId5"/>
    <p:sldId id="300" r:id="rId6"/>
    <p:sldId id="33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273" r:id="rId16"/>
    <p:sldId id="310" r:id="rId17"/>
    <p:sldId id="275" r:id="rId18"/>
    <p:sldId id="276" r:id="rId19"/>
    <p:sldId id="277" r:id="rId20"/>
    <p:sldId id="331" r:id="rId21"/>
    <p:sldId id="278" r:id="rId22"/>
    <p:sldId id="332" r:id="rId23"/>
    <p:sldId id="279" r:id="rId24"/>
    <p:sldId id="328" r:id="rId25"/>
    <p:sldId id="280" r:id="rId26"/>
    <p:sldId id="329" r:id="rId27"/>
    <p:sldId id="281" r:id="rId28"/>
    <p:sldId id="282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11" r:id="rId45"/>
    <p:sldId id="312" r:id="rId46"/>
    <p:sldId id="313" r:id="rId47"/>
    <p:sldId id="314" r:id="rId48"/>
    <p:sldId id="315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656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0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99.wmf"/><Relationship Id="rId1" Type="http://schemas.openxmlformats.org/officeDocument/2006/relationships/image" Target="../media/image113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125.wmf"/><Relationship Id="rId2" Type="http://schemas.openxmlformats.org/officeDocument/2006/relationships/image" Target="../media/image121.wmf"/><Relationship Id="rId1" Type="http://schemas.openxmlformats.org/officeDocument/2006/relationships/image" Target="../media/image94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0838" cy="46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7250" y="0"/>
            <a:ext cx="3221372" cy="46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491"/>
            <a:ext cx="3140838" cy="46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07250" y="9120491"/>
            <a:ext cx="3221372" cy="46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02767F33-A342-4C60-8010-C7B5074D2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361" cy="48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840" y="0"/>
            <a:ext cx="3169360" cy="48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02" y="4560245"/>
            <a:ext cx="5365599" cy="432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490"/>
            <a:ext cx="3169361" cy="48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840" y="9120490"/>
            <a:ext cx="3169360" cy="48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5A6E126B-7DDB-44F4-86C4-58422BDF0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906A8BE-3F0B-48CB-BF0B-21DDA2128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28655-7A07-4C4D-ABF5-2214E92BE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145C0-44E0-454B-9899-92F93161E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99735-ECFA-49D0-B85E-ED61AD15F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00AE1-2933-495E-B723-3D2F334EA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A42AD-0B3A-4018-A749-6068B7EC1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0FF4F-78BA-42B2-B0EA-D64C13474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697FF-4356-43A9-A2BE-A38A372AB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C8D2C-AC8F-4623-9316-C5B1B7570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F2500-0ECF-4F5B-AC4D-C97DC85BC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7D537-6217-4A25-A5A3-240B926D8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484" name="Rectangle 205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76485" name="Rectangle 205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76486" name="Rectangle 205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E52C91A8-E916-49E9-A2CD-6D72627A7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9703" name="Picture 2055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6.png"/><Relationship Id="rId4" Type="http://schemas.openxmlformats.org/officeDocument/2006/relationships/oleObject" Target="../embeddings/oleObject6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6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82.png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6.bin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83.png"/><Relationship Id="rId9" Type="http://schemas.openxmlformats.org/officeDocument/2006/relationships/oleObject" Target="../embeddings/oleObject8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oleObject" Target="../embeddings/oleObject108.bin"/><Relationship Id="rId7" Type="http://schemas.openxmlformats.org/officeDocument/2006/relationships/image" Target="../media/image1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36.bin"/><Relationship Id="rId5" Type="http://schemas.openxmlformats.org/officeDocument/2006/relationships/oleObject" Target="../embeddings/oleObject135.bin"/><Relationship Id="rId4" Type="http://schemas.openxmlformats.org/officeDocument/2006/relationships/oleObject" Target="../embeddings/oleObject134.bin"/><Relationship Id="rId9" Type="http://schemas.openxmlformats.org/officeDocument/2006/relationships/oleObject" Target="../embeddings/oleObject13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DSP First, 2/e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276600"/>
            <a:ext cx="5943600" cy="177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Lecture 17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DFT:  Discrete Fourier</a:t>
            </a:r>
            <a:br>
              <a:rPr lang="en-US" dirty="0" smtClean="0">
                <a:latin typeface="Arial Black" pitchFamily="-65" charset="0"/>
                <a:ea typeface="ＭＳ Ｐゴシック" pitchFamily="34" charset="-128"/>
              </a:rPr>
            </a:b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          Transform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latin typeface="Arial Black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8585200" cy="838200"/>
          </a:xfrm>
        </p:spPr>
        <p:txBody>
          <a:bodyPr/>
          <a:lstStyle/>
          <a:p>
            <a:r>
              <a:rPr lang="en-US" dirty="0" smtClean="0"/>
              <a:t>N-pt DFT: Numerical Example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dirty="0" smtClean="0"/>
              <a:t>Take the N-pt DFT of the impulse</a:t>
            </a:r>
            <a:endParaRPr lang="en-US" dirty="0"/>
          </a:p>
        </p:txBody>
      </p:sp>
      <p:graphicFrame>
        <p:nvGraphicFramePr>
          <p:cNvPr id="7" name="Object 3"/>
          <p:cNvGraphicFramePr>
            <a:graphicFrameLocks noGrp="1" noChangeAspect="1"/>
          </p:cNvGraphicFramePr>
          <p:nvPr/>
        </p:nvGraphicFramePr>
        <p:xfrm>
          <a:off x="1762125" y="2389187"/>
          <a:ext cx="1752600" cy="488950"/>
        </p:xfrm>
        <a:graphic>
          <a:graphicData uri="http://schemas.openxmlformats.org/presentationml/2006/ole">
            <p:oleObj spid="_x0000_s39938" name="Equation" r:id="rId3" imgW="723600" imgH="20304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040188" y="2366962"/>
          <a:ext cx="3298825" cy="519113"/>
        </p:xfrm>
        <a:graphic>
          <a:graphicData uri="http://schemas.openxmlformats.org/presentationml/2006/ole">
            <p:oleObj spid="_x0000_s39939" name="Equation" r:id="rId4" imgW="1282680" imgH="2030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/>
        </p:nvGraphicFramePr>
        <p:xfrm>
          <a:off x="1129983" y="3099117"/>
          <a:ext cx="4602162" cy="2274888"/>
        </p:xfrm>
        <a:graphic>
          <a:graphicData uri="http://schemas.openxmlformats.org/presentationml/2006/ole">
            <p:oleObj spid="_x0000_s39940" name="Equation" r:id="rId5" imgW="1777680" imgH="8888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352800" y="5486400"/>
          <a:ext cx="3363913" cy="519113"/>
        </p:xfrm>
        <a:graphic>
          <a:graphicData uri="http://schemas.openxmlformats.org/presentationml/2006/ole">
            <p:oleObj spid="_x0000_s39941" name="Equation" r:id="rId6" imgW="1307880" imgH="203040" progId="Equation.3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 flipV="1">
            <a:off x="3007360" y="4410392"/>
            <a:ext cx="558800" cy="782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897120" y="4400232"/>
            <a:ext cx="213360" cy="528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990600"/>
          </a:xfrm>
        </p:spPr>
        <p:txBody>
          <a:bodyPr/>
          <a:lstStyle/>
          <a:p>
            <a:r>
              <a:rPr lang="en-US" dirty="0" smtClean="0"/>
              <a:t>4-pt </a:t>
            </a:r>
            <a:r>
              <a:rPr lang="en-US" dirty="0" err="1" smtClean="0"/>
              <a:t>iDFT</a:t>
            </a:r>
            <a:r>
              <a:rPr lang="en-US" dirty="0" smtClean="0"/>
              <a:t>: Numerical Example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8" name="Picture 1" descr="C:\Users\asdf\Downloads\IDFT4pt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59" y="1676400"/>
            <a:ext cx="7801571" cy="47236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90600"/>
          </a:xfrm>
        </p:spPr>
        <p:txBody>
          <a:bodyPr/>
          <a:lstStyle/>
          <a:p>
            <a:r>
              <a:rPr lang="en-US" dirty="0" smtClean="0"/>
              <a:t>Matrix Form for N-pt DFT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171950"/>
          </a:xfrm>
        </p:spPr>
        <p:txBody>
          <a:bodyPr/>
          <a:lstStyle/>
          <a:p>
            <a:r>
              <a:rPr lang="en-US" sz="2400" dirty="0" smtClean="0"/>
              <a:t>In MATLAB, </a:t>
            </a:r>
            <a:r>
              <a:rPr lang="en-US" sz="2400" dirty="0" err="1" smtClean="0"/>
              <a:t>NxN</a:t>
            </a:r>
            <a:r>
              <a:rPr lang="en-US" sz="2400" dirty="0" smtClean="0"/>
              <a:t> DFT matrix is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dftmtx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(N)</a:t>
            </a:r>
            <a:endParaRPr lang="en-US" sz="2400" dirty="0" smtClean="0"/>
          </a:p>
          <a:p>
            <a:pPr marL="914400" indent="-452438">
              <a:buFont typeface="Arial" pitchFamily="34" charset="0"/>
              <a:buChar char="•"/>
            </a:pPr>
            <a:r>
              <a:rPr lang="en-US" sz="2400" dirty="0" smtClean="0"/>
              <a:t>Obtain DFT by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dftmtx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(N)*x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914400" indent="-452438">
              <a:buFont typeface="Arial" pitchFamily="34" charset="0"/>
              <a:buChar char="•"/>
            </a:pPr>
            <a:r>
              <a:rPr lang="en-US" sz="2400" dirty="0" smtClean="0">
                <a:cs typeface="Courier New" pitchFamily="49" charset="0"/>
              </a:rPr>
              <a:t>Or, </a:t>
            </a:r>
            <a:r>
              <a:rPr lang="en-US" sz="2400" b="1" u="sng" dirty="0" smtClean="0">
                <a:cs typeface="Courier New" pitchFamily="49" charset="0"/>
              </a:rPr>
              <a:t>more efficiently by</a:t>
            </a:r>
            <a:r>
              <a:rPr lang="en-US" sz="2400" b="1" dirty="0" smtClean="0">
                <a:cs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fft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x,N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14400" indent="-452438">
              <a:buFont typeface="Arial" pitchFamily="34" charset="0"/>
              <a:buChar char="•"/>
            </a:pPr>
            <a:r>
              <a:rPr lang="en-US" sz="2400" dirty="0" smtClean="0"/>
              <a:t>Fast Fourier transform (FFT) algorithm later</a:t>
            </a:r>
          </a:p>
          <a:p>
            <a:pPr marL="914400" indent="-452438">
              <a:buFont typeface="Arial" pitchFamily="34" charset="0"/>
              <a:buChar char="•"/>
            </a:pPr>
            <a:endParaRPr lang="en-US" sz="24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4141270"/>
              </p:ext>
            </p:extLst>
          </p:nvPr>
        </p:nvGraphicFramePr>
        <p:xfrm>
          <a:off x="387116" y="3490555"/>
          <a:ext cx="8335385" cy="2029485"/>
        </p:xfrm>
        <a:graphic>
          <a:graphicData uri="http://schemas.openxmlformats.org/presentationml/2006/ole">
            <p:oleObj spid="_x0000_s57345" name="Equation" r:id="rId3" imgW="4381200" imgH="1066680" progId="Equation.3">
              <p:embed/>
            </p:oleObj>
          </a:graphicData>
        </a:graphic>
      </p:graphicFrame>
      <p:sp>
        <p:nvSpPr>
          <p:cNvPr id="8" name="Left Brace 7"/>
          <p:cNvSpPr/>
          <p:nvPr/>
        </p:nvSpPr>
        <p:spPr bwMode="auto">
          <a:xfrm rot="16200000">
            <a:off x="4501838" y="3066313"/>
            <a:ext cx="339505" cy="5468290"/>
          </a:xfrm>
          <a:prstGeom prst="leftBrace">
            <a:avLst>
              <a:gd name="adj1" fmla="val 36111"/>
              <a:gd name="adj2" fmla="val 5015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5522" y="6000690"/>
            <a:ext cx="152317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i="0" dirty="0" smtClean="0">
                <a:latin typeface="+mn-lt"/>
              </a:rPr>
              <a:t>DFT matrix</a:t>
            </a:r>
            <a:endParaRPr lang="en-US" sz="2000" b="1" i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6636" y="5665410"/>
            <a:ext cx="800219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i="0" dirty="0" smtClean="0">
                <a:latin typeface="+mn-lt"/>
              </a:rPr>
              <a:t>Signal</a:t>
            </a:r>
          </a:p>
          <a:p>
            <a:r>
              <a:rPr lang="en-US" sz="1600" b="1" i="0" dirty="0" smtClean="0">
                <a:latin typeface="+mn-lt"/>
              </a:rPr>
              <a:t>vector</a:t>
            </a:r>
            <a:endParaRPr lang="en-US" sz="1600" b="1" i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28000" cy="990600"/>
          </a:xfrm>
        </p:spPr>
        <p:txBody>
          <a:bodyPr/>
          <a:lstStyle/>
          <a:p>
            <a:r>
              <a:rPr lang="en-US" dirty="0" smtClean="0"/>
              <a:t>FFT: Fast Fourier Transform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800" dirty="0" smtClean="0"/>
              <a:t>FFT is an </a:t>
            </a:r>
            <a:r>
              <a:rPr lang="en-US" sz="2800" b="1" u="sng" dirty="0" smtClean="0"/>
              <a:t>algorithm</a:t>
            </a:r>
            <a:r>
              <a:rPr lang="en-US" sz="2800" dirty="0" smtClean="0"/>
              <a:t> for computing the DFT</a:t>
            </a:r>
          </a:p>
          <a:p>
            <a:pPr lvl="3"/>
            <a:endParaRPr lang="en-US" sz="1800" dirty="0" smtClean="0"/>
          </a:p>
          <a:p>
            <a:r>
              <a:rPr lang="en-US" sz="2800" dirty="0" smtClean="0"/>
              <a:t>N 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N  versus  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operations</a:t>
            </a:r>
          </a:p>
          <a:p>
            <a:pPr lvl="1"/>
            <a:r>
              <a:rPr lang="en-US" sz="2400" dirty="0" smtClean="0"/>
              <a:t>Count multiplications (and additions)</a:t>
            </a:r>
          </a:p>
          <a:p>
            <a:pPr lvl="1"/>
            <a:r>
              <a:rPr lang="en-US" sz="2400" dirty="0" smtClean="0"/>
              <a:t>For example, when N = 1024 = 2</a:t>
            </a:r>
            <a:r>
              <a:rPr lang="en-US" sz="2400" baseline="30000" dirty="0" smtClean="0"/>
              <a:t>10</a:t>
            </a:r>
          </a:p>
          <a:p>
            <a:pPr lvl="1"/>
            <a:r>
              <a:rPr lang="en-US" sz="2400" dirty="0" smtClean="0"/>
              <a:t>≈10,000 ops vs. ≈1,000,000 operations</a:t>
            </a:r>
          </a:p>
          <a:p>
            <a:pPr lvl="1"/>
            <a:r>
              <a:rPr lang="en-US" sz="2400" dirty="0" smtClean="0"/>
              <a:t>≈1000 times faster</a:t>
            </a:r>
          </a:p>
          <a:p>
            <a:pPr lvl="3"/>
            <a:endParaRPr lang="en-US" sz="1800" dirty="0" smtClean="0"/>
          </a:p>
          <a:p>
            <a:r>
              <a:rPr lang="en-US" sz="2800" dirty="0" smtClean="0"/>
              <a:t>What about N=256, how much faster?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Zero-Padding</a:t>
            </a:r>
            <a:r>
              <a:rPr lang="en-US" dirty="0" smtClean="0">
                <a:sym typeface="Wingdings" pitchFamily="2" charset="2"/>
              </a:rPr>
              <a:t> gives denser FREQUENCY SAMPLING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dirty="0" smtClean="0"/>
              <a:t>Want many samples of DTFT</a:t>
            </a:r>
          </a:p>
          <a:p>
            <a:pPr lvl="1"/>
            <a:r>
              <a:rPr lang="en-US" dirty="0" smtClean="0"/>
              <a:t>WHY?  to make a smooth plot</a:t>
            </a:r>
          </a:p>
          <a:p>
            <a:pPr lvl="1"/>
            <a:r>
              <a:rPr lang="en-US" dirty="0" smtClean="0"/>
              <a:t>Finite signal length (L)</a:t>
            </a:r>
          </a:p>
          <a:p>
            <a:pPr lvl="1"/>
            <a:r>
              <a:rPr lang="en-US" dirty="0" smtClean="0"/>
              <a:t>Finite number of frequencies (N)</a:t>
            </a:r>
          </a:p>
          <a:p>
            <a:pPr lvl="1"/>
            <a:r>
              <a:rPr lang="en-US" dirty="0" smtClean="0"/>
              <a:t>Thus, we need</a:t>
            </a:r>
          </a:p>
        </p:txBody>
      </p:sp>
      <p:graphicFrame>
        <p:nvGraphicFramePr>
          <p:cNvPr id="9" name="Object 1"/>
          <p:cNvGraphicFramePr>
            <a:graphicFrameLocks noGrp="1" noChangeAspect="1"/>
          </p:cNvGraphicFramePr>
          <p:nvPr/>
        </p:nvGraphicFramePr>
        <p:xfrm>
          <a:off x="1158875" y="4572000"/>
          <a:ext cx="3538537" cy="1042987"/>
        </p:xfrm>
        <a:graphic>
          <a:graphicData uri="http://schemas.openxmlformats.org/presentationml/2006/ole">
            <p:oleObj spid="_x0000_s59393" name="Equation" r:id="rId3" imgW="1460160" imgH="431640" progId="Equation.3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Grp="1" noChangeAspect="1"/>
          </p:cNvGraphicFramePr>
          <p:nvPr/>
        </p:nvGraphicFramePr>
        <p:xfrm>
          <a:off x="3989387" y="5562600"/>
          <a:ext cx="4849813" cy="515938"/>
        </p:xfrm>
        <a:graphic>
          <a:graphicData uri="http://schemas.openxmlformats.org/presentationml/2006/ole">
            <p:oleObj spid="_x0000_s59394" name="Equation" r:id="rId4" imgW="2145960" imgH="22860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Grp="1" noChangeAspect="1"/>
          </p:cNvGraphicFramePr>
          <p:nvPr/>
        </p:nvGraphicFramePr>
        <p:xfrm>
          <a:off x="3745865" y="3810000"/>
          <a:ext cx="5321300" cy="550862"/>
        </p:xfrm>
        <a:graphic>
          <a:graphicData uri="http://schemas.openxmlformats.org/presentationml/2006/ole">
            <p:oleObj spid="_x0000_s59395" name="Equation" r:id="rId5" imgW="2197080" imgH="22860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flipV="1">
            <a:off x="4267200" y="5029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066800"/>
          </a:xfrm>
        </p:spPr>
        <p:txBody>
          <a:bodyPr/>
          <a:lstStyle/>
          <a:p>
            <a:r>
              <a:rPr lang="en-US" dirty="0" smtClean="0"/>
              <a:t>Zero-Padding with the 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dirty="0" smtClean="0"/>
              <a:t>Get many samples of DTFT</a:t>
            </a:r>
          </a:p>
          <a:p>
            <a:pPr lvl="1"/>
            <a:r>
              <a:rPr lang="en-US" dirty="0" smtClean="0"/>
              <a:t>Finite signal length (L)</a:t>
            </a:r>
          </a:p>
          <a:p>
            <a:pPr lvl="1"/>
            <a:r>
              <a:rPr lang="en-US" dirty="0" smtClean="0"/>
              <a:t>Finite number of frequencies (N)</a:t>
            </a:r>
          </a:p>
          <a:p>
            <a:pPr lvl="1"/>
            <a:r>
              <a:rPr lang="en-US" dirty="0" smtClean="0"/>
              <a:t>Thus, we need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15</a:t>
            </a:fld>
            <a:endParaRPr lang="en-US" altLang="en-US"/>
          </a:p>
        </p:txBody>
      </p:sp>
      <p:graphicFrame>
        <p:nvGraphicFramePr>
          <p:cNvPr id="180228" name="Object 4"/>
          <p:cNvGraphicFramePr>
            <a:graphicFrameLocks noGrp="1" noChangeAspect="1"/>
          </p:cNvGraphicFramePr>
          <p:nvPr/>
        </p:nvGraphicFramePr>
        <p:xfrm>
          <a:off x="3746500" y="3278188"/>
          <a:ext cx="5321300" cy="550862"/>
        </p:xfrm>
        <a:graphic>
          <a:graphicData uri="http://schemas.openxmlformats.org/presentationml/2006/ole">
            <p:oleObj spid="_x0000_s14338" name="Equation" r:id="rId3" imgW="2197080" imgH="228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1849" y="3925431"/>
            <a:ext cx="81873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In MATLAB</a:t>
            </a:r>
          </a:p>
          <a:p>
            <a:pPr marL="914400" indent="-452438">
              <a:buFont typeface="Arial" pitchFamily="34" charset="0"/>
              <a:buChar char="•"/>
            </a:pPr>
            <a:r>
              <a:rPr lang="en-US" sz="2800" i="0" dirty="0" smtClean="0">
                <a:latin typeface="+mj-lt"/>
              </a:rPr>
              <a:t>Use    </a:t>
            </a:r>
            <a:r>
              <a:rPr lang="en-US" sz="2800" b="1" i="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800" b="1" i="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fft</a:t>
            </a:r>
            <a:r>
              <a:rPr lang="en-US" sz="2800" b="1" i="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i="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x,N</a:t>
            </a:r>
            <a:r>
              <a:rPr lang="en-US" sz="2800" b="1" i="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14400" indent="-452438">
              <a:buFont typeface="Arial" pitchFamily="34" charset="0"/>
              <a:buChar char="•"/>
            </a:pPr>
            <a:r>
              <a:rPr lang="en-US" sz="2800" i="0" dirty="0" smtClean="0">
                <a:latin typeface="+mn-lt"/>
              </a:rPr>
              <a:t>With</a:t>
            </a:r>
            <a:r>
              <a:rPr lang="en-US" sz="2800" i="0" dirty="0" smtClean="0"/>
              <a:t>  </a:t>
            </a:r>
            <a:r>
              <a:rPr lang="en-US" sz="2800" b="1" i="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L=length(x)</a:t>
            </a:r>
            <a:r>
              <a:rPr lang="en-US" sz="2800" b="1" i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i="0" dirty="0" smtClean="0">
                <a:latin typeface="Arial" pitchFamily="34" charset="0"/>
                <a:cs typeface="Courier New" pitchFamily="49" charset="0"/>
              </a:rPr>
              <a:t>less than N</a:t>
            </a:r>
          </a:p>
          <a:p>
            <a:pPr marL="914400" indent="-452438">
              <a:buFont typeface="Arial" pitchFamily="34" charset="0"/>
              <a:buChar char="•"/>
            </a:pPr>
            <a:r>
              <a:rPr lang="en-US" sz="2800" i="0" dirty="0" smtClean="0">
                <a:latin typeface="+mn-lt"/>
              </a:rPr>
              <a:t>Define </a:t>
            </a:r>
            <a:r>
              <a:rPr lang="en-US" sz="2800" b="1" i="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xpadtoN</a:t>
            </a:r>
            <a:r>
              <a:rPr lang="en-US" sz="2800" b="1" i="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sz="2800" b="1" i="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x,zeros</a:t>
            </a:r>
            <a:r>
              <a:rPr lang="en-US" sz="2800" b="1" i="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(1,N-L)];</a:t>
            </a:r>
          </a:p>
          <a:p>
            <a:pPr marL="914400" indent="-452438">
              <a:buFont typeface="Arial" pitchFamily="34" charset="0"/>
              <a:buChar char="•"/>
            </a:pPr>
            <a:r>
              <a:rPr lang="en-US" sz="2800" i="0" dirty="0" smtClean="0">
                <a:latin typeface="+mn-lt"/>
              </a:rPr>
              <a:t>Take the N-pt DFT of  </a:t>
            </a:r>
            <a:r>
              <a:rPr lang="en-US" sz="2800" b="1" i="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xpadtoN</a:t>
            </a:r>
            <a:endParaRPr lang="en-US" sz="2800" b="1" i="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572000" y="3733800"/>
            <a:ext cx="4572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periodic in k  (frequency domain)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800" dirty="0" smtClean="0"/>
              <a:t>Since DTFT is periodic in frequency, the DFT must also be periodic in k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What about Negative indices and Conjugate Symmetry?</a:t>
            </a:r>
            <a:endParaRPr lang="en-US" sz="2800" dirty="0"/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/>
        </p:nvGraphicFramePr>
        <p:xfrm>
          <a:off x="70335" y="2606490"/>
          <a:ext cx="8874125" cy="1051110"/>
        </p:xfrm>
        <a:graphic>
          <a:graphicData uri="http://schemas.openxmlformats.org/presentationml/2006/ole">
            <p:oleObj spid="_x0000_s63489" name="Equation" r:id="rId3" imgW="4051080" imgH="48240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Grp="1" noChangeAspect="1"/>
          </p:cNvGraphicFramePr>
          <p:nvPr/>
        </p:nvGraphicFramePr>
        <p:xfrm>
          <a:off x="1220153" y="4672012"/>
          <a:ext cx="3922712" cy="1576388"/>
        </p:xfrm>
        <a:graphic>
          <a:graphicData uri="http://schemas.openxmlformats.org/presentationml/2006/ole">
            <p:oleObj spid="_x0000_s63490" name="Equation" r:id="rId4" imgW="1790640" imgH="723600" progId="Equation.3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Grp="1" noChangeAspect="1"/>
          </p:cNvGraphicFramePr>
          <p:nvPr/>
        </p:nvGraphicFramePr>
        <p:xfrm>
          <a:off x="6002513" y="4267200"/>
          <a:ext cx="2058987" cy="2046288"/>
        </p:xfrm>
        <a:graphic>
          <a:graphicData uri="http://schemas.openxmlformats.org/presentationml/2006/ole">
            <p:oleObj spid="_x0000_s63491" name="Equation" r:id="rId5" imgW="939600" imgH="93960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flipV="1">
            <a:off x="6248400" y="3124200"/>
            <a:ext cx="53340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Periodicity in Frequency Index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17</a:t>
            </a:fld>
            <a:endParaRPr lang="en-US" altLang="en-US"/>
          </a:p>
        </p:txBody>
      </p:sp>
      <p:graphicFrame>
        <p:nvGraphicFramePr>
          <p:cNvPr id="168963" name="Object 3"/>
          <p:cNvGraphicFramePr>
            <a:graphicFrameLocks noGrp="1" noChangeAspect="1"/>
          </p:cNvGraphicFramePr>
          <p:nvPr/>
        </p:nvGraphicFramePr>
        <p:xfrm>
          <a:off x="1644650" y="4612640"/>
          <a:ext cx="5467350" cy="482600"/>
        </p:xfrm>
        <a:graphic>
          <a:graphicData uri="http://schemas.openxmlformats.org/presentationml/2006/ole">
            <p:oleObj spid="_x0000_s16386" name="Equation" r:id="rId3" imgW="2577960" imgH="228600" progId="Equation.3">
              <p:embed/>
            </p:oleObj>
          </a:graphicData>
        </a:graphic>
      </p:graphicFrame>
      <p:pic>
        <p:nvPicPr>
          <p:cNvPr id="168966" name="Picture 6" descr="C:\Users\asdf\Downloads\discrete_spectrum_DFTreor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00" y="2824480"/>
            <a:ext cx="8943627" cy="1634745"/>
          </a:xfrm>
          <a:prstGeom prst="rect">
            <a:avLst/>
          </a:prstGeom>
          <a:noFill/>
        </p:spPr>
      </p:pic>
      <p:graphicFrame>
        <p:nvGraphicFramePr>
          <p:cNvPr id="6" name="Object 6"/>
          <p:cNvGraphicFramePr>
            <a:graphicFrameLocks noGrp="1" noChangeAspect="1"/>
          </p:cNvGraphicFramePr>
          <p:nvPr/>
        </p:nvGraphicFramePr>
        <p:xfrm>
          <a:off x="4609148" y="1709103"/>
          <a:ext cx="3986212" cy="965200"/>
        </p:xfrm>
        <a:graphic>
          <a:graphicData uri="http://schemas.openxmlformats.org/presentationml/2006/ole">
            <p:oleObj spid="_x0000_s16387" name="Equation" r:id="rId5" imgW="1879560" imgH="457200" progId="Equation.3">
              <p:embed/>
            </p:oleObj>
          </a:graphicData>
        </a:graphic>
      </p:graphicFrame>
      <p:graphicFrame>
        <p:nvGraphicFramePr>
          <p:cNvPr id="168967" name="Object 7"/>
          <p:cNvGraphicFramePr>
            <a:graphicFrameLocks noGrp="1" noChangeAspect="1"/>
          </p:cNvGraphicFramePr>
          <p:nvPr/>
        </p:nvGraphicFramePr>
        <p:xfrm>
          <a:off x="1616075" y="5259070"/>
          <a:ext cx="3171825" cy="941388"/>
        </p:xfrm>
        <a:graphic>
          <a:graphicData uri="http://schemas.openxmlformats.org/presentationml/2006/ole">
            <p:oleObj spid="_x0000_s16388" name="Equation" r:id="rId6" imgW="1447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DFT pairs &amp;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637"/>
            <a:ext cx="8463280" cy="4729163"/>
          </a:xfrm>
        </p:spPr>
        <p:txBody>
          <a:bodyPr/>
          <a:lstStyle/>
          <a:p>
            <a:r>
              <a:rPr lang="en-US" sz="2800" dirty="0" smtClean="0"/>
              <a:t>Recall DTFT pairs because DFT is sampled DTFT</a:t>
            </a:r>
          </a:p>
          <a:p>
            <a:pPr lvl="1"/>
            <a:r>
              <a:rPr lang="en-US" sz="2400" dirty="0" smtClean="0"/>
              <a:t>See next two slides</a:t>
            </a:r>
          </a:p>
          <a:p>
            <a:r>
              <a:rPr lang="en-US" sz="2800" dirty="0" smtClean="0"/>
              <a:t>DFT acts on a finite-length signal, so we can use DTFT pairs &amp; properties for finite signals</a:t>
            </a:r>
          </a:p>
          <a:p>
            <a:pPr lvl="3"/>
            <a:endParaRPr lang="en-US" sz="1800" dirty="0" smtClean="0"/>
          </a:p>
          <a:p>
            <a:r>
              <a:rPr lang="en-US" sz="2800" u="sng" dirty="0" smtClean="0"/>
              <a:t>Want DFT properties related to computation</a:t>
            </a:r>
          </a:p>
          <a:p>
            <a:pPr lvl="3"/>
            <a:endParaRPr lang="en-US" sz="1800" dirty="0" smtClean="0"/>
          </a:p>
          <a:p>
            <a:r>
              <a:rPr lang="en-US" sz="2800" dirty="0" smtClean="0"/>
              <a:t>And, we will concentrate on one more pair:</a:t>
            </a:r>
          </a:p>
          <a:p>
            <a:pPr lvl="1"/>
            <a:r>
              <a:rPr lang="en-US" sz="2400" dirty="0" smtClean="0"/>
              <a:t>DTFT and DFT of finite sinusoid (or </a:t>
            </a:r>
            <a:r>
              <a:rPr lang="en-US" sz="2400" dirty="0" err="1" smtClean="0"/>
              <a:t>cexp</a:t>
            </a:r>
            <a:r>
              <a:rPr lang="en-US" sz="2400" dirty="0" smtClean="0"/>
              <a:t>)</a:t>
            </a:r>
          </a:p>
          <a:p>
            <a:pPr lvl="2"/>
            <a:r>
              <a:rPr lang="en-US" sz="2000" dirty="0" smtClean="0"/>
              <a:t>Length-L signal</a:t>
            </a:r>
          </a:p>
          <a:p>
            <a:pPr lvl="2"/>
            <a:r>
              <a:rPr lang="en-US" sz="2000" dirty="0" smtClean="0"/>
              <a:t>N-pt DFT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226305" name="Picture 1" descr="C:\Users\asdf\Downloads\DTFTpai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" y="99060"/>
            <a:ext cx="8892540" cy="665988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 bwMode="auto">
          <a:xfrm>
            <a:off x="487680" y="4348480"/>
            <a:ext cx="844296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508000" y="5293360"/>
            <a:ext cx="844296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57200" y="6238240"/>
            <a:ext cx="844296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28600" y="4724400"/>
            <a:ext cx="3990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These 3 signals have infinite length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9B6E71-E4B3-4643-9998-39438031B0F3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License Info for </a:t>
            </a:r>
            <a:r>
              <a:rPr lang="en-US" sz="3600" dirty="0" err="1" smtClean="0">
                <a:ea typeface="ＭＳ Ｐゴシック" pitchFamily="34" charset="-128"/>
              </a:rPr>
              <a:t>DSPFirst</a:t>
            </a:r>
            <a:r>
              <a:rPr lang="en-US" sz="3600" dirty="0" smtClean="0">
                <a:ea typeface="ＭＳ Ｐゴシック" pitchFamily="34" charset="-128"/>
              </a:rPr>
              <a:t> Slides</a:t>
            </a:r>
          </a:p>
        </p:txBody>
      </p:sp>
      <p:sp>
        <p:nvSpPr>
          <p:cNvPr id="286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This work released under a </a:t>
            </a:r>
            <a:r>
              <a:rPr lang="en-US" sz="2400" smtClean="0">
                <a:ea typeface="ＭＳ Ｐゴシック" pitchFamily="34" charset="-128"/>
                <a:hlinkClick r:id="rId2"/>
              </a:rPr>
              <a:t>Creative Commons License</a:t>
            </a:r>
            <a:r>
              <a:rPr lang="en-US" sz="2400" smtClean="0">
                <a:ea typeface="ＭＳ Ｐゴシック" pitchFamily="34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pitchFamily="34" charset="0"/>
                <a:ea typeface="ＭＳ Ｐゴシック" pitchFamily="34" charset="-128"/>
              </a:rPr>
              <a:t> </a:t>
            </a:r>
            <a:endParaRPr lang="en-US" sz="1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pitchFamily="34" charset="0"/>
                <a:ea typeface="ＭＳ Ｐゴシック" pitchFamily="34" charset="-128"/>
                <a:hlinkClick r:id="rId3"/>
              </a:rPr>
              <a:t>Full Text of the License</a:t>
            </a:r>
            <a:endParaRPr lang="en-US" sz="1800" smtClean="0">
              <a:latin typeface="Verdana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pitchFamily="34" charset="0"/>
                <a:ea typeface="ＭＳ Ｐゴシック" pitchFamily="34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/>
              <a:t>DTFT Pairs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pic>
        <p:nvPicPr>
          <p:cNvPr id="16" name="Picture 3" descr="tab08_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9400"/>
            <a:ext cx="8686800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pic>
        <p:nvPicPr>
          <p:cNvPr id="199681" name="Picture 1" descr="C:\Users\asdf\Downloads\DTFTproperties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48" y="0"/>
            <a:ext cx="6734104" cy="68580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21</a:t>
            </a:fld>
            <a:endParaRPr lang="en-US" alt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18160" y="5872480"/>
            <a:ext cx="844296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518160" y="4216400"/>
            <a:ext cx="844296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518160" y="3677920"/>
            <a:ext cx="844296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28600" y="3733800"/>
            <a:ext cx="497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These 3 properties involve circular indexing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pic>
        <p:nvPicPr>
          <p:cNvPr id="16" name="Picture 3" descr="tab08_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"/>
            <a:ext cx="6053137" cy="66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Property not the same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437"/>
            <a:ext cx="8544560" cy="4729163"/>
          </a:xfrm>
        </p:spPr>
        <p:txBody>
          <a:bodyPr/>
          <a:lstStyle/>
          <a:p>
            <a:r>
              <a:rPr lang="en-US" u="sng" dirty="0" smtClean="0"/>
              <a:t>Almost true for DFT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Convolution maps to multiplication of transforms</a:t>
            </a:r>
          </a:p>
          <a:p>
            <a:r>
              <a:rPr lang="en-US" dirty="0" smtClean="0"/>
              <a:t>Need a different kind of convolution</a:t>
            </a:r>
          </a:p>
          <a:p>
            <a:pPr lvl="1"/>
            <a:r>
              <a:rPr lang="en-US" dirty="0" smtClean="0"/>
              <a:t>CIRCULAR CONVOLUTION</a:t>
            </a:r>
          </a:p>
          <a:p>
            <a:pPr lvl="1"/>
            <a:r>
              <a:rPr lang="en-US" dirty="0" smtClean="0"/>
              <a:t>LATER in an advanced DSP course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Likewise, for Time-Shifting</a:t>
            </a:r>
          </a:p>
          <a:p>
            <a:pPr lvl="1"/>
            <a:r>
              <a:rPr lang="en-US" dirty="0" smtClean="0"/>
              <a:t>Has to be circular</a:t>
            </a:r>
          </a:p>
          <a:p>
            <a:pPr lvl="1"/>
            <a:r>
              <a:rPr lang="en-US" dirty="0" smtClean="0"/>
              <a:t>Because the “n” domain is also periodic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Delay Property of DFT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171950"/>
          </a:xfrm>
        </p:spPr>
        <p:txBody>
          <a:bodyPr/>
          <a:lstStyle/>
          <a:p>
            <a:r>
              <a:rPr lang="en-US" sz="2800" dirty="0" smtClean="0"/>
              <a:t>Recall DTFT property for time shifting:</a:t>
            </a:r>
          </a:p>
          <a:p>
            <a:endParaRPr lang="en-US" sz="2800" dirty="0" smtClean="0"/>
          </a:p>
          <a:p>
            <a:pPr lvl="1">
              <a:buNone/>
            </a:pPr>
            <a:endParaRPr lang="en-US" sz="2400" dirty="0" smtClean="0"/>
          </a:p>
          <a:p>
            <a:r>
              <a:rPr lang="en-US" sz="2800" dirty="0" smtClean="0"/>
              <a:t>Expected DFT property via </a:t>
            </a:r>
            <a:r>
              <a:rPr lang="en-US" sz="2800" b="1" u="sng" dirty="0" smtClean="0"/>
              <a:t>frequency sampling</a:t>
            </a:r>
          </a:p>
          <a:p>
            <a:endParaRPr lang="en-US" sz="2800" b="1" u="sng" dirty="0" smtClean="0"/>
          </a:p>
          <a:p>
            <a:endParaRPr lang="en-US" sz="2800" b="1" u="sng" dirty="0" smtClean="0"/>
          </a:p>
          <a:p>
            <a:r>
              <a:rPr lang="en-US" sz="2800" dirty="0" smtClean="0"/>
              <a:t>Indices such as            must be evaluated modulo-N because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dirty="0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2878247" y="4055953"/>
            <a:ext cx="339505" cy="1066799"/>
          </a:xfrm>
          <a:prstGeom prst="leftBrace">
            <a:avLst>
              <a:gd name="adj1" fmla="val 36111"/>
              <a:gd name="adj2" fmla="val 5015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1143000" y="2362200"/>
          <a:ext cx="6729413" cy="642937"/>
        </p:xfrm>
        <a:graphic>
          <a:graphicData uri="http://schemas.openxmlformats.org/presentationml/2006/ole">
            <p:oleObj spid="_x0000_s74757" name="Equation" r:id="rId3" imgW="2387520" imgH="228600" progId="Equation.3">
              <p:embed/>
            </p:oleObj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896937" y="3886200"/>
          <a:ext cx="7408863" cy="679450"/>
        </p:xfrm>
        <a:graphic>
          <a:graphicData uri="http://schemas.openxmlformats.org/presentationml/2006/ole">
            <p:oleObj spid="_x0000_s74758" name="Equation" r:id="rId4" imgW="2628720" imgH="241200" progId="Equation.3">
              <p:embed/>
            </p:oleObj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3371850" y="4697413"/>
          <a:ext cx="1143000" cy="661987"/>
        </p:xfrm>
        <a:graphic>
          <a:graphicData uri="http://schemas.openxmlformats.org/presentationml/2006/ole">
            <p:oleObj spid="_x0000_s74759" name="Equation" r:id="rId5" imgW="393480" imgH="228600" progId="Equation.3">
              <p:embed/>
            </p:oleObj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3962400" y="5375275"/>
          <a:ext cx="4759325" cy="644525"/>
        </p:xfrm>
        <a:graphic>
          <a:graphicData uri="http://schemas.openxmlformats.org/presentationml/2006/ole">
            <p:oleObj spid="_x0000_s74760" name="Equation" r:id="rId6" imgW="1688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DTFT of a Length-L 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800" dirty="0" smtClean="0"/>
              <a:t>Know DTFT of finite rectangular pulse</a:t>
            </a:r>
          </a:p>
          <a:p>
            <a:pPr lvl="1"/>
            <a:r>
              <a:rPr lang="en-US" sz="2400" dirty="0" err="1" smtClean="0"/>
              <a:t>Dirichlet</a:t>
            </a:r>
            <a:r>
              <a:rPr lang="en-US" sz="2400" dirty="0" smtClean="0"/>
              <a:t> form and a linear phase term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800" dirty="0" smtClean="0"/>
          </a:p>
          <a:p>
            <a:r>
              <a:rPr lang="en-US" sz="2800" dirty="0" smtClean="0"/>
              <a:t>Use frequency-sampling to get DFT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144386" name="Object 2"/>
          <p:cNvGraphicFramePr>
            <a:graphicFrameLocks noGrp="1" noChangeAspect="1"/>
          </p:cNvGraphicFramePr>
          <p:nvPr/>
        </p:nvGraphicFramePr>
        <p:xfrm>
          <a:off x="762000" y="2667000"/>
          <a:ext cx="7885112" cy="1071563"/>
        </p:xfrm>
        <a:graphic>
          <a:graphicData uri="http://schemas.openxmlformats.org/presentationml/2006/ole">
            <p:oleObj spid="_x0000_s17410" name="Equation" r:id="rId3" imgW="3352680" imgH="457200" progId="Equation.3">
              <p:embed/>
            </p:oleObj>
          </a:graphicData>
        </a:graphic>
      </p:graphicFrame>
      <p:sp>
        <p:nvSpPr>
          <p:cNvPr id="9" name="Left Brace 8"/>
          <p:cNvSpPr/>
          <p:nvPr/>
        </p:nvSpPr>
        <p:spPr bwMode="auto">
          <a:xfrm rot="16200000">
            <a:off x="6347887" y="3029793"/>
            <a:ext cx="339505" cy="1442720"/>
          </a:xfrm>
          <a:prstGeom prst="leftBrace">
            <a:avLst>
              <a:gd name="adj1" fmla="val 36111"/>
              <a:gd name="adj2" fmla="val 5015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Object 4"/>
          <p:cNvGraphicFramePr>
            <a:graphicFrameLocks noGrp="1" noChangeAspect="1"/>
          </p:cNvGraphicFramePr>
          <p:nvPr/>
        </p:nvGraphicFramePr>
        <p:xfrm>
          <a:off x="5715000" y="3962400"/>
          <a:ext cx="2164731" cy="774065"/>
        </p:xfrm>
        <a:graphic>
          <a:graphicData uri="http://schemas.openxmlformats.org/presentationml/2006/ole">
            <p:oleObj spid="_x0000_s17412" name="Equation" r:id="rId4" imgW="1206360" imgH="431640" progId="Equation.3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Grp="1" noChangeAspect="1"/>
          </p:cNvGraphicFramePr>
          <p:nvPr/>
        </p:nvGraphicFramePr>
        <p:xfrm>
          <a:off x="533400" y="5486400"/>
          <a:ext cx="8196263" cy="865764"/>
        </p:xfrm>
        <a:graphic>
          <a:graphicData uri="http://schemas.openxmlformats.org/presentationml/2006/ole">
            <p:oleObj spid="_x0000_s17413" name="Equation" r:id="rId5" imgW="40766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DTFT of a </a:t>
            </a:r>
            <a:r>
              <a:rPr lang="en-US" u="sng" dirty="0" smtClean="0"/>
              <a:t>Finite</a:t>
            </a:r>
            <a:r>
              <a:rPr lang="en-US" dirty="0" smtClean="0"/>
              <a:t> Length Complex Exponential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800" dirty="0" smtClean="0"/>
              <a:t>Know DTFT of finite rectangular pulse</a:t>
            </a:r>
          </a:p>
          <a:p>
            <a:pPr lvl="1"/>
            <a:r>
              <a:rPr lang="en-US" sz="2400" dirty="0" err="1" smtClean="0"/>
              <a:t>Dirichlet</a:t>
            </a:r>
            <a:r>
              <a:rPr lang="en-US" sz="2400" dirty="0" smtClean="0"/>
              <a:t> form and a linear phase term</a:t>
            </a:r>
          </a:p>
          <a:p>
            <a:pPr lvl="2"/>
            <a:endParaRPr lang="en-US" sz="2000" dirty="0" smtClean="0"/>
          </a:p>
          <a:p>
            <a:endParaRPr lang="en-US" sz="2800" dirty="0" smtClean="0"/>
          </a:p>
          <a:p>
            <a:pPr lvl="2"/>
            <a:endParaRPr lang="en-US" sz="2000" dirty="0" smtClean="0"/>
          </a:p>
          <a:p>
            <a:endParaRPr lang="en-US" sz="2800" dirty="0" smtClean="0"/>
          </a:p>
          <a:p>
            <a:pPr lvl="2"/>
            <a:endParaRPr lang="en-US" sz="2000" dirty="0" smtClean="0"/>
          </a:p>
          <a:p>
            <a:r>
              <a:rPr lang="en-US" sz="2800" dirty="0" smtClean="0"/>
              <a:t>Use frequency-shift property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26</a:t>
            </a:fld>
            <a:endParaRPr lang="en-US" altLang="en-US"/>
          </a:p>
        </p:txBody>
      </p:sp>
      <p:graphicFrame>
        <p:nvGraphicFramePr>
          <p:cNvPr id="144386" name="Object 2"/>
          <p:cNvGraphicFramePr>
            <a:graphicFrameLocks noGrp="1" noChangeAspect="1"/>
          </p:cNvGraphicFramePr>
          <p:nvPr/>
        </p:nvGraphicFramePr>
        <p:xfrm>
          <a:off x="531813" y="2571025"/>
          <a:ext cx="7885112" cy="1071563"/>
        </p:xfrm>
        <a:graphic>
          <a:graphicData uri="http://schemas.openxmlformats.org/presentationml/2006/ole">
            <p:oleObj spid="_x0000_s75778" name="Equation" r:id="rId3" imgW="3352680" imgH="457200" progId="Equation.3">
              <p:embed/>
            </p:oleObj>
          </a:graphicData>
        </a:graphic>
      </p:graphicFrame>
      <p:graphicFrame>
        <p:nvGraphicFramePr>
          <p:cNvPr id="144387" name="Object 3"/>
          <p:cNvGraphicFramePr>
            <a:graphicFrameLocks noGrp="1" noChangeAspect="1"/>
          </p:cNvGraphicFramePr>
          <p:nvPr/>
        </p:nvGraphicFramePr>
        <p:xfrm>
          <a:off x="241172" y="5199777"/>
          <a:ext cx="8781317" cy="1020717"/>
        </p:xfrm>
        <a:graphic>
          <a:graphicData uri="http://schemas.openxmlformats.org/presentationml/2006/ole">
            <p:oleObj spid="_x0000_s75779" name="Equation" r:id="rId4" imgW="4140000" imgH="482400" progId="Equation.3">
              <p:embed/>
            </p:oleObj>
          </a:graphicData>
        </a:graphic>
      </p:graphicFrame>
      <p:sp>
        <p:nvSpPr>
          <p:cNvPr id="9" name="Left Brace 8"/>
          <p:cNvSpPr/>
          <p:nvPr/>
        </p:nvSpPr>
        <p:spPr bwMode="auto">
          <a:xfrm rot="16200000">
            <a:off x="6109127" y="2953593"/>
            <a:ext cx="339505" cy="1442720"/>
          </a:xfrm>
          <a:prstGeom prst="leftBrace">
            <a:avLst>
              <a:gd name="adj1" fmla="val 36111"/>
              <a:gd name="adj2" fmla="val 5015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Object 4"/>
          <p:cNvGraphicFramePr>
            <a:graphicFrameLocks noGrp="1" noChangeAspect="1"/>
          </p:cNvGraphicFramePr>
          <p:nvPr/>
        </p:nvGraphicFramePr>
        <p:xfrm>
          <a:off x="5374639" y="3889375"/>
          <a:ext cx="2164731" cy="774065"/>
        </p:xfrm>
        <a:graphic>
          <a:graphicData uri="http://schemas.openxmlformats.org/presentationml/2006/ole">
            <p:oleObj spid="_x0000_s75780" name="Equation" r:id="rId5" imgW="1206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DTFT of a </a:t>
            </a:r>
            <a:r>
              <a:rPr lang="en-US" u="sng" dirty="0" smtClean="0"/>
              <a:t>Finite</a:t>
            </a:r>
            <a:r>
              <a:rPr lang="en-US" dirty="0" smtClean="0"/>
              <a:t> Length Complex Exponential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800" dirty="0" smtClean="0"/>
              <a:t>Know DTFT, so we can sample in frequency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Thus, the N-point DFT is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144387" name="Object 3"/>
          <p:cNvGraphicFramePr>
            <a:graphicFrameLocks noGrp="1" noChangeAspect="1"/>
          </p:cNvGraphicFramePr>
          <p:nvPr/>
        </p:nvGraphicFramePr>
        <p:xfrm>
          <a:off x="457200" y="2114550"/>
          <a:ext cx="8412889" cy="977892"/>
        </p:xfrm>
        <a:graphic>
          <a:graphicData uri="http://schemas.openxmlformats.org/presentationml/2006/ole">
            <p:oleObj spid="_x0000_s18434" name="Equation" r:id="rId3" imgW="4140000" imgH="482400" progId="Equation.3">
              <p:embed/>
            </p:oleObj>
          </a:graphicData>
        </a:graphic>
      </p:graphicFrame>
      <p:graphicFrame>
        <p:nvGraphicFramePr>
          <p:cNvPr id="145412" name="Object 4"/>
          <p:cNvGraphicFramePr>
            <a:graphicFrameLocks noGrp="1" noChangeAspect="1"/>
          </p:cNvGraphicFramePr>
          <p:nvPr/>
        </p:nvGraphicFramePr>
        <p:xfrm>
          <a:off x="847408" y="3790950"/>
          <a:ext cx="5170487" cy="2579688"/>
        </p:xfrm>
        <a:graphic>
          <a:graphicData uri="http://schemas.openxmlformats.org/presentationml/2006/ole">
            <p:oleObj spid="_x0000_s18435" name="Equation" r:id="rId4" imgW="2438280" imgH="121896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6309360" y="4446270"/>
            <a:ext cx="2834640" cy="131703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850298867"/>
              </p:ext>
            </p:extLst>
          </p:nvPr>
        </p:nvGraphicFramePr>
        <p:xfrm>
          <a:off x="6537325" y="4875213"/>
          <a:ext cx="2335213" cy="835025"/>
        </p:xfrm>
        <a:graphic>
          <a:graphicData uri="http://schemas.openxmlformats.org/presentationml/2006/ole">
            <p:oleObj spid="_x0000_s18436" name="Equation" r:id="rId5" imgW="1206360" imgH="43164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92536" y="4438401"/>
            <a:ext cx="244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 smtClean="0">
                <a:latin typeface="+mn-lt"/>
              </a:rPr>
              <a:t>Dirichlet</a:t>
            </a:r>
            <a:r>
              <a:rPr lang="en-US" sz="2000" b="1" i="0" dirty="0" smtClean="0">
                <a:latin typeface="+mn-lt"/>
              </a:rPr>
              <a:t> Function</a:t>
            </a:r>
            <a:endParaRPr lang="en-US" sz="2000" b="1" i="0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129280" y="2952750"/>
            <a:ext cx="2956560" cy="2529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20-pt DFT of Complex Exponential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168962" name="Picture 2" descr="C:\Users\asdf\Downloads\complex_exp_FT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306" y="1371600"/>
            <a:ext cx="7759010" cy="3220720"/>
          </a:xfrm>
          <a:prstGeom prst="rect">
            <a:avLst/>
          </a:prstGeom>
          <a:noFill/>
        </p:spPr>
      </p:pic>
      <p:graphicFrame>
        <p:nvGraphicFramePr>
          <p:cNvPr id="168963" name="Object 3"/>
          <p:cNvGraphicFramePr>
            <a:graphicFrameLocks noGrp="1" noChangeAspect="1"/>
          </p:cNvGraphicFramePr>
          <p:nvPr/>
        </p:nvGraphicFramePr>
        <p:xfrm>
          <a:off x="42863" y="4649788"/>
          <a:ext cx="9077325" cy="1020762"/>
        </p:xfrm>
        <a:graphic>
          <a:graphicData uri="http://schemas.openxmlformats.org/presentationml/2006/ole">
            <p:oleObj spid="_x0000_s19458" name="Equation" r:id="rId4" imgW="4279680" imgH="482400" progId="Equation.3">
              <p:embed/>
            </p:oleObj>
          </a:graphicData>
        </a:graphic>
      </p:graphicFrame>
      <p:graphicFrame>
        <p:nvGraphicFramePr>
          <p:cNvPr id="168965" name="Object 5"/>
          <p:cNvGraphicFramePr>
            <a:graphicFrameLocks noGrp="1" noChangeAspect="1"/>
          </p:cNvGraphicFramePr>
          <p:nvPr/>
        </p:nvGraphicFramePr>
        <p:xfrm>
          <a:off x="397193" y="1470660"/>
          <a:ext cx="1724025" cy="509588"/>
        </p:xfrm>
        <a:graphic>
          <a:graphicData uri="http://schemas.openxmlformats.org/presentationml/2006/ole">
            <p:oleObj spid="_x0000_s19459" name="Equation" r:id="rId5" imgW="812520" imgH="241200" progId="Equation.3">
              <p:embed/>
            </p:oleObj>
          </a:graphicData>
        </a:graphic>
      </p:graphicFrame>
      <p:sp>
        <p:nvSpPr>
          <p:cNvPr id="11" name="Left Brace 10"/>
          <p:cNvSpPr/>
          <p:nvPr/>
        </p:nvSpPr>
        <p:spPr bwMode="auto">
          <a:xfrm rot="16200000">
            <a:off x="5738291" y="4522910"/>
            <a:ext cx="339505" cy="2387599"/>
          </a:xfrm>
          <a:prstGeom prst="leftBrace">
            <a:avLst>
              <a:gd name="adj1" fmla="val 36111"/>
              <a:gd name="adj2" fmla="val 5015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76132" name="Object 4"/>
          <p:cNvGraphicFramePr>
            <a:graphicFrameLocks noGrp="1" noChangeAspect="1"/>
          </p:cNvGraphicFramePr>
          <p:nvPr/>
        </p:nvGraphicFramePr>
        <p:xfrm>
          <a:off x="1168400" y="5921375"/>
          <a:ext cx="7102475" cy="835025"/>
        </p:xfrm>
        <a:graphic>
          <a:graphicData uri="http://schemas.openxmlformats.org/presentationml/2006/ole">
            <p:oleObj spid="_x0000_s19460" name="Equation" r:id="rId6" imgW="36702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4" y="371475"/>
            <a:ext cx="8861425" cy="923925"/>
          </a:xfrm>
        </p:spPr>
        <p:txBody>
          <a:bodyPr/>
          <a:lstStyle/>
          <a:p>
            <a:r>
              <a:rPr lang="en-US" dirty="0" smtClean="0"/>
              <a:t>20-pt DFT of Complex Exp: “on the grid”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69875" y="599186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599186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599186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169986" name="Picture 2" descr="C:\Users\asdf\Downloads\complex_exp_FT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924" y="1280160"/>
            <a:ext cx="7832439" cy="3251200"/>
          </a:xfrm>
          <a:prstGeom prst="rect">
            <a:avLst/>
          </a:prstGeom>
          <a:noFill/>
        </p:spPr>
      </p:pic>
      <p:graphicFrame>
        <p:nvGraphicFramePr>
          <p:cNvPr id="169987" name="Object 3"/>
          <p:cNvGraphicFramePr>
            <a:graphicFrameLocks noGrp="1" noChangeAspect="1"/>
          </p:cNvGraphicFramePr>
          <p:nvPr/>
        </p:nvGraphicFramePr>
        <p:xfrm>
          <a:off x="46355" y="4616378"/>
          <a:ext cx="8975725" cy="1003371"/>
        </p:xfrm>
        <a:graphic>
          <a:graphicData uri="http://schemas.openxmlformats.org/presentationml/2006/ole">
            <p:oleObj spid="_x0000_s20482" name="Equation" r:id="rId4" imgW="4305240" imgH="482400" progId="Equation.3">
              <p:embed/>
            </p:oleObj>
          </a:graphicData>
        </a:graphic>
      </p:graphicFrame>
      <p:graphicFrame>
        <p:nvGraphicFramePr>
          <p:cNvPr id="169988" name="Object 4"/>
          <p:cNvGraphicFramePr>
            <a:graphicFrameLocks noGrp="1" noChangeAspect="1"/>
          </p:cNvGraphicFramePr>
          <p:nvPr/>
        </p:nvGraphicFramePr>
        <p:xfrm>
          <a:off x="504825" y="1470025"/>
          <a:ext cx="1508125" cy="509588"/>
        </p:xfrm>
        <a:graphic>
          <a:graphicData uri="http://schemas.openxmlformats.org/presentationml/2006/ole">
            <p:oleObj spid="_x0000_s20483" name="Equation" r:id="rId5" imgW="711000" imgH="241200" progId="Equation.3">
              <p:embed/>
            </p:oleObj>
          </a:graphicData>
        </a:graphic>
      </p:graphicFrame>
      <p:sp>
        <p:nvSpPr>
          <p:cNvPr id="9" name="Left Brace 8"/>
          <p:cNvSpPr/>
          <p:nvPr/>
        </p:nvSpPr>
        <p:spPr bwMode="auto">
          <a:xfrm rot="16200000">
            <a:off x="5738291" y="4472110"/>
            <a:ext cx="339505" cy="2387599"/>
          </a:xfrm>
          <a:prstGeom prst="leftBrace">
            <a:avLst>
              <a:gd name="adj1" fmla="val 36111"/>
              <a:gd name="adj2" fmla="val 5015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69990" name="Object 6"/>
          <p:cNvGraphicFramePr>
            <a:graphicFrameLocks noGrp="1" noChangeAspect="1"/>
          </p:cNvGraphicFramePr>
          <p:nvPr/>
        </p:nvGraphicFramePr>
        <p:xfrm>
          <a:off x="1168400" y="5921375"/>
          <a:ext cx="7102475" cy="835025"/>
        </p:xfrm>
        <a:graphic>
          <a:graphicData uri="http://schemas.openxmlformats.org/presentationml/2006/ole">
            <p:oleObj spid="_x0000_s20484" name="Equation" r:id="rId6" imgW="36702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ASSIGNMENTS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This Lecture: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Chapter 8, Sections 8-1, 8-2 and 8-4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50-pt DFT of Sinusoid: zero padding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171010" name="Picture 2" descr="C:\Users\asdf\Downloads\complex_exp_FT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877" y="1554480"/>
            <a:ext cx="8028250" cy="3332480"/>
          </a:xfrm>
          <a:prstGeom prst="rect">
            <a:avLst/>
          </a:prstGeom>
          <a:noFill/>
        </p:spPr>
      </p:pic>
      <p:graphicFrame>
        <p:nvGraphicFramePr>
          <p:cNvPr id="171011" name="Object 3"/>
          <p:cNvGraphicFramePr>
            <a:graphicFrameLocks noGrp="1" noChangeAspect="1"/>
          </p:cNvGraphicFramePr>
          <p:nvPr/>
        </p:nvGraphicFramePr>
        <p:xfrm>
          <a:off x="227648" y="5001473"/>
          <a:ext cx="8774112" cy="1512992"/>
        </p:xfrm>
        <a:graphic>
          <a:graphicData uri="http://schemas.openxmlformats.org/presentationml/2006/ole">
            <p:oleObj spid="_x0000_s22530" name="Equation" r:id="rId4" imgW="4406760" imgH="761760" progId="Equation.3">
              <p:embed/>
            </p:oleObj>
          </a:graphicData>
        </a:graphic>
      </p:graphicFrame>
      <p:graphicFrame>
        <p:nvGraphicFramePr>
          <p:cNvPr id="171012" name="Object 4"/>
          <p:cNvGraphicFramePr>
            <a:graphicFrameLocks noGrp="1" noChangeAspect="1"/>
          </p:cNvGraphicFramePr>
          <p:nvPr/>
        </p:nvGraphicFramePr>
        <p:xfrm>
          <a:off x="3605848" y="1395413"/>
          <a:ext cx="2559050" cy="965200"/>
        </p:xfrm>
        <a:graphic>
          <a:graphicData uri="http://schemas.openxmlformats.org/presentationml/2006/ole">
            <p:oleObj spid="_x0000_s22531" name="Equation" r:id="rId5" imgW="1206360" imgH="4572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05600" y="4338320"/>
            <a:ext cx="37221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0" dirty="0" smtClean="0">
                <a:latin typeface="+mn-lt"/>
              </a:rPr>
              <a:t>?</a:t>
            </a:r>
            <a:endParaRPr lang="en-US" b="1" i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838200"/>
          </a:xfrm>
        </p:spPr>
        <p:txBody>
          <a:bodyPr/>
          <a:lstStyle/>
          <a:p>
            <a:r>
              <a:rPr lang="en-US" dirty="0" smtClean="0"/>
              <a:t>RECALL: </a:t>
            </a:r>
            <a:r>
              <a:rPr lang="en-US" dirty="0" err="1" smtClean="0"/>
              <a:t>BandPass</a:t>
            </a:r>
            <a:r>
              <a:rPr lang="en-US" dirty="0" smtClean="0"/>
              <a:t> Filter  (BPF)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080" y="3769360"/>
            <a:ext cx="2958054" cy="707886"/>
          </a:xfrm>
          <a:prstGeom prst="rect">
            <a:avLst/>
          </a:prstGeom>
          <a:solidFill>
            <a:srgbClr val="FFC000"/>
          </a:solidFill>
          <a:ln w="38100">
            <a:solidFill>
              <a:srgbClr val="FFA36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BPF is frequency shifted</a:t>
            </a:r>
          </a:p>
          <a:p>
            <a:r>
              <a:rPr lang="en-US" sz="2000" dirty="0" smtClean="0">
                <a:latin typeface="+mn-lt"/>
              </a:rPr>
              <a:t>version of LPF (below)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560" y="1849120"/>
            <a:ext cx="2852063" cy="1323439"/>
          </a:xfrm>
          <a:prstGeom prst="rect">
            <a:avLst/>
          </a:prstGeom>
          <a:solidFill>
            <a:srgbClr val="FFC000"/>
          </a:solidFill>
          <a:ln w="38100">
            <a:solidFill>
              <a:srgbClr val="FFA36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+mn-lt"/>
              </a:rPr>
              <a:t>Frequency shifting</a:t>
            </a:r>
          </a:p>
          <a:p>
            <a:r>
              <a:rPr lang="en-US" sz="2000" b="1" u="sng" dirty="0" smtClean="0">
                <a:latin typeface="+mn-lt"/>
              </a:rPr>
              <a:t>up and down </a:t>
            </a:r>
            <a:r>
              <a:rPr lang="en-US" sz="2000" dirty="0" smtClean="0">
                <a:latin typeface="+mn-lt"/>
              </a:rPr>
              <a:t>is done</a:t>
            </a:r>
          </a:p>
          <a:p>
            <a:r>
              <a:rPr lang="en-US" sz="2000" dirty="0" smtClean="0">
                <a:latin typeface="+mn-lt"/>
              </a:rPr>
              <a:t>by cosine multiplication</a:t>
            </a:r>
          </a:p>
          <a:p>
            <a:r>
              <a:rPr lang="en-US" sz="2000" dirty="0" smtClean="0">
                <a:latin typeface="+mn-lt"/>
              </a:rPr>
              <a:t>in the time domain</a:t>
            </a:r>
          </a:p>
        </p:txBody>
      </p:sp>
      <p:pic>
        <p:nvPicPr>
          <p:cNvPr id="104451" name="Picture 3" descr="C:\Users\asdf\Documents\Ddrive\VMwareShare\2026-s13\Lectures\Lect16\Hejw-ideal-BP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4901" y="1272539"/>
            <a:ext cx="6086860" cy="2392633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7528560" y="2458720"/>
            <a:ext cx="345440" cy="101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493000" y="1412240"/>
            <a:ext cx="5080" cy="18846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5476" name="Object 4"/>
          <p:cNvGraphicFramePr>
            <a:graphicFrameLocks noGrp="1" noChangeAspect="1"/>
          </p:cNvGraphicFramePr>
          <p:nvPr/>
        </p:nvGraphicFramePr>
        <p:xfrm>
          <a:off x="4479056" y="3942080"/>
          <a:ext cx="4524291" cy="2434273"/>
        </p:xfrm>
        <a:graphic>
          <a:graphicData uri="http://schemas.openxmlformats.org/presentationml/2006/ole">
            <p:oleObj spid="_x0000_s21506" name="Equation" r:id="rId4" imgW="2209680" imgH="1193760" progId="Equation.3">
              <p:embed/>
            </p:oleObj>
          </a:graphicData>
        </a:graphic>
      </p:graphicFrame>
      <p:pic>
        <p:nvPicPr>
          <p:cNvPr id="12" name="Picture 6" descr="C:\Users\asdf\Documents\Ddrive\VMwareShare\2026-s13\Lectures\Lect15\sinc_and_DTFT.png"/>
          <p:cNvPicPr>
            <a:picLocks noChangeAspect="1" noChangeArrowheads="1"/>
          </p:cNvPicPr>
          <p:nvPr/>
        </p:nvPicPr>
        <p:blipFill>
          <a:blip r:embed="rId5" cstate="print"/>
          <a:srcRect t="62000"/>
          <a:stretch>
            <a:fillRect/>
          </a:stretch>
        </p:blipFill>
        <p:spPr bwMode="auto">
          <a:xfrm>
            <a:off x="-11467" y="4521200"/>
            <a:ext cx="4341155" cy="1280159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 bwMode="auto">
          <a:xfrm>
            <a:off x="3992880" y="4460240"/>
            <a:ext cx="375920" cy="3759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3139440" y="3820160"/>
            <a:ext cx="1178560" cy="1168400"/>
          </a:xfrm>
          <a:prstGeom prst="straightConnector1">
            <a:avLst/>
          </a:prstGeom>
          <a:solidFill>
            <a:schemeClr val="accent1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2188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50-pt DFT of Sinusoid: zero padding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171010" name="Picture 2" descr="C:\Users\asdf\Downloads\complex_exp_FT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877" y="1554480"/>
            <a:ext cx="8028250" cy="3332480"/>
          </a:xfrm>
          <a:prstGeom prst="rect">
            <a:avLst/>
          </a:prstGeom>
          <a:noFill/>
        </p:spPr>
      </p:pic>
      <p:graphicFrame>
        <p:nvGraphicFramePr>
          <p:cNvPr id="171012" name="Object 4"/>
          <p:cNvGraphicFramePr>
            <a:graphicFrameLocks noGrp="1" noChangeAspect="1"/>
          </p:cNvGraphicFramePr>
          <p:nvPr/>
        </p:nvGraphicFramePr>
        <p:xfrm>
          <a:off x="3605848" y="1395413"/>
          <a:ext cx="2559050" cy="965200"/>
        </p:xfrm>
        <a:graphic>
          <a:graphicData uri="http://schemas.openxmlformats.org/presentationml/2006/ole">
            <p:oleObj spid="_x0000_s23554" name="Equation" r:id="rId4" imgW="1206360" imgH="4572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05600" y="4338320"/>
            <a:ext cx="37221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0" dirty="0" smtClean="0">
                <a:latin typeface="+mn-lt"/>
              </a:rPr>
              <a:t>?</a:t>
            </a:r>
            <a:endParaRPr lang="en-US" b="1" i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280" y="5029200"/>
            <a:ext cx="401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Zero-crossings of </a:t>
            </a:r>
            <a:r>
              <a:rPr lang="en-US" dirty="0" err="1" smtClean="0">
                <a:latin typeface="+mn-lt"/>
              </a:rPr>
              <a:t>Dirichlet</a:t>
            </a:r>
            <a:r>
              <a:rPr lang="en-US" dirty="0" smtClean="0">
                <a:latin typeface="+mn-lt"/>
              </a:rPr>
              <a:t> ?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280" y="5445760"/>
            <a:ext cx="2766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Width of </a:t>
            </a:r>
            <a:r>
              <a:rPr lang="en-US" dirty="0" err="1" smtClean="0">
                <a:latin typeface="+mn-lt"/>
              </a:rPr>
              <a:t>Dirichlet</a:t>
            </a:r>
            <a:r>
              <a:rPr lang="en-US" dirty="0" smtClean="0">
                <a:latin typeface="+mn-lt"/>
              </a:rPr>
              <a:t> ?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3120" y="5892800"/>
            <a:ext cx="439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Density of frequency samples?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1543" y="5029200"/>
            <a:ext cx="2101857" cy="83099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Thus we have</a:t>
            </a:r>
          </a:p>
          <a:p>
            <a:r>
              <a:rPr lang="en-US" dirty="0" smtClean="0">
                <a:latin typeface="+mn-lt"/>
              </a:rPr>
              <a:t>a simple BPF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/>
              <a:t>DTFT Pairs</a:t>
            </a:r>
          </a:p>
        </p:txBody>
      </p:sp>
      <p:graphicFrame>
        <p:nvGraphicFramePr>
          <p:cNvPr id="56326" name="Object 6"/>
          <p:cNvGraphicFramePr>
            <a:graphicFrameLocks noGrp="1" noChangeAspect="1"/>
          </p:cNvGraphicFramePr>
          <p:nvPr/>
        </p:nvGraphicFramePr>
        <p:xfrm>
          <a:off x="1100138" y="2421890"/>
          <a:ext cx="5926137" cy="1052513"/>
        </p:xfrm>
        <a:graphic>
          <a:graphicData uri="http://schemas.openxmlformats.org/presentationml/2006/ole">
            <p:oleObj spid="_x0000_s24578" name="Equation" r:id="rId3" imgW="2209680" imgH="393480" progId="Equation.3">
              <p:embed/>
            </p:oleObj>
          </a:graphicData>
        </a:graphic>
      </p:graphicFrame>
      <p:graphicFrame>
        <p:nvGraphicFramePr>
          <p:cNvPr id="56327" name="Object 7"/>
          <p:cNvGraphicFramePr>
            <a:graphicFrameLocks noGrp="1" noChangeAspect="1"/>
          </p:cNvGraphicFramePr>
          <p:nvPr/>
        </p:nvGraphicFramePr>
        <p:xfrm>
          <a:off x="1170623" y="1548765"/>
          <a:ext cx="5824537" cy="646113"/>
        </p:xfrm>
        <a:graphic>
          <a:graphicData uri="http://schemas.openxmlformats.org/presentationml/2006/ole">
            <p:oleObj spid="_x0000_s24579" name="Equation" r:id="rId4" imgW="2171520" imgH="241200" progId="Equation.3">
              <p:embed/>
            </p:oleObj>
          </a:graphicData>
        </a:graphic>
      </p:graphicFrame>
      <p:graphicFrame>
        <p:nvGraphicFramePr>
          <p:cNvPr id="56328" name="Object 8"/>
          <p:cNvGraphicFramePr>
            <a:graphicFrameLocks noGrp="1" noChangeAspect="1"/>
          </p:cNvGraphicFramePr>
          <p:nvPr/>
        </p:nvGraphicFramePr>
        <p:xfrm>
          <a:off x="700376" y="3702050"/>
          <a:ext cx="6570662" cy="1190625"/>
        </p:xfrm>
        <a:graphic>
          <a:graphicData uri="http://schemas.openxmlformats.org/presentationml/2006/ole">
            <p:oleObj spid="_x0000_s24580" name="Equation" r:id="rId5" imgW="2793960" imgH="507960" progId="Equation.3">
              <p:embed/>
            </p:oleObj>
          </a:graphicData>
        </a:graphic>
      </p:graphicFrame>
      <p:graphicFrame>
        <p:nvGraphicFramePr>
          <p:cNvPr id="56329" name="Object 9"/>
          <p:cNvGraphicFramePr>
            <a:graphicFrameLocks noGrp="1" noChangeAspect="1"/>
          </p:cNvGraphicFramePr>
          <p:nvPr/>
        </p:nvGraphicFramePr>
        <p:xfrm>
          <a:off x="532448" y="5203508"/>
          <a:ext cx="7885112" cy="1071562"/>
        </p:xfrm>
        <a:graphic>
          <a:graphicData uri="http://schemas.openxmlformats.org/presentationml/2006/ole">
            <p:oleObj spid="_x0000_s24581" name="Equation" r:id="rId6" imgW="3352680" imgH="457200" progId="Equation.3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48484" y="2405380"/>
            <a:ext cx="1390124" cy="646331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Right-sided</a:t>
            </a:r>
          </a:p>
          <a:p>
            <a:r>
              <a:rPr lang="en-US" sz="1800" dirty="0" smtClean="0">
                <a:latin typeface="+mn-lt"/>
              </a:rPr>
              <a:t>Exponential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4401" y="3647440"/>
            <a:ext cx="1736373" cy="646331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sinc</a:t>
            </a:r>
            <a:r>
              <a:rPr lang="en-US" sz="1800" dirty="0" smtClean="0">
                <a:latin typeface="+mn-lt"/>
              </a:rPr>
              <a:t> function</a:t>
            </a:r>
          </a:p>
          <a:p>
            <a:r>
              <a:rPr lang="en-US" sz="1800" dirty="0" smtClean="0">
                <a:latin typeface="+mn-lt"/>
              </a:rPr>
              <a:t>is </a:t>
            </a:r>
            <a:r>
              <a:rPr lang="en-US" sz="1800" b="1" dirty="0" err="1" smtClean="0">
                <a:latin typeface="+mn-lt"/>
              </a:rPr>
              <a:t>Bandlimited</a:t>
            </a:r>
            <a:endParaRPr lang="en-US" sz="1800" b="1" dirty="0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3848" y="1497908"/>
            <a:ext cx="1903085" cy="369332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Delayed Impulse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35</a:t>
            </a:fld>
            <a:endParaRPr lang="en-US" altLang="en-US"/>
          </a:p>
        </p:txBody>
      </p:sp>
      <p:grpSp>
        <p:nvGrpSpPr>
          <p:cNvPr id="6" name="Group 68"/>
          <p:cNvGrpSpPr/>
          <p:nvPr/>
        </p:nvGrpSpPr>
        <p:grpSpPr>
          <a:xfrm>
            <a:off x="1339912" y="1489306"/>
            <a:ext cx="6147303" cy="570343"/>
            <a:chOff x="1339913" y="1733738"/>
            <a:chExt cx="6147303" cy="570343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339913" y="2263366"/>
              <a:ext cx="614730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oup 25"/>
            <p:cNvGrpSpPr/>
            <p:nvPr/>
          </p:nvGrpSpPr>
          <p:grpSpPr>
            <a:xfrm>
              <a:off x="2037028" y="1733738"/>
              <a:ext cx="81481" cy="529628"/>
              <a:chOff x="2037028" y="1733738"/>
              <a:chExt cx="81481" cy="529628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2082297" y="1792586"/>
                <a:ext cx="0" cy="47078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Oval 24"/>
              <p:cNvSpPr/>
              <p:nvPr/>
            </p:nvSpPr>
            <p:spPr bwMode="auto">
              <a:xfrm>
                <a:off x="2037028" y="1733738"/>
                <a:ext cx="81481" cy="81481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26"/>
            <p:cNvGrpSpPr/>
            <p:nvPr/>
          </p:nvGrpSpPr>
          <p:grpSpPr>
            <a:xfrm>
              <a:off x="2397227" y="1733738"/>
              <a:ext cx="81481" cy="529628"/>
              <a:chOff x="2037028" y="1733738"/>
              <a:chExt cx="81481" cy="529628"/>
            </a:xfrm>
          </p:grpSpPr>
          <p:cxnSp>
            <p:nvCxnSpPr>
              <p:cNvPr id="28" name="Straight Connector 27"/>
              <p:cNvCxnSpPr/>
              <p:nvPr/>
            </p:nvCxnSpPr>
            <p:spPr bwMode="auto">
              <a:xfrm>
                <a:off x="2082297" y="1792586"/>
                <a:ext cx="0" cy="47078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28"/>
              <p:cNvSpPr/>
              <p:nvPr/>
            </p:nvSpPr>
            <p:spPr bwMode="auto">
              <a:xfrm>
                <a:off x="2037028" y="1733738"/>
                <a:ext cx="81481" cy="81481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32" name="Oval 31"/>
            <p:cNvSpPr/>
            <p:nvPr/>
          </p:nvSpPr>
          <p:spPr bwMode="auto">
            <a:xfrm>
              <a:off x="3117625" y="2222600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198222" y="2222600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1" name="Group 35"/>
            <p:cNvGrpSpPr/>
            <p:nvPr/>
          </p:nvGrpSpPr>
          <p:grpSpPr>
            <a:xfrm>
              <a:off x="5278819" y="1733738"/>
              <a:ext cx="81481" cy="529628"/>
              <a:chOff x="2037028" y="1733738"/>
              <a:chExt cx="81481" cy="529628"/>
            </a:xfrm>
          </p:grpSpPr>
          <p:cxnSp>
            <p:nvCxnSpPr>
              <p:cNvPr id="37" name="Straight Connector 36"/>
              <p:cNvCxnSpPr/>
              <p:nvPr/>
            </p:nvCxnSpPr>
            <p:spPr bwMode="auto">
              <a:xfrm>
                <a:off x="2082297" y="1792586"/>
                <a:ext cx="0" cy="47078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Oval 37"/>
              <p:cNvSpPr/>
              <p:nvPr/>
            </p:nvSpPr>
            <p:spPr bwMode="auto">
              <a:xfrm>
                <a:off x="2037028" y="1733738"/>
                <a:ext cx="81481" cy="81481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41" name="Oval 40"/>
            <p:cNvSpPr/>
            <p:nvPr/>
          </p:nvSpPr>
          <p:spPr bwMode="auto">
            <a:xfrm>
              <a:off x="2757426" y="2222600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2" name="Group 41"/>
            <p:cNvGrpSpPr/>
            <p:nvPr/>
          </p:nvGrpSpPr>
          <p:grpSpPr>
            <a:xfrm>
              <a:off x="3477824" y="1733738"/>
              <a:ext cx="81481" cy="529628"/>
              <a:chOff x="2037028" y="1733738"/>
              <a:chExt cx="81481" cy="529628"/>
            </a:xfrm>
          </p:grpSpPr>
          <p:cxnSp>
            <p:nvCxnSpPr>
              <p:cNvPr id="43" name="Straight Connector 42"/>
              <p:cNvCxnSpPr/>
              <p:nvPr/>
            </p:nvCxnSpPr>
            <p:spPr bwMode="auto">
              <a:xfrm>
                <a:off x="2082297" y="1792586"/>
                <a:ext cx="0" cy="47078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Oval 43"/>
              <p:cNvSpPr/>
              <p:nvPr/>
            </p:nvSpPr>
            <p:spPr bwMode="auto">
              <a:xfrm>
                <a:off x="2037028" y="1733738"/>
                <a:ext cx="81481" cy="81481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47" name="Oval 46"/>
            <p:cNvSpPr/>
            <p:nvPr/>
          </p:nvSpPr>
          <p:spPr bwMode="auto">
            <a:xfrm>
              <a:off x="4558421" y="2222600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639018" y="2222600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3" name="Group 50"/>
            <p:cNvGrpSpPr/>
            <p:nvPr/>
          </p:nvGrpSpPr>
          <p:grpSpPr>
            <a:xfrm>
              <a:off x="6359416" y="1733738"/>
              <a:ext cx="81481" cy="529628"/>
              <a:chOff x="2037028" y="1733738"/>
              <a:chExt cx="81481" cy="529628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2082297" y="1792586"/>
                <a:ext cx="0" cy="47078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3" name="Oval 52"/>
              <p:cNvSpPr/>
              <p:nvPr/>
            </p:nvSpPr>
            <p:spPr bwMode="auto">
              <a:xfrm>
                <a:off x="2037028" y="1733738"/>
                <a:ext cx="81481" cy="81481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53"/>
            <p:cNvGrpSpPr/>
            <p:nvPr/>
          </p:nvGrpSpPr>
          <p:grpSpPr>
            <a:xfrm>
              <a:off x="3838023" y="1733738"/>
              <a:ext cx="81481" cy="529628"/>
              <a:chOff x="2037028" y="1733738"/>
              <a:chExt cx="81481" cy="529628"/>
            </a:xfrm>
          </p:grpSpPr>
          <p:cxnSp>
            <p:nvCxnSpPr>
              <p:cNvPr id="55" name="Straight Connector 54"/>
              <p:cNvCxnSpPr/>
              <p:nvPr/>
            </p:nvCxnSpPr>
            <p:spPr bwMode="auto">
              <a:xfrm>
                <a:off x="2082297" y="1792586"/>
                <a:ext cx="0" cy="47078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6" name="Oval 55"/>
              <p:cNvSpPr/>
              <p:nvPr/>
            </p:nvSpPr>
            <p:spPr bwMode="auto">
              <a:xfrm>
                <a:off x="2037028" y="1733738"/>
                <a:ext cx="81481" cy="81481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5" name="Group 56"/>
            <p:cNvGrpSpPr/>
            <p:nvPr/>
          </p:nvGrpSpPr>
          <p:grpSpPr>
            <a:xfrm>
              <a:off x="4918620" y="1733738"/>
              <a:ext cx="81481" cy="529628"/>
              <a:chOff x="2037028" y="1733738"/>
              <a:chExt cx="81481" cy="529628"/>
            </a:xfrm>
          </p:grpSpPr>
          <p:cxnSp>
            <p:nvCxnSpPr>
              <p:cNvPr id="58" name="Straight Connector 57"/>
              <p:cNvCxnSpPr/>
              <p:nvPr/>
            </p:nvCxnSpPr>
            <p:spPr bwMode="auto">
              <a:xfrm>
                <a:off x="2082297" y="1792586"/>
                <a:ext cx="0" cy="47078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Oval 58"/>
              <p:cNvSpPr/>
              <p:nvPr/>
            </p:nvSpPr>
            <p:spPr bwMode="auto">
              <a:xfrm>
                <a:off x="2037028" y="1733738"/>
                <a:ext cx="81481" cy="81481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62" name="Oval 61"/>
            <p:cNvSpPr/>
            <p:nvPr/>
          </p:nvSpPr>
          <p:spPr bwMode="auto">
            <a:xfrm>
              <a:off x="5999217" y="2222600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6" name="Group 62"/>
            <p:cNvGrpSpPr/>
            <p:nvPr/>
          </p:nvGrpSpPr>
          <p:grpSpPr>
            <a:xfrm>
              <a:off x="6719615" y="1733738"/>
              <a:ext cx="81481" cy="529628"/>
              <a:chOff x="2037028" y="1733738"/>
              <a:chExt cx="81481" cy="529628"/>
            </a:xfrm>
          </p:grpSpPr>
          <p:cxnSp>
            <p:nvCxnSpPr>
              <p:cNvPr id="64" name="Straight Connector 63"/>
              <p:cNvCxnSpPr/>
              <p:nvPr/>
            </p:nvCxnSpPr>
            <p:spPr bwMode="auto">
              <a:xfrm>
                <a:off x="2082297" y="1792586"/>
                <a:ext cx="0" cy="47078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5" name="Oval 64"/>
              <p:cNvSpPr/>
              <p:nvPr/>
            </p:nvSpPr>
            <p:spPr bwMode="auto">
              <a:xfrm>
                <a:off x="2037028" y="1733738"/>
                <a:ext cx="81481" cy="81481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68" name="Oval 67"/>
            <p:cNvSpPr/>
            <p:nvPr/>
          </p:nvSpPr>
          <p:spPr bwMode="auto">
            <a:xfrm>
              <a:off x="7079808" y="2222600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4741676"/>
              </p:ext>
            </p:extLst>
          </p:nvPr>
        </p:nvGraphicFramePr>
        <p:xfrm>
          <a:off x="1207666" y="2273563"/>
          <a:ext cx="2976974" cy="588852"/>
        </p:xfrm>
        <a:graphic>
          <a:graphicData uri="http://schemas.openxmlformats.org/presentationml/2006/ole">
            <p:oleObj spid="_x0000_s25602" name="Equation" r:id="rId3" imgW="1155600" imgH="228600" progId="Equation.3">
              <p:embed/>
            </p:oleObj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6864657"/>
              </p:ext>
            </p:extLst>
          </p:nvPr>
        </p:nvGraphicFramePr>
        <p:xfrm>
          <a:off x="5500206" y="2312858"/>
          <a:ext cx="1079500" cy="523875"/>
        </p:xfrm>
        <a:graphic>
          <a:graphicData uri="http://schemas.openxmlformats.org/presentationml/2006/ole">
            <p:oleObj spid="_x0000_s25603" name="Equation" r:id="rId4" imgW="419040" imgH="203040" progId="Equation.3">
              <p:embed/>
            </p:oleObj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957909"/>
              </p:ext>
            </p:extLst>
          </p:nvPr>
        </p:nvGraphicFramePr>
        <p:xfrm>
          <a:off x="444894" y="2954933"/>
          <a:ext cx="7882339" cy="499717"/>
        </p:xfrm>
        <a:graphic>
          <a:graphicData uri="http://schemas.openxmlformats.org/presentationml/2006/ole">
            <p:oleObj spid="_x0000_s25604" name="Equation" r:id="rId5" imgW="3606480" imgH="228600" progId="Equation.3">
              <p:embed/>
            </p:oleObj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294212"/>
              </p:ext>
            </p:extLst>
          </p:nvPr>
        </p:nvGraphicFramePr>
        <p:xfrm>
          <a:off x="444894" y="3552057"/>
          <a:ext cx="6604408" cy="1025260"/>
        </p:xfrm>
        <a:graphic>
          <a:graphicData uri="http://schemas.openxmlformats.org/presentationml/2006/ole">
            <p:oleObj spid="_x0000_s25605" name="Equation" r:id="rId6" imgW="3022560" imgH="469800" progId="Equation.3">
              <p:embed/>
            </p:oleObj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726001"/>
              </p:ext>
            </p:extLst>
          </p:nvPr>
        </p:nvGraphicFramePr>
        <p:xfrm>
          <a:off x="444894" y="4599838"/>
          <a:ext cx="8187135" cy="499179"/>
        </p:xfrm>
        <a:graphic>
          <a:graphicData uri="http://schemas.openxmlformats.org/presentationml/2006/ole">
            <p:oleObj spid="_x0000_s25606" name="Equation" r:id="rId7" imgW="3746160" imgH="228600" progId="Equation.3">
              <p:embed/>
            </p:oleObj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5106057"/>
              </p:ext>
            </p:extLst>
          </p:nvPr>
        </p:nvGraphicFramePr>
        <p:xfrm>
          <a:off x="444894" y="5242524"/>
          <a:ext cx="6550604" cy="1025260"/>
        </p:xfrm>
        <a:graphic>
          <a:graphicData uri="http://schemas.openxmlformats.org/presentationml/2006/ole">
            <p:oleObj spid="_x0000_s25607" name="Equation" r:id="rId8" imgW="2997000" imgH="469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95770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5778282" y="5458873"/>
            <a:ext cx="468147" cy="57942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71640" y="5458873"/>
            <a:ext cx="1029078" cy="57942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69509" y="5431713"/>
            <a:ext cx="936294" cy="57942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Insight about the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36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9012558"/>
              </p:ext>
            </p:extLst>
          </p:nvPr>
        </p:nvGraphicFramePr>
        <p:xfrm>
          <a:off x="3054397" y="1273620"/>
          <a:ext cx="4347357" cy="911778"/>
        </p:xfrm>
        <a:graphic>
          <a:graphicData uri="http://schemas.openxmlformats.org/presentationml/2006/ole">
            <p:oleObj spid="_x0000_s26626" name="Equation" r:id="rId3" imgW="187956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4045" y="1557201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Assume we have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045" y="2370504"/>
            <a:ext cx="3810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Sampled at 40 samples/s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9223530"/>
              </p:ext>
            </p:extLst>
          </p:nvPr>
        </p:nvGraphicFramePr>
        <p:xfrm>
          <a:off x="4329113" y="2116138"/>
          <a:ext cx="4498975" cy="911225"/>
        </p:xfrm>
        <a:graphic>
          <a:graphicData uri="http://schemas.openxmlformats.org/presentationml/2006/ole">
            <p:oleObj spid="_x0000_s26627" name="Equation" r:id="rId4" imgW="1942920" imgH="39348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1865795"/>
              </p:ext>
            </p:extLst>
          </p:nvPr>
        </p:nvGraphicFramePr>
        <p:xfrm>
          <a:off x="430776" y="3006017"/>
          <a:ext cx="3933825" cy="479425"/>
        </p:xfrm>
        <a:graphic>
          <a:graphicData uri="http://schemas.openxmlformats.org/presentationml/2006/ole">
            <p:oleObj spid="_x0000_s26628" name="Equation" r:id="rId5" imgW="1562040" imgH="1904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4599174"/>
              </p:ext>
            </p:extLst>
          </p:nvPr>
        </p:nvGraphicFramePr>
        <p:xfrm>
          <a:off x="2567710" y="3493801"/>
          <a:ext cx="5851525" cy="2728913"/>
        </p:xfrm>
        <a:graphic>
          <a:graphicData uri="http://schemas.openxmlformats.org/presentationml/2006/ole">
            <p:oleObj spid="_x0000_s26629" name="Equation" r:id="rId6" imgW="2527200" imgH="11808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9954" y="4242298"/>
            <a:ext cx="2471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For this simple case, you can use Euler’s formula; same results as obtained via DFT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101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5" y="228600"/>
            <a:ext cx="8504238" cy="923925"/>
          </a:xfrm>
        </p:spPr>
        <p:txBody>
          <a:bodyPr/>
          <a:lstStyle/>
          <a:p>
            <a:r>
              <a:rPr lang="en-US" dirty="0"/>
              <a:t>Magnitude </a:t>
            </a:r>
            <a:r>
              <a:rPr lang="en-US" dirty="0" smtClean="0"/>
              <a:t>is even</a:t>
            </a:r>
            <a:endParaRPr lang="en-US" dirty="0"/>
          </a:p>
        </p:txBody>
      </p:sp>
      <p:pic>
        <p:nvPicPr>
          <p:cNvPr id="274437" name="Picture 5" descr="&#10;magnitude.gif                                                  0001E3CAMacintosh HD                   ABA7815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" y="3285808"/>
            <a:ext cx="4076700" cy="2805112"/>
          </a:xfrm>
          <a:prstGeom prst="rect">
            <a:avLst/>
          </a:prstGeom>
          <a:noFill/>
        </p:spPr>
      </p:pic>
      <p:pic>
        <p:nvPicPr>
          <p:cNvPr id="274438" name="Picture 6" descr=" phase.gif                                                      0001E3CAMacintosh HD                   ABA78158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7563" y="3271520"/>
            <a:ext cx="4287837" cy="2835275"/>
          </a:xfrm>
          <a:prstGeom prst="rect">
            <a:avLst/>
          </a:prstGeom>
          <a:noFill/>
        </p:spPr>
      </p:pic>
      <p:graphicFrame>
        <p:nvGraphicFramePr>
          <p:cNvPr id="51207" name="Object 7"/>
          <p:cNvGraphicFramePr>
            <a:graphicFrameLocks noGrp="1" noChangeAspect="1"/>
          </p:cNvGraphicFramePr>
          <p:nvPr/>
        </p:nvGraphicFramePr>
        <p:xfrm>
          <a:off x="324663" y="1706880"/>
          <a:ext cx="3993972" cy="1402398"/>
        </p:xfrm>
        <a:graphic>
          <a:graphicData uri="http://schemas.openxmlformats.org/presentationml/2006/ole">
            <p:oleObj spid="_x0000_s27650" name="Equation" r:id="rId5" imgW="2019240" imgH="711000" progId="Equation.3">
              <p:embed/>
            </p:oleObj>
          </a:graphicData>
        </a:graphic>
      </p:graphicFrame>
      <p:graphicFrame>
        <p:nvGraphicFramePr>
          <p:cNvPr id="51208" name="Object 8"/>
          <p:cNvGraphicFramePr>
            <a:graphicFrameLocks noGrp="1" noChangeAspect="1"/>
          </p:cNvGraphicFramePr>
          <p:nvPr/>
        </p:nvGraphicFramePr>
        <p:xfrm>
          <a:off x="4641684" y="1615439"/>
          <a:ext cx="4332771" cy="1540193"/>
        </p:xfrm>
        <a:graphic>
          <a:graphicData uri="http://schemas.openxmlformats.org/presentationml/2006/ole">
            <p:oleObj spid="_x0000_s27651" name="Equation" r:id="rId6" imgW="1993680" imgH="711000" progId="Equation.3">
              <p:embed/>
            </p:oleObj>
          </a:graphicData>
        </a:graphic>
      </p:graphicFrame>
      <p:graphicFrame>
        <p:nvGraphicFramePr>
          <p:cNvPr id="51210" name="Object 10"/>
          <p:cNvGraphicFramePr>
            <a:graphicFrameLocks noGrp="1" noChangeAspect="1"/>
          </p:cNvGraphicFramePr>
          <p:nvPr/>
        </p:nvGraphicFramePr>
        <p:xfrm>
          <a:off x="6035041" y="5842226"/>
          <a:ext cx="2296160" cy="350612"/>
        </p:xfrm>
        <a:graphic>
          <a:graphicData uri="http://schemas.openxmlformats.org/presentationml/2006/ole">
            <p:oleObj spid="_x0000_s27652" name="Equation" r:id="rId7" imgW="1409400" imgH="215640" progId="Equation.3">
              <p:embed/>
            </p:oleObj>
          </a:graphicData>
        </a:graphic>
      </p:graphicFrame>
      <p:graphicFrame>
        <p:nvGraphicFramePr>
          <p:cNvPr id="51211" name="Object 11"/>
          <p:cNvGraphicFramePr>
            <a:graphicFrameLocks noGrp="1" noChangeAspect="1"/>
          </p:cNvGraphicFramePr>
          <p:nvPr/>
        </p:nvGraphicFramePr>
        <p:xfrm>
          <a:off x="1412875" y="5842000"/>
          <a:ext cx="2295525" cy="350838"/>
        </p:xfrm>
        <a:graphic>
          <a:graphicData uri="http://schemas.openxmlformats.org/presentationml/2006/ole">
            <p:oleObj spid="_x0000_s27653" name="Equation" r:id="rId8" imgW="1409400" imgH="215640" progId="Equation.3">
              <p:embed/>
            </p:oleObj>
          </a:graphicData>
        </a:graphic>
      </p:graphicFrame>
      <p:sp>
        <p:nvSpPr>
          <p:cNvPr id="15" name="Date Placeholder 14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51212" name="Object 12"/>
          <p:cNvGraphicFramePr>
            <a:graphicFrameLocks noGrp="1" noChangeAspect="1"/>
          </p:cNvGraphicFramePr>
          <p:nvPr/>
        </p:nvGraphicFramePr>
        <p:xfrm>
          <a:off x="1473200" y="1331913"/>
          <a:ext cx="1695450" cy="288925"/>
        </p:xfrm>
        <a:graphic>
          <a:graphicData uri="http://schemas.openxmlformats.org/presentationml/2006/ole">
            <p:oleObj spid="_x0000_s27654" name="Equation" r:id="rId9" imgW="1041120" imgH="177480" progId="Equation.3">
              <p:embed/>
            </p:oleObj>
          </a:graphicData>
        </a:graphic>
      </p:graphicFrame>
      <p:graphicFrame>
        <p:nvGraphicFramePr>
          <p:cNvPr id="51213" name="Object 13"/>
          <p:cNvGraphicFramePr>
            <a:graphicFrameLocks noGrp="1" noChangeAspect="1"/>
          </p:cNvGraphicFramePr>
          <p:nvPr/>
        </p:nvGraphicFramePr>
        <p:xfrm>
          <a:off x="5818188" y="1263650"/>
          <a:ext cx="1550987" cy="288925"/>
        </p:xfrm>
        <a:graphic>
          <a:graphicData uri="http://schemas.openxmlformats.org/presentationml/2006/ole">
            <p:oleObj spid="_x0000_s27655" name="Equation" r:id="rId10" imgW="952200" imgH="177480" progId="Equation.3">
              <p:embed/>
            </p:oleObj>
          </a:graphicData>
        </a:graphic>
      </p:graphicFrame>
      <p:graphicFrame>
        <p:nvGraphicFramePr>
          <p:cNvPr id="114696" name="Object 8"/>
          <p:cNvGraphicFramePr>
            <a:graphicFrameLocks noGrp="1" noChangeAspect="1"/>
          </p:cNvGraphicFramePr>
          <p:nvPr/>
        </p:nvGraphicFramePr>
        <p:xfrm>
          <a:off x="4185668" y="274320"/>
          <a:ext cx="4826252" cy="857168"/>
        </p:xfrm>
        <a:graphic>
          <a:graphicData uri="http://schemas.openxmlformats.org/presentationml/2006/ole">
            <p:oleObj spid="_x0000_s27656" name="Equation" r:id="rId11" imgW="220968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" y="314960"/>
            <a:ext cx="8839200" cy="533400"/>
          </a:xfrm>
        </p:spPr>
        <p:txBody>
          <a:bodyPr/>
          <a:lstStyle/>
          <a:p>
            <a:r>
              <a:rPr lang="en-US" dirty="0" smtClean="0"/>
              <a:t>DTFT maps Convolution to Multiplication</a:t>
            </a:r>
            <a:endParaRPr lang="en-US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52320" y="2773680"/>
            <a:ext cx="4419600" cy="1143000"/>
            <a:chOff x="1584" y="932"/>
            <a:chExt cx="2784" cy="720"/>
          </a:xfrm>
        </p:grpSpPr>
        <p:sp>
          <p:nvSpPr>
            <p:cNvPr id="250884" name="Rectangle 4"/>
            <p:cNvSpPr>
              <a:spLocks noChangeArrowheads="1"/>
            </p:cNvSpPr>
            <p:nvPr/>
          </p:nvSpPr>
          <p:spPr bwMode="auto">
            <a:xfrm>
              <a:off x="2400" y="932"/>
              <a:ext cx="1152" cy="720"/>
            </a:xfrm>
            <a:prstGeom prst="rect">
              <a:avLst/>
            </a:prstGeom>
            <a:noFill/>
            <a:ln w="381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85" name="Line 5"/>
            <p:cNvSpPr>
              <a:spLocks noChangeShapeType="1"/>
            </p:cNvSpPr>
            <p:nvPr/>
          </p:nvSpPr>
          <p:spPr bwMode="auto">
            <a:xfrm>
              <a:off x="1584" y="1296"/>
              <a:ext cx="81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86" name="Line 6"/>
            <p:cNvSpPr>
              <a:spLocks noChangeShapeType="1"/>
            </p:cNvSpPr>
            <p:nvPr/>
          </p:nvSpPr>
          <p:spPr bwMode="auto">
            <a:xfrm>
              <a:off x="3552" y="1296"/>
              <a:ext cx="81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2604" y="980"/>
              <a:ext cx="756" cy="6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LTI</a:t>
              </a:r>
            </a:p>
            <a:p>
              <a:pPr algn="ctr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System</a:t>
              </a:r>
              <a:endParaRPr lang="en-US">
                <a:latin typeface="Times" pitchFamily="18" charset="0"/>
              </a:endParaRPr>
            </a:p>
          </p:txBody>
        </p:sp>
      </p:grpSp>
      <p:graphicFrame>
        <p:nvGraphicFramePr>
          <p:cNvPr id="250889" name="Object 9"/>
          <p:cNvGraphicFramePr>
            <a:graphicFrameLocks noChangeAspect="1"/>
          </p:cNvGraphicFramePr>
          <p:nvPr/>
        </p:nvGraphicFramePr>
        <p:xfrm>
          <a:off x="1976120" y="2905760"/>
          <a:ext cx="762000" cy="412750"/>
        </p:xfrm>
        <a:graphic>
          <a:graphicData uri="http://schemas.openxmlformats.org/presentationml/2006/ole">
            <p:oleObj spid="_x0000_s28674" name="Equation" r:id="rId3" imgW="609600" imgH="330200" progId="Equation.DSMT36">
              <p:embed/>
            </p:oleObj>
          </a:graphicData>
        </a:graphic>
      </p:graphicFrame>
      <p:graphicFrame>
        <p:nvGraphicFramePr>
          <p:cNvPr id="250891" name="Object 11"/>
          <p:cNvGraphicFramePr>
            <a:graphicFrameLocks noChangeAspect="1"/>
          </p:cNvGraphicFramePr>
          <p:nvPr/>
        </p:nvGraphicFramePr>
        <p:xfrm>
          <a:off x="1976120" y="3443605"/>
          <a:ext cx="762000" cy="444500"/>
        </p:xfrm>
        <a:graphic>
          <a:graphicData uri="http://schemas.openxmlformats.org/presentationml/2006/ole">
            <p:oleObj spid="_x0000_s28675" name="Equation" r:id="rId4" imgW="609600" imgH="355600" progId="Equation.DSMT36">
              <p:embed/>
            </p:oleObj>
          </a:graphicData>
        </a:graphic>
      </p:graphicFrame>
      <p:graphicFrame>
        <p:nvGraphicFramePr>
          <p:cNvPr id="250892" name="Object 12"/>
          <p:cNvGraphicFramePr>
            <a:graphicFrameLocks noChangeAspect="1"/>
          </p:cNvGraphicFramePr>
          <p:nvPr/>
        </p:nvGraphicFramePr>
        <p:xfrm>
          <a:off x="5794058" y="3459480"/>
          <a:ext cx="746125" cy="428625"/>
        </p:xfrm>
        <a:graphic>
          <a:graphicData uri="http://schemas.openxmlformats.org/presentationml/2006/ole">
            <p:oleObj spid="_x0000_s28676" name="Equation" r:id="rId5" imgW="596900" imgH="342900" progId="Equation.DSMT36">
              <p:embed/>
            </p:oleObj>
          </a:graphicData>
        </a:graphic>
      </p:graphicFrame>
      <p:graphicFrame>
        <p:nvGraphicFramePr>
          <p:cNvPr id="45067" name="Object 11"/>
          <p:cNvGraphicFramePr>
            <a:graphicFrameLocks noGrp="1" noChangeAspect="1"/>
          </p:cNvGraphicFramePr>
          <p:nvPr/>
        </p:nvGraphicFramePr>
        <p:xfrm>
          <a:off x="456883" y="1440815"/>
          <a:ext cx="7999412" cy="1042988"/>
        </p:xfrm>
        <a:graphic>
          <a:graphicData uri="http://schemas.openxmlformats.org/presentationml/2006/ole">
            <p:oleObj spid="_x0000_s28677" name="Equation" r:id="rId6" imgW="3301920" imgH="431640" progId="Equation.3">
              <p:embed/>
            </p:oleObj>
          </a:graphicData>
        </a:graphic>
      </p:graphicFrame>
      <p:sp>
        <p:nvSpPr>
          <p:cNvPr id="21" name="Date Placeholder 20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70667" name="Object 11"/>
          <p:cNvGraphicFramePr>
            <a:graphicFrameLocks noGrp="1" noChangeAspect="1"/>
          </p:cNvGraphicFramePr>
          <p:nvPr/>
        </p:nvGraphicFramePr>
        <p:xfrm>
          <a:off x="5379445" y="3918037"/>
          <a:ext cx="1876739" cy="552859"/>
        </p:xfrm>
        <a:graphic>
          <a:graphicData uri="http://schemas.openxmlformats.org/presentationml/2006/ole">
            <p:oleObj spid="_x0000_s28678" name="Equation" r:id="rId7" imgW="774360" imgH="228600" progId="Equation.3">
              <p:embed/>
            </p:oleObj>
          </a:graphicData>
        </a:graphic>
      </p:graphicFrame>
      <p:graphicFrame>
        <p:nvGraphicFramePr>
          <p:cNvPr id="70668" name="Object 12"/>
          <p:cNvGraphicFramePr>
            <a:graphicFrameLocks noGrp="1" noChangeAspect="1"/>
          </p:cNvGraphicFramePr>
          <p:nvPr/>
        </p:nvGraphicFramePr>
        <p:xfrm>
          <a:off x="2111397" y="3946016"/>
          <a:ext cx="865187" cy="574675"/>
        </p:xfrm>
        <a:graphic>
          <a:graphicData uri="http://schemas.openxmlformats.org/presentationml/2006/ole">
            <p:oleObj spid="_x0000_s28679" name="Equation" r:id="rId8" imgW="304560" imgH="203040" progId="Equation.3">
              <p:embed/>
            </p:oleObj>
          </a:graphicData>
        </a:graphic>
      </p:graphicFrame>
      <p:graphicFrame>
        <p:nvGraphicFramePr>
          <p:cNvPr id="100363" name="Object 11"/>
          <p:cNvGraphicFramePr>
            <a:graphicFrameLocks noGrp="1" noChangeAspect="1"/>
          </p:cNvGraphicFramePr>
          <p:nvPr/>
        </p:nvGraphicFramePr>
        <p:xfrm>
          <a:off x="5556250" y="2745741"/>
          <a:ext cx="2672158" cy="495300"/>
        </p:xfrm>
        <a:graphic>
          <a:graphicData uri="http://schemas.openxmlformats.org/presentationml/2006/ole">
            <p:oleObj spid="_x0000_s28680" name="Equation" r:id="rId9" imgW="1091880" imgH="203040" progId="Equation.3">
              <p:embed/>
            </p:oleObj>
          </a:graphicData>
        </a:graphic>
      </p:graphicFrame>
      <p:graphicFrame>
        <p:nvGraphicFramePr>
          <p:cNvPr id="100365" name="Object 13"/>
          <p:cNvGraphicFramePr>
            <a:graphicFrameLocks noGrp="1" noChangeAspect="1"/>
          </p:cNvGraphicFramePr>
          <p:nvPr/>
        </p:nvGraphicFramePr>
        <p:xfrm>
          <a:off x="1938973" y="4994910"/>
          <a:ext cx="1260475" cy="552450"/>
        </p:xfrm>
        <a:graphic>
          <a:graphicData uri="http://schemas.openxmlformats.org/presentationml/2006/ole">
            <p:oleObj spid="_x0000_s28681" name="Equation" r:id="rId10" imgW="520560" imgH="228600" progId="Equation.3">
              <p:embed/>
            </p:oleObj>
          </a:graphicData>
        </a:graphic>
      </p:graphicFrame>
      <p:graphicFrame>
        <p:nvGraphicFramePr>
          <p:cNvPr id="100366" name="Object 14"/>
          <p:cNvGraphicFramePr>
            <a:graphicFrameLocks noGrp="1" noChangeAspect="1"/>
          </p:cNvGraphicFramePr>
          <p:nvPr/>
        </p:nvGraphicFramePr>
        <p:xfrm>
          <a:off x="5485130" y="4985068"/>
          <a:ext cx="2398713" cy="552450"/>
        </p:xfrm>
        <a:graphic>
          <a:graphicData uri="http://schemas.openxmlformats.org/presentationml/2006/ole">
            <p:oleObj spid="_x0000_s28682" name="Equation" r:id="rId11" imgW="990360" imgH="228600" progId="Equation.3">
              <p:embed/>
            </p:oleObj>
          </a:graphicData>
        </a:graphic>
      </p:graphicFrame>
      <p:sp>
        <p:nvSpPr>
          <p:cNvPr id="26" name="Right Arrow 25"/>
          <p:cNvSpPr/>
          <p:nvPr/>
        </p:nvSpPr>
        <p:spPr bwMode="auto">
          <a:xfrm>
            <a:off x="3332480" y="4165600"/>
            <a:ext cx="179832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3413760" y="5171440"/>
            <a:ext cx="179832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call the DTFT the spectrum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DTFT provides a </a:t>
            </a:r>
            <a:r>
              <a:rPr lang="en-US" sz="2800" b="1" i="1" u="sng" dirty="0"/>
              <a:t>frequency-domain</a:t>
            </a:r>
            <a:r>
              <a:rPr lang="en-US" sz="2800" dirty="0"/>
              <a:t> </a:t>
            </a:r>
            <a:r>
              <a:rPr lang="en-US" sz="2800" dirty="0" smtClean="0"/>
              <a:t>representation</a:t>
            </a:r>
          </a:p>
          <a:p>
            <a:r>
              <a:rPr lang="en-US" sz="2800" dirty="0" smtClean="0"/>
              <a:t>The spectrum (Ch. 3) consists of lines at various frequencies     , with complex amplitudes</a:t>
            </a:r>
          </a:p>
          <a:p>
            <a:r>
              <a:rPr lang="en-US" sz="2800" dirty="0" smtClean="0"/>
              <a:t>The spectrum represents a signal        that is the sum of complex exponentials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In what sense is the DTFT going to give a sum of complex exponentials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89089" name="Object 1"/>
          <p:cNvGraphicFramePr>
            <a:graphicFrameLocks noGrp="1" noChangeAspect="1"/>
          </p:cNvGraphicFramePr>
          <p:nvPr/>
        </p:nvGraphicFramePr>
        <p:xfrm>
          <a:off x="1528763" y="4224338"/>
          <a:ext cx="5824537" cy="1017587"/>
        </p:xfrm>
        <a:graphic>
          <a:graphicData uri="http://schemas.openxmlformats.org/presentationml/2006/ole">
            <p:oleObj spid="_x0000_s29698" name="Equation" r:id="rId3" imgW="2463480" imgH="431640" progId="Equation.3">
              <p:embed/>
            </p:oleObj>
          </a:graphicData>
        </a:graphic>
      </p:graphicFrame>
      <p:graphicFrame>
        <p:nvGraphicFramePr>
          <p:cNvPr id="89090" name="Object 2"/>
          <p:cNvGraphicFramePr>
            <a:graphicFrameLocks noGrp="1" noChangeAspect="1"/>
          </p:cNvGraphicFramePr>
          <p:nvPr/>
        </p:nvGraphicFramePr>
        <p:xfrm>
          <a:off x="6192838" y="3334385"/>
          <a:ext cx="720725" cy="479425"/>
        </p:xfrm>
        <a:graphic>
          <a:graphicData uri="http://schemas.openxmlformats.org/presentationml/2006/ole">
            <p:oleObj spid="_x0000_s29699" name="Equation" r:id="rId4" imgW="304536" imgH="203024" progId="Equation.3">
              <p:embed/>
            </p:oleObj>
          </a:graphicData>
        </a:graphic>
      </p:graphicFrame>
      <p:graphicFrame>
        <p:nvGraphicFramePr>
          <p:cNvPr id="89091" name="Object 3"/>
          <p:cNvGraphicFramePr>
            <a:graphicFrameLocks noGrp="1" noChangeAspect="1"/>
          </p:cNvGraphicFramePr>
          <p:nvPr/>
        </p:nvGraphicFramePr>
        <p:xfrm>
          <a:off x="2751455" y="2787650"/>
          <a:ext cx="450850" cy="538163"/>
        </p:xfrm>
        <a:graphic>
          <a:graphicData uri="http://schemas.openxmlformats.org/presentationml/2006/ole">
            <p:oleObj spid="_x0000_s29700" name="Equation" r:id="rId5" imgW="190440" imgH="228600" progId="Equation.3">
              <p:embed/>
            </p:oleObj>
          </a:graphicData>
        </a:graphic>
      </p:graphicFrame>
      <p:graphicFrame>
        <p:nvGraphicFramePr>
          <p:cNvPr id="89092" name="Object 4"/>
          <p:cNvGraphicFramePr>
            <a:graphicFrameLocks noGrp="1" noChangeAspect="1"/>
          </p:cNvGraphicFramePr>
          <p:nvPr/>
        </p:nvGraphicFramePr>
        <p:xfrm>
          <a:off x="7317423" y="2787650"/>
          <a:ext cx="420687" cy="538163"/>
        </p:xfrm>
        <a:graphic>
          <a:graphicData uri="http://schemas.openxmlformats.org/presentationml/2006/ole">
            <p:oleObj spid="_x0000_s29701" name="Equation" r:id="rId6" imgW="177646" imgH="228402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800" b="1" dirty="0" smtClean="0"/>
              <a:t>D</a:t>
            </a:r>
            <a:r>
              <a:rPr lang="en-US" sz="2800" dirty="0" smtClean="0"/>
              <a:t>iscrete </a:t>
            </a:r>
            <a:r>
              <a:rPr lang="en-US" sz="2800" b="1" dirty="0" smtClean="0"/>
              <a:t>F</a:t>
            </a:r>
            <a:r>
              <a:rPr lang="en-US" sz="2800" dirty="0" smtClean="0"/>
              <a:t>ourier </a:t>
            </a:r>
            <a:r>
              <a:rPr lang="en-US" sz="2800" b="1" dirty="0" smtClean="0"/>
              <a:t>T</a:t>
            </a:r>
            <a:r>
              <a:rPr lang="en-US" sz="2800" dirty="0" smtClean="0"/>
              <a:t>ransform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3"/>
            <a:endParaRPr lang="en-US" sz="1600" dirty="0" smtClean="0"/>
          </a:p>
          <a:p>
            <a:r>
              <a:rPr lang="en-US" sz="2800" dirty="0" smtClean="0"/>
              <a:t>DFT from DTFT by </a:t>
            </a: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sampling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/>
            <a:endParaRPr lang="en-US" sz="1800" dirty="0" smtClean="0"/>
          </a:p>
          <a:p>
            <a:r>
              <a:rPr lang="en-US" sz="2800" dirty="0" smtClean="0"/>
              <a:t>DFT computation (FFT)</a:t>
            </a:r>
          </a:p>
          <a:p>
            <a:pPr lvl="3"/>
            <a:endParaRPr lang="en-US" sz="1800" dirty="0" smtClean="0"/>
          </a:p>
          <a:p>
            <a:r>
              <a:rPr lang="en-US" sz="2800" dirty="0" smtClean="0"/>
              <a:t>DFT pairs and properties</a:t>
            </a:r>
          </a:p>
          <a:p>
            <a:pPr lvl="1"/>
            <a:r>
              <a:rPr lang="en-US" sz="2400" dirty="0" smtClean="0"/>
              <a:t>Periodicity in DFT (time &amp; </a:t>
            </a:r>
            <a:r>
              <a:rPr lang="en-US" sz="2400" u="sng" dirty="0" smtClean="0"/>
              <a:t>frequency)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34818" name="Object 2"/>
          <p:cNvGraphicFramePr>
            <a:graphicFrameLocks noGrp="1" noChangeAspect="1"/>
          </p:cNvGraphicFramePr>
          <p:nvPr/>
        </p:nvGraphicFramePr>
        <p:xfrm>
          <a:off x="444500" y="2286000"/>
          <a:ext cx="4043363" cy="1104900"/>
        </p:xfrm>
        <a:graphic>
          <a:graphicData uri="http://schemas.openxmlformats.org/presentationml/2006/ole">
            <p:oleObj spid="_x0000_s34818" name="Equation" r:id="rId3" imgW="1562040" imgH="431640" progId="Equation.3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Grp="1" noChangeAspect="1"/>
          </p:cNvGraphicFramePr>
          <p:nvPr/>
        </p:nvGraphicFramePr>
        <p:xfrm>
          <a:off x="4614863" y="2311400"/>
          <a:ext cx="4122737" cy="1054100"/>
        </p:xfrm>
        <a:graphic>
          <a:graphicData uri="http://schemas.openxmlformats.org/presentationml/2006/ole">
            <p:oleObj spid="_x0000_s34819" name="Equation" r:id="rId4" imgW="16761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iDTFT</a:t>
            </a:r>
            <a:r>
              <a:rPr lang="en-US" dirty="0" smtClean="0"/>
              <a:t> is “sum” of complex </a:t>
            </a:r>
            <a:r>
              <a:rPr lang="en-US" dirty="0" err="1" smtClean="0"/>
              <a:t>exps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inverse DTFT is an integral</a:t>
            </a:r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An integral is a “sum”, i.e., the limit of Riemann sums: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The finite sum consists of </a:t>
            </a:r>
            <a:r>
              <a:rPr lang="en-US" sz="2400" dirty="0" err="1" smtClean="0"/>
              <a:t>cexps</a:t>
            </a:r>
            <a:r>
              <a:rPr lang="en-US" sz="2400" dirty="0" smtClean="0"/>
              <a:t> at frequencies               with complex amplitudes</a:t>
            </a:r>
          </a:p>
          <a:p>
            <a:endParaRPr lang="en-US" sz="2400" dirty="0" smtClean="0"/>
          </a:p>
          <a:p>
            <a:r>
              <a:rPr lang="en-US" sz="2400" dirty="0" smtClean="0"/>
              <a:t>The limit of these “finite spectra” is the inverse DTFT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89091" name="Object 3"/>
          <p:cNvGraphicFramePr>
            <a:graphicFrameLocks noGrp="1" noChangeAspect="1"/>
          </p:cNvGraphicFramePr>
          <p:nvPr/>
        </p:nvGraphicFramePr>
        <p:xfrm>
          <a:off x="7327265" y="4474845"/>
          <a:ext cx="1624013" cy="538163"/>
        </p:xfrm>
        <a:graphic>
          <a:graphicData uri="http://schemas.openxmlformats.org/presentationml/2006/ole">
            <p:oleObj spid="_x0000_s30722" name="Equation" r:id="rId3" imgW="685800" imgH="228600" progId="Equation.3">
              <p:embed/>
            </p:oleObj>
          </a:graphicData>
        </a:graphic>
      </p:graphicFrame>
      <p:graphicFrame>
        <p:nvGraphicFramePr>
          <p:cNvPr id="89092" name="Object 4"/>
          <p:cNvGraphicFramePr>
            <a:graphicFrameLocks noGrp="1" noChangeAspect="1"/>
          </p:cNvGraphicFramePr>
          <p:nvPr/>
        </p:nvGraphicFramePr>
        <p:xfrm>
          <a:off x="4248785" y="4875848"/>
          <a:ext cx="2554288" cy="568325"/>
        </p:xfrm>
        <a:graphic>
          <a:graphicData uri="http://schemas.openxmlformats.org/presentationml/2006/ole">
            <p:oleObj spid="_x0000_s30723" name="Equation" r:id="rId4" imgW="1079032" imgH="241195" progId="Equation.3">
              <p:embed/>
            </p:oleObj>
          </a:graphicData>
        </a:graphic>
      </p:graphicFrame>
      <p:graphicFrame>
        <p:nvGraphicFramePr>
          <p:cNvPr id="115718" name="Object 6"/>
          <p:cNvGraphicFramePr>
            <a:graphicFrameLocks noGrp="1" noChangeAspect="1"/>
          </p:cNvGraphicFramePr>
          <p:nvPr/>
        </p:nvGraphicFramePr>
        <p:xfrm>
          <a:off x="2153920" y="1882140"/>
          <a:ext cx="4320540" cy="974195"/>
        </p:xfrm>
        <a:graphic>
          <a:graphicData uri="http://schemas.openxmlformats.org/presentationml/2006/ole">
            <p:oleObj spid="_x0000_s30724" name="Equation" r:id="rId5" imgW="1739900" imgH="393700" progId="Equation.3">
              <p:embed/>
            </p:oleObj>
          </a:graphicData>
        </a:graphic>
      </p:graphicFrame>
      <p:graphicFrame>
        <p:nvGraphicFramePr>
          <p:cNvPr id="115719" name="Object 7"/>
          <p:cNvGraphicFramePr>
            <a:graphicFrameLocks noGrp="1" noChangeAspect="1"/>
          </p:cNvGraphicFramePr>
          <p:nvPr/>
        </p:nvGraphicFramePr>
        <p:xfrm>
          <a:off x="2068513" y="3375978"/>
          <a:ext cx="5105400" cy="1012825"/>
        </p:xfrm>
        <a:graphic>
          <a:graphicData uri="http://schemas.openxmlformats.org/presentationml/2006/ole">
            <p:oleObj spid="_x0000_s30725" name="Equation" r:id="rId6" imgW="2171700" imgH="431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4" y="228600"/>
            <a:ext cx="8688705" cy="923925"/>
          </a:xfrm>
        </p:spPr>
        <p:txBody>
          <a:bodyPr/>
          <a:lstStyle/>
          <a:p>
            <a:r>
              <a:rPr lang="en-US" dirty="0" smtClean="0"/>
              <a:t>Example: DTFT SAMPLES as a Spectrum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41</a:t>
            </a:fld>
            <a:endParaRPr lang="en-US" altLang="en-US"/>
          </a:p>
        </p:txBody>
      </p:sp>
      <p:pic>
        <p:nvPicPr>
          <p:cNvPr id="118787" name="Picture 3" descr="C:\Users\asdf\Documents\Ddrive\VMwareShare\2026-s13\Lectures\Lect16\riemann_pl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774" y="2038348"/>
            <a:ext cx="6885946" cy="2235697"/>
          </a:xfrm>
          <a:prstGeom prst="rect">
            <a:avLst/>
          </a:prstGeom>
          <a:noFill/>
        </p:spPr>
      </p:pic>
      <p:graphicFrame>
        <p:nvGraphicFramePr>
          <p:cNvPr id="118789" name="Object 5"/>
          <p:cNvGraphicFramePr>
            <a:graphicFrameLocks noGrp="1" noChangeAspect="1"/>
          </p:cNvGraphicFramePr>
          <p:nvPr/>
        </p:nvGraphicFramePr>
        <p:xfrm>
          <a:off x="269933" y="1422401"/>
          <a:ext cx="8517332" cy="517524"/>
        </p:xfrm>
        <a:graphic>
          <a:graphicData uri="http://schemas.openxmlformats.org/presentationml/2006/ole">
            <p:oleObj spid="_x0000_s31746" name="Equation" r:id="rId4" imgW="3746500" imgH="228600" progId="Equation.3">
              <p:embed/>
            </p:oleObj>
          </a:graphicData>
        </a:graphic>
      </p:graphicFrame>
      <p:graphicFrame>
        <p:nvGraphicFramePr>
          <p:cNvPr id="118790" name="Object 6"/>
          <p:cNvGraphicFramePr>
            <a:graphicFrameLocks noGrp="1" noChangeAspect="1"/>
          </p:cNvGraphicFramePr>
          <p:nvPr/>
        </p:nvGraphicFramePr>
        <p:xfrm>
          <a:off x="3567748" y="4312920"/>
          <a:ext cx="1563687" cy="538163"/>
        </p:xfrm>
        <a:graphic>
          <a:graphicData uri="http://schemas.openxmlformats.org/presentationml/2006/ole">
            <p:oleObj spid="_x0000_s31747" name="Equation" r:id="rId5" imgW="660240" imgH="228600" progId="Equation.3">
              <p:embed/>
            </p:oleObj>
          </a:graphicData>
        </a:graphic>
      </p:graphicFrame>
      <p:graphicFrame>
        <p:nvGraphicFramePr>
          <p:cNvPr id="118791" name="Object 7"/>
          <p:cNvGraphicFramePr>
            <a:graphicFrameLocks noGrp="1" noChangeAspect="1"/>
          </p:cNvGraphicFramePr>
          <p:nvPr/>
        </p:nvGraphicFramePr>
        <p:xfrm>
          <a:off x="3561080" y="4834573"/>
          <a:ext cx="2524125" cy="568325"/>
        </p:xfrm>
        <a:graphic>
          <a:graphicData uri="http://schemas.openxmlformats.org/presentationml/2006/ole">
            <p:oleObj spid="_x0000_s31748" name="Equation" r:id="rId6" imgW="1066680" imgH="241200" progId="Equation.3">
              <p:embed/>
            </p:oleObj>
          </a:graphicData>
        </a:graphic>
      </p:graphicFrame>
      <p:graphicFrame>
        <p:nvGraphicFramePr>
          <p:cNvPr id="118792" name="Object 8"/>
          <p:cNvGraphicFramePr>
            <a:graphicFrameLocks noGrp="1" noChangeAspect="1"/>
          </p:cNvGraphicFramePr>
          <p:nvPr/>
        </p:nvGraphicFramePr>
        <p:xfrm>
          <a:off x="1635759" y="5540683"/>
          <a:ext cx="5923281" cy="1175078"/>
        </p:xfrm>
        <a:graphic>
          <a:graphicData uri="http://schemas.openxmlformats.org/presentationml/2006/ole">
            <p:oleObj spid="_x0000_s31749" name="Equation" r:id="rId7" imgW="2171700" imgH="4318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5760" y="4480560"/>
            <a:ext cx="263405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Samples of DTFT</a:t>
            </a:r>
          </a:p>
          <a:p>
            <a:r>
              <a:rPr lang="en-US" sz="1800" dirty="0" smtClean="0">
                <a:latin typeface="+mn-lt"/>
              </a:rPr>
              <a:t>Proportional to </a:t>
            </a:r>
          </a:p>
          <a:p>
            <a:r>
              <a:rPr lang="en-US" sz="1800" dirty="0" smtClean="0">
                <a:latin typeface="+mn-lt"/>
              </a:rPr>
              <a:t>Height of Spectral Lines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a Computable Fourier Transform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8105"/>
            <a:ext cx="8178800" cy="4729163"/>
          </a:xfrm>
        </p:spPr>
        <p:txBody>
          <a:bodyPr/>
          <a:lstStyle/>
          <a:p>
            <a:r>
              <a:rPr lang="en-US" sz="2400" dirty="0" smtClean="0"/>
              <a:t>Take the finite Riemann sum: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Note that 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Propose: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is the inverse Discrete Fourier Transform (IDFT)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115719" name="Object 7"/>
          <p:cNvGraphicFramePr>
            <a:graphicFrameLocks noGrp="1" noChangeAspect="1"/>
          </p:cNvGraphicFramePr>
          <p:nvPr/>
        </p:nvGraphicFramePr>
        <p:xfrm>
          <a:off x="1926273" y="1801178"/>
          <a:ext cx="5105400" cy="1012825"/>
        </p:xfrm>
        <a:graphic>
          <a:graphicData uri="http://schemas.openxmlformats.org/presentationml/2006/ole">
            <p:oleObj spid="_x0000_s32770" name="Equation" r:id="rId3" imgW="2171700" imgH="431800" progId="Equation.3">
              <p:embed/>
            </p:oleObj>
          </a:graphicData>
        </a:graphic>
      </p:graphicFrame>
      <p:graphicFrame>
        <p:nvGraphicFramePr>
          <p:cNvPr id="119814" name="Object 6"/>
          <p:cNvGraphicFramePr>
            <a:graphicFrameLocks noGrp="1" noChangeAspect="1"/>
          </p:cNvGraphicFramePr>
          <p:nvPr/>
        </p:nvGraphicFramePr>
        <p:xfrm>
          <a:off x="2251393" y="3040063"/>
          <a:ext cx="2586037" cy="538162"/>
        </p:xfrm>
        <a:graphic>
          <a:graphicData uri="http://schemas.openxmlformats.org/presentationml/2006/ole">
            <p:oleObj spid="_x0000_s32771" name="Equation" r:id="rId4" imgW="1091726" imgH="228501" progId="Equation.3">
              <p:embed/>
            </p:oleObj>
          </a:graphicData>
        </a:graphic>
      </p:graphicFrame>
      <p:graphicFrame>
        <p:nvGraphicFramePr>
          <p:cNvPr id="119815" name="Object 7"/>
          <p:cNvGraphicFramePr>
            <a:graphicFrameLocks noGrp="1" noChangeAspect="1"/>
          </p:cNvGraphicFramePr>
          <p:nvPr/>
        </p:nvGraphicFramePr>
        <p:xfrm>
          <a:off x="1767840" y="4043681"/>
          <a:ext cx="7072630" cy="952171"/>
        </p:xfrm>
        <a:graphic>
          <a:graphicData uri="http://schemas.openxmlformats.org/presentationml/2006/ole">
            <p:oleObj spid="_x0000_s32772" name="Equation" r:id="rId5" imgW="3200400" imgH="431640" progId="Equation.3">
              <p:embed/>
            </p:oleObj>
          </a:graphicData>
        </a:graphic>
      </p:graphicFrame>
      <p:graphicFrame>
        <p:nvGraphicFramePr>
          <p:cNvPr id="119816" name="Object 8"/>
          <p:cNvGraphicFramePr>
            <a:graphicFrameLocks noGrp="1" noChangeAspect="1"/>
          </p:cNvGraphicFramePr>
          <p:nvPr/>
        </p:nvGraphicFramePr>
        <p:xfrm>
          <a:off x="896938" y="5476875"/>
          <a:ext cx="7226300" cy="987425"/>
        </p:xfrm>
        <a:graphic>
          <a:graphicData uri="http://schemas.openxmlformats.org/presentationml/2006/ole">
            <p:oleObj spid="_x0000_s32773" name="Equation" r:id="rId6" imgW="3149600" imgH="431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811509" y="1403287"/>
            <a:ext cx="2069138" cy="47983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6459" y="4427145"/>
            <a:ext cx="3213981" cy="161429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N-DFT of A </a:t>
            </a:r>
            <a:r>
              <a:rPr lang="en-US" u="sng" dirty="0" smtClean="0"/>
              <a:t>Finite</a:t>
            </a:r>
            <a:r>
              <a:rPr lang="en-US" dirty="0" smtClean="0"/>
              <a:t> Complex Exponential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505127177"/>
              </p:ext>
            </p:extLst>
          </p:nvPr>
        </p:nvGraphicFramePr>
        <p:xfrm>
          <a:off x="826994" y="1387428"/>
          <a:ext cx="5075866" cy="570589"/>
        </p:xfrm>
        <a:graphic>
          <a:graphicData uri="http://schemas.openxmlformats.org/presentationml/2006/ole">
            <p:oleObj spid="_x0000_s33794" name="Equation" r:id="rId3" imgW="2031840" imgH="2286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829011161"/>
              </p:ext>
            </p:extLst>
          </p:nvPr>
        </p:nvGraphicFramePr>
        <p:xfrm>
          <a:off x="764798" y="2060780"/>
          <a:ext cx="7688263" cy="1093787"/>
        </p:xfrm>
        <a:graphic>
          <a:graphicData uri="http://schemas.openxmlformats.org/presentationml/2006/ole">
            <p:oleObj spid="_x0000_s33795" name="Equation" r:id="rId4" imgW="3035160" imgH="43164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79443012"/>
              </p:ext>
            </p:extLst>
          </p:nvPr>
        </p:nvGraphicFramePr>
        <p:xfrm>
          <a:off x="753676" y="3132248"/>
          <a:ext cx="7727211" cy="993849"/>
        </p:xfrm>
        <a:graphic>
          <a:graphicData uri="http://schemas.openxmlformats.org/presentationml/2006/ole">
            <p:oleObj spid="_x0000_s33796" name="Equation" r:id="rId5" imgW="3162240" imgH="406080" progId="Equation.3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850298867"/>
              </p:ext>
            </p:extLst>
          </p:nvPr>
        </p:nvGraphicFramePr>
        <p:xfrm>
          <a:off x="741427" y="5071086"/>
          <a:ext cx="2592435" cy="892665"/>
        </p:xfrm>
        <a:graphic>
          <a:graphicData uri="http://schemas.openxmlformats.org/presentationml/2006/ole">
            <p:oleObj spid="_x0000_s33797" name="Equation" r:id="rId6" imgW="1180800" imgH="406080" progId="Equation.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1849" y="4427145"/>
            <a:ext cx="277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err="1" smtClean="0">
                <a:latin typeface="+mj-lt"/>
              </a:rPr>
              <a:t>Dirichlet</a:t>
            </a:r>
            <a:r>
              <a:rPr lang="en-US" sz="2800" i="0" dirty="0" smtClean="0">
                <a:latin typeface="+mj-lt"/>
              </a:rPr>
              <a:t> Function</a:t>
            </a:r>
            <a:endParaRPr lang="en-US" sz="2800" i="0" dirty="0">
              <a:latin typeface="+mj-lt"/>
            </a:endParaRPr>
          </a:p>
        </p:txBody>
      </p:sp>
      <p:grpSp>
        <p:nvGrpSpPr>
          <p:cNvPr id="9" name="Group 26"/>
          <p:cNvGrpSpPr/>
          <p:nvPr/>
        </p:nvGrpSpPr>
        <p:grpSpPr>
          <a:xfrm>
            <a:off x="4082328" y="4335668"/>
            <a:ext cx="4025520" cy="1884062"/>
            <a:chOff x="4245282" y="4344721"/>
            <a:chExt cx="4025520" cy="1884062"/>
          </a:xfrm>
        </p:grpSpPr>
        <p:grpSp>
          <p:nvGrpSpPr>
            <p:cNvPr id="10" name="Group 24"/>
            <p:cNvGrpSpPr/>
            <p:nvPr/>
          </p:nvGrpSpPr>
          <p:grpSpPr>
            <a:xfrm>
              <a:off x="4245282" y="4344721"/>
              <a:ext cx="4025520" cy="1884062"/>
              <a:chOff x="4245282" y="4344721"/>
              <a:chExt cx="4025520" cy="1884062"/>
            </a:xfrm>
          </p:grpSpPr>
          <p:pic>
            <p:nvPicPr>
              <p:cNvPr id="15460" name="Picture 10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335" y="4344721"/>
                <a:ext cx="4007414" cy="1884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1" name="Straight Connector 20"/>
              <p:cNvCxnSpPr/>
              <p:nvPr/>
            </p:nvCxnSpPr>
            <p:spPr bwMode="auto">
              <a:xfrm>
                <a:off x="4906978" y="4381880"/>
                <a:ext cx="3363824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4245282" y="4371319"/>
                <a:ext cx="608091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Rectangle 23"/>
              <p:cNvSpPr/>
              <p:nvPr/>
            </p:nvSpPr>
            <p:spPr bwMode="auto">
              <a:xfrm>
                <a:off x="4354717" y="4409039"/>
                <a:ext cx="3916085" cy="178353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 bwMode="auto">
            <a:xfrm>
              <a:off x="4332082" y="5896588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714431" y="510441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497235" y="5987545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084338" y="605568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867142" y="6057050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536836" y="5775638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481" y="5929877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5888637" y="6032626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680494" y="606610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463298" y="6046629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5096780" y="5771771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919185" y="5109599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6484793" y="6064736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267597" y="605568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845647" y="6003200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5692936" y="6023996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280039" y="605997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7071896" y="605568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7649946" y="6025362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050406" y="5985845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15456" name="Object 15455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035893598"/>
              </p:ext>
            </p:extLst>
          </p:nvPr>
        </p:nvGraphicFramePr>
        <p:xfrm>
          <a:off x="5611463" y="5357010"/>
          <a:ext cx="2705100" cy="409575"/>
        </p:xfrm>
        <a:graphic>
          <a:graphicData uri="http://schemas.openxmlformats.org/presentationml/2006/ole">
            <p:oleObj spid="_x0000_s33798" name="Equation" r:id="rId8" imgW="1346040" imgH="203040" progId="Equation.3">
              <p:embed/>
            </p:oleObj>
          </a:graphicData>
        </a:graphic>
      </p:graphicFrame>
      <p:graphicFrame>
        <p:nvGraphicFramePr>
          <p:cNvPr id="15457" name="Object 1545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070032754"/>
              </p:ext>
            </p:extLst>
          </p:nvPr>
        </p:nvGraphicFramePr>
        <p:xfrm>
          <a:off x="5361249" y="4499760"/>
          <a:ext cx="2685878" cy="777939"/>
        </p:xfrm>
        <a:graphic>
          <a:graphicData uri="http://schemas.openxmlformats.org/presentationml/2006/ole">
            <p:oleObj spid="_x0000_s33799" name="Equation" r:id="rId9" imgW="1536480" imgH="444240" progId="Equation.3">
              <p:embed/>
            </p:oleObj>
          </a:graphicData>
        </a:graphic>
      </p:graphicFrame>
      <p:graphicFrame>
        <p:nvGraphicFramePr>
          <p:cNvPr id="15458" name="Object 1545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218226293"/>
              </p:ext>
            </p:extLst>
          </p:nvPr>
        </p:nvGraphicFramePr>
        <p:xfrm>
          <a:off x="3963000" y="3910722"/>
          <a:ext cx="727419" cy="451544"/>
        </p:xfrm>
        <a:graphic>
          <a:graphicData uri="http://schemas.openxmlformats.org/presentationml/2006/ole">
            <p:oleObj spid="_x0000_s33800" name="Equation" r:id="rId10" imgW="368280" imgH="228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61406" y="6141266"/>
            <a:ext cx="4137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0 1       4     6           10             15         19</a:t>
            </a:r>
            <a:endParaRPr lang="en-US" sz="2000" i="0" dirty="0">
              <a:latin typeface="+mj-lt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27322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90" y="228600"/>
            <a:ext cx="7959142" cy="9239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iDTFT</a:t>
            </a:r>
            <a:r>
              <a:rPr lang="en-US" dirty="0" smtClean="0"/>
              <a:t> is “sum” of complex </a:t>
            </a:r>
            <a:r>
              <a:rPr lang="en-US" dirty="0" err="1" smtClean="0"/>
              <a:t>exps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062" y="1419225"/>
            <a:ext cx="8757634" cy="4729163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inverse DTFT is an integral</a:t>
            </a:r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An integral is a “sum”, i.e., the limit of Riemann sums: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     with</a:t>
            </a:r>
          </a:p>
          <a:p>
            <a:pPr lvl="2"/>
            <a:endParaRPr lang="en-US" sz="1600" dirty="0" smtClean="0"/>
          </a:p>
          <a:p>
            <a:r>
              <a:rPr lang="en-US" sz="2400" dirty="0" smtClean="0"/>
              <a:t>The finite sum consists of </a:t>
            </a:r>
            <a:r>
              <a:rPr lang="en-US" sz="2400" dirty="0" err="1" smtClean="0"/>
              <a:t>cexps</a:t>
            </a:r>
            <a:r>
              <a:rPr lang="en-US" sz="2400" dirty="0" smtClean="0"/>
              <a:t> at frequencies                              or                      with complex amplitudes</a:t>
            </a:r>
          </a:p>
          <a:p>
            <a:endParaRPr lang="en-US" sz="2400" dirty="0" smtClean="0"/>
          </a:p>
          <a:p>
            <a:r>
              <a:rPr lang="en-US" sz="2400" dirty="0" smtClean="0"/>
              <a:t>The limit of these “finite spectra sum” is the inverse DTFT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89092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475981996"/>
              </p:ext>
            </p:extLst>
          </p:nvPr>
        </p:nvGraphicFramePr>
        <p:xfrm>
          <a:off x="6203950" y="4875213"/>
          <a:ext cx="2524125" cy="568325"/>
        </p:xfrm>
        <a:graphic>
          <a:graphicData uri="http://schemas.openxmlformats.org/presentationml/2006/ole">
            <p:oleObj spid="_x0000_s69634" name="Equation" r:id="rId3" imgW="1066680" imgH="241200" progId="Equation.DSMT4">
              <p:embed/>
            </p:oleObj>
          </a:graphicData>
        </a:graphic>
      </p:graphicFrame>
      <p:graphicFrame>
        <p:nvGraphicFramePr>
          <p:cNvPr id="115718" name="Object 6"/>
          <p:cNvGraphicFramePr>
            <a:graphicFrameLocks noGrp="1" noChangeAspect="1"/>
          </p:cNvGraphicFramePr>
          <p:nvPr/>
        </p:nvGraphicFramePr>
        <p:xfrm>
          <a:off x="2153920" y="1882140"/>
          <a:ext cx="4320540" cy="974195"/>
        </p:xfrm>
        <a:graphic>
          <a:graphicData uri="http://schemas.openxmlformats.org/presentationml/2006/ole">
            <p:oleObj spid="_x0000_s69635" name="Equation" r:id="rId4" imgW="1739900" imgH="393700" progId="Equation.3">
              <p:embed/>
            </p:oleObj>
          </a:graphicData>
        </a:graphic>
      </p:graphicFrame>
      <p:graphicFrame>
        <p:nvGraphicFramePr>
          <p:cNvPr id="115719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641610328"/>
              </p:ext>
            </p:extLst>
          </p:nvPr>
        </p:nvGraphicFramePr>
        <p:xfrm>
          <a:off x="756009" y="3389313"/>
          <a:ext cx="4867275" cy="1012825"/>
        </p:xfrm>
        <a:graphic>
          <a:graphicData uri="http://schemas.openxmlformats.org/presentationml/2006/ole">
            <p:oleObj spid="_x0000_s69636" name="Equation" r:id="rId5" imgW="2070000" imgH="43164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420801194"/>
              </p:ext>
            </p:extLst>
          </p:nvPr>
        </p:nvGraphicFramePr>
        <p:xfrm>
          <a:off x="7094538" y="4383088"/>
          <a:ext cx="1533525" cy="538162"/>
        </p:xfrm>
        <a:graphic>
          <a:graphicData uri="http://schemas.openxmlformats.org/presentationml/2006/ole">
            <p:oleObj spid="_x0000_s69637" name="Equation" r:id="rId6" imgW="64764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77042614"/>
              </p:ext>
            </p:extLst>
          </p:nvPr>
        </p:nvGraphicFramePr>
        <p:xfrm>
          <a:off x="1039746" y="4905859"/>
          <a:ext cx="1624013" cy="538162"/>
        </p:xfrm>
        <a:graphic>
          <a:graphicData uri="http://schemas.openxmlformats.org/presentationml/2006/ole">
            <p:oleObj spid="_x0000_s69638" name="Equation" r:id="rId7" imgW="685800" imgH="2286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162401545"/>
              </p:ext>
            </p:extLst>
          </p:nvPr>
        </p:nvGraphicFramePr>
        <p:xfrm>
          <a:off x="6564313" y="3706813"/>
          <a:ext cx="1535112" cy="538162"/>
        </p:xfrm>
        <a:graphic>
          <a:graphicData uri="http://schemas.openxmlformats.org/presentationml/2006/ole">
            <p:oleObj spid="_x0000_s69639" name="Equation" r:id="rId8" imgW="64764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51255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4" y="228600"/>
            <a:ext cx="8688705" cy="923925"/>
          </a:xfrm>
        </p:spPr>
        <p:txBody>
          <a:bodyPr/>
          <a:lstStyle/>
          <a:p>
            <a:r>
              <a:rPr lang="en-US" dirty="0" smtClean="0"/>
              <a:t>Example: DTFT SAMPLES as a Spectrum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45</a:t>
            </a:fld>
            <a:endParaRPr lang="en-US" altLang="en-US"/>
          </a:p>
        </p:txBody>
      </p:sp>
      <p:pic>
        <p:nvPicPr>
          <p:cNvPr id="118787" name="Picture 3" descr="C:\Users\asdf\Documents\Ddrive\VMwareShare\2026-s13\Lectures\Lect16\riemann_pl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774" y="2038348"/>
            <a:ext cx="6885946" cy="2235697"/>
          </a:xfrm>
          <a:prstGeom prst="rect">
            <a:avLst/>
          </a:prstGeom>
          <a:noFill/>
        </p:spPr>
      </p:pic>
      <p:graphicFrame>
        <p:nvGraphicFramePr>
          <p:cNvPr id="118789" name="Object 5"/>
          <p:cNvGraphicFramePr>
            <a:graphicFrameLocks noGrp="1" noChangeAspect="1"/>
          </p:cNvGraphicFramePr>
          <p:nvPr/>
        </p:nvGraphicFramePr>
        <p:xfrm>
          <a:off x="269933" y="1422401"/>
          <a:ext cx="8517332" cy="517524"/>
        </p:xfrm>
        <a:graphic>
          <a:graphicData uri="http://schemas.openxmlformats.org/presentationml/2006/ole">
            <p:oleObj spid="_x0000_s70658" name="Equation" r:id="rId4" imgW="3746500" imgH="228600" progId="Equation.3">
              <p:embed/>
            </p:oleObj>
          </a:graphicData>
        </a:graphic>
      </p:graphicFrame>
      <p:graphicFrame>
        <p:nvGraphicFramePr>
          <p:cNvPr id="118790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730281507"/>
              </p:ext>
            </p:extLst>
          </p:nvPr>
        </p:nvGraphicFramePr>
        <p:xfrm>
          <a:off x="3120333" y="4313238"/>
          <a:ext cx="2586037" cy="538162"/>
        </p:xfrm>
        <a:graphic>
          <a:graphicData uri="http://schemas.openxmlformats.org/presentationml/2006/ole">
            <p:oleObj spid="_x0000_s70659" name="Equation" r:id="rId5" imgW="1091880" imgH="228600" progId="Equation.DSMT4">
              <p:embed/>
            </p:oleObj>
          </a:graphicData>
        </a:graphic>
      </p:graphicFrame>
      <p:graphicFrame>
        <p:nvGraphicFramePr>
          <p:cNvPr id="118791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597509562"/>
              </p:ext>
            </p:extLst>
          </p:nvPr>
        </p:nvGraphicFramePr>
        <p:xfrm>
          <a:off x="3120629" y="4833938"/>
          <a:ext cx="4716463" cy="568325"/>
        </p:xfrm>
        <a:graphic>
          <a:graphicData uri="http://schemas.openxmlformats.org/presentationml/2006/ole">
            <p:oleObj spid="_x0000_s70660" name="Equation" r:id="rId6" imgW="1993680" imgH="241200" progId="Equation.DSMT4">
              <p:embed/>
            </p:oleObj>
          </a:graphicData>
        </a:graphic>
      </p:graphicFrame>
      <p:graphicFrame>
        <p:nvGraphicFramePr>
          <p:cNvPr id="118792" name="Object 8"/>
          <p:cNvGraphicFramePr>
            <a:graphicFrameLocks noGrp="1" noChangeAspect="1"/>
          </p:cNvGraphicFramePr>
          <p:nvPr/>
        </p:nvGraphicFramePr>
        <p:xfrm>
          <a:off x="1635759" y="5540683"/>
          <a:ext cx="5923281" cy="1175078"/>
        </p:xfrm>
        <a:graphic>
          <a:graphicData uri="http://schemas.openxmlformats.org/presentationml/2006/ole">
            <p:oleObj spid="_x0000_s70661" name="Equation" r:id="rId7" imgW="2171700" imgH="4318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5760" y="4480560"/>
            <a:ext cx="263405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Samples of DTFT</a:t>
            </a:r>
          </a:p>
          <a:p>
            <a:r>
              <a:rPr lang="en-US" sz="1800" dirty="0" smtClean="0">
                <a:latin typeface="+mn-lt"/>
              </a:rPr>
              <a:t>Proportional to </a:t>
            </a:r>
          </a:p>
          <a:p>
            <a:r>
              <a:rPr lang="en-US" sz="1800" dirty="0" smtClean="0">
                <a:latin typeface="+mn-lt"/>
              </a:rPr>
              <a:t>Height of Spectral Lines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8954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a </a:t>
            </a:r>
            <a:r>
              <a:rPr lang="en-US" u="sng" dirty="0" smtClean="0"/>
              <a:t>Computable</a:t>
            </a:r>
            <a:r>
              <a:rPr lang="en-US" dirty="0" smtClean="0"/>
              <a:t> Fourier Transform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8105"/>
            <a:ext cx="8178800" cy="4729163"/>
          </a:xfrm>
        </p:spPr>
        <p:txBody>
          <a:bodyPr/>
          <a:lstStyle/>
          <a:p>
            <a:r>
              <a:rPr lang="en-US" sz="2400" dirty="0" smtClean="0"/>
              <a:t>Take the finite Riemann sum: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Note that 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Propose the following finite sum: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Above is the inverse Discrete Fourier Transform (IDFT)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115719" name="Object 7"/>
          <p:cNvGraphicFramePr>
            <a:graphicFrameLocks noGrp="1" noChangeAspect="1"/>
          </p:cNvGraphicFramePr>
          <p:nvPr/>
        </p:nvGraphicFramePr>
        <p:xfrm>
          <a:off x="1926273" y="1801178"/>
          <a:ext cx="5105400" cy="1012825"/>
        </p:xfrm>
        <a:graphic>
          <a:graphicData uri="http://schemas.openxmlformats.org/presentationml/2006/ole">
            <p:oleObj spid="_x0000_s71682" name="Equation" r:id="rId3" imgW="2171700" imgH="431800" progId="Equation.3">
              <p:embed/>
            </p:oleObj>
          </a:graphicData>
        </a:graphic>
      </p:graphicFrame>
      <p:graphicFrame>
        <p:nvGraphicFramePr>
          <p:cNvPr id="119814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405764662"/>
              </p:ext>
            </p:extLst>
          </p:nvPr>
        </p:nvGraphicFramePr>
        <p:xfrm>
          <a:off x="2251393" y="2924152"/>
          <a:ext cx="2586037" cy="538162"/>
        </p:xfrm>
        <a:graphic>
          <a:graphicData uri="http://schemas.openxmlformats.org/presentationml/2006/ole">
            <p:oleObj spid="_x0000_s71683" name="Equation" r:id="rId4" imgW="1091726" imgH="228501" progId="Equation.3">
              <p:embed/>
            </p:oleObj>
          </a:graphicData>
        </a:graphic>
      </p:graphicFrame>
      <p:graphicFrame>
        <p:nvGraphicFramePr>
          <p:cNvPr id="119815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772173355"/>
              </p:ext>
            </p:extLst>
          </p:nvPr>
        </p:nvGraphicFramePr>
        <p:xfrm>
          <a:off x="127428" y="4043363"/>
          <a:ext cx="8728076" cy="952500"/>
        </p:xfrm>
        <a:graphic>
          <a:graphicData uri="http://schemas.openxmlformats.org/presentationml/2006/ole">
            <p:oleObj spid="_x0000_s71684" name="Equation" r:id="rId5" imgW="3949560" imgH="431640" progId="Equation.DSMT4">
              <p:embed/>
            </p:oleObj>
          </a:graphicData>
        </a:graphic>
      </p:graphicFrame>
      <p:graphicFrame>
        <p:nvGraphicFramePr>
          <p:cNvPr id="119816" name="Object 8"/>
          <p:cNvGraphicFramePr>
            <a:graphicFrameLocks noGrp="1" noChangeAspect="1"/>
          </p:cNvGraphicFramePr>
          <p:nvPr/>
        </p:nvGraphicFramePr>
        <p:xfrm>
          <a:off x="896938" y="5476875"/>
          <a:ext cx="7226300" cy="987425"/>
        </p:xfrm>
        <a:graphic>
          <a:graphicData uri="http://schemas.openxmlformats.org/presentationml/2006/ole">
            <p:oleObj spid="_x0000_s71685" name="Equation" r:id="rId6" imgW="31496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21885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DTFT is the spectrum (1/2)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326192" cy="4729163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inverse DTFT is an integral</a:t>
            </a:r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An integral is a “sum”, i.e., the limit of a Riemann sum: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The finite sum consists of lines at frequencies               with complex amplitudes</a:t>
            </a:r>
          </a:p>
          <a:p>
            <a:endParaRPr lang="en-US" sz="2400" dirty="0" smtClean="0"/>
          </a:p>
          <a:p>
            <a:r>
              <a:rPr lang="en-US" sz="2400" dirty="0" smtClean="0"/>
              <a:t>The limit of these “finite spectra sum” is the inverse DTFT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89091" name="Object 3"/>
          <p:cNvGraphicFramePr>
            <a:graphicFrameLocks noGrp="1" noChangeAspect="1"/>
          </p:cNvGraphicFramePr>
          <p:nvPr/>
        </p:nvGraphicFramePr>
        <p:xfrm>
          <a:off x="7103745" y="4474845"/>
          <a:ext cx="1624013" cy="538163"/>
        </p:xfrm>
        <a:graphic>
          <a:graphicData uri="http://schemas.openxmlformats.org/presentationml/2006/ole">
            <p:oleObj spid="_x0000_s72706" name="Equation" r:id="rId3" imgW="685800" imgH="228600" progId="Equation.3">
              <p:embed/>
            </p:oleObj>
          </a:graphicData>
        </a:graphic>
      </p:graphicFrame>
      <p:graphicFrame>
        <p:nvGraphicFramePr>
          <p:cNvPr id="89092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2821142"/>
              </p:ext>
            </p:extLst>
          </p:nvPr>
        </p:nvGraphicFramePr>
        <p:xfrm>
          <a:off x="4326059" y="4875848"/>
          <a:ext cx="2554288" cy="568325"/>
        </p:xfrm>
        <a:graphic>
          <a:graphicData uri="http://schemas.openxmlformats.org/presentationml/2006/ole">
            <p:oleObj spid="_x0000_s72707" name="Equation" r:id="rId4" imgW="1079032" imgH="241195" progId="Equation.3">
              <p:embed/>
            </p:oleObj>
          </a:graphicData>
        </a:graphic>
      </p:graphicFrame>
      <p:graphicFrame>
        <p:nvGraphicFramePr>
          <p:cNvPr id="115718" name="Object 6"/>
          <p:cNvGraphicFramePr>
            <a:graphicFrameLocks noGrp="1" noChangeAspect="1"/>
          </p:cNvGraphicFramePr>
          <p:nvPr/>
        </p:nvGraphicFramePr>
        <p:xfrm>
          <a:off x="2153920" y="1882140"/>
          <a:ext cx="4320540" cy="974195"/>
        </p:xfrm>
        <a:graphic>
          <a:graphicData uri="http://schemas.openxmlformats.org/presentationml/2006/ole">
            <p:oleObj spid="_x0000_s72708" name="Equation" r:id="rId5" imgW="1739900" imgH="393700" progId="Equation.3">
              <p:embed/>
            </p:oleObj>
          </a:graphicData>
        </a:graphic>
      </p:graphicFrame>
      <p:graphicFrame>
        <p:nvGraphicFramePr>
          <p:cNvPr id="115719" name="Object 7"/>
          <p:cNvGraphicFramePr>
            <a:graphicFrameLocks noGrp="1" noChangeAspect="1"/>
          </p:cNvGraphicFramePr>
          <p:nvPr/>
        </p:nvGraphicFramePr>
        <p:xfrm>
          <a:off x="2068513" y="3375978"/>
          <a:ext cx="5105400" cy="1012825"/>
        </p:xfrm>
        <a:graphic>
          <a:graphicData uri="http://schemas.openxmlformats.org/presentationml/2006/ole">
            <p:oleObj spid="_x0000_s72709" name="Equation" r:id="rId6" imgW="21717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98412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DTFT is the spectrum (2/2)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699" y="1395779"/>
            <a:ext cx="8603087" cy="4729163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 smtClean="0"/>
              <a:t>iDTFT</a:t>
            </a:r>
            <a:r>
              <a:rPr lang="en-US" sz="2800" dirty="0" smtClean="0"/>
              <a:t> is an integral</a:t>
            </a:r>
          </a:p>
          <a:p>
            <a:r>
              <a:rPr lang="en-US" sz="2800" dirty="0" smtClean="0"/>
              <a:t>An integral is a “sum”, i.e., the limit of a sum</a:t>
            </a:r>
          </a:p>
          <a:p>
            <a:r>
              <a:rPr lang="en-US" sz="2800" dirty="0" smtClean="0"/>
              <a:t>Riemann sum:</a:t>
            </a:r>
          </a:p>
          <a:p>
            <a:endParaRPr lang="en-US" sz="2800" dirty="0" smtClean="0"/>
          </a:p>
          <a:p>
            <a:r>
              <a:rPr lang="en-US" sz="2800" dirty="0" smtClean="0"/>
              <a:t>The spectrum (Ch. 3) consists of lines at various frequencies                 , with complex amplitudes</a:t>
            </a:r>
          </a:p>
          <a:p>
            <a:r>
              <a:rPr lang="en-US" sz="2800" dirty="0" smtClean="0"/>
              <a:t>The spectrum represents a </a:t>
            </a:r>
            <a:r>
              <a:rPr lang="en-US" sz="2800" smtClean="0"/>
              <a:t>signal         that </a:t>
            </a:r>
            <a:r>
              <a:rPr lang="en-US" sz="2800" dirty="0" smtClean="0"/>
              <a:t>is the sum of </a:t>
            </a:r>
            <a:r>
              <a:rPr lang="en-US" sz="2800" dirty="0" err="1" smtClean="0"/>
              <a:t>cexps</a:t>
            </a:r>
            <a:r>
              <a:rPr lang="en-US" sz="2800" dirty="0" smtClean="0"/>
              <a:t> (              as fundamental frequency)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809851130"/>
              </p:ext>
            </p:extLst>
          </p:nvPr>
        </p:nvGraphicFramePr>
        <p:xfrm>
          <a:off x="6043761" y="4423068"/>
          <a:ext cx="720725" cy="479425"/>
        </p:xfrm>
        <a:graphic>
          <a:graphicData uri="http://schemas.openxmlformats.org/presentationml/2006/ole">
            <p:oleObj spid="_x0000_s73730" name="Equation" r:id="rId3" imgW="304536" imgH="203024" progId="Equation.3">
              <p:embed/>
            </p:oleObj>
          </a:graphicData>
        </a:graphic>
      </p:graphicFrame>
      <p:graphicFrame>
        <p:nvGraphicFramePr>
          <p:cNvPr id="89091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4031688204"/>
              </p:ext>
            </p:extLst>
          </p:nvPr>
        </p:nvGraphicFramePr>
        <p:xfrm>
          <a:off x="2650503" y="3890963"/>
          <a:ext cx="1533525" cy="538162"/>
        </p:xfrm>
        <a:graphic>
          <a:graphicData uri="http://schemas.openxmlformats.org/presentationml/2006/ole">
            <p:oleObj spid="_x0000_s73731" name="Equation" r:id="rId4" imgW="647640" imgH="228600" progId="Equation.DSMT4">
              <p:embed/>
            </p:oleObj>
          </a:graphicData>
        </a:graphic>
      </p:graphicFrame>
      <p:graphicFrame>
        <p:nvGraphicFramePr>
          <p:cNvPr id="89092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885428933"/>
              </p:ext>
            </p:extLst>
          </p:nvPr>
        </p:nvGraphicFramePr>
        <p:xfrm>
          <a:off x="8471535" y="3876332"/>
          <a:ext cx="420687" cy="538163"/>
        </p:xfrm>
        <a:graphic>
          <a:graphicData uri="http://schemas.openxmlformats.org/presentationml/2006/ole">
            <p:oleObj spid="_x0000_s73732" name="Equation" r:id="rId5" imgW="177646" imgH="228402" progId="Equation.3">
              <p:embed/>
            </p:oleObj>
          </a:graphicData>
        </a:graphic>
      </p:graphicFrame>
      <p:graphicFrame>
        <p:nvGraphicFramePr>
          <p:cNvPr id="115718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19207991"/>
              </p:ext>
            </p:extLst>
          </p:nvPr>
        </p:nvGraphicFramePr>
        <p:xfrm>
          <a:off x="4599604" y="1006193"/>
          <a:ext cx="4546600" cy="1025525"/>
        </p:xfrm>
        <a:graphic>
          <a:graphicData uri="http://schemas.openxmlformats.org/presentationml/2006/ole">
            <p:oleObj spid="_x0000_s73733" name="Equation" r:id="rId6" imgW="1739880" imgH="393480" progId="Equation.DSMT4">
              <p:embed/>
            </p:oleObj>
          </a:graphicData>
        </a:graphic>
      </p:graphicFrame>
      <p:graphicFrame>
        <p:nvGraphicFramePr>
          <p:cNvPr id="115719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4007106508"/>
              </p:ext>
            </p:extLst>
          </p:nvPr>
        </p:nvGraphicFramePr>
        <p:xfrm>
          <a:off x="627551" y="5334000"/>
          <a:ext cx="7797800" cy="1125538"/>
        </p:xfrm>
        <a:graphic>
          <a:graphicData uri="http://schemas.openxmlformats.org/presentationml/2006/ole">
            <p:oleObj spid="_x0000_s73734" name="Equation" r:id="rId7" imgW="2984400" imgH="431640" progId="Equation.DSMT4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254609011"/>
              </p:ext>
            </p:extLst>
          </p:nvPr>
        </p:nvGraphicFramePr>
        <p:xfrm>
          <a:off x="3024781" y="2369959"/>
          <a:ext cx="5675312" cy="1125537"/>
        </p:xfrm>
        <a:graphic>
          <a:graphicData uri="http://schemas.openxmlformats.org/presentationml/2006/ole">
            <p:oleObj spid="_x0000_s73735" name="Equation" r:id="rId8" imgW="2171520" imgH="43164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303336169"/>
              </p:ext>
            </p:extLst>
          </p:nvPr>
        </p:nvGraphicFramePr>
        <p:xfrm>
          <a:off x="2988570" y="4841861"/>
          <a:ext cx="1292225" cy="538162"/>
        </p:xfrm>
        <a:graphic>
          <a:graphicData uri="http://schemas.openxmlformats.org/presentationml/2006/ole">
            <p:oleObj spid="_x0000_s73736" name="Equation" r:id="rId9" imgW="54576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585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the DTFT </a:t>
            </a:r>
            <a:r>
              <a:rPr lang="en-US" dirty="0" smtClean="0">
                <a:sym typeface="Wingdings" pitchFamily="2" charset="2"/>
              </a:rPr>
              <a:t> DFT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800" dirty="0" smtClean="0"/>
              <a:t>Want </a:t>
            </a:r>
            <a:r>
              <a:rPr lang="en-US" sz="2800" b="1" u="sng" dirty="0" smtClean="0"/>
              <a:t>computable</a:t>
            </a:r>
            <a:r>
              <a:rPr lang="en-US" sz="2800" dirty="0" smtClean="0"/>
              <a:t> Fourier transform</a:t>
            </a:r>
          </a:p>
          <a:p>
            <a:pPr lvl="1"/>
            <a:r>
              <a:rPr lang="en-US" sz="2400" u="sng" dirty="0" smtClean="0"/>
              <a:t>Finite</a:t>
            </a:r>
            <a:r>
              <a:rPr lang="en-US" sz="2400" dirty="0" smtClean="0"/>
              <a:t> signal length (L)</a:t>
            </a:r>
          </a:p>
          <a:p>
            <a:pPr lvl="1"/>
            <a:r>
              <a:rPr lang="en-US" sz="2400" u="sng" dirty="0" smtClean="0"/>
              <a:t>Finite</a:t>
            </a:r>
            <a:r>
              <a:rPr lang="en-US" sz="2400" dirty="0" smtClean="0"/>
              <a:t> number of frequencies</a:t>
            </a:r>
            <a:endParaRPr lang="en-US" sz="2400" dirty="0" smtClean="0">
              <a:ea typeface="ＭＳ Ｐゴシック" pitchFamily="34" charset="-128"/>
            </a:endParaRP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/>
        </p:nvGraphicFramePr>
        <p:xfrm>
          <a:off x="464503" y="3188970"/>
          <a:ext cx="3230562" cy="1042988"/>
        </p:xfrm>
        <a:graphic>
          <a:graphicData uri="http://schemas.openxmlformats.org/presentationml/2006/ole">
            <p:oleObj spid="_x0000_s35842" name="Equation" r:id="rId3" imgW="1333440" imgH="431640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Grp="1" noChangeAspect="1"/>
          </p:cNvGraphicFramePr>
          <p:nvPr/>
        </p:nvGraphicFramePr>
        <p:xfrm>
          <a:off x="4475163" y="3178810"/>
          <a:ext cx="3538537" cy="1042988"/>
        </p:xfrm>
        <a:graphic>
          <a:graphicData uri="http://schemas.openxmlformats.org/presentationml/2006/ole">
            <p:oleObj spid="_x0000_s35843" name="Equation" r:id="rId4" imgW="1460160" imgH="431640" progId="Equation.3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Grp="1" noChangeAspect="1"/>
          </p:cNvGraphicFramePr>
          <p:nvPr/>
        </p:nvGraphicFramePr>
        <p:xfrm>
          <a:off x="4104640" y="4222579"/>
          <a:ext cx="4851083" cy="515474"/>
        </p:xfrm>
        <a:graphic>
          <a:graphicData uri="http://schemas.openxmlformats.org/presentationml/2006/ole">
            <p:oleObj spid="_x0000_s35844" name="Equation" r:id="rId5" imgW="2145960" imgH="228600" progId="Equation.3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Grp="1" noChangeAspect="1"/>
          </p:cNvGraphicFramePr>
          <p:nvPr/>
        </p:nvGraphicFramePr>
        <p:xfrm>
          <a:off x="348298" y="5638800"/>
          <a:ext cx="8147050" cy="546100"/>
        </p:xfrm>
        <a:graphic>
          <a:graphicData uri="http://schemas.openxmlformats.org/presentationml/2006/ole">
            <p:oleObj spid="_x0000_s35845" name="Equation" r:id="rId6" imgW="3403440" imgH="228600" progId="Equation.3">
              <p:embed/>
            </p:oleObj>
          </a:graphicData>
        </a:graphic>
      </p:graphicFrame>
      <p:sp>
        <p:nvSpPr>
          <p:cNvPr id="11" name="Right Arrow 10"/>
          <p:cNvSpPr/>
          <p:nvPr/>
        </p:nvSpPr>
        <p:spPr bwMode="auto">
          <a:xfrm>
            <a:off x="3820160" y="3505200"/>
            <a:ext cx="558800" cy="355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3440" y="4876800"/>
            <a:ext cx="287610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k is the frequency index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1143000"/>
          </a:xfrm>
        </p:spPr>
        <p:txBody>
          <a:bodyPr/>
          <a:lstStyle/>
          <a:p>
            <a:r>
              <a:rPr lang="en-US" dirty="0" smtClean="0"/>
              <a:t>Want a Computable INVERSE Fourier Transform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9405"/>
            <a:ext cx="8178800" cy="4729163"/>
          </a:xfrm>
        </p:spPr>
        <p:txBody>
          <a:bodyPr/>
          <a:lstStyle/>
          <a:p>
            <a:r>
              <a:rPr lang="en-US" sz="2400" dirty="0" smtClean="0"/>
              <a:t>Write the inverse DTFT as a finite Riemann sum: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Note that 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Propose: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is the inverse Discrete Fourier Transform (IDFT)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115719" name="Object 7"/>
          <p:cNvGraphicFramePr>
            <a:graphicFrameLocks noGrp="1" noChangeAspect="1"/>
          </p:cNvGraphicFramePr>
          <p:nvPr/>
        </p:nvGraphicFramePr>
        <p:xfrm>
          <a:off x="1926273" y="2042478"/>
          <a:ext cx="5105400" cy="1012825"/>
        </p:xfrm>
        <a:graphic>
          <a:graphicData uri="http://schemas.openxmlformats.org/presentationml/2006/ole">
            <p:oleObj spid="_x0000_s76802" name="Equation" r:id="rId3" imgW="2171700" imgH="431800" progId="Equation.3">
              <p:embed/>
            </p:oleObj>
          </a:graphicData>
        </a:graphic>
      </p:graphicFrame>
      <p:graphicFrame>
        <p:nvGraphicFramePr>
          <p:cNvPr id="119814" name="Object 6"/>
          <p:cNvGraphicFramePr>
            <a:graphicFrameLocks noGrp="1" noChangeAspect="1"/>
          </p:cNvGraphicFramePr>
          <p:nvPr/>
        </p:nvGraphicFramePr>
        <p:xfrm>
          <a:off x="2251393" y="3281363"/>
          <a:ext cx="2586037" cy="538162"/>
        </p:xfrm>
        <a:graphic>
          <a:graphicData uri="http://schemas.openxmlformats.org/presentationml/2006/ole">
            <p:oleObj spid="_x0000_s76803" name="Equation" r:id="rId4" imgW="1091726" imgH="228501" progId="Equation.3">
              <p:embed/>
            </p:oleObj>
          </a:graphicData>
        </a:graphic>
      </p:graphicFrame>
      <p:graphicFrame>
        <p:nvGraphicFramePr>
          <p:cNvPr id="119815" name="Object 7"/>
          <p:cNvGraphicFramePr>
            <a:graphicFrameLocks noGrp="1" noChangeAspect="1"/>
          </p:cNvGraphicFramePr>
          <p:nvPr/>
        </p:nvGraphicFramePr>
        <p:xfrm>
          <a:off x="1767840" y="4284981"/>
          <a:ext cx="7072630" cy="952171"/>
        </p:xfrm>
        <a:graphic>
          <a:graphicData uri="http://schemas.openxmlformats.org/presentationml/2006/ole">
            <p:oleObj spid="_x0000_s76804" name="Equation" r:id="rId5" imgW="3200400" imgH="431640" progId="Equation.3">
              <p:embed/>
            </p:oleObj>
          </a:graphicData>
        </a:graphic>
      </p:graphicFrame>
      <p:graphicFrame>
        <p:nvGraphicFramePr>
          <p:cNvPr id="119816" name="Object 8"/>
          <p:cNvGraphicFramePr>
            <a:graphicFrameLocks noGrp="1" noChangeAspect="1"/>
          </p:cNvGraphicFramePr>
          <p:nvPr/>
        </p:nvGraphicFramePr>
        <p:xfrm>
          <a:off x="896938" y="5718175"/>
          <a:ext cx="7226300" cy="987425"/>
        </p:xfrm>
        <a:graphic>
          <a:graphicData uri="http://schemas.openxmlformats.org/presentationml/2006/ole">
            <p:oleObj spid="_x0000_s76805" name="Equation" r:id="rId6" imgW="3149600" imgH="431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DFT when L=N       (proof)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800" dirty="0" smtClean="0"/>
              <a:t>Complex exponentials are </a:t>
            </a:r>
            <a:r>
              <a:rPr lang="en-US" sz="2800" u="sng" dirty="0" smtClean="0"/>
              <a:t>ORTHOGONAL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360425963"/>
              </p:ext>
            </p:extLst>
          </p:nvPr>
        </p:nvGraphicFramePr>
        <p:xfrm>
          <a:off x="979170" y="2095501"/>
          <a:ext cx="6234430" cy="4385482"/>
        </p:xfrm>
        <a:graphic>
          <a:graphicData uri="http://schemas.openxmlformats.org/presentationml/2006/ole">
            <p:oleObj spid="_x0000_s36866" name="Equation" r:id="rId3" imgW="2616120" imgH="185400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Grp="1" noChangeAspect="1"/>
          </p:cNvGraphicFramePr>
          <p:nvPr/>
        </p:nvGraphicFramePr>
        <p:xfrm>
          <a:off x="6380480" y="4960948"/>
          <a:ext cx="2729230" cy="748337"/>
        </p:xfrm>
        <a:graphic>
          <a:graphicData uri="http://schemas.openxmlformats.org/presentationml/2006/ole">
            <p:oleObj spid="_x0000_s36867" name="Equation" r:id="rId4" imgW="1663560" imgH="457200" progId="Equation.3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6024880" y="5323840"/>
            <a:ext cx="365760" cy="2641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5527040" y="2057400"/>
            <a:ext cx="721360" cy="24536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7315200" y="2057400"/>
            <a:ext cx="311499" cy="30069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Orthogonality</a:t>
            </a:r>
            <a:r>
              <a:rPr lang="en-US" dirty="0" smtClean="0"/>
              <a:t> of Complex Exponentials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255" y="1612642"/>
            <a:ext cx="345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The sequence set: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639204055"/>
              </p:ext>
            </p:extLst>
          </p:nvPr>
        </p:nvGraphicFramePr>
        <p:xfrm>
          <a:off x="922338" y="2274507"/>
          <a:ext cx="7286625" cy="2371725"/>
        </p:xfrm>
        <a:graphic>
          <a:graphicData uri="http://schemas.openxmlformats.org/presentationml/2006/ole">
            <p:oleObj spid="_x0000_s37890" name="Equation" r:id="rId3" imgW="2806560" imgH="9144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9240" y="4734580"/>
            <a:ext cx="7816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because                        ,                    </a:t>
            </a:r>
          </a:p>
          <a:p>
            <a:endParaRPr lang="en-US" sz="28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and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887843889"/>
              </p:ext>
            </p:extLst>
          </p:nvPr>
        </p:nvGraphicFramePr>
        <p:xfrm>
          <a:off x="2173854" y="4788501"/>
          <a:ext cx="1974850" cy="484187"/>
        </p:xfrm>
        <a:graphic>
          <a:graphicData uri="http://schemas.openxmlformats.org/presentationml/2006/ole">
            <p:oleObj spid="_x0000_s37891" name="Equation" r:id="rId4" imgW="723600" imgH="17748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217370071"/>
              </p:ext>
            </p:extLst>
          </p:nvPr>
        </p:nvGraphicFramePr>
        <p:xfrm>
          <a:off x="1524000" y="5334000"/>
          <a:ext cx="2963939" cy="1030867"/>
        </p:xfrm>
        <a:graphic>
          <a:graphicData uri="http://schemas.openxmlformats.org/presentationml/2006/ole">
            <p:oleObj spid="_x0000_s37892" name="Equation" r:id="rId5" imgW="1168200" imgH="40608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32150890"/>
              </p:ext>
            </p:extLst>
          </p:nvPr>
        </p:nvGraphicFramePr>
        <p:xfrm>
          <a:off x="4312152" y="4774294"/>
          <a:ext cx="1801813" cy="517525"/>
        </p:xfrm>
        <a:graphic>
          <a:graphicData uri="http://schemas.openxmlformats.org/presentationml/2006/ole">
            <p:oleObj spid="_x0000_s37893" name="Equation" r:id="rId6" imgW="660240" imgH="190440" progId="Equation.3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Grp="1" noChangeAspect="1"/>
          </p:cNvGraphicFramePr>
          <p:nvPr/>
        </p:nvGraphicFramePr>
        <p:xfrm>
          <a:off x="3403600" y="1600200"/>
          <a:ext cx="4597400" cy="652113"/>
        </p:xfrm>
        <a:graphic>
          <a:graphicData uri="http://schemas.openxmlformats.org/presentationml/2006/ole">
            <p:oleObj spid="_x0000_s37894" name="Equation" r:id="rId7" imgW="1968500" imgH="279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r>
              <a:rPr lang="en-US" dirty="0" smtClean="0"/>
              <a:t>4-pt DFT: Numerical Example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800" dirty="0" smtClean="0"/>
              <a:t>Take</a:t>
            </a:r>
            <a:r>
              <a:rPr lang="en-US" dirty="0" smtClean="0"/>
              <a:t> the 4-pt DFT of the following signal</a:t>
            </a:r>
            <a:endParaRPr lang="en-US" dirty="0"/>
          </a:p>
        </p:txBody>
      </p:sp>
      <p:graphicFrame>
        <p:nvGraphicFramePr>
          <p:cNvPr id="38914" name="Object 2"/>
          <p:cNvGraphicFramePr>
            <a:graphicFrameLocks noGrp="1" noChangeAspect="1"/>
          </p:cNvGraphicFramePr>
          <p:nvPr/>
        </p:nvGraphicFramePr>
        <p:xfrm>
          <a:off x="1169829" y="2276578"/>
          <a:ext cx="3170396" cy="484366"/>
        </p:xfrm>
        <a:graphic>
          <a:graphicData uri="http://schemas.openxmlformats.org/presentationml/2006/ole">
            <p:oleObj spid="_x0000_s38914" name="Equation" r:id="rId3" imgW="1320480" imgH="203040" progId="Equation.3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851665" y="2305154"/>
          <a:ext cx="2879460" cy="514246"/>
        </p:xfrm>
        <a:graphic>
          <a:graphicData uri="http://schemas.openxmlformats.org/presentationml/2006/ole">
            <p:oleObj spid="_x0000_s38915" name="Equation" r:id="rId4" imgW="1130040" imgH="203040" progId="Equation.3">
              <p:embed/>
            </p:oleObj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518312" y="3073400"/>
          <a:ext cx="7800188" cy="490657"/>
        </p:xfrm>
        <a:graphic>
          <a:graphicData uri="http://schemas.openxmlformats.org/presentationml/2006/ole">
            <p:oleObj spid="_x0000_s38916" name="Equation" r:id="rId5" imgW="3606480" imgH="228600" progId="Equation.3">
              <p:embed/>
            </p:oleObj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506412" y="3711575"/>
          <a:ext cx="6542088" cy="1006475"/>
        </p:xfrm>
        <a:graphic>
          <a:graphicData uri="http://schemas.openxmlformats.org/presentationml/2006/ole">
            <p:oleObj spid="_x0000_s38917" name="Equation" r:id="rId6" imgW="3022560" imgH="469800" progId="Equation.3">
              <p:embed/>
            </p:oleObj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521168" y="4795838"/>
          <a:ext cx="8102131" cy="490657"/>
        </p:xfrm>
        <a:graphic>
          <a:graphicData uri="http://schemas.openxmlformats.org/presentationml/2006/ole">
            <p:oleObj spid="_x0000_s38918" name="Equation" r:id="rId7" imgW="3746160" imgH="228600" progId="Equation.3">
              <p:embed/>
            </p:oleObj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505816" y="5470525"/>
          <a:ext cx="6479183" cy="1006475"/>
        </p:xfrm>
        <a:graphic>
          <a:graphicData uri="http://schemas.openxmlformats.org/presentationml/2006/ole">
            <p:oleObj spid="_x0000_s38919" name="Equation" r:id="rId8" imgW="299700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1953</TotalTime>
  <Words>1760</Words>
  <Application>Microsoft Office PowerPoint</Application>
  <PresentationFormat>On-screen Show (4:3)</PresentationFormat>
  <Paragraphs>408</Paragraphs>
  <Slides>48</Slides>
  <Notes>0</Notes>
  <HiddenSlides>17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2025-aLectures</vt:lpstr>
      <vt:lpstr>Equation</vt:lpstr>
      <vt:lpstr>DSP First, 2/e</vt:lpstr>
      <vt:lpstr>License Info for DSPFirst Slides</vt:lpstr>
      <vt:lpstr>READING ASSIGNMENTS</vt:lpstr>
      <vt:lpstr>LECTURE OBJECTIVES</vt:lpstr>
      <vt:lpstr>Sample the DTFT  DFT</vt:lpstr>
      <vt:lpstr>Want a Computable INVERSE Fourier Transform</vt:lpstr>
      <vt:lpstr>Inverse DFT when L=N       (proof)</vt:lpstr>
      <vt:lpstr>Orthogonality of Complex Exponentials</vt:lpstr>
      <vt:lpstr>4-pt DFT: Numerical Example</vt:lpstr>
      <vt:lpstr>N-pt DFT: Numerical Example</vt:lpstr>
      <vt:lpstr>4-pt iDFT: Numerical Example</vt:lpstr>
      <vt:lpstr>Matrix Form for N-pt DFT</vt:lpstr>
      <vt:lpstr>FFT: Fast Fourier Transform</vt:lpstr>
      <vt:lpstr>Zero-Padding gives denser FREQUENCY SAMPLING</vt:lpstr>
      <vt:lpstr>Zero-Padding with the FFT</vt:lpstr>
      <vt:lpstr>DFT periodic in k  (frequency domain)</vt:lpstr>
      <vt:lpstr>DFT Periodicity in Frequency Index</vt:lpstr>
      <vt:lpstr>DFT pairs &amp; properties</vt:lpstr>
      <vt:lpstr>Slide 19</vt:lpstr>
      <vt:lpstr>Summary of DTFT Pairs</vt:lpstr>
      <vt:lpstr>Slide 21</vt:lpstr>
      <vt:lpstr>Slide 22</vt:lpstr>
      <vt:lpstr>Convolution Property not the same </vt:lpstr>
      <vt:lpstr>Delay Property of DFT</vt:lpstr>
      <vt:lpstr>DTFT of a Length-L Pulse</vt:lpstr>
      <vt:lpstr>DTFT of a Finite Length Complex Exponential (1)</vt:lpstr>
      <vt:lpstr>DTFT of a Finite Length Complex Exponential (2)</vt:lpstr>
      <vt:lpstr>20-pt DFT of Complex Exponential</vt:lpstr>
      <vt:lpstr>20-pt DFT of Complex Exp: “on the grid” </vt:lpstr>
      <vt:lpstr>50-pt DFT of Sinusoid: zero padding</vt:lpstr>
      <vt:lpstr>RECALL: BandPass Filter  (BPF)</vt:lpstr>
      <vt:lpstr>50-pt DFT of Sinusoid: zero padding</vt:lpstr>
      <vt:lpstr>Slide 33</vt:lpstr>
      <vt:lpstr>Summary of DTFT Pairs</vt:lpstr>
      <vt:lpstr>Example</vt:lpstr>
      <vt:lpstr>More Insight about the Example</vt:lpstr>
      <vt:lpstr>Magnitude is even</vt:lpstr>
      <vt:lpstr>DTFT maps Convolution to Multiplication</vt:lpstr>
      <vt:lpstr>Want to call the DTFT the spectrum</vt:lpstr>
      <vt:lpstr>The iDTFT is “sum” of complex exps</vt:lpstr>
      <vt:lpstr>Example: DTFT SAMPLES as a Spectrum</vt:lpstr>
      <vt:lpstr>Want a Computable Fourier Transform</vt:lpstr>
      <vt:lpstr>N-DFT of A Finite Complex Exponential</vt:lpstr>
      <vt:lpstr>The iDTFT is “sum” of complex exps</vt:lpstr>
      <vt:lpstr>Example: DTFT SAMPLES as a Spectrum</vt:lpstr>
      <vt:lpstr>Want a Computable Fourier Transform</vt:lpstr>
      <vt:lpstr>The DTFT is the spectrum (1/2)</vt:lpstr>
      <vt:lpstr>The DTFT is the spectrum (2/2)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#13</dc:title>
  <dc:creator>Jim McClellan</dc:creator>
  <cp:lastModifiedBy>mcclella</cp:lastModifiedBy>
  <cp:revision>355</cp:revision>
  <cp:lastPrinted>1999-10-01T12:26:52Z</cp:lastPrinted>
  <dcterms:created xsi:type="dcterms:W3CDTF">2009-10-12T13:06:16Z</dcterms:created>
  <dcterms:modified xsi:type="dcterms:W3CDTF">2016-08-13T20:54:43Z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