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4" r:id="rId9"/>
    <p:sldId id="283" r:id="rId10"/>
    <p:sldId id="288" r:id="rId11"/>
    <p:sldId id="300" r:id="rId12"/>
    <p:sldId id="287" r:id="rId13"/>
    <p:sldId id="293" r:id="rId14"/>
    <p:sldId id="294" r:id="rId15"/>
    <p:sldId id="295" r:id="rId16"/>
    <p:sldId id="290" r:id="rId17"/>
    <p:sldId id="289" r:id="rId18"/>
    <p:sldId id="299" r:id="rId19"/>
    <p:sldId id="298" r:id="rId20"/>
    <p:sldId id="297" r:id="rId21"/>
    <p:sldId id="296" r:id="rId22"/>
    <p:sldId id="286" r:id="rId23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51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5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18</a:t>
            </a:r>
          </a:p>
          <a:p>
            <a:r>
              <a:rPr lang="en-US" dirty="0" smtClean="0"/>
              <a:t>DFS: Discrete Fourier Series, and Windowing</a:t>
            </a: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Series (DFS)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52328148"/>
              </p:ext>
            </p:extLst>
          </p:nvPr>
        </p:nvGraphicFramePr>
        <p:xfrm>
          <a:off x="766445" y="1723537"/>
          <a:ext cx="3602038" cy="1174750"/>
        </p:xfrm>
        <a:graphic>
          <a:graphicData uri="http://schemas.openxmlformats.org/presentationml/2006/ole">
            <p:oleObj spid="_x0000_s21506" name="Equation" r:id="rId3" imgW="132048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99643" y="1830903"/>
            <a:ext cx="4151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Synthesis of a periodic  signal </a:t>
            </a:r>
            <a:r>
              <a:rPr lang="en-US" sz="2800" i="1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x[n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] = x[</a:t>
            </a:r>
            <a:r>
              <a:rPr lang="en-US" sz="2800" i="1" dirty="0" err="1" smtClean="0">
                <a:latin typeface="+mn-lt"/>
                <a:cs typeface="Times New Roman" pitchFamily="18" charset="0"/>
              </a:rPr>
              <a:t>n+N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]</a:t>
            </a:r>
            <a:r>
              <a:rPr lang="en-US" sz="2800" i="1" dirty="0" smtClean="0">
                <a:latin typeface="+mn-lt"/>
              </a:rPr>
              <a:t> </a:t>
            </a:r>
            <a:endParaRPr lang="en-US" sz="2800" i="1" dirty="0">
              <a:latin typeface="+mn-lt"/>
            </a:endParaRPr>
          </a:p>
        </p:txBody>
      </p:sp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740728" y="3549650"/>
          <a:ext cx="3721100" cy="1022350"/>
        </p:xfrm>
        <a:graphic>
          <a:graphicData uri="http://schemas.openxmlformats.org/presentationml/2006/ole">
            <p:oleObj spid="_x0000_s21507" name="Equation" r:id="rId4" imgW="156204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581400"/>
            <a:ext cx="396748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Find </a:t>
            </a:r>
            <a:r>
              <a:rPr lang="en-US" i="1" dirty="0" err="1" smtClean="0">
                <a:latin typeface="+mn-lt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i="1" dirty="0" smtClean="0">
                <a:latin typeface="+mn-lt"/>
              </a:rPr>
              <a:t> by taking N-pt </a:t>
            </a:r>
            <a:r>
              <a:rPr lang="en-US" i="1" dirty="0" smtClean="0">
                <a:latin typeface="+mn-lt"/>
              </a:rPr>
              <a:t>DFT</a:t>
            </a:r>
          </a:p>
          <a:p>
            <a:r>
              <a:rPr lang="en-US" i="1" dirty="0" smtClean="0">
                <a:latin typeface="+mn-lt"/>
              </a:rPr>
              <a:t>of </a:t>
            </a:r>
            <a:r>
              <a:rPr lang="en-US" i="1" dirty="0" smtClean="0">
                <a:latin typeface="+mn-lt"/>
              </a:rPr>
              <a:t>one period of </a:t>
            </a:r>
            <a:r>
              <a:rPr lang="en-US" i="1" dirty="0" smtClean="0">
                <a:latin typeface="+mn-lt"/>
                <a:cs typeface="Times New Roman" pitchFamily="18" charset="0"/>
              </a:rPr>
              <a:t>x[n</a:t>
            </a:r>
            <a:r>
              <a:rPr lang="en-US" i="1" dirty="0" smtClean="0">
                <a:latin typeface="+mn-lt"/>
                <a:cs typeface="Times New Roman" pitchFamily="18" charset="0"/>
              </a:rPr>
              <a:t>]</a:t>
            </a:r>
          </a:p>
          <a:p>
            <a:r>
              <a:rPr lang="en-US" i="1" dirty="0" smtClean="0">
                <a:latin typeface="+mn-lt"/>
              </a:rPr>
              <a:t>and </a:t>
            </a:r>
            <a:r>
              <a:rPr lang="en-US" i="1" dirty="0" smtClean="0">
                <a:latin typeface="+mn-lt"/>
              </a:rPr>
              <a:t>then multiplying by 1/N</a:t>
            </a:r>
            <a:endParaRPr lang="en-US" i="1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399280" y="2107077"/>
            <a:ext cx="436880" cy="2235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/>
              <a:t>DFT of one period </a:t>
            </a:r>
            <a:r>
              <a:rPr lang="en-US" dirty="0" smtClean="0">
                <a:sym typeface="Wingdings" pitchFamily="2" charset="2"/>
              </a:rPr>
              <a:t> DFS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4" name="Picture 3" descr="fig08_1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4533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381000" y="6172200"/>
            <a:ext cx="8229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Figure 8-12   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Periodic sequence </a:t>
            </a:r>
            <a:r>
              <a:rPr kumimoji="1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[</a:t>
            </a:r>
            <a:r>
              <a:rPr kumimoji="1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] in (8.43) and the corresponding 40-point DFT spectrum </a:t>
            </a:r>
            <a:r>
              <a:rPr kumimoji="1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[</a:t>
            </a:r>
            <a:r>
              <a:rPr kumimoji="1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]. (a) Dark region indicates the 40-point interval (starting at </a:t>
            </a:r>
            <a:r>
              <a:rPr kumimoji="1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charset="0"/>
                <a:ea typeface="ＭＳ Ｐゴシック" pitchFamily="-65" charset="-128"/>
                <a:cs typeface="ＭＳ Ｐゴシック" pitchFamily="-65" charset="-128"/>
              </a:rPr>
              <a:t> = 0) taken for analysis. (b) DFT magnitude spectrum. (c) DFT phase spectrum.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3124200"/>
            <a:ext cx="22098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Can you get the DFS </a:t>
            </a:r>
            <a:r>
              <a:rPr lang="en-US" sz="2000" i="1" dirty="0" err="1" smtClean="0">
                <a:latin typeface="+mn-lt"/>
              </a:rPr>
              <a:t>coeffs</a:t>
            </a:r>
            <a:r>
              <a:rPr lang="en-US" sz="2000" i="1" dirty="0" smtClean="0">
                <a:latin typeface="+mn-lt"/>
              </a:rPr>
              <a:t> from this DFT ?</a:t>
            </a:r>
            <a:endParaRPr lang="en-US" sz="2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/>
              <a:t>DFS Synthesis Example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52328148"/>
              </p:ext>
            </p:extLst>
          </p:nvPr>
        </p:nvGraphicFramePr>
        <p:xfrm>
          <a:off x="417513" y="1287463"/>
          <a:ext cx="3597275" cy="1168400"/>
        </p:xfrm>
        <a:graphic>
          <a:graphicData uri="http://schemas.openxmlformats.org/presentationml/2006/ole">
            <p:oleObj spid="_x0000_s22530" name="Equation" r:id="rId3" imgW="132048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017" y="3855918"/>
            <a:ext cx="839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Recall negative frequencies in high indices for the DFT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395923" y="2532063"/>
          <a:ext cx="7418387" cy="623887"/>
        </p:xfrm>
        <a:graphic>
          <a:graphicData uri="http://schemas.openxmlformats.org/presentationml/2006/ole">
            <p:oleObj spid="_x0000_s22531" name="Equation" r:id="rId4" imgW="2717640" imgH="228600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Grp="1" noChangeAspect="1"/>
          </p:cNvGraphicFramePr>
          <p:nvPr/>
        </p:nvGraphicFramePr>
        <p:xfrm>
          <a:off x="128905" y="3116580"/>
          <a:ext cx="8893175" cy="619125"/>
        </p:xfrm>
        <a:graphic>
          <a:graphicData uri="http://schemas.openxmlformats.org/presentationml/2006/ole">
            <p:oleObj spid="_x0000_s22532" name="Equation" r:id="rId5" imgW="3263760" imgH="22860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Grp="1" noChangeAspect="1"/>
          </p:cNvGraphicFramePr>
          <p:nvPr/>
        </p:nvGraphicFramePr>
        <p:xfrm>
          <a:off x="320675" y="4403725"/>
          <a:ext cx="5743575" cy="549275"/>
        </p:xfrm>
        <a:graphic>
          <a:graphicData uri="http://schemas.openxmlformats.org/presentationml/2006/ole">
            <p:oleObj spid="_x0000_s22533" name="Equation" r:id="rId6" imgW="2108160" imgH="203040" progId="Equation.3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Grp="1" noChangeAspect="1"/>
          </p:cNvGraphicFramePr>
          <p:nvPr/>
        </p:nvGraphicFramePr>
        <p:xfrm>
          <a:off x="130175" y="5168433"/>
          <a:ext cx="8617585" cy="1232367"/>
        </p:xfrm>
        <a:graphic>
          <a:graphicData uri="http://schemas.openxmlformats.org/presentationml/2006/ole">
            <p:oleObj spid="_x0000_s22534" name="Equation" r:id="rId7" imgW="3352680" imgH="48240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5105400" y="3429000"/>
            <a:ext cx="1219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96000" y="3429000"/>
            <a:ext cx="2057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DFS </a:t>
            </a:r>
            <a:r>
              <a:rPr lang="en-US" dirty="0" smtClean="0">
                <a:sym typeface="Wingdings" pitchFamily="2" charset="2"/>
              </a:rPr>
              <a:t>related to cont-time Fourier Series 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400" dirty="0" smtClean="0"/>
              <a:t>Fourier Series (from Chap. 3)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Need to obey the </a:t>
            </a:r>
            <a:r>
              <a:rPr lang="en-US" sz="2400" dirty="0" err="1" smtClean="0"/>
              <a:t>Nyquist</a:t>
            </a:r>
            <a:r>
              <a:rPr lang="en-US" sz="2400" dirty="0" smtClean="0"/>
              <a:t> rate: i.e., band-limited signal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Then sample</a:t>
            </a:r>
          </a:p>
        </p:txBody>
      </p:sp>
      <p:graphicFrame>
        <p:nvGraphicFramePr>
          <p:cNvPr id="9" name="Object 1"/>
          <p:cNvGraphicFramePr>
            <a:graphicFrameLocks noGrp="1" noChangeAspect="1"/>
          </p:cNvGraphicFramePr>
          <p:nvPr/>
        </p:nvGraphicFramePr>
        <p:xfrm>
          <a:off x="1905000" y="2057400"/>
          <a:ext cx="5829980" cy="949927"/>
        </p:xfrm>
        <a:graphic>
          <a:graphicData uri="http://schemas.openxmlformats.org/presentationml/2006/ole">
            <p:oleObj spid="_x0000_s24578" name="Equation" r:id="rId3" imgW="2641320" imgH="43164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2057400" y="3449851"/>
          <a:ext cx="5081588" cy="936275"/>
        </p:xfrm>
        <a:graphic>
          <a:graphicData uri="http://schemas.openxmlformats.org/presentationml/2006/ole">
            <p:oleObj spid="_x0000_s24579" name="Equation" r:id="rId4" imgW="2336760" imgH="431640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Grp="1" noChangeAspect="1"/>
          </p:cNvGraphicFramePr>
          <p:nvPr/>
        </p:nvGraphicFramePr>
        <p:xfrm>
          <a:off x="2971800" y="4572000"/>
          <a:ext cx="5283201" cy="1825131"/>
        </p:xfrm>
        <a:graphic>
          <a:graphicData uri="http://schemas.openxmlformats.org/presentationml/2006/ole">
            <p:oleObj spid="_x0000_s24580" name="Equation" r:id="rId5" imgW="2565360" imgH="888840" progId="Equation.3">
              <p:embed/>
            </p:oleObj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3074017" y="3476126"/>
            <a:ext cx="354983" cy="25767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876800" y="5638800"/>
            <a:ext cx="685800" cy="36576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dirty="0" smtClean="0">
                <a:ea typeface="ＭＳ Ｐゴシック" pitchFamily="34" charset="-128"/>
              </a:rPr>
              <a:t>© 2003-2016, JH McClellan &amp; RW Schafer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1143000"/>
          </a:xfrm>
        </p:spPr>
        <p:txBody>
          <a:bodyPr/>
          <a:lstStyle/>
          <a:p>
            <a:r>
              <a:rPr lang="en-US" dirty="0" smtClean="0"/>
              <a:t>How is DFS </a:t>
            </a:r>
            <a:r>
              <a:rPr lang="en-US" dirty="0" smtClean="0">
                <a:sym typeface="Wingdings" pitchFamily="2" charset="2"/>
              </a:rPr>
              <a:t>related to cont-time Fourier Series (2)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400" dirty="0" smtClean="0"/>
              <a:t>Band-limited Fourier Series (from Chap. 3)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be sampled to give periodic x[n]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Compare to DFS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Same coefficients</a:t>
            </a:r>
            <a:endParaRPr lang="en-US" sz="2000" dirty="0" smtClean="0"/>
          </a:p>
        </p:txBody>
      </p:sp>
      <p:graphicFrame>
        <p:nvGraphicFramePr>
          <p:cNvPr id="15" name="Object 7"/>
          <p:cNvGraphicFramePr>
            <a:graphicFrameLocks noGrp="1" noChangeAspect="1"/>
          </p:cNvGraphicFramePr>
          <p:nvPr/>
        </p:nvGraphicFramePr>
        <p:xfrm>
          <a:off x="1981200" y="2022577"/>
          <a:ext cx="5005388" cy="922235"/>
        </p:xfrm>
        <a:graphic>
          <a:graphicData uri="http://schemas.openxmlformats.org/presentationml/2006/ole">
            <p:oleObj spid="_x0000_s25605" name="Equation" r:id="rId3" imgW="2336760" imgH="431640" progId="Equation.3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Grp="1" noChangeAspect="1"/>
          </p:cNvGraphicFramePr>
          <p:nvPr/>
        </p:nvGraphicFramePr>
        <p:xfrm>
          <a:off x="2133600" y="3352800"/>
          <a:ext cx="4868545" cy="933574"/>
        </p:xfrm>
        <a:graphic>
          <a:graphicData uri="http://schemas.openxmlformats.org/presentationml/2006/ole">
            <p:oleObj spid="_x0000_s25606" name="Equation" r:id="rId4" imgW="2247840" imgH="4316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Grp="1" noChangeAspect="1"/>
          </p:cNvGraphicFramePr>
          <p:nvPr/>
        </p:nvGraphicFramePr>
        <p:xfrm>
          <a:off x="3276600" y="4419600"/>
          <a:ext cx="3602037" cy="1174750"/>
        </p:xfrm>
        <a:graphic>
          <a:graphicData uri="http://schemas.openxmlformats.org/presentationml/2006/ole">
            <p:oleObj spid="_x0000_s25607" name="Equation" r:id="rId5" imgW="1320480" imgH="431640" progId="Equation.3">
              <p:embed/>
            </p:oleObj>
          </a:graphicData>
        </a:graphic>
      </p:graphicFrame>
      <p:sp>
        <p:nvSpPr>
          <p:cNvPr id="18" name="Down Arrow 17"/>
          <p:cNvSpPr/>
          <p:nvPr/>
        </p:nvSpPr>
        <p:spPr bwMode="auto">
          <a:xfrm>
            <a:off x="3352800" y="2057400"/>
            <a:ext cx="264160" cy="325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953000" y="4551680"/>
            <a:ext cx="264160" cy="325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334000" y="3429000"/>
            <a:ext cx="1752600" cy="8382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1" name="Object 9"/>
          <p:cNvGraphicFramePr>
            <a:graphicFrameLocks noGrp="1" noChangeAspect="1"/>
          </p:cNvGraphicFramePr>
          <p:nvPr/>
        </p:nvGraphicFramePr>
        <p:xfrm>
          <a:off x="7720013" y="2581275"/>
          <a:ext cx="1235075" cy="974725"/>
        </p:xfrm>
        <a:graphic>
          <a:graphicData uri="http://schemas.openxmlformats.org/presentationml/2006/ole">
            <p:oleObj spid="_x0000_s25608" name="Equation" r:id="rId6" imgW="545760" imgH="43164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Grp="1" noChangeAspect="1"/>
          </p:cNvGraphicFramePr>
          <p:nvPr/>
        </p:nvGraphicFramePr>
        <p:xfrm>
          <a:off x="3276600" y="5626100"/>
          <a:ext cx="484188" cy="622300"/>
        </p:xfrm>
        <a:graphic>
          <a:graphicData uri="http://schemas.openxmlformats.org/presentationml/2006/ole">
            <p:oleObj spid="_x0000_s25609" name="Equation" r:id="rId7" imgW="177480" imgH="228600" progId="Equation.3">
              <p:embed/>
            </p:oleObj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3352800" y="5473700"/>
            <a:ext cx="264160" cy="3251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Spectrum Analysis of a Periodic Signal x[n]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7" name="Picture 6" descr="fig08_1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1"/>
            <a:ext cx="897774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Windows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Finite-Length signal (L) with positive values</a:t>
            </a:r>
          </a:p>
          <a:p>
            <a:pPr lvl="1"/>
            <a:r>
              <a:rPr lang="en-US" sz="2400" u="sng" dirty="0" smtClean="0"/>
              <a:t>Extractor</a:t>
            </a:r>
            <a:endParaRPr lang="en-US" sz="2400" dirty="0" smtClean="0"/>
          </a:p>
          <a:p>
            <a:pPr lvl="1"/>
            <a:r>
              <a:rPr lang="en-US" sz="2400" u="sng" dirty="0" err="1" smtClean="0"/>
              <a:t>Truncator</a:t>
            </a:r>
            <a:endParaRPr lang="en-US" sz="24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1019175" y="4495800"/>
          <a:ext cx="5721350" cy="1717675"/>
        </p:xfrm>
        <a:graphic>
          <a:graphicData uri="http://schemas.openxmlformats.org/presentationml/2006/ole">
            <p:oleObj spid="_x0000_s26626" name="Equation" r:id="rId3" imgW="2361960" imgH="71100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/>
        </p:nvGraphicFramePr>
        <p:xfrm>
          <a:off x="2743200" y="2183448"/>
          <a:ext cx="2942907" cy="1956720"/>
        </p:xfrm>
        <a:graphic>
          <a:graphicData uri="http://schemas.openxmlformats.org/presentationml/2006/ole">
            <p:oleObj spid="_x0000_s26627" name="Equation" r:id="rId4" imgW="1371600" imgH="9144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993837" y="3726187"/>
            <a:ext cx="284565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7202194" y="3163741"/>
            <a:ext cx="565260" cy="562446"/>
            <a:chOff x="6014157" y="1477713"/>
            <a:chExt cx="565260" cy="562446"/>
          </a:xfrm>
        </p:grpSpPr>
        <p:grpSp>
          <p:nvGrpSpPr>
            <p:cNvPr id="11" name="Group 11"/>
            <p:cNvGrpSpPr/>
            <p:nvPr/>
          </p:nvGrpSpPr>
          <p:grpSpPr>
            <a:xfrm>
              <a:off x="6014157" y="1477713"/>
              <a:ext cx="101075" cy="562446"/>
              <a:chOff x="950614" y="1760899"/>
              <a:chExt cx="117695" cy="765018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2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130203" y="1477713"/>
              <a:ext cx="101075" cy="562446"/>
              <a:chOff x="11030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246249" y="1477713"/>
              <a:ext cx="101075" cy="562446"/>
              <a:chOff x="12554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296" y="1477713"/>
              <a:ext cx="101075" cy="562446"/>
              <a:chOff x="14078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6478342" y="1477713"/>
              <a:ext cx="101075" cy="562446"/>
              <a:chOff x="15602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43226" y="3668480"/>
            <a:ext cx="565259" cy="86530"/>
            <a:chOff x="1626254" y="2447426"/>
            <a:chExt cx="658206" cy="117695"/>
          </a:xfrm>
        </p:grpSpPr>
        <p:sp>
          <p:nvSpPr>
            <p:cNvPr id="27" name="Oval 26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5291" y="3666297"/>
            <a:ext cx="565259" cy="86530"/>
            <a:chOff x="1626254" y="2447426"/>
            <a:chExt cx="658206" cy="117695"/>
          </a:xfrm>
        </p:grpSpPr>
        <p:sp>
          <p:nvSpPr>
            <p:cNvPr id="33" name="Oval 32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0377682"/>
              </p:ext>
            </p:extLst>
          </p:nvPr>
        </p:nvGraphicFramePr>
        <p:xfrm>
          <a:off x="7176046" y="3752827"/>
          <a:ext cx="215375" cy="311097"/>
        </p:xfrm>
        <a:graphic>
          <a:graphicData uri="http://schemas.openxmlformats.org/presentationml/2006/ole">
            <p:oleObj spid="_x0000_s26628" name="Equation" r:id="rId5" imgW="114120" imgH="1648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529849874"/>
              </p:ext>
            </p:extLst>
          </p:nvPr>
        </p:nvGraphicFramePr>
        <p:xfrm>
          <a:off x="8704064" y="3391604"/>
          <a:ext cx="284648" cy="317958"/>
        </p:xfrm>
        <a:graphic>
          <a:graphicData uri="http://schemas.openxmlformats.org/presentationml/2006/ole">
            <p:oleObj spid="_x0000_s26629" name="Equation" r:id="rId6" imgW="114102" imgH="12678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880979318"/>
              </p:ext>
            </p:extLst>
          </p:nvPr>
        </p:nvGraphicFramePr>
        <p:xfrm>
          <a:off x="6370320" y="2819400"/>
          <a:ext cx="861378" cy="487114"/>
        </p:xfrm>
        <a:graphic>
          <a:graphicData uri="http://schemas.openxmlformats.org/presentationml/2006/ole">
            <p:oleObj spid="_x0000_s26630" name="Equation" r:id="rId7" imgW="380880" imgH="215640" progId="Equation.3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7793531" y="3686617"/>
            <a:ext cx="565259" cy="86530"/>
            <a:chOff x="1626254" y="2447426"/>
            <a:chExt cx="658206" cy="117695"/>
          </a:xfrm>
        </p:grpSpPr>
        <p:sp>
          <p:nvSpPr>
            <p:cNvPr id="42" name="Oval 41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Hann</a:t>
            </a:r>
            <a:r>
              <a:rPr lang="en-US" dirty="0" smtClean="0"/>
              <a:t> Window   (Time Domain)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dirty="0" smtClean="0"/>
              <a:t>Plot of Length-20 von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/>
        </p:nvGraphicFramePr>
        <p:xfrm>
          <a:off x="1083045" y="4263533"/>
          <a:ext cx="7053263" cy="2182812"/>
        </p:xfrm>
        <a:graphic>
          <a:graphicData uri="http://schemas.openxmlformats.org/presentationml/2006/ole">
            <p:oleObj spid="_x0000_s27650" name="Equation" r:id="rId3" imgW="2946240" imgH="914400" progId="Equation.3">
              <p:embed/>
            </p:oleObj>
          </a:graphicData>
        </a:graphic>
      </p:graphicFrame>
      <p:pic>
        <p:nvPicPr>
          <p:cNvPr id="8" name="Picture 5" descr="C:\Users\asdf\Documents\Ddrive\VMwareShare\2026-s13\Lectures\Lect18\orangePNGs\hann_filter_example_TDwindo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010" y="2142541"/>
            <a:ext cx="6596749" cy="1972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Hann</a:t>
            </a:r>
            <a:r>
              <a:rPr lang="en-US" dirty="0" smtClean="0"/>
              <a:t> Window   (Frequency Domain)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DTFT (magnitude) of Length-20 </a:t>
            </a:r>
            <a:r>
              <a:rPr lang="en-US" sz="2800" dirty="0" err="1" smtClean="0"/>
              <a:t>Hann</a:t>
            </a:r>
            <a:r>
              <a:rPr lang="en-US" sz="2800" dirty="0" smtClean="0"/>
              <a:t> window</a:t>
            </a:r>
          </a:p>
        </p:txBody>
      </p:sp>
      <p:pic>
        <p:nvPicPr>
          <p:cNvPr id="8" name="Picture 4" descr="fig08_1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324600" cy="45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en-US" dirty="0" smtClean="0"/>
              <a:t>Window section of sinusoid, then DFT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71950"/>
          </a:xfrm>
        </p:spPr>
        <p:txBody>
          <a:bodyPr/>
          <a:lstStyle/>
          <a:p>
            <a:r>
              <a:rPr lang="en-US" dirty="0" smtClean="0"/>
              <a:t>Multiply the very long sinusoid by a window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Take the N-pt DFT</a:t>
            </a:r>
          </a:p>
          <a:p>
            <a:pPr lvl="2"/>
            <a:r>
              <a:rPr lang="en-US" u="sng" dirty="0" smtClean="0"/>
              <a:t>Finite</a:t>
            </a:r>
            <a:r>
              <a:rPr lang="en-US" dirty="0" smtClean="0"/>
              <a:t> number of frequencies (N)</a:t>
            </a:r>
          </a:p>
          <a:p>
            <a:pPr lvl="1"/>
            <a:r>
              <a:rPr lang="en-US" u="sng" dirty="0" smtClean="0"/>
              <a:t>Finite</a:t>
            </a:r>
            <a:r>
              <a:rPr lang="en-US" dirty="0" smtClean="0"/>
              <a:t> signal length (L) = window length</a:t>
            </a:r>
          </a:p>
        </p:txBody>
      </p:sp>
      <p:graphicFrame>
        <p:nvGraphicFramePr>
          <p:cNvPr id="7" name="Object 7"/>
          <p:cNvGraphicFramePr>
            <a:graphicFrameLocks noGrp="1" noChangeAspect="1"/>
          </p:cNvGraphicFramePr>
          <p:nvPr/>
        </p:nvGraphicFramePr>
        <p:xfrm>
          <a:off x="1828800" y="2166620"/>
          <a:ext cx="4994275" cy="515937"/>
        </p:xfrm>
        <a:graphic>
          <a:graphicData uri="http://schemas.openxmlformats.org/presentationml/2006/ole">
            <p:oleObj spid="_x0000_s28674" name="Equation" r:id="rId3" imgW="2209680" imgH="2286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Grp="1" noChangeAspect="1"/>
          </p:cNvGraphicFramePr>
          <p:nvPr/>
        </p:nvGraphicFramePr>
        <p:xfrm>
          <a:off x="7162800" y="2438400"/>
          <a:ext cx="1463675" cy="515938"/>
        </p:xfrm>
        <a:graphic>
          <a:graphicData uri="http://schemas.openxmlformats.org/presentationml/2006/ole">
            <p:oleObj spid="_x0000_s28675" name="Equation" r:id="rId4" imgW="647640" imgH="2286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Grp="1" noChangeAspect="1"/>
          </p:cNvGraphicFramePr>
          <p:nvPr/>
        </p:nvGraphicFramePr>
        <p:xfrm>
          <a:off x="399415" y="4221807"/>
          <a:ext cx="7631113" cy="1042987"/>
        </p:xfrm>
        <a:graphic>
          <a:graphicData uri="http://schemas.openxmlformats.org/presentationml/2006/ole">
            <p:oleObj spid="_x0000_s28676" name="Equation" r:id="rId5" imgW="3149280" imgH="43164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Grp="1" noChangeAspect="1"/>
          </p:cNvGraphicFramePr>
          <p:nvPr/>
        </p:nvGraphicFramePr>
        <p:xfrm>
          <a:off x="4074160" y="5346538"/>
          <a:ext cx="4851083" cy="515474"/>
        </p:xfrm>
        <a:graphic>
          <a:graphicData uri="http://schemas.openxmlformats.org/presentationml/2006/ole">
            <p:oleObj spid="_x0000_s28677" name="Equation" r:id="rId6" imgW="214596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362" y="6044625"/>
            <a:ext cx="8621718" cy="58477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Expectation: 2 </a:t>
            </a:r>
            <a:r>
              <a:rPr lang="en-US" sz="3200" b="1" u="sng" dirty="0" smtClean="0">
                <a:latin typeface="+mn-lt"/>
              </a:rPr>
              <a:t>narrow</a:t>
            </a:r>
            <a:r>
              <a:rPr lang="en-US" sz="3200" b="1" dirty="0" smtClean="0">
                <a:latin typeface="+mn-lt"/>
              </a:rPr>
              <a:t> spectrum lines</a:t>
            </a:r>
            <a:endParaRPr lang="en-US" sz="3200" b="1" dirty="0"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924800" y="6172200"/>
            <a:ext cx="518160" cy="3454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625840" y="2514600"/>
            <a:ext cx="518160" cy="3454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1143000"/>
          </a:xfrm>
        </p:spPr>
        <p:txBody>
          <a:bodyPr/>
          <a:lstStyle/>
          <a:p>
            <a:r>
              <a:rPr lang="en-US" dirty="0" smtClean="0"/>
              <a:t>DTFT of Windowed Sinusoid   (with different windows)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sz="2400" dirty="0" smtClean="0"/>
              <a:t>DTFT (magnitude) of windowed sinusoid</a:t>
            </a:r>
          </a:p>
          <a:p>
            <a:pPr lvl="1"/>
            <a:r>
              <a:rPr lang="en-US" sz="1800" dirty="0" smtClean="0"/>
              <a:t>Length-40 </a:t>
            </a:r>
            <a:r>
              <a:rPr lang="en-US" sz="1800" dirty="0" err="1" smtClean="0"/>
              <a:t>Hann</a:t>
            </a:r>
            <a:r>
              <a:rPr lang="en-US" sz="1800" dirty="0" smtClean="0"/>
              <a:t> window </a:t>
            </a:r>
            <a:r>
              <a:rPr lang="en-US" sz="1800" dirty="0" err="1" smtClean="0"/>
              <a:t>vs</a:t>
            </a:r>
            <a:r>
              <a:rPr lang="en-US" sz="1800" dirty="0" smtClean="0"/>
              <a:t> Length-40 Rectangular window</a:t>
            </a:r>
          </a:p>
        </p:txBody>
      </p:sp>
      <p:pic>
        <p:nvPicPr>
          <p:cNvPr id="10" name="Picture 3" descr="fig08_1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7011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4725" y="3037840"/>
            <a:ext cx="1730987" cy="461665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i="0" dirty="0" err="1" smtClean="0"/>
              <a:t>UnWeighted</a:t>
            </a:r>
            <a:endParaRPr lang="en-US" i="0" dirty="0"/>
          </a:p>
        </p:txBody>
      </p:sp>
      <p:sp>
        <p:nvSpPr>
          <p:cNvPr id="9" name="TextBox 8"/>
          <p:cNvSpPr txBox="1"/>
          <p:nvPr/>
        </p:nvSpPr>
        <p:spPr>
          <a:xfrm>
            <a:off x="163445" y="5080000"/>
            <a:ext cx="1970155" cy="461665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i="0" dirty="0" err="1" smtClean="0"/>
              <a:t>Hann</a:t>
            </a:r>
            <a:r>
              <a:rPr lang="en-US" i="0" dirty="0" smtClean="0"/>
              <a:t> Window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/>
              <a:t>Change Window Length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400" dirty="0" smtClean="0"/>
              <a:t>DTFT (magnitude) of windowed sinusoid.</a:t>
            </a:r>
          </a:p>
          <a:p>
            <a:pPr lvl="1"/>
            <a:r>
              <a:rPr lang="en-US" sz="2000" dirty="0" smtClean="0"/>
              <a:t>Length-20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 vs. Length-40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</a:t>
            </a:r>
          </a:p>
        </p:txBody>
      </p:sp>
      <p:pic>
        <p:nvPicPr>
          <p:cNvPr id="8" name="Picture 3" descr="fig08_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858000" cy="4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find DFS for x[n] = sampled </a:t>
            </a:r>
            <a:r>
              <a:rPr lang="en-US" dirty="0" err="1" smtClean="0"/>
              <a:t>Dirichlet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52328148"/>
              </p:ext>
            </p:extLst>
          </p:nvPr>
        </p:nvGraphicFramePr>
        <p:xfrm>
          <a:off x="766445" y="1496060"/>
          <a:ext cx="3602038" cy="1174750"/>
        </p:xfrm>
        <a:graphic>
          <a:graphicData uri="http://schemas.openxmlformats.org/presentationml/2006/ole">
            <p:oleObj spid="_x0000_s23554" name="Equation" r:id="rId3" imgW="132048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99643" y="1603426"/>
            <a:ext cx="4151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Synthesis of a periodic  signal,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smtClean="0">
                <a:latin typeface="+mn-lt"/>
                <a:cs typeface="Times New Roman" pitchFamily="18" charset="0"/>
              </a:rPr>
              <a:t>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 =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err="1" smtClean="0">
                <a:latin typeface="+mn-lt"/>
                <a:cs typeface="Times New Roman" pitchFamily="18" charset="0"/>
              </a:rPr>
              <a:t>n+N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740728" y="2740025"/>
          <a:ext cx="3721100" cy="1022350"/>
        </p:xfrm>
        <a:graphic>
          <a:graphicData uri="http://schemas.openxmlformats.org/presentationml/2006/ole">
            <p:oleObj spid="_x0000_s23555" name="Equation" r:id="rId4" imgW="156204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4560" y="3919648"/>
            <a:ext cx="4185920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Find </a:t>
            </a:r>
            <a:r>
              <a:rPr lang="en-US" sz="2800" dirty="0" err="1" smtClean="0">
                <a:latin typeface="+mn-lt"/>
                <a:cs typeface="Times New Roman" pitchFamily="18" charset="0"/>
              </a:rPr>
              <a:t>a</a:t>
            </a:r>
            <a:r>
              <a:rPr lang="en-US" sz="2800" baseline="-250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sz="2800" dirty="0" smtClean="0">
                <a:latin typeface="+mn-lt"/>
              </a:rPr>
              <a:t> by taking N-pt DFT of one period of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smtClean="0">
                <a:latin typeface="+mn-lt"/>
                <a:cs typeface="Times New Roman" pitchFamily="18" charset="0"/>
              </a:rPr>
              <a:t>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 </a:t>
            </a:r>
            <a:r>
              <a:rPr lang="en-US" sz="2800" dirty="0" smtClean="0">
                <a:latin typeface="+mn-lt"/>
              </a:rPr>
              <a:t>and then multiplying by 1/N</a:t>
            </a:r>
            <a:endParaRPr lang="en-US" sz="2800" i="0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399280" y="1879600"/>
            <a:ext cx="436880" cy="2235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/>
        </p:nvGraphicFramePr>
        <p:xfrm>
          <a:off x="808356" y="4031299"/>
          <a:ext cx="3229722" cy="2267902"/>
        </p:xfrm>
        <a:graphic>
          <a:graphicData uri="http://schemas.openxmlformats.org/presentationml/2006/ole">
            <p:oleObj spid="_x0000_s23556" name="Equation" r:id="rId5" imgW="1244520" imgH="876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8, Sections </a:t>
            </a:r>
            <a:r>
              <a:rPr lang="en-US" dirty="0" smtClean="0">
                <a:ea typeface="ＭＳ Ｐゴシック" pitchFamily="34" charset="-128"/>
              </a:rPr>
              <a:t>8-3, 8-5 </a:t>
            </a:r>
            <a:r>
              <a:rPr lang="en-US" dirty="0" smtClean="0">
                <a:ea typeface="ＭＳ Ｐゴシック" pitchFamily="34" charset="-128"/>
              </a:rPr>
              <a:t>&amp; 8-6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b="1" dirty="0" smtClean="0"/>
              <a:t>D</a:t>
            </a:r>
            <a:r>
              <a:rPr lang="en-US" dirty="0" smtClean="0"/>
              <a:t>iscrete </a:t>
            </a:r>
            <a:r>
              <a:rPr lang="en-US" b="1" dirty="0" smtClean="0"/>
              <a:t>F</a:t>
            </a:r>
            <a:r>
              <a:rPr lang="en-US" dirty="0" smtClean="0"/>
              <a:t>ourier </a:t>
            </a:r>
            <a:r>
              <a:rPr lang="en-US" b="1" dirty="0" smtClean="0"/>
              <a:t>S</a:t>
            </a:r>
            <a:r>
              <a:rPr lang="en-US" dirty="0" smtClean="0"/>
              <a:t>eries for periodic x[n]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DFT </a:t>
            </a:r>
            <a:r>
              <a:rPr lang="en-US" dirty="0" smtClean="0"/>
              <a:t>of one </a:t>
            </a:r>
            <a:r>
              <a:rPr lang="en-US" dirty="0" smtClean="0"/>
              <a:t>period </a:t>
            </a:r>
            <a:r>
              <a:rPr lang="en-US" dirty="0" smtClean="0"/>
              <a:t>with scaling by 1/N</a:t>
            </a:r>
            <a:br>
              <a:rPr lang="en-US" dirty="0" smtClean="0"/>
            </a:br>
            <a:r>
              <a:rPr lang="en-US" dirty="0" smtClean="0"/>
              <a:t>gives scaled DFS coefficients</a:t>
            </a:r>
          </a:p>
          <a:p>
            <a:r>
              <a:rPr lang="en-US" dirty="0" smtClean="0"/>
              <a:t>Windowing</a:t>
            </a:r>
            <a:endParaRPr lang="en-US" dirty="0" smtClean="0"/>
          </a:p>
          <a:p>
            <a:pPr lvl="1"/>
            <a:r>
              <a:rPr lang="en-US" dirty="0" smtClean="0"/>
              <a:t>extract short sections from long signal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/>
        </p:nvGraphicFramePr>
        <p:xfrm>
          <a:off x="682625" y="2400300"/>
          <a:ext cx="4041775" cy="1104900"/>
        </p:xfrm>
        <a:graphic>
          <a:graphicData uri="http://schemas.openxmlformats.org/presentationml/2006/ole">
            <p:oleObj spid="_x0000_s15362" name="Equation" r:id="rId3" imgW="1562040" imgH="4316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/>
        </p:nvGraphicFramePr>
        <p:xfrm>
          <a:off x="5410200" y="2438400"/>
          <a:ext cx="3248025" cy="1054100"/>
        </p:xfrm>
        <a:graphic>
          <a:graphicData uri="http://schemas.openxmlformats.org/presentationml/2006/ole">
            <p:oleObj spid="_x0000_s15363" name="Equation" r:id="rId4" imgW="1320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iscrete </a:t>
            </a:r>
            <a:r>
              <a:rPr lang="en-US" sz="2800" b="1" dirty="0" smtClean="0"/>
              <a:t>F</a:t>
            </a:r>
            <a:r>
              <a:rPr lang="en-US" sz="2800" dirty="0" smtClean="0"/>
              <a:t>ourier </a:t>
            </a:r>
            <a:r>
              <a:rPr lang="en-US" sz="2800" b="1" dirty="0" smtClean="0"/>
              <a:t>T</a:t>
            </a:r>
            <a:r>
              <a:rPr lang="en-US" sz="2800" dirty="0" smtClean="0"/>
              <a:t>ransform (DFT)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DFT is </a:t>
            </a:r>
            <a:r>
              <a:rPr lang="en-US" sz="2800" b="1" u="sng" dirty="0" smtClean="0"/>
              <a:t>frequency sampled</a:t>
            </a:r>
            <a:r>
              <a:rPr lang="en-US" sz="2800" dirty="0" smtClean="0"/>
              <a:t> DTFT</a:t>
            </a:r>
          </a:p>
          <a:p>
            <a:pPr lvl="2"/>
            <a:r>
              <a:rPr lang="en-US" sz="2000" dirty="0" smtClean="0"/>
              <a:t>For finite-length signals</a:t>
            </a:r>
          </a:p>
          <a:p>
            <a:r>
              <a:rPr lang="en-US" sz="2800" dirty="0" smtClean="0"/>
              <a:t>DFT computation via FFT</a:t>
            </a:r>
          </a:p>
          <a:p>
            <a:pPr lvl="1"/>
            <a:r>
              <a:rPr lang="en-US" sz="2400" dirty="0" smtClean="0"/>
              <a:t>FFT of zero-padded </a:t>
            </a:r>
            <a:r>
              <a:rPr lang="en-US" sz="2400" dirty="0" err="1" smtClean="0"/>
              <a:t>signal</a:t>
            </a:r>
            <a:r>
              <a:rPr lang="en-US" sz="2400" dirty="0" err="1" smtClean="0">
                <a:sym typeface="Wingdings" pitchFamily="2" charset="2"/>
              </a:rPr>
              <a:t>more</a:t>
            </a:r>
            <a:r>
              <a:rPr lang="en-US" sz="2400" dirty="0" smtClean="0">
                <a:sym typeface="Wingdings" pitchFamily="2" charset="2"/>
              </a:rPr>
              <a:t> freq samples</a:t>
            </a:r>
            <a:endParaRPr lang="en-US" sz="2400" dirty="0" smtClean="0"/>
          </a:p>
          <a:p>
            <a:pPr lvl="3"/>
            <a:endParaRPr lang="en-US" sz="1800" dirty="0" smtClean="0"/>
          </a:p>
          <a:p>
            <a:r>
              <a:rPr lang="en-US" sz="2800" dirty="0" smtClean="0"/>
              <a:t>Transform pairs &amp; properties (DTFT &amp; DFT)</a:t>
            </a: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/>
        </p:nvGraphicFramePr>
        <p:xfrm>
          <a:off x="444500" y="2247900"/>
          <a:ext cx="4043363" cy="1104900"/>
        </p:xfrm>
        <a:graphic>
          <a:graphicData uri="http://schemas.openxmlformats.org/presentationml/2006/ole">
            <p:oleObj spid="_x0000_s16386" name="Equation" r:id="rId3" imgW="1562040" imgH="43164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Grp="1" noChangeAspect="1"/>
          </p:cNvGraphicFramePr>
          <p:nvPr/>
        </p:nvGraphicFramePr>
        <p:xfrm>
          <a:off x="4614863" y="2273300"/>
          <a:ext cx="4122737" cy="1054100"/>
        </p:xfrm>
        <a:graphic>
          <a:graphicData uri="http://schemas.openxmlformats.org/presentationml/2006/ole">
            <p:oleObj spid="_x0000_s16387" name="Equation" r:id="rId4" imgW="1676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Comparison: DFT and DTFT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106593429"/>
              </p:ext>
            </p:extLst>
          </p:nvPr>
        </p:nvGraphicFramePr>
        <p:xfrm>
          <a:off x="3901902" y="3984872"/>
          <a:ext cx="3669356" cy="1184653"/>
        </p:xfrm>
        <a:graphic>
          <a:graphicData uri="http://schemas.openxmlformats.org/presentationml/2006/ole">
            <p:oleObj spid="_x0000_s17410" name="Equation" r:id="rId3" imgW="1333500" imgH="4318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85645547"/>
              </p:ext>
            </p:extLst>
          </p:nvPr>
        </p:nvGraphicFramePr>
        <p:xfrm>
          <a:off x="3899197" y="5276547"/>
          <a:ext cx="4539723" cy="1024661"/>
        </p:xfrm>
        <a:graphic>
          <a:graphicData uri="http://schemas.openxmlformats.org/presentationml/2006/ole">
            <p:oleObj spid="_x0000_s17411" name="Equation" r:id="rId4" imgW="1625600" imgH="3683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806000466"/>
              </p:ext>
            </p:extLst>
          </p:nvPr>
        </p:nvGraphicFramePr>
        <p:xfrm>
          <a:off x="3889078" y="2719259"/>
          <a:ext cx="4224337" cy="1174750"/>
        </p:xfrm>
        <a:graphic>
          <a:graphicData uri="http://schemas.openxmlformats.org/presentationml/2006/ole">
            <p:oleObj spid="_x0000_s17412" name="Equation" r:id="rId5" imgW="1549080" imgH="431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17800264"/>
              </p:ext>
            </p:extLst>
          </p:nvPr>
        </p:nvGraphicFramePr>
        <p:xfrm>
          <a:off x="3904668" y="1385201"/>
          <a:ext cx="4158425" cy="1236191"/>
        </p:xfrm>
        <a:graphic>
          <a:graphicData uri="http://schemas.openxmlformats.org/presentationml/2006/ole">
            <p:oleObj spid="_x0000_s17413" name="Equation" r:id="rId6" imgW="144756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1607403"/>
            <a:ext cx="303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Discrete Fourier Transform (DFT)</a:t>
            </a:r>
            <a:endParaRPr 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044" y="2819400"/>
            <a:ext cx="19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Inverse DFT</a:t>
            </a:r>
            <a:endParaRPr lang="en-US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614" y="4038600"/>
            <a:ext cx="331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Discrete-time Fourier Transform (DTFT)</a:t>
            </a:r>
            <a:endParaRPr lang="en-US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4698" y="5334000"/>
            <a:ext cx="220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Inverse DTFT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DFT always makes a periodic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Evaluate N-pt IDFT outside of [0,N-1]</a:t>
            </a:r>
            <a:endParaRPr lang="en-US" sz="2800" u="sng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u="sng" dirty="0" smtClean="0"/>
          </a:p>
          <a:p>
            <a:r>
              <a:rPr lang="en-US" sz="2800" u="sng" dirty="0" smtClean="0"/>
              <a:t>Thus the IDFT synthesizes a periodic signal</a:t>
            </a:r>
          </a:p>
          <a:p>
            <a:endParaRPr lang="en-US" sz="2400" dirty="0"/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/>
        </p:nvGraphicFramePr>
        <p:xfrm>
          <a:off x="1476375" y="2362200"/>
          <a:ext cx="6173788" cy="3124200"/>
        </p:xfrm>
        <a:graphic>
          <a:graphicData uri="http://schemas.openxmlformats.org/presentationml/2006/ole">
            <p:oleObj spid="_x0000_s18434" name="Equation" r:id="rId3" imgW="259056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for Discrete-Time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698605"/>
            <a:ext cx="85344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Given a periodic sequence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smtClean="0">
                <a:latin typeface="+mn-lt"/>
                <a:cs typeface="Times New Roman" pitchFamily="18" charset="0"/>
              </a:rPr>
              <a:t>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</a:t>
            </a:r>
            <a:r>
              <a:rPr lang="en-US" sz="2800" dirty="0" smtClean="0">
                <a:latin typeface="+mn-lt"/>
              </a:rPr>
              <a:t>, how do we write it as a </a:t>
            </a:r>
            <a:r>
              <a:rPr lang="en-US" sz="2800" u="sng" dirty="0" smtClean="0">
                <a:latin typeface="+mn-lt"/>
              </a:rPr>
              <a:t>sum of sinusoids </a:t>
            </a:r>
            <a:r>
              <a:rPr lang="en-US" sz="2800" dirty="0" smtClean="0">
                <a:latin typeface="+mn-lt"/>
              </a:rPr>
              <a:t>(or complex exponentials) ?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62" y="2793098"/>
            <a:ext cx="83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Which frequencies?  How many?  Fundamental ?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559371672"/>
              </p:ext>
            </p:extLst>
          </p:nvPr>
        </p:nvGraphicFramePr>
        <p:xfrm>
          <a:off x="590550" y="4800600"/>
          <a:ext cx="7799388" cy="1455738"/>
        </p:xfrm>
        <a:graphic>
          <a:graphicData uri="http://schemas.openxmlformats.org/presentationml/2006/ole">
            <p:oleObj spid="_x0000_s19458" name="Equation" r:id="rId3" imgW="2857320" imgH="5331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280" y="3581400"/>
            <a:ext cx="85344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Exponentials must have the </a:t>
            </a:r>
            <a:r>
              <a:rPr lang="en-US" sz="2800" u="sng" dirty="0" smtClean="0">
                <a:latin typeface="+mn-lt"/>
              </a:rPr>
              <a:t>same period </a:t>
            </a:r>
            <a:r>
              <a:rPr lang="en-US" sz="2800" dirty="0" smtClean="0">
                <a:latin typeface="+mn-lt"/>
              </a:rPr>
              <a:t>as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smtClean="0">
                <a:latin typeface="+mn-lt"/>
                <a:cs typeface="Times New Roman" pitchFamily="18" charset="0"/>
              </a:rPr>
              <a:t>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</a:t>
            </a:r>
            <a:r>
              <a:rPr lang="en-US" sz="2800" dirty="0" smtClean="0">
                <a:latin typeface="+mn-lt"/>
              </a:rPr>
              <a:t>, which is N.   There are only N possible </a:t>
            </a:r>
            <a:r>
              <a:rPr lang="en-US" sz="2800" dirty="0" err="1" smtClean="0">
                <a:latin typeface="+mn-lt"/>
              </a:rPr>
              <a:t>exps</a:t>
            </a:r>
            <a:r>
              <a:rPr lang="en-US" sz="2800" dirty="0" smtClean="0">
                <a:latin typeface="+mn-lt"/>
              </a:rPr>
              <a:t>.</a:t>
            </a:r>
          </a:p>
        </p:txBody>
      </p:sp>
      <p:sp>
        <p:nvSpPr>
          <p:cNvPr id="12" name="Down Arrow 11"/>
          <p:cNvSpPr/>
          <p:nvPr/>
        </p:nvSpPr>
        <p:spPr bwMode="auto">
          <a:xfrm>
            <a:off x="7381240" y="5246430"/>
            <a:ext cx="299720" cy="4114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990600" y="5276910"/>
            <a:ext cx="299720" cy="4114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Series Representation (2)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52328148"/>
              </p:ext>
            </p:extLst>
          </p:nvPr>
        </p:nvGraphicFramePr>
        <p:xfrm>
          <a:off x="441325" y="2549792"/>
          <a:ext cx="3602038" cy="1174750"/>
        </p:xfrm>
        <a:graphic>
          <a:graphicData uri="http://schemas.openxmlformats.org/presentationml/2006/ole">
            <p:oleObj spid="_x0000_s20482" name="Equation" r:id="rId3" imgW="132048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6728" y="2585780"/>
            <a:ext cx="422796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Given the sequence </a:t>
            </a:r>
            <a:r>
              <a:rPr lang="en-US" dirty="0" smtClean="0">
                <a:latin typeface="+mn-lt"/>
                <a:cs typeface="Times New Roman" pitchFamily="18" charset="0"/>
              </a:rPr>
              <a:t>x</a:t>
            </a:r>
            <a:r>
              <a:rPr lang="en-US" i="0" dirty="0" smtClean="0">
                <a:latin typeface="+mn-lt"/>
                <a:cs typeface="Times New Roman" pitchFamily="18" charset="0"/>
              </a:rPr>
              <a:t>[</a:t>
            </a:r>
            <a:r>
              <a:rPr lang="en-US" dirty="0" smtClean="0">
                <a:latin typeface="+mn-lt"/>
                <a:cs typeface="Times New Roman" pitchFamily="18" charset="0"/>
              </a:rPr>
              <a:t>n</a:t>
            </a:r>
            <a:r>
              <a:rPr lang="en-US" i="0" dirty="0" smtClean="0">
                <a:latin typeface="+mn-lt"/>
                <a:cs typeface="Times New Roman" pitchFamily="18" charset="0"/>
              </a:rPr>
              <a:t>]</a:t>
            </a:r>
            <a:r>
              <a:rPr lang="en-US" dirty="0" smtClean="0">
                <a:latin typeface="+mn-lt"/>
              </a:rPr>
              <a:t>, how do we find </a:t>
            </a:r>
            <a:r>
              <a:rPr lang="en-US" dirty="0" err="1" smtClean="0">
                <a:latin typeface="+mn-lt"/>
                <a:cs typeface="Times New Roman" pitchFamily="18" charset="0"/>
              </a:rPr>
              <a:t>a</a:t>
            </a:r>
            <a:r>
              <a:rPr lang="en-US" baseline="-250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559371672"/>
              </p:ext>
            </p:extLst>
          </p:nvPr>
        </p:nvGraphicFramePr>
        <p:xfrm>
          <a:off x="373063" y="1635125"/>
          <a:ext cx="5961062" cy="831850"/>
        </p:xfrm>
        <a:graphic>
          <a:graphicData uri="http://schemas.openxmlformats.org/presentationml/2006/ole">
            <p:oleObj spid="_x0000_s20483" name="Equation" r:id="rId4" imgW="2184120" imgH="3045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362" y="3886200"/>
            <a:ext cx="83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Recall IDFT always synthesizes a periodic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[</a:t>
            </a:r>
            <a:r>
              <a:rPr lang="en-US" sz="2800" dirty="0" smtClean="0">
                <a:latin typeface="+mn-lt"/>
                <a:cs typeface="Times New Roman" pitchFamily="18" charset="0"/>
              </a:rPr>
              <a:t>n</a:t>
            </a:r>
            <a:r>
              <a:rPr lang="en-US" sz="2800" i="0" dirty="0" smtClean="0">
                <a:latin typeface="+mn-lt"/>
                <a:cs typeface="Times New Roman" pitchFamily="18" charset="0"/>
              </a:rPr>
              <a:t>]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2" name="Object 7"/>
          <p:cNvGraphicFramePr>
            <a:graphicFrameLocks noGrp="1" noChangeAspect="1"/>
          </p:cNvGraphicFramePr>
          <p:nvPr/>
        </p:nvGraphicFramePr>
        <p:xfrm>
          <a:off x="614045" y="4608512"/>
          <a:ext cx="3994150" cy="1563688"/>
        </p:xfrm>
        <a:graphic>
          <a:graphicData uri="http://schemas.openxmlformats.org/presentationml/2006/ole">
            <p:oleObj spid="_x0000_s20484" name="Equation" r:id="rId5" imgW="1676160" imgH="66024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1584960" y="2140852"/>
            <a:ext cx="1513840" cy="711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724400" y="4743271"/>
            <a:ext cx="43434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So, we find </a:t>
            </a:r>
            <a:r>
              <a:rPr lang="en-US" dirty="0" err="1" smtClean="0">
                <a:latin typeface="+mn-lt"/>
                <a:cs typeface="Times New Roman" pitchFamily="18" charset="0"/>
              </a:rPr>
              <a:t>a</a:t>
            </a:r>
            <a:r>
              <a:rPr lang="en-US" baseline="-250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dirty="0" smtClean="0">
                <a:latin typeface="+mn-lt"/>
              </a:rPr>
              <a:t> by taking </a:t>
            </a:r>
            <a:r>
              <a:rPr lang="en-US" dirty="0" smtClean="0">
                <a:latin typeface="+mn-lt"/>
              </a:rPr>
              <a:t>the</a:t>
            </a:r>
          </a:p>
          <a:p>
            <a:r>
              <a:rPr lang="en-US" dirty="0" smtClean="0">
                <a:latin typeface="+mn-lt"/>
              </a:rPr>
              <a:t>N-pt </a:t>
            </a:r>
            <a:r>
              <a:rPr lang="en-US" dirty="0" smtClean="0">
                <a:latin typeface="+mn-lt"/>
              </a:rPr>
              <a:t>DFT of one period of </a:t>
            </a:r>
            <a:r>
              <a:rPr lang="en-US" dirty="0" smtClean="0">
                <a:latin typeface="+mn-lt"/>
                <a:cs typeface="Times New Roman" pitchFamily="18" charset="0"/>
              </a:rPr>
              <a:t>x</a:t>
            </a:r>
            <a:r>
              <a:rPr lang="en-US" i="0" dirty="0" smtClean="0">
                <a:latin typeface="+mn-lt"/>
                <a:cs typeface="Times New Roman" pitchFamily="18" charset="0"/>
              </a:rPr>
              <a:t>[</a:t>
            </a:r>
            <a:r>
              <a:rPr lang="en-US" dirty="0" smtClean="0">
                <a:latin typeface="+mn-lt"/>
                <a:cs typeface="Times New Roman" pitchFamily="18" charset="0"/>
              </a:rPr>
              <a:t>n</a:t>
            </a:r>
            <a:r>
              <a:rPr lang="en-US" i="0" dirty="0" smtClean="0">
                <a:latin typeface="+mn-lt"/>
                <a:cs typeface="Times New Roman" pitchFamily="18" charset="0"/>
              </a:rPr>
              <a:t>]</a:t>
            </a:r>
          </a:p>
          <a:p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latin typeface="+mn-lt"/>
              </a:rPr>
              <a:t>then multiplying by 1/N</a:t>
            </a:r>
            <a:endParaRPr lang="en-US" i="0" dirty="0" smtClean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1943</TotalTime>
  <Words>925</Words>
  <Application>Microsoft Office PowerPoint</Application>
  <PresentationFormat>On-screen Show (4:3)</PresentationFormat>
  <Paragraphs>181</Paragraphs>
  <Slides>22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Review</vt:lpstr>
      <vt:lpstr>Comparison: DFT and DTFT</vt:lpstr>
      <vt:lpstr>Inverse DFT always makes a periodic signal</vt:lpstr>
      <vt:lpstr>Fourier Series for Discrete-Time Signal</vt:lpstr>
      <vt:lpstr>Discrete Fourier Series Representation (2)</vt:lpstr>
      <vt:lpstr>Discrete Fourier Series (DFS)</vt:lpstr>
      <vt:lpstr>DFT of one period  DFS</vt:lpstr>
      <vt:lpstr>DFS Synthesis Example</vt:lpstr>
      <vt:lpstr>How is DFS related to cont-time Fourier Series ?</vt:lpstr>
      <vt:lpstr>How is DFS related to cont-time Fourier Series (2)</vt:lpstr>
      <vt:lpstr>Spectrum Analysis of a Periodic Signal x[n]</vt:lpstr>
      <vt:lpstr>Windows</vt:lpstr>
      <vt:lpstr>Von Hann Window   (Time Domain)</vt:lpstr>
      <vt:lpstr>Von Hann Window   (Frequency Domain)</vt:lpstr>
      <vt:lpstr>Window section of sinusoid, then DFT</vt:lpstr>
      <vt:lpstr>DTFT of Windowed Sinusoid   (with different windows)</vt:lpstr>
      <vt:lpstr>Change Window Length</vt:lpstr>
      <vt:lpstr>Challenge: find DFS for x[n] = sampled Dirichlet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346</cp:revision>
  <cp:lastPrinted>1999-10-01T12:26:52Z</cp:lastPrinted>
  <dcterms:created xsi:type="dcterms:W3CDTF">2009-10-12T13:06:16Z</dcterms:created>
  <dcterms:modified xsi:type="dcterms:W3CDTF">2016-08-14T15:14:03Z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