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94" r:id="rId4"/>
    <p:sldId id="295" r:id="rId5"/>
    <p:sldId id="296" r:id="rId6"/>
    <p:sldId id="297" r:id="rId7"/>
    <p:sldId id="301" r:id="rId8"/>
    <p:sldId id="300" r:id="rId9"/>
    <p:sldId id="306" r:id="rId10"/>
    <p:sldId id="298" r:id="rId11"/>
    <p:sldId id="303" r:id="rId12"/>
    <p:sldId id="302" r:id="rId13"/>
    <p:sldId id="305" r:id="rId14"/>
    <p:sldId id="304" r:id="rId15"/>
    <p:sldId id="307" r:id="rId16"/>
    <p:sldId id="311" r:id="rId17"/>
    <p:sldId id="310" r:id="rId18"/>
    <p:sldId id="309" r:id="rId19"/>
    <p:sldId id="308" r:id="rId20"/>
    <p:sldId id="320" r:id="rId21"/>
    <p:sldId id="319" r:id="rId22"/>
    <p:sldId id="336" r:id="rId23"/>
    <p:sldId id="318" r:id="rId24"/>
    <p:sldId id="328" r:id="rId25"/>
    <p:sldId id="317" r:id="rId26"/>
    <p:sldId id="329" r:id="rId27"/>
    <p:sldId id="312" r:id="rId28"/>
    <p:sldId id="316" r:id="rId29"/>
    <p:sldId id="315" r:id="rId30"/>
    <p:sldId id="314" r:id="rId31"/>
    <p:sldId id="313" r:id="rId32"/>
    <p:sldId id="327" r:id="rId33"/>
    <p:sldId id="333" r:id="rId34"/>
    <p:sldId id="334" r:id="rId35"/>
    <p:sldId id="335" r:id="rId36"/>
    <p:sldId id="330" r:id="rId37"/>
    <p:sldId id="331" r:id="rId38"/>
    <p:sldId id="321" r:id="rId39"/>
    <p:sldId id="322" r:id="rId40"/>
    <p:sldId id="323" r:id="rId41"/>
    <p:sldId id="324" r:id="rId42"/>
    <p:sldId id="325" r:id="rId43"/>
    <p:sldId id="326" r:id="rId44"/>
    <p:sldId id="286" r:id="rId45"/>
    <p:sldId id="290" r:id="rId46"/>
    <p:sldId id="291" r:id="rId47"/>
    <p:sldId id="292" r:id="rId48"/>
    <p:sldId id="293" r:id="rId49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656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png"/><Relationship Id="rId7" Type="http://schemas.openxmlformats.org/officeDocument/2006/relationships/image" Target="../media/image62.wmf"/><Relationship Id="rId2" Type="http://schemas.openxmlformats.org/officeDocument/2006/relationships/image" Target="../media/image57.png"/><Relationship Id="rId1" Type="http://schemas.openxmlformats.org/officeDocument/2006/relationships/image" Target="../media/image56.png"/><Relationship Id="rId6" Type="http://schemas.openxmlformats.org/officeDocument/2006/relationships/image" Target="../media/image61.png"/><Relationship Id="rId11" Type="http://schemas.openxmlformats.org/officeDocument/2006/relationships/image" Target="../media/image66.wmf"/><Relationship Id="rId5" Type="http://schemas.openxmlformats.org/officeDocument/2006/relationships/image" Target="../media/image60.png"/><Relationship Id="rId10" Type="http://schemas.openxmlformats.org/officeDocument/2006/relationships/image" Target="../media/image65.wmf"/><Relationship Id="rId4" Type="http://schemas.openxmlformats.org/officeDocument/2006/relationships/image" Target="../media/image59.png"/><Relationship Id="rId9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13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5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36.wmf"/><Relationship Id="rId1" Type="http://schemas.openxmlformats.org/officeDocument/2006/relationships/image" Target="../media/image41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35.wmf"/><Relationship Id="rId9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02767F33-A342-4C60-8010-C7B5074D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5A6E126B-7DDB-44F4-86C4-58422BDF0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57020" indent="-291161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64647" indent="-232929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30505" indent="-232929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96365" indent="-232929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0047FC-649A-4C29-9AA9-A0C755491383}" type="slidenum">
              <a:rPr lang="en-US" altLang="en-US" sz="1200" i="0" smtClean="0"/>
              <a:pPr/>
              <a:t>48</a:t>
            </a:fld>
            <a:endParaRPr lang="en-US" altLang="en-US" sz="1200" i="0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906A8BE-3F0B-48CB-BF0B-21DDA2128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28655-7A07-4C4D-ABF5-2214E92BE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45C0-44E0-454B-9899-92F93161E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99735-ECFA-49D0-B85E-ED61AD15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0AE1-2933-495E-B723-3D2F334EA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42AD-0B3A-4018-A749-6068B7EC1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FF4F-78BA-42B2-B0EA-D64C1347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97FF-4356-43A9-A2BE-A38A372AB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8D2C-AC8F-4623-9316-C5B1B7570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2500-0ECF-4F5B-AC4D-C97DC85BC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537-6217-4A25-A5A3-240B926D8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484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76485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76486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52C91A8-E916-49E9-A2CD-6D72627A7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9703" name="Picture 2055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6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4.jpeg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14.jpeg"/><Relationship Id="rId7" Type="http://schemas.openxmlformats.org/officeDocument/2006/relationships/image" Target="../media/image39.png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37.png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4.bin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5.png"/><Relationship Id="rId5" Type="http://schemas.openxmlformats.org/officeDocument/2006/relationships/image" Target="../media/image53.png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7.bin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52.png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00400"/>
            <a:ext cx="59436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Lecture 19</a:t>
            </a:r>
          </a:p>
          <a:p>
            <a:r>
              <a:rPr lang="en-US" dirty="0" smtClean="0"/>
              <a:t>Spectrogram: Spectral </a:t>
            </a:r>
            <a:r>
              <a:rPr lang="en-US" dirty="0" smtClean="0"/>
              <a:t>Analysis via DFT </a:t>
            </a:r>
            <a:r>
              <a:rPr lang="en-US" dirty="0" smtClean="0"/>
              <a:t>&amp; DTFT</a:t>
            </a:r>
            <a:endParaRPr lang="en-US" dirty="0" smtClean="0">
              <a:latin typeface="Arial Black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Situations in Signal Analysis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619250"/>
            <a:ext cx="8178800" cy="4171950"/>
          </a:xfrm>
        </p:spPr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lphaUcPeriod"/>
            </a:pPr>
            <a:r>
              <a:rPr lang="en-US" sz="2800" dirty="0" smtClean="0"/>
              <a:t>Signal property does not fluctuate with time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 smtClean="0"/>
              <a:t>Sampled signal is periodic with </a:t>
            </a:r>
            <a:r>
              <a:rPr lang="en-US" sz="1800" b="1" u="sng" dirty="0" smtClean="0"/>
              <a:t>known</a:t>
            </a:r>
            <a:r>
              <a:rPr lang="en-US" sz="1800" dirty="0" smtClean="0"/>
              <a:t> period N</a:t>
            </a:r>
            <a:r>
              <a:rPr lang="en-US" sz="1800" baseline="-25000" dirty="0" smtClean="0"/>
              <a:t>0 </a:t>
            </a:r>
            <a:r>
              <a:rPr lang="en-US" sz="1800" dirty="0" smtClean="0"/>
              <a:t>–  use  </a:t>
            </a:r>
            <a:r>
              <a:rPr lang="en-US" sz="1800" dirty="0" smtClean="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1800" baseline="-25000" dirty="0" smtClean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1800" dirty="0" smtClean="0"/>
              <a:t>-pt DFT  and get the precise result (DFS) </a:t>
            </a:r>
            <a:endParaRPr lang="en-US" sz="1800" baseline="-25000" dirty="0" smtClean="0"/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 smtClean="0"/>
              <a:t>Sampled signal is </a:t>
            </a:r>
            <a:r>
              <a:rPr lang="en-US" sz="1800" dirty="0" err="1" smtClean="0"/>
              <a:t>aperiodic</a:t>
            </a:r>
            <a:r>
              <a:rPr lang="en-US" sz="1800" dirty="0" smtClean="0"/>
              <a:t>, or period is </a:t>
            </a:r>
            <a:r>
              <a:rPr lang="en-US" sz="1800" b="1" u="sng" dirty="0" smtClean="0"/>
              <a:t>unknown</a:t>
            </a:r>
            <a:r>
              <a:rPr lang="en-US" sz="1800" dirty="0" smtClean="0"/>
              <a:t>, or hard to ascertain precisely.  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 smtClean="0"/>
              <a:t>Signal characteristic is global (for the entire signal)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lphaLcPeriod"/>
            </a:pPr>
            <a:r>
              <a:rPr lang="en-US" sz="1800" dirty="0" smtClean="0"/>
              <a:t>Finite-Length, e.g., pulse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lphaLcPeriod"/>
            </a:pPr>
            <a:r>
              <a:rPr lang="en-US" sz="1800" dirty="0" smtClean="0"/>
              <a:t>Infinite-Length: e.g., right-sided exponential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alphaUcPeriod"/>
            </a:pPr>
            <a:r>
              <a:rPr lang="en-US" sz="2800" dirty="0" smtClean="0"/>
              <a:t>Sampled signal property changes with time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 smtClean="0"/>
              <a:t>Signal defined by math formulas over intervals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b="1" u="sng" dirty="0" smtClean="0"/>
              <a:t>Recorded</a:t>
            </a:r>
            <a:r>
              <a:rPr lang="en-US" sz="1800" dirty="0" smtClean="0"/>
              <a:t> signal, most likely with changing sinusoidal content, or properties – the most general case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800" y="2743200"/>
            <a:ext cx="98135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i="0" dirty="0" smtClean="0">
                <a:latin typeface="+mj-lt"/>
              </a:rPr>
              <a:t>COMMON</a:t>
            </a:r>
          </a:p>
          <a:p>
            <a:r>
              <a:rPr lang="en-US" sz="1200" i="0" dirty="0" smtClean="0">
                <a:latin typeface="+mj-lt"/>
              </a:rPr>
              <a:t>CASE </a:t>
            </a:r>
            <a:r>
              <a:rPr lang="en-US" sz="1200" i="0" dirty="0" smtClean="0">
                <a:latin typeface="+mj-lt"/>
                <a:sym typeface="Wingdings" pitchFamily="2" charset="2"/>
              </a:rPr>
              <a:t></a:t>
            </a:r>
            <a:endParaRPr lang="en-US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0" y="5562600"/>
            <a:ext cx="98135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i="0" dirty="0" smtClean="0">
                <a:latin typeface="+mj-lt"/>
              </a:rPr>
              <a:t>COMMON</a:t>
            </a:r>
          </a:p>
          <a:p>
            <a:r>
              <a:rPr lang="en-US" sz="1200" i="0" dirty="0" smtClean="0">
                <a:latin typeface="+mj-lt"/>
              </a:rPr>
              <a:t>CASE </a:t>
            </a:r>
            <a:r>
              <a:rPr lang="en-US" sz="1200" i="0" dirty="0" smtClean="0">
                <a:latin typeface="+mj-lt"/>
                <a:sym typeface="Wingdings" pitchFamily="2" charset="2"/>
              </a:rPr>
              <a:t>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6670" y="1747042"/>
            <a:ext cx="7349326" cy="94842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2045" y="2962856"/>
            <a:ext cx="7378576" cy="10603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5168" y="4250691"/>
            <a:ext cx="7395453" cy="10641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2045" y="5319015"/>
            <a:ext cx="7378576" cy="1064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9568" y="1821565"/>
            <a:ext cx="1828801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i="0" u="sng" dirty="0" smtClean="0">
                <a:latin typeface="+mn-lt"/>
              </a:rPr>
              <a:t>A.1</a:t>
            </a:r>
            <a:r>
              <a:rPr lang="en-US" sz="2000" i="0" dirty="0" smtClean="0">
                <a:latin typeface="+mn-lt"/>
              </a:rPr>
              <a:t> Periodic Sequence</a:t>
            </a:r>
            <a:endParaRPr lang="en-US" sz="2000" i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3040765"/>
            <a:ext cx="219596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i="0" u="sng" dirty="0" smtClean="0">
                <a:latin typeface="+mn-lt"/>
              </a:rPr>
              <a:t>A.2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i="0" dirty="0" err="1" smtClean="0">
                <a:latin typeface="+mn-lt"/>
              </a:rPr>
              <a:t>Nonperiodic</a:t>
            </a:r>
            <a:r>
              <a:rPr lang="en-US" sz="2000" i="0" dirty="0" smtClean="0">
                <a:latin typeface="+mn-lt"/>
              </a:rPr>
              <a:t> Sequence</a:t>
            </a:r>
            <a:endParaRPr lang="en-US" sz="2000" i="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4256988"/>
            <a:ext cx="204356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i="0" u="sng" dirty="0" smtClean="0">
                <a:latin typeface="+mn-lt"/>
              </a:rPr>
              <a:t>A.3</a:t>
            </a:r>
            <a:r>
              <a:rPr lang="en-US" sz="2000" i="0" dirty="0" smtClean="0">
                <a:latin typeface="+mn-lt"/>
              </a:rPr>
              <a:t> Global infinite-length sequence</a:t>
            </a:r>
            <a:endParaRPr lang="en-US" sz="2000" i="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568" y="5479165"/>
            <a:ext cx="1828801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i="0" u="sng" dirty="0" smtClean="0">
                <a:latin typeface="+mn-lt"/>
              </a:rPr>
              <a:t>B.2</a:t>
            </a:r>
            <a:r>
              <a:rPr lang="en-US" sz="2000" i="0" dirty="0" smtClean="0">
                <a:latin typeface="+mn-lt"/>
              </a:rPr>
              <a:t> A general </a:t>
            </a:r>
            <a:r>
              <a:rPr lang="en-US" sz="2000" i="0" dirty="0">
                <a:latin typeface="+mn-lt"/>
              </a:rPr>
              <a:t>s</a:t>
            </a:r>
            <a:r>
              <a:rPr lang="en-US" sz="2000" i="0" dirty="0" smtClean="0">
                <a:latin typeface="+mn-lt"/>
              </a:rPr>
              <a:t>equence</a:t>
            </a:r>
            <a:endParaRPr lang="en-US" sz="2000" i="0" dirty="0">
              <a:latin typeface="+mn-lt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0891147"/>
              </p:ext>
            </p:extLst>
          </p:nvPr>
        </p:nvGraphicFramePr>
        <p:xfrm>
          <a:off x="2921000" y="1447800"/>
          <a:ext cx="5308600" cy="368300"/>
        </p:xfrm>
        <a:graphic>
          <a:graphicData uri="http://schemas.openxmlformats.org/presentationml/2006/ole">
            <p:oleObj spid="_x0000_s41985" name="Equation" r:id="rId7" imgW="2946240" imgH="2030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9432213"/>
              </p:ext>
            </p:extLst>
          </p:nvPr>
        </p:nvGraphicFramePr>
        <p:xfrm>
          <a:off x="2940336" y="2698541"/>
          <a:ext cx="4141788" cy="368300"/>
        </p:xfrm>
        <a:graphic>
          <a:graphicData uri="http://schemas.openxmlformats.org/presentationml/2006/ole">
            <p:oleObj spid="_x0000_s41986" name="Equation" r:id="rId8" imgW="2298600" imgH="20304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922471"/>
              </p:ext>
            </p:extLst>
          </p:nvPr>
        </p:nvGraphicFramePr>
        <p:xfrm>
          <a:off x="2835736" y="3950135"/>
          <a:ext cx="2608262" cy="414337"/>
        </p:xfrm>
        <a:graphic>
          <a:graphicData uri="http://schemas.openxmlformats.org/presentationml/2006/ole">
            <p:oleObj spid="_x0000_s41987" name="Equation" r:id="rId9" imgW="1447560" imgH="228600" progId="Equation.3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 bwMode="auto">
          <a:xfrm>
            <a:off x="2734147" y="1793102"/>
            <a:ext cx="1883120" cy="860080"/>
          </a:xfrm>
          <a:prstGeom prst="rect">
            <a:avLst/>
          </a:prstGeom>
          <a:solidFill>
            <a:srgbClr val="FFCC00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A.3: DTFT gives </a:t>
            </a:r>
            <a:r>
              <a:rPr lang="en-US" u="sng" dirty="0" smtClean="0"/>
              <a:t>global</a:t>
            </a:r>
            <a:r>
              <a:rPr lang="en-US" dirty="0" smtClean="0"/>
              <a:t> spectrum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0580" y="1866636"/>
            <a:ext cx="7395453" cy="16345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909" y="1882914"/>
            <a:ext cx="1828801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i="0" u="sng" dirty="0" smtClean="0">
                <a:latin typeface="+mn-lt"/>
              </a:rPr>
              <a:t>A.3</a:t>
            </a:r>
            <a:r>
              <a:rPr lang="en-US" sz="2000" i="0" dirty="0" smtClean="0">
                <a:latin typeface="+mn-lt"/>
              </a:rPr>
              <a:t> sequence from formula</a:t>
            </a:r>
            <a:endParaRPr lang="en-US" sz="2000" i="0" dirty="0">
              <a:latin typeface="+mn-lt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49789" y="3548975"/>
            <a:ext cx="6998329" cy="1729212"/>
            <a:chOff x="1277762" y="3517285"/>
            <a:chExt cx="6998329" cy="222248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762" y="3517285"/>
              <a:ext cx="6998329" cy="2222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1448554" y="3571603"/>
              <a:ext cx="6827537" cy="214113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5674013"/>
              </p:ext>
            </p:extLst>
          </p:nvPr>
        </p:nvGraphicFramePr>
        <p:xfrm>
          <a:off x="8148118" y="4867041"/>
          <a:ext cx="407988" cy="520700"/>
        </p:xfrm>
        <a:graphic>
          <a:graphicData uri="http://schemas.openxmlformats.org/presentationml/2006/ole">
            <p:oleObj spid="_x0000_s45057" name="Equation" r:id="rId5" imgW="139680" imgH="17748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2468542"/>
              </p:ext>
            </p:extLst>
          </p:nvPr>
        </p:nvGraphicFramePr>
        <p:xfrm>
          <a:off x="4539408" y="5314399"/>
          <a:ext cx="407987" cy="371475"/>
        </p:xfrm>
        <a:graphic>
          <a:graphicData uri="http://schemas.openxmlformats.org/presentationml/2006/ole">
            <p:oleObj spid="_x0000_s45058" name="Equation" r:id="rId6" imgW="139680" imgH="12672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7249711"/>
              </p:ext>
            </p:extLst>
          </p:nvPr>
        </p:nvGraphicFramePr>
        <p:xfrm>
          <a:off x="1153100" y="5254290"/>
          <a:ext cx="334962" cy="482600"/>
        </p:xfrm>
        <a:graphic>
          <a:graphicData uri="http://schemas.openxmlformats.org/presentationml/2006/ole">
            <p:oleObj spid="_x0000_s45059" name="Equation" r:id="rId7" imgW="114120" imgH="16488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6539107"/>
              </p:ext>
            </p:extLst>
          </p:nvPr>
        </p:nvGraphicFramePr>
        <p:xfrm>
          <a:off x="7832725" y="5258617"/>
          <a:ext cx="631825" cy="482600"/>
        </p:xfrm>
        <a:graphic>
          <a:graphicData uri="http://schemas.openxmlformats.org/presentationml/2006/ole">
            <p:oleObj spid="_x0000_s45060" name="Equation" r:id="rId8" imgW="215640" imgH="164880" progId="Equation.3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 flipV="1">
            <a:off x="4716243" y="4825501"/>
            <a:ext cx="0" cy="4164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2109208"/>
              </p:ext>
            </p:extLst>
          </p:nvPr>
        </p:nvGraphicFramePr>
        <p:xfrm>
          <a:off x="3276600" y="1600200"/>
          <a:ext cx="3687614" cy="585798"/>
        </p:xfrm>
        <a:graphic>
          <a:graphicData uri="http://schemas.openxmlformats.org/presentationml/2006/ole">
            <p:oleObj spid="_x0000_s45061" name="Equation" r:id="rId9" imgW="1447560" imgH="2286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1000" y="5772090"/>
            <a:ext cx="3349569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000" i="0" dirty="0" smtClean="0">
                <a:latin typeface="+mn-lt"/>
              </a:rPr>
              <a:t>More about this later.</a:t>
            </a:r>
            <a:endParaRPr lang="en-US" sz="2000" i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3962400"/>
            <a:ext cx="2827697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lvl="2"/>
            <a:r>
              <a:rPr lang="en-US" sz="1600" dirty="0" smtClean="0">
                <a:latin typeface="+mn-lt"/>
              </a:rPr>
              <a:t>N-pt DFT: approaching DTFT</a:t>
            </a:r>
          </a:p>
          <a:p>
            <a:pPr marL="0" lvl="2"/>
            <a:r>
              <a:rPr lang="en-US" sz="1600" dirty="0" smtClean="0">
                <a:latin typeface="+mn-lt"/>
              </a:rPr>
              <a:t>when N </a:t>
            </a:r>
            <a:r>
              <a:rPr lang="en-US" sz="1600" dirty="0" smtClean="0">
                <a:latin typeface="+mn-lt"/>
                <a:sym typeface="Symbol"/>
              </a:rPr>
              <a:t></a:t>
            </a:r>
            <a:r>
              <a:rPr lang="en-US" sz="1600" dirty="0" smtClean="0">
                <a:latin typeface="+mn-lt"/>
              </a:rPr>
              <a:t> infinity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029201" y="1676400"/>
            <a:ext cx="304800" cy="56131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Periodicity Is Not Precise – </a:t>
            </a:r>
            <a:r>
              <a:rPr lang="en-US" u="sng" dirty="0" smtClean="0"/>
              <a:t>A.2</a:t>
            </a:r>
            <a:r>
              <a:rPr lang="en-US" dirty="0" smtClean="0"/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178800" cy="4729163"/>
          </a:xfrm>
        </p:spPr>
        <p:txBody>
          <a:bodyPr/>
          <a:lstStyle/>
          <a:p>
            <a:r>
              <a:rPr lang="en-US" sz="2400" dirty="0" smtClean="0"/>
              <a:t>Periodicity is imprecise – either not known exactly or impractical to take exactly one period of data; for 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We take L data points for analysis; actual period is not L (</a:t>
            </a:r>
            <a:r>
              <a:rPr lang="en-US" sz="2400" dirty="0" smtClean="0">
                <a:sym typeface="Symbol"/>
              </a:rPr>
              <a:t>20 </a:t>
            </a:r>
            <a:r>
              <a:rPr lang="en-US" sz="2000" dirty="0" smtClean="0">
                <a:sym typeface="Symbol"/>
              </a:rPr>
              <a:t>for the example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621922"/>
              </p:ext>
            </p:extLst>
          </p:nvPr>
        </p:nvGraphicFramePr>
        <p:xfrm>
          <a:off x="5690540" y="3848735"/>
          <a:ext cx="1289697" cy="543560"/>
        </p:xfrm>
        <a:graphic>
          <a:graphicData uri="http://schemas.openxmlformats.org/presentationml/2006/ole">
            <p:oleObj spid="_x0000_s46081" name="Equation" r:id="rId3" imgW="533160" imgH="228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85861" y="3849469"/>
            <a:ext cx="172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Actual period of sequence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76250" y="4330700"/>
          <a:ext cx="5360988" cy="1009650"/>
        </p:xfrm>
        <a:graphic>
          <a:graphicData uri="http://schemas.openxmlformats.org/presentationml/2006/ole">
            <p:oleObj spid="_x0000_s46082" name="Equation" r:id="rId4" imgW="2286000" imgH="431640" progId="Equation.3">
              <p:embed/>
            </p:oleObj>
          </a:graphicData>
        </a:graphic>
      </p:graphicFrame>
      <p:pic>
        <p:nvPicPr>
          <p:cNvPr id="12" name="Content Placeholder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23627" y="2774345"/>
            <a:ext cx="7349326" cy="94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980239"/>
              </p:ext>
            </p:extLst>
          </p:nvPr>
        </p:nvGraphicFramePr>
        <p:xfrm>
          <a:off x="787595" y="3180080"/>
          <a:ext cx="1013483" cy="428520"/>
        </p:xfrm>
        <a:graphic>
          <a:graphicData uri="http://schemas.openxmlformats.org/presentationml/2006/ole">
            <p:oleObj spid="_x0000_s46083" name="Equation" r:id="rId6" imgW="393480" imgH="164880" progId="Equation.3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2037606" y="2791344"/>
            <a:ext cx="1488241" cy="860080"/>
          </a:xfrm>
          <a:prstGeom prst="rect">
            <a:avLst/>
          </a:prstGeom>
          <a:solidFill>
            <a:srgbClr val="FFCC00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449197" y="2908152"/>
            <a:ext cx="968720" cy="281541"/>
          </a:xfrm>
          <a:custGeom>
            <a:avLst/>
            <a:gdLst>
              <a:gd name="connsiteX0" fmla="*/ 0 w 968720"/>
              <a:gd name="connsiteY0" fmla="*/ 281541 h 281541"/>
              <a:gd name="connsiteX1" fmla="*/ 99588 w 968720"/>
              <a:gd name="connsiteY1" fmla="*/ 55204 h 281541"/>
              <a:gd name="connsiteX2" fmla="*/ 353085 w 968720"/>
              <a:gd name="connsiteY2" fmla="*/ 884 h 281541"/>
              <a:gd name="connsiteX3" fmla="*/ 298764 w 968720"/>
              <a:gd name="connsiteY3" fmla="*/ 82365 h 281541"/>
              <a:gd name="connsiteX4" fmla="*/ 380245 w 968720"/>
              <a:gd name="connsiteY4" fmla="*/ 109525 h 281541"/>
              <a:gd name="connsiteX5" fmla="*/ 841972 w 968720"/>
              <a:gd name="connsiteY5" fmla="*/ 55204 h 281541"/>
              <a:gd name="connsiteX6" fmla="*/ 968720 w 968720"/>
              <a:gd name="connsiteY6" fmla="*/ 136686 h 28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8720" h="281541">
                <a:moveTo>
                  <a:pt x="0" y="281541"/>
                </a:moveTo>
                <a:cubicBezTo>
                  <a:pt x="20370" y="191760"/>
                  <a:pt x="40741" y="101980"/>
                  <a:pt x="99588" y="55204"/>
                </a:cubicBezTo>
                <a:cubicBezTo>
                  <a:pt x="158435" y="8428"/>
                  <a:pt x="319889" y="-3643"/>
                  <a:pt x="353085" y="884"/>
                </a:cubicBezTo>
                <a:cubicBezTo>
                  <a:pt x="386281" y="5411"/>
                  <a:pt x="294237" y="64258"/>
                  <a:pt x="298764" y="82365"/>
                </a:cubicBezTo>
                <a:cubicBezTo>
                  <a:pt x="303291" y="100472"/>
                  <a:pt x="289710" y="114052"/>
                  <a:pt x="380245" y="109525"/>
                </a:cubicBezTo>
                <a:cubicBezTo>
                  <a:pt x="470780" y="104998"/>
                  <a:pt x="743893" y="50677"/>
                  <a:pt x="841972" y="55204"/>
                </a:cubicBezTo>
                <a:cubicBezTo>
                  <a:pt x="940051" y="59731"/>
                  <a:pt x="954385" y="98208"/>
                  <a:pt x="968720" y="136686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85200" cy="762000"/>
          </a:xfrm>
        </p:spPr>
        <p:txBody>
          <a:bodyPr/>
          <a:lstStyle/>
          <a:p>
            <a:r>
              <a:rPr lang="en-US" dirty="0" smtClean="0"/>
              <a:t>Imprecise Period Example (2)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53067" y="1267490"/>
            <a:ext cx="7349326" cy="94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6741614"/>
              </p:ext>
            </p:extLst>
          </p:nvPr>
        </p:nvGraphicFramePr>
        <p:xfrm>
          <a:off x="460375" y="2689225"/>
          <a:ext cx="5126038" cy="425450"/>
        </p:xfrm>
        <a:graphic>
          <a:graphicData uri="http://schemas.openxmlformats.org/presentationml/2006/ole">
            <p:oleObj spid="_x0000_s47105" name="Equation" r:id="rId4" imgW="2438280" imgH="20304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367046" y="1294649"/>
            <a:ext cx="1488241" cy="860080"/>
          </a:xfrm>
          <a:prstGeom prst="rect">
            <a:avLst/>
          </a:prstGeom>
          <a:solidFill>
            <a:srgbClr val="FFCC00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6705" y="5205732"/>
            <a:ext cx="3872281" cy="122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3152" y="3656895"/>
            <a:ext cx="3885834" cy="119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269" y="5205732"/>
            <a:ext cx="3899903" cy="12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217" y="3640935"/>
            <a:ext cx="3876126" cy="120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Left Brace 14"/>
          <p:cNvSpPr/>
          <p:nvPr/>
        </p:nvSpPr>
        <p:spPr bwMode="auto">
          <a:xfrm rot="16200000">
            <a:off x="2199507" y="1320088"/>
            <a:ext cx="182001" cy="1846917"/>
          </a:xfrm>
          <a:prstGeom prst="leftBrace">
            <a:avLst>
              <a:gd name="adj1" fmla="val 68330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6624085"/>
              </p:ext>
            </p:extLst>
          </p:nvPr>
        </p:nvGraphicFramePr>
        <p:xfrm>
          <a:off x="1844419" y="2271177"/>
          <a:ext cx="892175" cy="368300"/>
        </p:xfrm>
        <a:graphic>
          <a:graphicData uri="http://schemas.openxmlformats.org/presentationml/2006/ole">
            <p:oleObj spid="_x0000_s47106" name="Equation" r:id="rId9" imgW="495000" imgH="2030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980239"/>
              </p:ext>
            </p:extLst>
          </p:nvPr>
        </p:nvGraphicFramePr>
        <p:xfrm>
          <a:off x="117035" y="1724025"/>
          <a:ext cx="1013483" cy="428520"/>
        </p:xfrm>
        <a:graphic>
          <a:graphicData uri="http://schemas.openxmlformats.org/presentationml/2006/ole">
            <p:oleObj spid="_x0000_s47107" name="Equation" r:id="rId10" imgW="393480" imgH="164880" progId="Equation.3">
              <p:embed/>
            </p:oleObj>
          </a:graphicData>
        </a:graphic>
      </p:graphicFrame>
      <p:sp>
        <p:nvSpPr>
          <p:cNvPr id="18" name="Freeform 17"/>
          <p:cNvSpPr/>
          <p:nvPr/>
        </p:nvSpPr>
        <p:spPr bwMode="auto">
          <a:xfrm>
            <a:off x="778637" y="1411457"/>
            <a:ext cx="968720" cy="281541"/>
          </a:xfrm>
          <a:custGeom>
            <a:avLst/>
            <a:gdLst>
              <a:gd name="connsiteX0" fmla="*/ 0 w 968720"/>
              <a:gd name="connsiteY0" fmla="*/ 281541 h 281541"/>
              <a:gd name="connsiteX1" fmla="*/ 99588 w 968720"/>
              <a:gd name="connsiteY1" fmla="*/ 55204 h 281541"/>
              <a:gd name="connsiteX2" fmla="*/ 353085 w 968720"/>
              <a:gd name="connsiteY2" fmla="*/ 884 h 281541"/>
              <a:gd name="connsiteX3" fmla="*/ 298764 w 968720"/>
              <a:gd name="connsiteY3" fmla="*/ 82365 h 281541"/>
              <a:gd name="connsiteX4" fmla="*/ 380245 w 968720"/>
              <a:gd name="connsiteY4" fmla="*/ 109525 h 281541"/>
              <a:gd name="connsiteX5" fmla="*/ 841972 w 968720"/>
              <a:gd name="connsiteY5" fmla="*/ 55204 h 281541"/>
              <a:gd name="connsiteX6" fmla="*/ 968720 w 968720"/>
              <a:gd name="connsiteY6" fmla="*/ 136686 h 28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8720" h="281541">
                <a:moveTo>
                  <a:pt x="0" y="281541"/>
                </a:moveTo>
                <a:cubicBezTo>
                  <a:pt x="20370" y="191760"/>
                  <a:pt x="40741" y="101980"/>
                  <a:pt x="99588" y="55204"/>
                </a:cubicBezTo>
                <a:cubicBezTo>
                  <a:pt x="158435" y="8428"/>
                  <a:pt x="319889" y="-3643"/>
                  <a:pt x="353085" y="884"/>
                </a:cubicBezTo>
                <a:cubicBezTo>
                  <a:pt x="386281" y="5411"/>
                  <a:pt x="294237" y="64258"/>
                  <a:pt x="298764" y="82365"/>
                </a:cubicBezTo>
                <a:cubicBezTo>
                  <a:pt x="303291" y="100472"/>
                  <a:pt x="289710" y="114052"/>
                  <a:pt x="380245" y="109525"/>
                </a:cubicBezTo>
                <a:cubicBezTo>
                  <a:pt x="470780" y="104998"/>
                  <a:pt x="743893" y="50677"/>
                  <a:pt x="841972" y="55204"/>
                </a:cubicBezTo>
                <a:cubicBezTo>
                  <a:pt x="940051" y="59731"/>
                  <a:pt x="954385" y="98208"/>
                  <a:pt x="968720" y="136686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5430695"/>
              </p:ext>
            </p:extLst>
          </p:nvPr>
        </p:nvGraphicFramePr>
        <p:xfrm>
          <a:off x="6226917" y="2316480"/>
          <a:ext cx="2644033" cy="642620"/>
        </p:xfrm>
        <a:graphic>
          <a:graphicData uri="http://schemas.openxmlformats.org/presentationml/2006/ole">
            <p:oleObj spid="_x0000_s47108" name="Equation" r:id="rId11" imgW="1638000" imgH="393480" progId="Equation.3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3894796"/>
              </p:ext>
            </p:extLst>
          </p:nvPr>
        </p:nvGraphicFramePr>
        <p:xfrm>
          <a:off x="7122160" y="3056254"/>
          <a:ext cx="1832293" cy="586051"/>
        </p:xfrm>
        <a:graphic>
          <a:graphicData uri="http://schemas.openxmlformats.org/presentationml/2006/ole">
            <p:oleObj spid="_x0000_s47109" name="Equation" r:id="rId12" imgW="1244520" imgH="393480" progId="Equation.3">
              <p:embed/>
            </p:oleObj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0514831"/>
              </p:ext>
            </p:extLst>
          </p:nvPr>
        </p:nvGraphicFramePr>
        <p:xfrm>
          <a:off x="6415088" y="3791585"/>
          <a:ext cx="801687" cy="300038"/>
        </p:xfrm>
        <a:graphic>
          <a:graphicData uri="http://schemas.openxmlformats.org/presentationml/2006/ole">
            <p:oleObj spid="_x0000_s47110" name="Equation" r:id="rId13" imgW="444240" imgH="16488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0379797"/>
              </p:ext>
            </p:extLst>
          </p:nvPr>
        </p:nvGraphicFramePr>
        <p:xfrm>
          <a:off x="6790540" y="5269336"/>
          <a:ext cx="825500" cy="300038"/>
        </p:xfrm>
        <a:graphic>
          <a:graphicData uri="http://schemas.openxmlformats.org/presentationml/2006/ole">
            <p:oleObj spid="_x0000_s47111" name="Equation" r:id="rId14" imgW="457200" imgH="164880" progId="Equation.3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1464576"/>
              </p:ext>
            </p:extLst>
          </p:nvPr>
        </p:nvGraphicFramePr>
        <p:xfrm>
          <a:off x="2312988" y="3983038"/>
          <a:ext cx="755650" cy="300037"/>
        </p:xfrm>
        <a:graphic>
          <a:graphicData uri="http://schemas.openxmlformats.org/presentationml/2006/ole">
            <p:oleObj spid="_x0000_s47112" name="Equation" r:id="rId15" imgW="419040" imgH="164880" progId="Equation.3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580597"/>
              </p:ext>
            </p:extLst>
          </p:nvPr>
        </p:nvGraphicFramePr>
        <p:xfrm>
          <a:off x="2301875" y="5403850"/>
          <a:ext cx="777875" cy="300038"/>
        </p:xfrm>
        <a:graphic>
          <a:graphicData uri="http://schemas.openxmlformats.org/presentationml/2006/ole">
            <p:oleObj spid="_x0000_s47113" name="Equation" r:id="rId16" imgW="431640" imgH="164880" progId="Equation.3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2092473"/>
              </p:ext>
            </p:extLst>
          </p:nvPr>
        </p:nvGraphicFramePr>
        <p:xfrm>
          <a:off x="197463" y="5040504"/>
          <a:ext cx="709612" cy="300038"/>
        </p:xfrm>
        <a:graphic>
          <a:graphicData uri="http://schemas.openxmlformats.org/presentationml/2006/ole">
            <p:oleObj spid="_x0000_s47114" name="Equation" r:id="rId17" imgW="393480" imgH="164880" progId="Equation.3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781621"/>
              </p:ext>
            </p:extLst>
          </p:nvPr>
        </p:nvGraphicFramePr>
        <p:xfrm>
          <a:off x="153334" y="3509827"/>
          <a:ext cx="843021" cy="383520"/>
        </p:xfrm>
        <a:graphic>
          <a:graphicData uri="http://schemas.openxmlformats.org/presentationml/2006/ole">
            <p:oleObj spid="_x0000_s47115" name="Equation" r:id="rId18" imgW="419100" imgH="190500" progId="Equation.3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2634009"/>
              </p:ext>
            </p:extLst>
          </p:nvPr>
        </p:nvGraphicFramePr>
        <p:xfrm>
          <a:off x="5699213" y="5169508"/>
          <a:ext cx="966856" cy="405422"/>
        </p:xfrm>
        <a:graphic>
          <a:graphicData uri="http://schemas.openxmlformats.org/presentationml/2006/ole">
            <p:oleObj spid="_x0000_s47116" name="Equation" r:id="rId19" imgW="545760" imgH="228600" progId="Equation.3">
              <p:embed/>
            </p:oleObj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 flipH="1">
            <a:off x="5283200" y="2763520"/>
            <a:ext cx="1219200" cy="904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5842000" y="3474720"/>
            <a:ext cx="1442720" cy="6299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724399" y="4714240"/>
            <a:ext cx="426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smtClean="0">
                <a:latin typeface="+mn-lt"/>
              </a:rPr>
              <a:t>0       6          16                                        48          58    63 </a:t>
            </a:r>
            <a:endParaRPr lang="en-US" sz="1200" b="1" i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09000" cy="762000"/>
          </a:xfrm>
        </p:spPr>
        <p:txBody>
          <a:bodyPr/>
          <a:lstStyle/>
          <a:p>
            <a:r>
              <a:rPr lang="en-US" dirty="0" smtClean="0"/>
              <a:t>Similar Example – Changing L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4200348"/>
              </p:ext>
            </p:extLst>
          </p:nvPr>
        </p:nvGraphicFramePr>
        <p:xfrm>
          <a:off x="116205" y="1447800"/>
          <a:ext cx="3854450" cy="419100"/>
        </p:xfrm>
        <a:graphic>
          <a:graphicData uri="http://schemas.openxmlformats.org/presentationml/2006/ole">
            <p:oleObj spid="_x0000_s60418" name="Equation" r:id="rId3" imgW="1879560" imgH="203040" progId="Equation.3">
              <p:embed/>
            </p:oleObj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6659" y="1323313"/>
            <a:ext cx="4530309" cy="74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29"/>
          <p:cNvGrpSpPr/>
          <p:nvPr/>
        </p:nvGrpSpPr>
        <p:grpSpPr>
          <a:xfrm>
            <a:off x="2152054" y="3900382"/>
            <a:ext cx="6726396" cy="1297007"/>
            <a:chOff x="2152054" y="3900382"/>
            <a:chExt cx="6726396" cy="1297007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741" y="3900382"/>
              <a:ext cx="5368707" cy="1135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84049753"/>
                </p:ext>
              </p:extLst>
            </p:nvPr>
          </p:nvGraphicFramePr>
          <p:xfrm>
            <a:off x="2152054" y="4275401"/>
            <a:ext cx="1100100" cy="462439"/>
          </p:xfrm>
          <a:graphic>
            <a:graphicData uri="http://schemas.openxmlformats.org/presentationml/2006/ole">
              <p:oleObj spid="_x0000_s60419" name="Equation" r:id="rId6" imgW="545760" imgH="228600" progId="Equation.3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44584710"/>
                </p:ext>
              </p:extLst>
            </p:nvPr>
          </p:nvGraphicFramePr>
          <p:xfrm>
            <a:off x="8549838" y="4778289"/>
            <a:ext cx="328612" cy="419100"/>
          </p:xfrm>
          <a:graphic>
            <a:graphicData uri="http://schemas.openxmlformats.org/presentationml/2006/ole">
              <p:oleObj spid="_x0000_s60420" name="Equation" r:id="rId7" imgW="139680" imgH="177480" progId="Equation.3">
                <p:embed/>
              </p:oleObj>
            </a:graphicData>
          </a:graphic>
        </p:graphicFrame>
      </p:grpSp>
      <p:grpSp>
        <p:nvGrpSpPr>
          <p:cNvPr id="14" name="Group 32"/>
          <p:cNvGrpSpPr/>
          <p:nvPr/>
        </p:nvGrpSpPr>
        <p:grpSpPr>
          <a:xfrm>
            <a:off x="2099140" y="5197389"/>
            <a:ext cx="6775921" cy="1220795"/>
            <a:chOff x="2099140" y="5197389"/>
            <a:chExt cx="6775921" cy="122079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1529" y="5197389"/>
              <a:ext cx="5404919" cy="1128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49324509"/>
                </p:ext>
              </p:extLst>
            </p:nvPr>
          </p:nvGraphicFramePr>
          <p:xfrm>
            <a:off x="2099140" y="5569247"/>
            <a:ext cx="1100100" cy="462439"/>
          </p:xfrm>
          <a:graphic>
            <a:graphicData uri="http://schemas.openxmlformats.org/presentationml/2006/ole">
              <p:oleObj spid="_x0000_s60421" name="Equation" r:id="rId9" imgW="545760" imgH="2286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201259227"/>
                </p:ext>
              </p:extLst>
            </p:nvPr>
          </p:nvGraphicFramePr>
          <p:xfrm>
            <a:off x="8546448" y="5999084"/>
            <a:ext cx="328613" cy="419100"/>
          </p:xfrm>
          <a:graphic>
            <a:graphicData uri="http://schemas.openxmlformats.org/presentationml/2006/ole">
              <p:oleObj spid="_x0000_s60422" name="Equation" r:id="rId10" imgW="139680" imgH="177480" progId="Equation.3">
                <p:embed/>
              </p:oleObj>
            </a:graphicData>
          </a:graphic>
        </p:graphicFrame>
      </p:grpSp>
      <p:grpSp>
        <p:nvGrpSpPr>
          <p:cNvPr id="18" name="Group 2"/>
          <p:cNvGrpSpPr/>
          <p:nvPr/>
        </p:nvGrpSpPr>
        <p:grpSpPr>
          <a:xfrm>
            <a:off x="549323" y="2435382"/>
            <a:ext cx="8193419" cy="1372667"/>
            <a:chOff x="549323" y="2435382"/>
            <a:chExt cx="8193419" cy="1372667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23" y="2435382"/>
              <a:ext cx="5359651" cy="1122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58393746"/>
                </p:ext>
              </p:extLst>
            </p:nvPr>
          </p:nvGraphicFramePr>
          <p:xfrm>
            <a:off x="2286982" y="2770360"/>
            <a:ext cx="890759" cy="405238"/>
          </p:xfrm>
          <a:graphic>
            <a:graphicData uri="http://schemas.openxmlformats.org/presentationml/2006/ole">
              <p:oleObj spid="_x0000_s60423" name="Equation" r:id="rId12" imgW="419100" imgH="190500" progId="Equation.3">
                <p:embed/>
              </p:oleObj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3141529" y="3500272"/>
              <a:ext cx="5601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0" dirty="0" smtClean="0">
                  <a:latin typeface="+mn-lt"/>
                </a:rPr>
                <a:t>0         6           16                                                    48           58     63 </a:t>
              </a:r>
              <a:endParaRPr lang="en-US" sz="1400" i="0" dirty="0">
                <a:latin typeface="+mn-lt"/>
              </a:endParaRP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85970343"/>
                </p:ext>
              </p:extLst>
            </p:nvPr>
          </p:nvGraphicFramePr>
          <p:xfrm>
            <a:off x="549323" y="2581515"/>
            <a:ext cx="1176337" cy="976313"/>
          </p:xfrm>
          <a:graphic>
            <a:graphicData uri="http://schemas.openxmlformats.org/presentationml/2006/ole">
              <p:oleObj spid="_x0000_s60424" name="Equation" r:id="rId13" imgW="444240" imgH="368280" progId="Equation.3">
                <p:embed/>
              </p:oleObj>
            </a:graphicData>
          </a:graphic>
        </p:graphicFrame>
      </p:grpSp>
      <p:grpSp>
        <p:nvGrpSpPr>
          <p:cNvPr id="23" name="Group 9"/>
          <p:cNvGrpSpPr/>
          <p:nvPr/>
        </p:nvGrpSpPr>
        <p:grpSpPr>
          <a:xfrm>
            <a:off x="3839776" y="2247265"/>
            <a:ext cx="2602299" cy="515938"/>
            <a:chOff x="3829616" y="2206625"/>
            <a:chExt cx="2602299" cy="515938"/>
          </a:xfrm>
        </p:grpSpPr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94273956"/>
                </p:ext>
              </p:extLst>
            </p:nvPr>
          </p:nvGraphicFramePr>
          <p:xfrm>
            <a:off x="4264978" y="2206625"/>
            <a:ext cx="2166937" cy="515938"/>
          </p:xfrm>
          <a:graphic>
            <a:graphicData uri="http://schemas.openxmlformats.org/presentationml/2006/ole">
              <p:oleObj spid="_x0000_s60425" name="Equation" r:id="rId14" imgW="1638000" imgH="393480" progId="Equation.3">
                <p:embed/>
              </p:oleObj>
            </a:graphicData>
          </a:graphic>
        </p:graphicFrame>
        <p:sp>
          <p:nvSpPr>
            <p:cNvPr id="25" name="Freeform 24"/>
            <p:cNvSpPr/>
            <p:nvPr/>
          </p:nvSpPr>
          <p:spPr bwMode="auto">
            <a:xfrm>
              <a:off x="3829616" y="2338467"/>
              <a:ext cx="461727" cy="160289"/>
            </a:xfrm>
            <a:custGeom>
              <a:avLst/>
              <a:gdLst>
                <a:gd name="connsiteX0" fmla="*/ 461727 w 461727"/>
                <a:gd name="connsiteY0" fmla="*/ 160289 h 160289"/>
                <a:gd name="connsiteX1" fmla="*/ 325925 w 461727"/>
                <a:gd name="connsiteY1" fmla="*/ 24487 h 160289"/>
                <a:gd name="connsiteX2" fmla="*/ 135802 w 461727"/>
                <a:gd name="connsiteY2" fmla="*/ 6381 h 160289"/>
                <a:gd name="connsiteX3" fmla="*/ 0 w 461727"/>
                <a:gd name="connsiteY3" fmla="*/ 96915 h 16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727" h="160289">
                  <a:moveTo>
                    <a:pt x="461727" y="160289"/>
                  </a:moveTo>
                  <a:cubicBezTo>
                    <a:pt x="420986" y="105213"/>
                    <a:pt x="380246" y="50138"/>
                    <a:pt x="325925" y="24487"/>
                  </a:cubicBezTo>
                  <a:cubicBezTo>
                    <a:pt x="271604" y="-1164"/>
                    <a:pt x="190123" y="-5690"/>
                    <a:pt x="135802" y="6381"/>
                  </a:cubicBezTo>
                  <a:cubicBezTo>
                    <a:pt x="81481" y="18452"/>
                    <a:pt x="40740" y="57683"/>
                    <a:pt x="0" y="96915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7858946"/>
              </p:ext>
            </p:extLst>
          </p:nvPr>
        </p:nvGraphicFramePr>
        <p:xfrm>
          <a:off x="3867007" y="5135528"/>
          <a:ext cx="984412" cy="353643"/>
        </p:xfrm>
        <a:graphic>
          <a:graphicData uri="http://schemas.openxmlformats.org/presentationml/2006/ole">
            <p:oleObj spid="_x0000_s60426" name="Equation" r:id="rId15" imgW="571320" imgH="203040" progId="Equation.3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4262210"/>
              </p:ext>
            </p:extLst>
          </p:nvPr>
        </p:nvGraphicFramePr>
        <p:xfrm>
          <a:off x="4604058" y="5594927"/>
          <a:ext cx="830263" cy="354013"/>
        </p:xfrm>
        <a:graphic>
          <a:graphicData uri="http://schemas.openxmlformats.org/presentationml/2006/ole">
            <p:oleObj spid="_x0000_s60427" name="Equation" r:id="rId16" imgW="482400" imgH="203040" progId="Equation.3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9347359"/>
              </p:ext>
            </p:extLst>
          </p:nvPr>
        </p:nvGraphicFramePr>
        <p:xfrm>
          <a:off x="8036067" y="5391252"/>
          <a:ext cx="919162" cy="309562"/>
        </p:xfrm>
        <a:graphic>
          <a:graphicData uri="http://schemas.openxmlformats.org/presentationml/2006/ole">
            <p:oleObj spid="_x0000_s60428" name="Equation" r:id="rId17" imgW="533160" imgH="177480" progId="Equation.3">
              <p:embed/>
            </p:oleObj>
          </a:graphicData>
        </a:graphic>
      </p:graphicFrame>
      <p:grpSp>
        <p:nvGrpSpPr>
          <p:cNvPr id="29" name="Group 26"/>
          <p:cNvGrpSpPr/>
          <p:nvPr/>
        </p:nvGrpSpPr>
        <p:grpSpPr>
          <a:xfrm>
            <a:off x="4561639" y="2727325"/>
            <a:ext cx="2279534" cy="515938"/>
            <a:chOff x="4642919" y="2757805"/>
            <a:chExt cx="2279534" cy="515938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22557083"/>
                </p:ext>
              </p:extLst>
            </p:nvPr>
          </p:nvGraphicFramePr>
          <p:xfrm>
            <a:off x="5057140" y="2757805"/>
            <a:ext cx="1865313" cy="515938"/>
          </p:xfrm>
          <a:graphic>
            <a:graphicData uri="http://schemas.openxmlformats.org/presentationml/2006/ole">
              <p:oleObj spid="_x0000_s60429" name="Equation" r:id="rId18" imgW="1409400" imgH="393480" progId="Equation.3">
                <p:embed/>
              </p:oleObj>
            </a:graphicData>
          </a:graphic>
        </p:graphicFrame>
        <p:sp>
          <p:nvSpPr>
            <p:cNvPr id="31" name="Freeform 30"/>
            <p:cNvSpPr/>
            <p:nvPr/>
          </p:nvSpPr>
          <p:spPr bwMode="auto">
            <a:xfrm>
              <a:off x="4642919" y="2827262"/>
              <a:ext cx="461727" cy="160289"/>
            </a:xfrm>
            <a:custGeom>
              <a:avLst/>
              <a:gdLst>
                <a:gd name="connsiteX0" fmla="*/ 461727 w 461727"/>
                <a:gd name="connsiteY0" fmla="*/ 160289 h 160289"/>
                <a:gd name="connsiteX1" fmla="*/ 325925 w 461727"/>
                <a:gd name="connsiteY1" fmla="*/ 24487 h 160289"/>
                <a:gd name="connsiteX2" fmla="*/ 135802 w 461727"/>
                <a:gd name="connsiteY2" fmla="*/ 6381 h 160289"/>
                <a:gd name="connsiteX3" fmla="*/ 0 w 461727"/>
                <a:gd name="connsiteY3" fmla="*/ 96915 h 16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727" h="160289">
                  <a:moveTo>
                    <a:pt x="461727" y="160289"/>
                  </a:moveTo>
                  <a:cubicBezTo>
                    <a:pt x="420986" y="105213"/>
                    <a:pt x="380246" y="50138"/>
                    <a:pt x="325925" y="24487"/>
                  </a:cubicBezTo>
                  <a:cubicBezTo>
                    <a:pt x="271604" y="-1164"/>
                    <a:pt x="190123" y="-5690"/>
                    <a:pt x="135802" y="6381"/>
                  </a:cubicBezTo>
                  <a:cubicBezTo>
                    <a:pt x="81481" y="18452"/>
                    <a:pt x="40740" y="57683"/>
                    <a:pt x="0" y="96915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4227968" y="1323313"/>
            <a:ext cx="1195058" cy="749317"/>
          </a:xfrm>
          <a:prstGeom prst="rect">
            <a:avLst/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3" name="Group 27"/>
          <p:cNvGrpSpPr/>
          <p:nvPr/>
        </p:nvGrpSpPr>
        <p:grpSpPr>
          <a:xfrm>
            <a:off x="434564" y="3873223"/>
            <a:ext cx="1367074" cy="1003471"/>
            <a:chOff x="434564" y="3873223"/>
            <a:chExt cx="1367074" cy="1003471"/>
          </a:xfrm>
        </p:grpSpPr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62954847"/>
                </p:ext>
              </p:extLst>
            </p:nvPr>
          </p:nvGraphicFramePr>
          <p:xfrm>
            <a:off x="522288" y="3900382"/>
            <a:ext cx="1209675" cy="976312"/>
          </p:xfrm>
          <a:graphic>
            <a:graphicData uri="http://schemas.openxmlformats.org/presentationml/2006/ole">
              <p:oleObj spid="_x0000_s60430" name="Equation" r:id="rId19" imgW="457200" imgH="368280" progId="Equation.3">
                <p:embed/>
              </p:oleObj>
            </a:graphicData>
          </a:graphic>
        </p:graphicFrame>
        <p:sp>
          <p:nvSpPr>
            <p:cNvPr id="35" name="Rectangle 34"/>
            <p:cNvSpPr/>
            <p:nvPr/>
          </p:nvSpPr>
          <p:spPr bwMode="auto">
            <a:xfrm>
              <a:off x="434564" y="3873223"/>
              <a:ext cx="1367074" cy="4814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6" name="Group 30"/>
          <p:cNvGrpSpPr/>
          <p:nvPr/>
        </p:nvGrpSpPr>
        <p:grpSpPr>
          <a:xfrm>
            <a:off x="434564" y="5231844"/>
            <a:ext cx="1367074" cy="1018144"/>
            <a:chOff x="434564" y="5231844"/>
            <a:chExt cx="1367074" cy="1018144"/>
          </a:xfrm>
        </p:grpSpPr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54001127"/>
                </p:ext>
              </p:extLst>
            </p:nvPr>
          </p:nvGraphicFramePr>
          <p:xfrm>
            <a:off x="514350" y="5273675"/>
            <a:ext cx="1243013" cy="976313"/>
          </p:xfrm>
          <a:graphic>
            <a:graphicData uri="http://schemas.openxmlformats.org/presentationml/2006/ole">
              <p:oleObj spid="_x0000_s60431" name="Equation" r:id="rId20" imgW="469800" imgH="368280" progId="Equation.3">
                <p:embed/>
              </p:oleObj>
            </a:graphicData>
          </a:graphic>
        </p:graphicFrame>
        <p:sp>
          <p:nvSpPr>
            <p:cNvPr id="38" name="Rectangle 37"/>
            <p:cNvSpPr/>
            <p:nvPr/>
          </p:nvSpPr>
          <p:spPr bwMode="auto">
            <a:xfrm>
              <a:off x="434564" y="5231844"/>
              <a:ext cx="1367074" cy="4814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8609974"/>
              </p:ext>
            </p:extLst>
          </p:nvPr>
        </p:nvGraphicFramePr>
        <p:xfrm>
          <a:off x="6001210" y="5692454"/>
          <a:ext cx="1246187" cy="309563"/>
        </p:xfrm>
        <a:graphic>
          <a:graphicData uri="http://schemas.openxmlformats.org/presentationml/2006/ole">
            <p:oleObj spid="_x0000_s60432" name="Equation" r:id="rId21" imgW="7236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z="2000" dirty="0" smtClean="0"/>
              <a:t>When signal property stays fixed, the longer the section of data (larger L), the sharper the frequency resolution.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The larger the number of points for the DFT, N, the denser the frequency axis sampling.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However, the </a:t>
            </a:r>
            <a:r>
              <a:rPr lang="en-US" sz="2000" u="sng" dirty="0" smtClean="0"/>
              <a:t>resolution</a:t>
            </a:r>
            <a:r>
              <a:rPr lang="en-US" sz="2000" dirty="0" smtClean="0"/>
              <a:t> (or separation) of sinusoids </a:t>
            </a:r>
            <a:r>
              <a:rPr lang="en-US" sz="2000" dirty="0" err="1" smtClean="0"/>
              <a:t>w.r.t</a:t>
            </a:r>
            <a:r>
              <a:rPr lang="en-US" sz="2000" dirty="0" smtClean="0"/>
              <a:t>. frequency </a:t>
            </a:r>
            <a:r>
              <a:rPr lang="en-US" sz="2000" u="sng" dirty="0" smtClean="0"/>
              <a:t>is determined by the data length L</a:t>
            </a:r>
            <a:r>
              <a:rPr lang="en-US" sz="2000" dirty="0" smtClean="0"/>
              <a:t>, not by length of the N-pt DFT (with zero padding).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When signal properties change with time, there are other considerations that limit the size of L; see case </a:t>
            </a:r>
            <a:r>
              <a:rPr lang="en-US" sz="2000" b="1" u="sng" dirty="0" smtClean="0"/>
              <a:t>B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Case B</a:t>
            </a:r>
            <a:r>
              <a:rPr lang="en-US" dirty="0" smtClean="0"/>
              <a:t> – The General Case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dirty="0" smtClean="0"/>
              <a:t>DFT can also be used as a tool for finding the spectral composition of an arbitrary signal:</a:t>
            </a:r>
          </a:p>
          <a:p>
            <a:pPr lvl="1"/>
            <a:r>
              <a:rPr lang="en-US" dirty="0" smtClean="0"/>
              <a:t>In general, we observe changing signal properties</a:t>
            </a:r>
          </a:p>
          <a:p>
            <a:pPr lvl="1"/>
            <a:r>
              <a:rPr lang="en-US" b="1" u="sng" dirty="0" smtClean="0"/>
              <a:t>Short-time</a:t>
            </a:r>
            <a:r>
              <a:rPr lang="en-US" dirty="0" smtClean="0"/>
              <a:t> analysis framework</a:t>
            </a:r>
          </a:p>
          <a:p>
            <a:pPr lvl="2"/>
            <a:r>
              <a:rPr lang="en-US" dirty="0" smtClean="0"/>
              <a:t>Analyze sequence one block (frame) of data at a time using DFT</a:t>
            </a:r>
          </a:p>
          <a:p>
            <a:pPr lvl="2"/>
            <a:r>
              <a:rPr lang="en-US" dirty="0" smtClean="0"/>
              <a:t>Successive blocks of data may overlap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/>
              <a:t>SPECTROGRAM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FRAME = WINDOW of DATA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1219200" y="4706938"/>
          <a:ext cx="914400" cy="993775"/>
        </p:xfrm>
        <a:graphic>
          <a:graphicData uri="http://schemas.openxmlformats.org/presentationml/2006/ole">
            <p:oleObj spid="_x0000_s61442" name="Image" r:id="rId3" imgW="426612" imgH="993566" progId="">
              <p:embed/>
            </p:oleObj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1752600" y="5316538"/>
          <a:ext cx="914400" cy="993775"/>
        </p:xfrm>
        <a:graphic>
          <a:graphicData uri="http://schemas.openxmlformats.org/presentationml/2006/ole">
            <p:oleObj spid="_x0000_s61443" name="Image" r:id="rId4" imgW="426612" imgH="993566" progId="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498600"/>
          <a:ext cx="8072438" cy="1322388"/>
        </p:xfrm>
        <a:graphic>
          <a:graphicData uri="http://schemas.openxmlformats.org/presentationml/2006/ole">
            <p:oleObj spid="_x0000_s61444" name="Image" r:id="rId5" imgW="3697231" imgH="1130715" progId="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Grp="1" noChangeAspect="1"/>
          </p:cNvGraphicFramePr>
          <p:nvPr/>
        </p:nvGraphicFramePr>
        <p:xfrm>
          <a:off x="1066800" y="2855913"/>
          <a:ext cx="831850" cy="1349375"/>
        </p:xfrm>
        <a:graphic>
          <a:graphicData uri="http://schemas.openxmlformats.org/presentationml/2006/ole">
            <p:oleObj spid="_x0000_s61445" name="Image" r:id="rId6" imgW="380872" imgH="1017689" progId="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Grp="1" noChangeAspect="1"/>
          </p:cNvGraphicFramePr>
          <p:nvPr/>
        </p:nvGraphicFramePr>
        <p:xfrm>
          <a:off x="1905000" y="3200400"/>
          <a:ext cx="831850" cy="1349375"/>
        </p:xfrm>
        <a:graphic>
          <a:graphicData uri="http://schemas.openxmlformats.org/presentationml/2006/ole">
            <p:oleObj spid="_x0000_s61446" name="Image" r:id="rId7" imgW="380872" imgH="1017689" progId="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Grp="1" noChangeAspect="1"/>
          </p:cNvGraphicFramePr>
          <p:nvPr/>
        </p:nvGraphicFramePr>
        <p:xfrm>
          <a:off x="2743200" y="3546475"/>
          <a:ext cx="831850" cy="1349375"/>
        </p:xfrm>
        <a:graphic>
          <a:graphicData uri="http://schemas.openxmlformats.org/presentationml/2006/ole">
            <p:oleObj spid="_x0000_s61447" name="Image" r:id="rId8" imgW="380872" imgH="1017689" progId="">
              <p:embed/>
            </p:oleObj>
          </a:graphicData>
        </a:graphic>
      </p:graphicFrame>
      <p:sp>
        <p:nvSpPr>
          <p:cNvPr id="14" name="AutoShape 14"/>
          <p:cNvSpPr>
            <a:spLocks/>
          </p:cNvSpPr>
          <p:nvPr/>
        </p:nvSpPr>
        <p:spPr bwMode="auto">
          <a:xfrm rot="-5400000">
            <a:off x="1409700" y="2679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6"/>
          <p:cNvSpPr>
            <a:spLocks/>
          </p:cNvSpPr>
          <p:nvPr/>
        </p:nvSpPr>
        <p:spPr bwMode="auto">
          <a:xfrm rot="-5400000">
            <a:off x="2247900" y="2679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7"/>
          <p:cNvSpPr>
            <a:spLocks/>
          </p:cNvSpPr>
          <p:nvPr/>
        </p:nvSpPr>
        <p:spPr bwMode="auto">
          <a:xfrm rot="-5400000">
            <a:off x="3086100" y="2679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3810000" y="3175000"/>
          <a:ext cx="1041400" cy="379413"/>
        </p:xfrm>
        <a:graphic>
          <a:graphicData uri="http://schemas.openxmlformats.org/presentationml/2006/ole">
            <p:oleObj spid="_x0000_s61448" name="Equation" r:id="rId9" imgW="558558" imgH="203112" progId="Equation.3">
              <p:embed/>
            </p:oleObj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4343400" y="3479800"/>
          <a:ext cx="1585913" cy="427038"/>
        </p:xfrm>
        <a:graphic>
          <a:graphicData uri="http://schemas.openxmlformats.org/presentationml/2006/ole">
            <p:oleObj spid="_x0000_s61449" name="Equation" r:id="rId10" imgW="850900" imgH="228600" progId="Equation.3">
              <p:embed/>
            </p:oleObj>
          </a:graphicData>
        </a:graphic>
      </p:graphicFrame>
      <p:graphicFrame>
        <p:nvGraphicFramePr>
          <p:cNvPr id="19" name="Object 21"/>
          <p:cNvGraphicFramePr>
            <a:graphicFrameLocks noChangeAspect="1"/>
          </p:cNvGraphicFramePr>
          <p:nvPr/>
        </p:nvGraphicFramePr>
        <p:xfrm>
          <a:off x="4953000" y="3860800"/>
          <a:ext cx="1633538" cy="427038"/>
        </p:xfrm>
        <a:graphic>
          <a:graphicData uri="http://schemas.openxmlformats.org/presentationml/2006/ole">
            <p:oleObj spid="_x0000_s61450" name="Equation" r:id="rId11" imgW="876300" imgH="228600" progId="Equation.3">
              <p:embed/>
            </p:oleObj>
          </a:graphicData>
        </a:graphic>
      </p:graphicFrame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895600" y="340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3505200" y="370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114800" y="408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953000" y="3124200"/>
            <a:ext cx="358140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0" dirty="0">
                <a:latin typeface="+mn-lt"/>
              </a:rPr>
              <a:t>Example </a:t>
            </a:r>
            <a:r>
              <a:rPr lang="en-US" sz="1600" i="0" dirty="0" smtClean="0">
                <a:latin typeface="+mn-lt"/>
              </a:rPr>
              <a:t>of Non-overlapped </a:t>
            </a:r>
            <a:r>
              <a:rPr lang="en-US" sz="1600" i="0" dirty="0">
                <a:latin typeface="+mn-lt"/>
              </a:rPr>
              <a:t>frames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533400" y="4710113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752600" y="4786313"/>
            <a:ext cx="381000" cy="1447800"/>
          </a:xfrm>
          <a:prstGeom prst="rect">
            <a:avLst/>
          </a:prstGeom>
          <a:solidFill>
            <a:srgbClr val="FFCC99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2895599" y="4927937"/>
            <a:ext cx="5851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0" dirty="0">
                <a:latin typeface="+mn-lt"/>
              </a:rPr>
              <a:t>Data also can be extracted from </a:t>
            </a:r>
            <a:r>
              <a:rPr lang="en-US" sz="2000" i="0" u="sng" dirty="0">
                <a:latin typeface="+mn-lt"/>
              </a:rPr>
              <a:t>overlapped</a:t>
            </a:r>
            <a:r>
              <a:rPr lang="en-US" sz="2000" i="0" dirty="0">
                <a:latin typeface="+mn-lt"/>
              </a:rPr>
              <a:t> frames – overlapped characteristics </a:t>
            </a:r>
            <a:r>
              <a:rPr lang="en-US" sz="2000" i="0" dirty="0" smtClean="0">
                <a:latin typeface="+mn-lt"/>
              </a:rPr>
              <a:t>provide smoother transitions from one frame to next</a:t>
            </a:r>
            <a:endParaRPr lang="en-US" sz="2000" i="0" dirty="0">
              <a:latin typeface="+mn-lt"/>
            </a:endParaRPr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1905000" y="172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2743200" y="172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1066800" y="172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3581400" y="172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" name="Object 36"/>
          <p:cNvGraphicFramePr>
            <a:graphicFrameLocks noChangeAspect="1"/>
          </p:cNvGraphicFramePr>
          <p:nvPr/>
        </p:nvGraphicFramePr>
        <p:xfrm>
          <a:off x="1257300" y="2198688"/>
          <a:ext cx="444500" cy="501650"/>
        </p:xfrm>
        <a:graphic>
          <a:graphicData uri="http://schemas.openxmlformats.org/presentationml/2006/ole">
            <p:oleObj spid="_x0000_s61451" name="Equation" r:id="rId12" imgW="190335" imgH="215713" progId="Equation.3">
              <p:embed/>
            </p:oleObj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0071785"/>
              </p:ext>
            </p:extLst>
          </p:nvPr>
        </p:nvGraphicFramePr>
        <p:xfrm>
          <a:off x="686287" y="5635308"/>
          <a:ext cx="554038" cy="466725"/>
        </p:xfrm>
        <a:graphic>
          <a:graphicData uri="http://schemas.openxmlformats.org/presentationml/2006/ole">
            <p:oleObj spid="_x0000_s61452" name="Equation" r:id="rId13" imgW="241200" imgH="203040" progId="Equation.3">
              <p:embed/>
            </p:oleObj>
          </a:graphicData>
        </a:graphic>
      </p:graphicFrame>
      <p:cxnSp>
        <p:nvCxnSpPr>
          <p:cNvPr id="33" name="Straight Connector 32"/>
          <p:cNvCxnSpPr/>
          <p:nvPr/>
        </p:nvCxnSpPr>
        <p:spPr bwMode="auto">
          <a:xfrm>
            <a:off x="1752600" y="4852754"/>
            <a:ext cx="0" cy="1444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2128319" y="4852754"/>
            <a:ext cx="0" cy="1444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Freeform 34"/>
          <p:cNvSpPr/>
          <p:nvPr/>
        </p:nvSpPr>
        <p:spPr bwMode="auto">
          <a:xfrm>
            <a:off x="1186004" y="6047715"/>
            <a:ext cx="751438" cy="202196"/>
          </a:xfrm>
          <a:custGeom>
            <a:avLst/>
            <a:gdLst>
              <a:gd name="connsiteX0" fmla="*/ 0 w 751438"/>
              <a:gd name="connsiteY0" fmla="*/ 63374 h 202196"/>
              <a:gd name="connsiteX1" fmla="*/ 153909 w 751438"/>
              <a:gd name="connsiteY1" fmla="*/ 199176 h 202196"/>
              <a:gd name="connsiteX2" fmla="*/ 534154 w 751438"/>
              <a:gd name="connsiteY2" fmla="*/ 144855 h 202196"/>
              <a:gd name="connsiteX3" fmla="*/ 751438 w 751438"/>
              <a:gd name="connsiteY3" fmla="*/ 0 h 2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1438" h="202196">
                <a:moveTo>
                  <a:pt x="0" y="63374"/>
                </a:moveTo>
                <a:cubicBezTo>
                  <a:pt x="32441" y="124485"/>
                  <a:pt x="64883" y="185596"/>
                  <a:pt x="153909" y="199176"/>
                </a:cubicBezTo>
                <a:cubicBezTo>
                  <a:pt x="242935" y="212756"/>
                  <a:pt x="434566" y="178051"/>
                  <a:pt x="534154" y="144855"/>
                </a:cubicBezTo>
                <a:cubicBezTo>
                  <a:pt x="633742" y="111659"/>
                  <a:pt x="692590" y="55829"/>
                  <a:pt x="751438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6955" y="5989712"/>
            <a:ext cx="523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Denote Number of Overlapping </a:t>
            </a: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oints as</a:t>
            </a:r>
            <a:endParaRPr lang="en-US" sz="2000" baseline="-25000" dirty="0">
              <a:latin typeface="+mn-lt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4215286"/>
              </p:ext>
            </p:extLst>
          </p:nvPr>
        </p:nvGraphicFramePr>
        <p:xfrm>
          <a:off x="7467600" y="5951919"/>
          <a:ext cx="533400" cy="448882"/>
        </p:xfrm>
        <a:graphic>
          <a:graphicData uri="http://schemas.openxmlformats.org/presentationml/2006/ole">
            <p:oleObj spid="_x0000_s61453" name="Equation" r:id="rId14" imgW="241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long signal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 smtClean="0"/>
              <a:t>Four intervals</a:t>
            </a:r>
          </a:p>
          <a:p>
            <a:r>
              <a:rPr lang="en-US" dirty="0" smtClean="0"/>
              <a:t>Four spectrum lines</a:t>
            </a:r>
          </a:p>
          <a:p>
            <a:endParaRPr lang="en-US" dirty="0"/>
          </a:p>
        </p:txBody>
      </p:sp>
      <p:graphicFrame>
        <p:nvGraphicFramePr>
          <p:cNvPr id="62466" name="Object 2"/>
          <p:cNvGraphicFramePr>
            <a:graphicFrameLocks noGrp="1" noChangeAspect="1"/>
          </p:cNvGraphicFramePr>
          <p:nvPr/>
        </p:nvGraphicFramePr>
        <p:xfrm>
          <a:off x="635000" y="3109913"/>
          <a:ext cx="7716838" cy="2224087"/>
        </p:xfrm>
        <a:graphic>
          <a:graphicData uri="http://schemas.openxmlformats.org/presentationml/2006/ole">
            <p:oleObj spid="_x0000_s62466" name="Equation" r:id="rId3" imgW="323820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9B6E71-E4B3-4643-9998-39438031B0F3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of a very Long Signal (Global)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9250"/>
            <a:ext cx="8178800" cy="4171950"/>
          </a:xfrm>
        </p:spPr>
        <p:txBody>
          <a:bodyPr/>
          <a:lstStyle/>
          <a:p>
            <a:r>
              <a:rPr lang="en-US" sz="2400" dirty="0" smtClean="0"/>
              <a:t>Length 10,000 signal,  16384-pt DFT</a:t>
            </a:r>
          </a:p>
        </p:txBody>
      </p:sp>
      <p:pic>
        <p:nvPicPr>
          <p:cNvPr id="8" name="Picture 4" descr="fig08_1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a Long Signal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171950"/>
          </a:xfrm>
        </p:spPr>
        <p:txBody>
          <a:bodyPr/>
          <a:lstStyle/>
          <a:p>
            <a:r>
              <a:rPr lang="en-US" sz="2400" dirty="0" smtClean="0"/>
              <a:t>Long signal is time-shifted into the domain of the window, [0,300] in this case</a:t>
            </a:r>
          </a:p>
        </p:txBody>
      </p:sp>
      <p:pic>
        <p:nvPicPr>
          <p:cNvPr id="7" name="Picture 2" descr="C:\Users\asdf\Documents\Ddrive\VMwareShare\2026-s13\Lectures\Lect18\orangePNGs\new_wave_f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764" y="2531362"/>
            <a:ext cx="7419515" cy="4186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Hann</a:t>
            </a:r>
            <a:r>
              <a:rPr lang="en-US" dirty="0" smtClean="0"/>
              <a:t> Window</a:t>
            </a:r>
            <a:br>
              <a:rPr lang="en-US" dirty="0" smtClean="0"/>
            </a:br>
            <a:r>
              <a:rPr lang="en-US" dirty="0" smtClean="0"/>
              <a:t>  in Time Domain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400" dirty="0" smtClean="0"/>
              <a:t>Plot of Length-20 von </a:t>
            </a:r>
            <a:r>
              <a:rPr lang="en-US" sz="2400" dirty="0" err="1" smtClean="0"/>
              <a:t>Hann</a:t>
            </a:r>
            <a:r>
              <a:rPr lang="en-US" sz="2400" dirty="0" smtClean="0"/>
              <a:t> window</a:t>
            </a: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/>
        </p:nvGraphicFramePr>
        <p:xfrm>
          <a:off x="1159245" y="4191000"/>
          <a:ext cx="6841755" cy="2117355"/>
        </p:xfrm>
        <a:graphic>
          <a:graphicData uri="http://schemas.openxmlformats.org/presentationml/2006/ole">
            <p:oleObj spid="_x0000_s105474" name="Equation" r:id="rId3" imgW="2946240" imgH="914400" progId="Equation.3">
              <p:embed/>
            </p:oleObj>
          </a:graphicData>
        </a:graphic>
      </p:graphicFrame>
      <p:pic>
        <p:nvPicPr>
          <p:cNvPr id="8" name="Picture 5" descr="C:\Users\asdf\Documents\Ddrive\VMwareShare\2026-s13\Lectures\Lect18\orangePNGs\hann_filter_example_TDwindo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010" y="2142541"/>
            <a:ext cx="6596749" cy="197225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DTFT of </a:t>
            </a:r>
            <a:r>
              <a:rPr lang="en-US" dirty="0" err="1" smtClean="0"/>
              <a:t>Hann</a:t>
            </a:r>
            <a:r>
              <a:rPr lang="en-US" dirty="0" smtClean="0"/>
              <a:t> Window: Change Length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400" dirty="0" smtClean="0"/>
              <a:t>DTFT (magnitude) of windowed sinusoid.</a:t>
            </a:r>
          </a:p>
          <a:p>
            <a:pPr lvl="1"/>
            <a:r>
              <a:rPr lang="en-US" sz="2000" dirty="0" smtClean="0"/>
              <a:t>Length-20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 vs. Length-40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</a:t>
            </a:r>
          </a:p>
        </p:txBody>
      </p:sp>
      <p:pic>
        <p:nvPicPr>
          <p:cNvPr id="7" name="Picture 2" descr="C:\Users\asdf\Documents\Ddrive\VMwareShare\2026-s13\Lectures\Lect18\orangePNGs\hann_window_example_F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617" y="2443224"/>
            <a:ext cx="6589950" cy="4394456"/>
          </a:xfrm>
          <a:prstGeom prst="rect">
            <a:avLst/>
          </a:prstGeom>
          <a:noFill/>
        </p:spPr>
      </p:pic>
      <p:graphicFrame>
        <p:nvGraphicFramePr>
          <p:cNvPr id="8" name="Object 1"/>
          <p:cNvGraphicFramePr>
            <a:graphicFrameLocks noGrp="1" noChangeAspect="1"/>
          </p:cNvGraphicFramePr>
          <p:nvPr/>
        </p:nvGraphicFramePr>
        <p:xfrm>
          <a:off x="81280" y="3566161"/>
          <a:ext cx="2157782" cy="1236980"/>
        </p:xfrm>
        <a:graphic>
          <a:graphicData uri="http://schemas.openxmlformats.org/presentationml/2006/ole">
            <p:oleObj spid="_x0000_s63490" name="Equation" r:id="rId4" imgW="939600" imgH="54576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4013200" y="4013200"/>
            <a:ext cx="1016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024880" y="4013200"/>
            <a:ext cx="1016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DFTs of Windowed Sections (L=301)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237"/>
            <a:ext cx="8473440" cy="4729163"/>
          </a:xfrm>
        </p:spPr>
        <p:txBody>
          <a:bodyPr/>
          <a:lstStyle/>
          <a:p>
            <a:r>
              <a:rPr lang="en-US" sz="2000" dirty="0" smtClean="0"/>
              <a:t>301-pt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window.  1024-pt DFT (zero-padded)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8" name="Picture 6" descr="fig08_2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550" y="1905000"/>
            <a:ext cx="61849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DFTs of Windowed Sections (L=75)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178800" cy="4171950"/>
          </a:xfrm>
        </p:spPr>
        <p:txBody>
          <a:bodyPr/>
          <a:lstStyle/>
          <a:p>
            <a:r>
              <a:rPr lang="en-US" sz="2000" dirty="0" smtClean="0"/>
              <a:t>75-pt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window.  1024-pt DFT (zero-padded)</a:t>
            </a:r>
          </a:p>
        </p:txBody>
      </p:sp>
      <p:pic>
        <p:nvPicPr>
          <p:cNvPr id="7" name="Picture 2" descr="C:\Users\asdf\Documents\Ddrive\VMwareShare\2026-s13\Lectures\Lect19\new_new_spect_slice7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626" y="1981201"/>
            <a:ext cx="5844105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long signal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 smtClean="0"/>
              <a:t>Four intervals</a:t>
            </a:r>
          </a:p>
          <a:p>
            <a:r>
              <a:rPr lang="en-US" dirty="0" smtClean="0"/>
              <a:t>Four spectrum lines</a:t>
            </a:r>
          </a:p>
          <a:p>
            <a:endParaRPr lang="en-US" dirty="0"/>
          </a:p>
        </p:txBody>
      </p:sp>
      <p:graphicFrame>
        <p:nvGraphicFramePr>
          <p:cNvPr id="62466" name="Object 2"/>
          <p:cNvGraphicFramePr>
            <a:graphicFrameLocks noGrp="1" noChangeAspect="1"/>
          </p:cNvGraphicFramePr>
          <p:nvPr/>
        </p:nvGraphicFramePr>
        <p:xfrm>
          <a:off x="635000" y="3109913"/>
          <a:ext cx="7716838" cy="2224087"/>
        </p:xfrm>
        <a:graphic>
          <a:graphicData uri="http://schemas.openxmlformats.org/presentationml/2006/ole">
            <p:oleObj spid="_x0000_s87042" name="Equation" r:id="rId3" imgW="323820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Spectrograms of</a:t>
            </a:r>
            <a:br>
              <a:rPr lang="en-US" dirty="0" smtClean="0"/>
            </a:br>
            <a:r>
              <a:rPr lang="en-US" dirty="0" smtClean="0"/>
              <a:t>  very Long Signal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178800" cy="4171950"/>
          </a:xfrm>
        </p:spPr>
        <p:txBody>
          <a:bodyPr/>
          <a:lstStyle/>
          <a:p>
            <a:r>
              <a:rPr lang="en-US" sz="2000" dirty="0" smtClean="0"/>
              <a:t>Window Lengths of L=301 and L=75; overlap 90%</a:t>
            </a:r>
          </a:p>
        </p:txBody>
      </p:sp>
      <p:pic>
        <p:nvPicPr>
          <p:cNvPr id="8" name="Picture 3" descr="fig08_2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25" y="1905000"/>
            <a:ext cx="54927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Spectrogram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In MATLAB, </a:t>
            </a:r>
            <a:r>
              <a:rPr lang="en-US" sz="2000" dirty="0" smtClean="0"/>
              <a:t>use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000" dirty="0" smtClean="0"/>
              <a:t> is the sampling frequency specified in samples/s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sz="2000" dirty="0" smtClean="0"/>
              <a:t>:</a:t>
            </a:r>
          </a:p>
          <a:p>
            <a:pPr marL="461963" lvl="1" indent="-290513">
              <a:buFont typeface="Courier New" pitchFamily="49" charset="0"/>
              <a:buChar char="-"/>
            </a:pPr>
            <a:r>
              <a:rPr lang="en-US" sz="2000" dirty="0" smtClean="0"/>
              <a:t>if a vector, extract segments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of equal length, and then multiply window vector and data vector, element by element;</a:t>
            </a:r>
          </a:p>
          <a:p>
            <a:pPr marL="461963" lvl="1" indent="-290513">
              <a:buFont typeface="Courier New" pitchFamily="49" charset="0"/>
              <a:buChar char="-"/>
            </a:pPr>
            <a:r>
              <a:rPr lang="en-US" sz="2000" dirty="0" smtClean="0"/>
              <a:t>If an integer, same as above but use a Hamming window of the specified length</a:t>
            </a:r>
          </a:p>
          <a:p>
            <a:pPr marL="461963" lvl="1" indent="-290513">
              <a:buFont typeface="Courier New" pitchFamily="49" charset="0"/>
              <a:buChar char="-"/>
            </a:pPr>
            <a:r>
              <a:rPr lang="en-US" sz="2000" dirty="0" smtClean="0"/>
              <a:t>if unspecified, use default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NOVERLAP: (&lt;WINDOW)</a:t>
            </a:r>
          </a:p>
          <a:p>
            <a:pPr marL="800100" lvl="1" indent="-342900">
              <a:buFont typeface="Courier New" pitchFamily="49" charset="0"/>
              <a:buChar char="-"/>
            </a:pPr>
            <a:r>
              <a:rPr lang="en-US" sz="2000" dirty="0" smtClean="0">
                <a:cs typeface="Courier New" pitchFamily="49" charset="0"/>
              </a:rPr>
              <a:t>Number of overlapping data between successive frames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NFFT: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Length of FFT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8769" y="2007513"/>
            <a:ext cx="8718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200" b="1" i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i="0" dirty="0" smtClean="0">
                <a:latin typeface="Courier New" pitchFamily="49" charset="0"/>
                <a:cs typeface="Courier New" pitchFamily="49" charset="0"/>
              </a:rPr>
              <a:t>spectrogram(</a:t>
            </a:r>
            <a:r>
              <a:rPr lang="en-US" sz="2200" b="1" i="0" dirty="0" err="1" smtClean="0">
                <a:latin typeface="Courier New" pitchFamily="49" charset="0"/>
                <a:cs typeface="Courier New" pitchFamily="49" charset="0"/>
              </a:rPr>
              <a:t>X,WINDOW,NOVERLAP,NFFT,Fs,‘yaxis</a:t>
            </a:r>
            <a:r>
              <a:rPr lang="en-US" sz="2200" b="1" i="0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US" sz="2200" b="1" i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322147" y="3048000"/>
          <a:ext cx="287453" cy="341351"/>
        </p:xfrm>
        <a:graphic>
          <a:graphicData uri="http://schemas.openxmlformats.org/presentationml/2006/ole">
            <p:oleObj spid="_x0000_s64514" name="Equation" r:id="rId3" imgW="126720" imgH="152280" progId="Equation.3">
              <p:embed/>
            </p:oleObj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81000" y="5575300"/>
          <a:ext cx="368300" cy="368300"/>
        </p:xfrm>
        <a:graphic>
          <a:graphicData uri="http://schemas.openxmlformats.org/presentationml/2006/ole">
            <p:oleObj spid="_x0000_s64515" name="Equation" r:id="rId4" imgW="164880" imgH="164880" progId="Equation.3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04800" y="2362200"/>
          <a:ext cx="368300" cy="458129"/>
        </p:xfrm>
        <a:graphic>
          <a:graphicData uri="http://schemas.openxmlformats.org/presentationml/2006/ole">
            <p:oleObj spid="_x0000_s64516" name="Equation" r:id="rId5" imgW="164880" imgH="203040" progId="Equation.3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304800" y="4844585"/>
          <a:ext cx="494061" cy="413215"/>
        </p:xfrm>
        <a:graphic>
          <a:graphicData uri="http://schemas.openxmlformats.org/presentationml/2006/ole">
            <p:oleObj spid="_x0000_s64517" name="Equation" r:id="rId6" imgW="241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Test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178800" cy="4171950"/>
          </a:xfrm>
        </p:spPr>
        <p:txBody>
          <a:bodyPr/>
          <a:lstStyle/>
          <a:p>
            <a:r>
              <a:rPr lang="en-US" sz="2800" dirty="0" smtClean="0"/>
              <a:t>Closely spaced frequency components</a:t>
            </a:r>
          </a:p>
          <a:p>
            <a:pPr lvl="1"/>
            <a:r>
              <a:rPr lang="en-US" sz="2400" dirty="0" smtClean="0"/>
              <a:t>How close can the lines be?</a:t>
            </a:r>
          </a:p>
          <a:p>
            <a:pPr lvl="1"/>
            <a:r>
              <a:rPr lang="en-US" sz="2400" dirty="0" smtClean="0"/>
              <a:t>Depends on window (section) length</a:t>
            </a:r>
          </a:p>
          <a:p>
            <a:pPr lvl="1"/>
            <a:r>
              <a:rPr lang="en-US" sz="2400" dirty="0" smtClean="0"/>
              <a:t>Inverse relationship</a:t>
            </a:r>
          </a:p>
        </p:txBody>
      </p:sp>
      <p:graphicFrame>
        <p:nvGraphicFramePr>
          <p:cNvPr id="65538" name="Object 2"/>
          <p:cNvGraphicFramePr>
            <a:graphicFrameLocks noGrp="1" noChangeAspect="1"/>
          </p:cNvGraphicFramePr>
          <p:nvPr/>
        </p:nvGraphicFramePr>
        <p:xfrm>
          <a:off x="223838" y="3584575"/>
          <a:ext cx="8704262" cy="1476375"/>
        </p:xfrm>
        <a:graphic>
          <a:graphicData uri="http://schemas.openxmlformats.org/presentationml/2006/ole">
            <p:oleObj spid="_x0000_s65538" name="Equation" r:id="rId3" imgW="4165560" imgH="711000" progId="Equation.3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Grp="1" noChangeAspect="1"/>
          </p:cNvGraphicFramePr>
          <p:nvPr/>
        </p:nvGraphicFramePr>
        <p:xfrm>
          <a:off x="325438" y="5286375"/>
          <a:ext cx="7034212" cy="895350"/>
        </p:xfrm>
        <a:graphic>
          <a:graphicData uri="http://schemas.openxmlformats.org/presentationml/2006/ole">
            <p:oleObj spid="_x0000_s65539" name="Equation" r:id="rId4" imgW="3365280" imgH="431640" progId="Equation.3">
              <p:embed/>
            </p:oleObj>
          </a:graphicData>
        </a:graphic>
      </p:graphicFrame>
      <p:graphicFrame>
        <p:nvGraphicFramePr>
          <p:cNvPr id="65540" name="Object 4"/>
          <p:cNvGraphicFramePr>
            <a:graphicFrameLocks noGrp="1" noChangeAspect="1"/>
          </p:cNvGraphicFramePr>
          <p:nvPr/>
        </p:nvGraphicFramePr>
        <p:xfrm>
          <a:off x="7607300" y="5246688"/>
          <a:ext cx="1470025" cy="533400"/>
        </p:xfrm>
        <a:graphic>
          <a:graphicData uri="http://schemas.openxmlformats.org/presentationml/2006/ole">
            <p:oleObj spid="_x0000_s65540" name="Equation" r:id="rId5" imgW="622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8, Sects. 8-6 &amp; 8-7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Other Reading: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FFT: Chapter 8, Sect. 8-8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Spectrograms:</a:t>
            </a:r>
            <a:br>
              <a:rPr lang="en-US" dirty="0" smtClean="0"/>
            </a:br>
            <a:r>
              <a:rPr lang="en-US" dirty="0" smtClean="0"/>
              <a:t>   Resolution Test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178800" cy="4171950"/>
          </a:xfrm>
        </p:spPr>
        <p:txBody>
          <a:bodyPr/>
          <a:lstStyle/>
          <a:p>
            <a:r>
              <a:rPr lang="en-US" sz="2000" dirty="0" smtClean="0"/>
              <a:t>Window Lengths of L=301 and L=75, overlap 90%</a:t>
            </a:r>
          </a:p>
        </p:txBody>
      </p:sp>
      <p:pic>
        <p:nvPicPr>
          <p:cNvPr id="8" name="Picture 3" descr="fig08_2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175" y="1905000"/>
            <a:ext cx="55816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fig08_2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150" y="1905000"/>
            <a:ext cx="62357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DFTs of</a:t>
            </a:r>
            <a:br>
              <a:rPr lang="en-US" dirty="0" smtClean="0"/>
            </a:br>
            <a:r>
              <a:rPr lang="en-US" dirty="0" smtClean="0"/>
              <a:t>  Windowed Sections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178800" cy="4171950"/>
          </a:xfrm>
        </p:spPr>
        <p:txBody>
          <a:bodyPr/>
          <a:lstStyle/>
          <a:p>
            <a:r>
              <a:rPr lang="en-US" sz="2000" dirty="0" smtClean="0"/>
              <a:t>75-pt and 301-pt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windows.  1024-pt DFT (zero-padded)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239000" y="201168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7239000" y="443484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of a very Long Signal (Global)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Length 10,000 signal,  16384-pt DFT</a:t>
            </a:r>
          </a:p>
        </p:txBody>
      </p:sp>
      <p:pic>
        <p:nvPicPr>
          <p:cNvPr id="7" name="Picture 3" descr="C:\Users\asdf\Documents\Ddrive\VMwareShare\2026-s13\Lectures\Lect18\orangePNGs\new_new_longterm_f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634" y="2194560"/>
            <a:ext cx="8283128" cy="459232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DFTs of Windowed Sections (L=301)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237"/>
            <a:ext cx="8473440" cy="4729163"/>
          </a:xfrm>
        </p:spPr>
        <p:txBody>
          <a:bodyPr/>
          <a:lstStyle/>
          <a:p>
            <a:r>
              <a:rPr lang="en-US" sz="2000" dirty="0" smtClean="0"/>
              <a:t>301-pt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window.  1024-pt DFT (zero-padded)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366594" name="Picture 2" descr="C:\Users\asdf\Documents\Ddrive\VMwareShare\2026-s13\Lectures\Lect19\new_new_spect_sl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930" y="1944843"/>
            <a:ext cx="5907790" cy="483695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Spectrograms of</a:t>
            </a:r>
            <a:br>
              <a:rPr lang="en-US" dirty="0" smtClean="0"/>
            </a:br>
            <a:r>
              <a:rPr lang="en-US" dirty="0" smtClean="0"/>
              <a:t>  very Long Signal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178800" cy="4171950"/>
          </a:xfrm>
        </p:spPr>
        <p:txBody>
          <a:bodyPr/>
          <a:lstStyle/>
          <a:p>
            <a:r>
              <a:rPr lang="en-US" sz="2400" dirty="0" smtClean="0"/>
              <a:t>Window Lengths of L=301 and L=75; overlap 90%</a:t>
            </a:r>
          </a:p>
        </p:txBody>
      </p:sp>
      <p:pic>
        <p:nvPicPr>
          <p:cNvPr id="7" name="Picture 3" descr="C:\Users\asdf\Documents\Ddrive\VMwareShare\2026-s13\Lectures\Lect19\new_new_spectrogram_f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871" y="1981200"/>
            <a:ext cx="6086472" cy="48265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Spectrogram:</a:t>
            </a:r>
            <a:br>
              <a:rPr lang="en-US" dirty="0" smtClean="0"/>
            </a:br>
            <a:r>
              <a:rPr lang="en-US" dirty="0" smtClean="0"/>
              <a:t>   Resolution Test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US" sz="2000" dirty="0" smtClean="0"/>
              <a:t>Window Lengths of L=301 and L=75</a:t>
            </a:r>
          </a:p>
        </p:txBody>
      </p:sp>
      <p:pic>
        <p:nvPicPr>
          <p:cNvPr id="7" name="Picture 2" descr="C:\Users\asdf\Documents\Ddrive\VMwareShare\2026-s13\Lectures\Lect19\new_new_spectrogram_fi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147" y="1893469"/>
            <a:ext cx="6164853" cy="492433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DFTs of</a:t>
            </a:r>
            <a:br>
              <a:rPr lang="en-US" dirty="0" smtClean="0"/>
            </a:br>
            <a:r>
              <a:rPr lang="en-US" dirty="0" smtClean="0"/>
              <a:t>  Windowed Sections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178800" cy="4171950"/>
          </a:xfrm>
        </p:spPr>
        <p:txBody>
          <a:bodyPr/>
          <a:lstStyle/>
          <a:p>
            <a:r>
              <a:rPr lang="en-US" sz="2000" dirty="0" smtClean="0"/>
              <a:t>75-pt and 301-pt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windows.  1024-pt DFT (zero-padded)</a:t>
            </a:r>
          </a:p>
        </p:txBody>
      </p:sp>
      <p:pic>
        <p:nvPicPr>
          <p:cNvPr id="7" name="Picture 2" descr="C:\Users\asdf\Documents\Ddrive\VMwareShare\2026-s13\Lectures\Lect19\new_new_spect_slic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170" y="1944843"/>
            <a:ext cx="5907790" cy="4836957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 bwMode="auto">
          <a:xfrm>
            <a:off x="7086600" y="21336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7086600" y="45720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038600" y="45720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038600" y="21336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Windows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Finite-Length signal (L) with positive values</a:t>
            </a:r>
          </a:p>
          <a:p>
            <a:pPr lvl="1"/>
            <a:r>
              <a:rPr lang="en-US" sz="2400" u="sng" dirty="0" smtClean="0"/>
              <a:t>Extractor</a:t>
            </a:r>
            <a:endParaRPr lang="en-US" sz="2400" dirty="0" smtClean="0"/>
          </a:p>
          <a:p>
            <a:pPr lvl="1"/>
            <a:r>
              <a:rPr lang="en-US" sz="2400" u="sng" dirty="0" err="1" smtClean="0"/>
              <a:t>Truncator</a:t>
            </a:r>
            <a:endParaRPr lang="en-US" sz="2400" dirty="0"/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/>
        </p:nvGraphicFramePr>
        <p:xfrm>
          <a:off x="1019175" y="4495800"/>
          <a:ext cx="5721350" cy="1717675"/>
        </p:xfrm>
        <a:graphic>
          <a:graphicData uri="http://schemas.openxmlformats.org/presentationml/2006/ole">
            <p:oleObj spid="_x0000_s66562" name="Equation" r:id="rId3" imgW="2361960" imgH="71100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/>
        </p:nvGraphicFramePr>
        <p:xfrm>
          <a:off x="2743200" y="2183448"/>
          <a:ext cx="2942907" cy="1956720"/>
        </p:xfrm>
        <a:graphic>
          <a:graphicData uri="http://schemas.openxmlformats.org/presentationml/2006/ole">
            <p:oleObj spid="_x0000_s66563" name="Equation" r:id="rId4" imgW="1371600" imgH="91440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5993837" y="3726187"/>
            <a:ext cx="284565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9"/>
          <p:cNvGrpSpPr/>
          <p:nvPr/>
        </p:nvGrpSpPr>
        <p:grpSpPr>
          <a:xfrm>
            <a:off x="7202194" y="3163741"/>
            <a:ext cx="565260" cy="562446"/>
            <a:chOff x="6014157" y="1477713"/>
            <a:chExt cx="565260" cy="562446"/>
          </a:xfrm>
        </p:grpSpPr>
        <p:grpSp>
          <p:nvGrpSpPr>
            <p:cNvPr id="3" name="Group 11"/>
            <p:cNvGrpSpPr/>
            <p:nvPr/>
          </p:nvGrpSpPr>
          <p:grpSpPr>
            <a:xfrm>
              <a:off x="6014157" y="1477713"/>
              <a:ext cx="101075" cy="562446"/>
              <a:chOff x="950614" y="1760899"/>
              <a:chExt cx="117695" cy="765018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24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2"/>
            <p:cNvGrpSpPr/>
            <p:nvPr/>
          </p:nvGrpSpPr>
          <p:grpSpPr>
            <a:xfrm>
              <a:off x="6130203" y="1477713"/>
              <a:ext cx="101075" cy="562446"/>
              <a:chOff x="1103014" y="1760899"/>
              <a:chExt cx="117695" cy="765018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22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/>
            <p:nvPr/>
          </p:nvGrpSpPr>
          <p:grpSpPr>
            <a:xfrm>
              <a:off x="6246249" y="1477713"/>
              <a:ext cx="101075" cy="562446"/>
              <a:chOff x="1255414" y="1760899"/>
              <a:chExt cx="117695" cy="765018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14"/>
            <p:cNvGrpSpPr/>
            <p:nvPr/>
          </p:nvGrpSpPr>
          <p:grpSpPr>
            <a:xfrm>
              <a:off x="6362296" y="1477713"/>
              <a:ext cx="101075" cy="562446"/>
              <a:chOff x="1407814" y="1760899"/>
              <a:chExt cx="117695" cy="765018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5"/>
            <p:cNvGrpSpPr/>
            <p:nvPr/>
          </p:nvGrpSpPr>
          <p:grpSpPr>
            <a:xfrm>
              <a:off x="6478342" y="1477713"/>
              <a:ext cx="101075" cy="562446"/>
              <a:chOff x="1560214" y="1760899"/>
              <a:chExt cx="117695" cy="765018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25"/>
          <p:cNvGrpSpPr/>
          <p:nvPr/>
        </p:nvGrpSpPr>
        <p:grpSpPr>
          <a:xfrm>
            <a:off x="6043226" y="3668480"/>
            <a:ext cx="565259" cy="86530"/>
            <a:chOff x="1626254" y="2447426"/>
            <a:chExt cx="658206" cy="117695"/>
          </a:xfrm>
        </p:grpSpPr>
        <p:sp>
          <p:nvSpPr>
            <p:cNvPr id="27" name="Oval 26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6635291" y="3666297"/>
            <a:ext cx="565259" cy="86530"/>
            <a:chOff x="1626254" y="2447426"/>
            <a:chExt cx="658206" cy="117695"/>
          </a:xfrm>
        </p:grpSpPr>
        <p:sp>
          <p:nvSpPr>
            <p:cNvPr id="33" name="Oval 32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0377682"/>
              </p:ext>
            </p:extLst>
          </p:nvPr>
        </p:nvGraphicFramePr>
        <p:xfrm>
          <a:off x="7176046" y="3752827"/>
          <a:ext cx="215375" cy="311097"/>
        </p:xfrm>
        <a:graphic>
          <a:graphicData uri="http://schemas.openxmlformats.org/presentationml/2006/ole">
            <p:oleObj spid="_x0000_s66564" name="Equation" r:id="rId5" imgW="114120" imgH="164880" progId="Equation.3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529849874"/>
              </p:ext>
            </p:extLst>
          </p:nvPr>
        </p:nvGraphicFramePr>
        <p:xfrm>
          <a:off x="8704064" y="3391604"/>
          <a:ext cx="284648" cy="317958"/>
        </p:xfrm>
        <a:graphic>
          <a:graphicData uri="http://schemas.openxmlformats.org/presentationml/2006/ole">
            <p:oleObj spid="_x0000_s66565" name="Equation" r:id="rId6" imgW="114102" imgH="126780" progId="Equation.3">
              <p:embed/>
            </p:oleObj>
          </a:graphicData>
        </a:graphic>
      </p:graphicFrame>
      <p:graphicFrame>
        <p:nvGraphicFramePr>
          <p:cNvPr id="40" name="Object 39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880979318"/>
              </p:ext>
            </p:extLst>
          </p:nvPr>
        </p:nvGraphicFramePr>
        <p:xfrm>
          <a:off x="6370320" y="2819400"/>
          <a:ext cx="861378" cy="487114"/>
        </p:xfrm>
        <a:graphic>
          <a:graphicData uri="http://schemas.openxmlformats.org/presentationml/2006/ole">
            <p:oleObj spid="_x0000_s66566" name="Equation" r:id="rId7" imgW="380880" imgH="215640" progId="Equation.3">
              <p:embed/>
            </p:oleObj>
          </a:graphicData>
        </a:graphic>
      </p:graphicFrame>
      <p:grpSp>
        <p:nvGrpSpPr>
          <p:cNvPr id="13" name="Group 40"/>
          <p:cNvGrpSpPr/>
          <p:nvPr/>
        </p:nvGrpSpPr>
        <p:grpSpPr>
          <a:xfrm>
            <a:off x="7793531" y="3686617"/>
            <a:ext cx="565259" cy="86530"/>
            <a:chOff x="1626254" y="2447426"/>
            <a:chExt cx="658206" cy="117695"/>
          </a:xfrm>
        </p:grpSpPr>
        <p:sp>
          <p:nvSpPr>
            <p:cNvPr id="42" name="Oval 41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Hann</a:t>
            </a:r>
            <a:r>
              <a:rPr lang="en-US" dirty="0" smtClean="0"/>
              <a:t> Window   (Time Domain)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400" dirty="0" smtClean="0"/>
              <a:t>Plot of Length-20 von </a:t>
            </a:r>
            <a:r>
              <a:rPr lang="en-US" sz="2400" dirty="0" err="1" smtClean="0"/>
              <a:t>Hann</a:t>
            </a:r>
            <a:r>
              <a:rPr lang="en-US" sz="2400" dirty="0" smtClean="0"/>
              <a:t> window</a:t>
            </a: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/>
        </p:nvGraphicFramePr>
        <p:xfrm>
          <a:off x="1083045" y="4263533"/>
          <a:ext cx="7053263" cy="2182812"/>
        </p:xfrm>
        <a:graphic>
          <a:graphicData uri="http://schemas.openxmlformats.org/presentationml/2006/ole">
            <p:oleObj spid="_x0000_s67586" name="Equation" r:id="rId3" imgW="2946240" imgH="914400" progId="Equation.3">
              <p:embed/>
            </p:oleObj>
          </a:graphicData>
        </a:graphic>
      </p:graphicFrame>
      <p:pic>
        <p:nvPicPr>
          <p:cNvPr id="8" name="Picture 5" descr="C:\Users\asdf\Documents\Ddrive\VMwareShare\2026-s13\Lectures\Lect18\orangePNGs\hann_filter_example_TDwindo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010" y="2142541"/>
            <a:ext cx="6596749" cy="197225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b="1" dirty="0" smtClean="0"/>
              <a:t>Spectrogram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Time-Dependent Fourier Transform</a:t>
            </a:r>
          </a:p>
          <a:p>
            <a:pPr lvl="1"/>
            <a:r>
              <a:rPr lang="en-US" dirty="0" smtClean="0"/>
              <a:t>DFTs of short windowed sections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Frequency Resolution</a:t>
            </a:r>
          </a:p>
          <a:p>
            <a:pPr lvl="1"/>
            <a:r>
              <a:rPr lang="en-US" dirty="0" smtClean="0"/>
              <a:t>To resolve closely spaced spectrum lines</a:t>
            </a:r>
          </a:p>
          <a:p>
            <a:pPr lvl="1"/>
            <a:r>
              <a:rPr lang="en-US" dirty="0" smtClean="0"/>
              <a:t>Need long windows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40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Hann</a:t>
            </a:r>
            <a:r>
              <a:rPr lang="en-US" dirty="0" smtClean="0"/>
              <a:t> Window   (Frequency Domain)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DTFT (magnitude) of Length-20 </a:t>
            </a:r>
            <a:r>
              <a:rPr lang="en-US" sz="2800" dirty="0" err="1" smtClean="0"/>
              <a:t>Hann</a:t>
            </a:r>
            <a:r>
              <a:rPr lang="en-US" sz="2800" dirty="0" smtClean="0"/>
              <a:t> window</a:t>
            </a:r>
          </a:p>
        </p:txBody>
      </p:sp>
      <p:pic>
        <p:nvPicPr>
          <p:cNvPr id="8" name="Picture 4" descr="fig08_1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324600" cy="457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41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en-US" dirty="0" smtClean="0"/>
              <a:t>Window section of sinusoid, then DFT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171950"/>
          </a:xfrm>
        </p:spPr>
        <p:txBody>
          <a:bodyPr/>
          <a:lstStyle/>
          <a:p>
            <a:r>
              <a:rPr lang="en-US" dirty="0" smtClean="0"/>
              <a:t>Multiply the very long sinusoid by a window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Take the N-pt DFT</a:t>
            </a:r>
          </a:p>
          <a:p>
            <a:pPr lvl="2"/>
            <a:r>
              <a:rPr lang="en-US" u="sng" dirty="0" smtClean="0"/>
              <a:t>Finite</a:t>
            </a:r>
            <a:r>
              <a:rPr lang="en-US" dirty="0" smtClean="0"/>
              <a:t> number of frequencies (N)</a:t>
            </a:r>
          </a:p>
          <a:p>
            <a:pPr lvl="1"/>
            <a:r>
              <a:rPr lang="en-US" u="sng" dirty="0" smtClean="0"/>
              <a:t>Finite</a:t>
            </a:r>
            <a:r>
              <a:rPr lang="en-US" dirty="0" smtClean="0"/>
              <a:t> signal length (L) = window length</a:t>
            </a:r>
          </a:p>
        </p:txBody>
      </p:sp>
      <p:graphicFrame>
        <p:nvGraphicFramePr>
          <p:cNvPr id="7" name="Object 7"/>
          <p:cNvGraphicFramePr>
            <a:graphicFrameLocks noGrp="1" noChangeAspect="1"/>
          </p:cNvGraphicFramePr>
          <p:nvPr/>
        </p:nvGraphicFramePr>
        <p:xfrm>
          <a:off x="1828800" y="2166620"/>
          <a:ext cx="4994275" cy="515937"/>
        </p:xfrm>
        <a:graphic>
          <a:graphicData uri="http://schemas.openxmlformats.org/presentationml/2006/ole">
            <p:oleObj spid="_x0000_s68610" name="Equation" r:id="rId3" imgW="2209680" imgH="228600" progId="Equation.3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Grp="1" noChangeAspect="1"/>
          </p:cNvGraphicFramePr>
          <p:nvPr/>
        </p:nvGraphicFramePr>
        <p:xfrm>
          <a:off x="7162800" y="2438400"/>
          <a:ext cx="1463675" cy="515938"/>
        </p:xfrm>
        <a:graphic>
          <a:graphicData uri="http://schemas.openxmlformats.org/presentationml/2006/ole">
            <p:oleObj spid="_x0000_s68611" name="Equation" r:id="rId4" imgW="647640" imgH="22860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Grp="1" noChangeAspect="1"/>
          </p:cNvGraphicFramePr>
          <p:nvPr/>
        </p:nvGraphicFramePr>
        <p:xfrm>
          <a:off x="399415" y="4221807"/>
          <a:ext cx="7631113" cy="1042987"/>
        </p:xfrm>
        <a:graphic>
          <a:graphicData uri="http://schemas.openxmlformats.org/presentationml/2006/ole">
            <p:oleObj spid="_x0000_s68612" name="Equation" r:id="rId5" imgW="3149280" imgH="43164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Grp="1" noChangeAspect="1"/>
          </p:cNvGraphicFramePr>
          <p:nvPr/>
        </p:nvGraphicFramePr>
        <p:xfrm>
          <a:off x="4074160" y="5346538"/>
          <a:ext cx="4851083" cy="515474"/>
        </p:xfrm>
        <a:graphic>
          <a:graphicData uri="http://schemas.openxmlformats.org/presentationml/2006/ole">
            <p:oleObj spid="_x0000_s68613" name="Equation" r:id="rId6" imgW="2145960" imgH="228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0362" y="6044625"/>
            <a:ext cx="8621718" cy="58477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Expectation: 2 </a:t>
            </a:r>
            <a:r>
              <a:rPr lang="en-US" sz="3200" b="1" u="sng" dirty="0" smtClean="0">
                <a:latin typeface="+mn-lt"/>
              </a:rPr>
              <a:t>narrow</a:t>
            </a:r>
            <a:r>
              <a:rPr lang="en-US" sz="3200" b="1" dirty="0" smtClean="0">
                <a:latin typeface="+mn-lt"/>
              </a:rPr>
              <a:t> spectrum lines</a:t>
            </a:r>
            <a:endParaRPr lang="en-US" sz="3200" b="1" dirty="0">
              <a:latin typeface="+mn-lt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7924800" y="6172200"/>
            <a:ext cx="518160" cy="3454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625840" y="2514600"/>
            <a:ext cx="518160" cy="3454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42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1143000"/>
          </a:xfrm>
        </p:spPr>
        <p:txBody>
          <a:bodyPr/>
          <a:lstStyle/>
          <a:p>
            <a:r>
              <a:rPr lang="en-US" dirty="0" smtClean="0"/>
              <a:t>DTFT of Windowed Sinusoid   (with different windows)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US" sz="2400" dirty="0" smtClean="0"/>
              <a:t>DTFT (magnitude) of windowed sinusoid</a:t>
            </a:r>
          </a:p>
          <a:p>
            <a:pPr lvl="1"/>
            <a:r>
              <a:rPr lang="en-US" sz="1800" dirty="0" smtClean="0"/>
              <a:t>Length-40 </a:t>
            </a:r>
            <a:r>
              <a:rPr lang="en-US" sz="1800" dirty="0" err="1" smtClean="0"/>
              <a:t>Hann</a:t>
            </a:r>
            <a:r>
              <a:rPr lang="en-US" sz="1800" dirty="0" smtClean="0"/>
              <a:t> window </a:t>
            </a:r>
            <a:r>
              <a:rPr lang="en-US" sz="1800" dirty="0" err="1" smtClean="0"/>
              <a:t>vs</a:t>
            </a:r>
            <a:r>
              <a:rPr lang="en-US" sz="1800" dirty="0" smtClean="0"/>
              <a:t> Length-40 Rectangular window</a:t>
            </a:r>
          </a:p>
        </p:txBody>
      </p:sp>
      <p:pic>
        <p:nvPicPr>
          <p:cNvPr id="10" name="Picture 3" descr="fig08_1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70116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4725" y="3037840"/>
            <a:ext cx="1730987" cy="461665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i="0" dirty="0" err="1" smtClean="0"/>
              <a:t>UnWeighted</a:t>
            </a:r>
            <a:endParaRPr lang="en-US" i="0" dirty="0"/>
          </a:p>
        </p:txBody>
      </p:sp>
      <p:sp>
        <p:nvSpPr>
          <p:cNvPr id="9" name="TextBox 8"/>
          <p:cNvSpPr txBox="1"/>
          <p:nvPr/>
        </p:nvSpPr>
        <p:spPr>
          <a:xfrm>
            <a:off x="163445" y="5080000"/>
            <a:ext cx="1970155" cy="461665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i="0" dirty="0" err="1" smtClean="0"/>
              <a:t>Hann</a:t>
            </a:r>
            <a:r>
              <a:rPr lang="en-US" i="0" dirty="0" smtClean="0"/>
              <a:t> Window</a:t>
            </a:r>
            <a:endParaRPr lang="en-US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43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dirty="0" smtClean="0"/>
              <a:t>Change Window Length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178800" cy="4171950"/>
          </a:xfrm>
        </p:spPr>
        <p:txBody>
          <a:bodyPr/>
          <a:lstStyle/>
          <a:p>
            <a:r>
              <a:rPr lang="en-US" sz="2400" dirty="0" smtClean="0"/>
              <a:t>DTFT (magnitude) of windowed sinusoid.</a:t>
            </a:r>
          </a:p>
          <a:p>
            <a:pPr lvl="1"/>
            <a:r>
              <a:rPr lang="en-US" sz="2000" dirty="0" smtClean="0"/>
              <a:t>Length-20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 vs. Length-40 </a:t>
            </a:r>
            <a:r>
              <a:rPr lang="en-US" sz="2000" dirty="0" err="1" smtClean="0"/>
              <a:t>Hann</a:t>
            </a:r>
            <a:r>
              <a:rPr lang="en-US" sz="2000" dirty="0" smtClean="0"/>
              <a:t> window</a:t>
            </a:r>
          </a:p>
        </p:txBody>
      </p:sp>
      <p:pic>
        <p:nvPicPr>
          <p:cNvPr id="8" name="Picture 3" descr="fig08_1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6858000" cy="4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DFTs of Windowed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617"/>
            <a:ext cx="8473440" cy="4729163"/>
          </a:xfrm>
        </p:spPr>
        <p:txBody>
          <a:bodyPr/>
          <a:lstStyle/>
          <a:p>
            <a:r>
              <a:rPr lang="en-US" sz="2400" dirty="0" smtClean="0"/>
              <a:t>301-pt </a:t>
            </a:r>
            <a:r>
              <a:rPr lang="en-US" sz="2400" dirty="0" err="1" smtClean="0"/>
              <a:t>Hann</a:t>
            </a:r>
            <a:r>
              <a:rPr lang="en-US" sz="2400" dirty="0" smtClean="0"/>
              <a:t> window.  1024-pt DFT (zero-padded)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366594" name="Picture 2" descr="C:\Users\asdf\Documents\Ddrive\VMwareShare\2026-s13\Lectures\Lect19\new_new_spect_sl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930" y="1900932"/>
            <a:ext cx="5907790" cy="483695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DFTs of Windowed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617"/>
            <a:ext cx="8473440" cy="4729163"/>
          </a:xfrm>
        </p:spPr>
        <p:txBody>
          <a:bodyPr/>
          <a:lstStyle/>
          <a:p>
            <a:r>
              <a:rPr lang="en-US" sz="2400" dirty="0" smtClean="0"/>
              <a:t>301-pt </a:t>
            </a:r>
            <a:r>
              <a:rPr lang="en-US" sz="2400" dirty="0" err="1" smtClean="0"/>
              <a:t>Hann</a:t>
            </a:r>
            <a:r>
              <a:rPr lang="en-US" sz="2400" dirty="0" smtClean="0"/>
              <a:t> window.  1024-pt DFT (zero-padded)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246786" name="Picture 2" descr="C:\Users\asdf\Documents\Ddrive\VMwareShare\2026-s13\Lectures\Lect18\orangePNGs\new_new_spect_sl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769" y="1912224"/>
            <a:ext cx="5884543" cy="481792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DFTs of Windowed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617"/>
            <a:ext cx="8473440" cy="4729163"/>
          </a:xfrm>
        </p:spPr>
        <p:txBody>
          <a:bodyPr/>
          <a:lstStyle/>
          <a:p>
            <a:r>
              <a:rPr lang="en-US" sz="2400" dirty="0" smtClean="0"/>
              <a:t>301-pt </a:t>
            </a:r>
            <a:r>
              <a:rPr lang="en-US" sz="2400" dirty="0" err="1" smtClean="0"/>
              <a:t>Hann</a:t>
            </a:r>
            <a:r>
              <a:rPr lang="en-US" sz="2400" dirty="0" smtClean="0"/>
              <a:t> window.  1024-pt DFT (zero-padded)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307203" name="Picture 3" descr="C:\Users\asdf\Documents\Ddrive\VMwareShare\2026-s13\Lectures\Lect19\new_new_spect_slic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863" y="1979764"/>
            <a:ext cx="5812238" cy="47343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 time ANALYSIS of General Signal</a:t>
            </a: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1554163" y="1632208"/>
            <a:ext cx="1143000" cy="10445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latin typeface="Tahoma" pitchFamily="34" charset="0"/>
              </a:rPr>
              <a:t>BREAK</a:t>
            </a:r>
          </a:p>
          <a:p>
            <a:pPr algn="ctr"/>
            <a:r>
              <a:rPr lang="en-US" altLang="en-US" sz="2000">
                <a:latin typeface="Tahoma" pitchFamily="34" charset="0"/>
              </a:rPr>
              <a:t>INTO</a:t>
            </a:r>
          </a:p>
          <a:p>
            <a:pPr algn="ctr"/>
            <a:r>
              <a:rPr lang="en-US" altLang="en-US" sz="2000">
                <a:latin typeface="Tahoma" pitchFamily="34" charset="0"/>
              </a:rPr>
              <a:t>FRAMES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5410200" y="186080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5410200" y="208940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>
            <a:off x="5410200" y="231800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7"/>
          <p:cNvSpPr>
            <a:spLocks noChangeShapeType="1"/>
          </p:cNvSpPr>
          <p:nvPr/>
        </p:nvSpPr>
        <p:spPr bwMode="auto">
          <a:xfrm>
            <a:off x="5410200" y="254660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5802313" y="1709996"/>
            <a:ext cx="1331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latin typeface="Tahoma" pitchFamily="34" charset="0"/>
              </a:rPr>
              <a:t>Amp</a:t>
            </a:r>
          </a:p>
          <a:p>
            <a:pPr algn="ctr"/>
            <a:r>
              <a:rPr lang="en-US" altLang="en-US" sz="2000">
                <a:latin typeface="Tahoma" pitchFamily="34" charset="0"/>
              </a:rPr>
              <a:t>Phase</a:t>
            </a:r>
          </a:p>
          <a:p>
            <a:pPr algn="ctr"/>
            <a:r>
              <a:rPr lang="en-US" altLang="en-US" sz="2000">
                <a:latin typeface="Tahoma" pitchFamily="34" charset="0"/>
              </a:rPr>
              <a:t>Freq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  <a:latin typeface="Tahoma" pitchFamily="34" charset="0"/>
              </a:rPr>
              <a:t>Per Frame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6156" name="Line 9"/>
          <p:cNvSpPr>
            <a:spLocks noChangeShapeType="1"/>
          </p:cNvSpPr>
          <p:nvPr/>
        </p:nvSpPr>
        <p:spPr bwMode="auto">
          <a:xfrm>
            <a:off x="1600200" y="4378067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1600200" y="4606667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1"/>
          <p:cNvSpPr>
            <a:spLocks noChangeShapeType="1"/>
          </p:cNvSpPr>
          <p:nvPr/>
        </p:nvSpPr>
        <p:spPr bwMode="auto">
          <a:xfrm>
            <a:off x="1600200" y="4835267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2"/>
          <p:cNvSpPr>
            <a:spLocks noChangeShapeType="1"/>
          </p:cNvSpPr>
          <p:nvPr/>
        </p:nvSpPr>
        <p:spPr bwMode="auto">
          <a:xfrm>
            <a:off x="1600200" y="5063867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13"/>
          <p:cNvSpPr txBox="1">
            <a:spLocks noChangeArrowheads="1"/>
          </p:cNvSpPr>
          <p:nvPr/>
        </p:nvSpPr>
        <p:spPr bwMode="auto">
          <a:xfrm>
            <a:off x="392113" y="4189155"/>
            <a:ext cx="1331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latin typeface="Tahoma" pitchFamily="34" charset="0"/>
              </a:rPr>
              <a:t>Amp</a:t>
            </a:r>
          </a:p>
          <a:p>
            <a:pPr algn="ctr"/>
            <a:r>
              <a:rPr lang="en-US" altLang="en-US" sz="2000">
                <a:latin typeface="Tahoma" pitchFamily="34" charset="0"/>
              </a:rPr>
              <a:t>Phase</a:t>
            </a:r>
          </a:p>
          <a:p>
            <a:pPr algn="ctr"/>
            <a:r>
              <a:rPr lang="en-US" altLang="en-US" sz="2000">
                <a:latin typeface="Tahoma" pitchFamily="34" charset="0"/>
              </a:rPr>
              <a:t>Freq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  <a:latin typeface="Tahoma" pitchFamily="34" charset="0"/>
              </a:rPr>
              <a:t>Per Frame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6161" name="Line 14"/>
          <p:cNvSpPr>
            <a:spLocks noChangeShapeType="1"/>
          </p:cNvSpPr>
          <p:nvPr/>
        </p:nvSpPr>
        <p:spPr bwMode="auto">
          <a:xfrm>
            <a:off x="2743200" y="216560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5"/>
          <p:cNvSpPr>
            <a:spLocks noChangeShapeType="1"/>
          </p:cNvSpPr>
          <p:nvPr/>
        </p:nvSpPr>
        <p:spPr bwMode="auto">
          <a:xfrm>
            <a:off x="533400" y="216560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6"/>
          <p:cNvSpPr>
            <a:spLocks noChangeShapeType="1"/>
          </p:cNvSpPr>
          <p:nvPr/>
        </p:nvSpPr>
        <p:spPr bwMode="auto">
          <a:xfrm>
            <a:off x="4114800" y="4698742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Text Box 17"/>
          <p:cNvSpPr txBox="1">
            <a:spLocks noChangeArrowheads="1"/>
          </p:cNvSpPr>
          <p:nvPr/>
        </p:nvSpPr>
        <p:spPr bwMode="auto">
          <a:xfrm>
            <a:off x="5091113" y="4165342"/>
            <a:ext cx="2163762" cy="10445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latin typeface="Tahoma" pitchFamily="34" charset="0"/>
              </a:rPr>
              <a:t>PUT FRAMES</a:t>
            </a:r>
          </a:p>
          <a:p>
            <a:pPr algn="ctr"/>
            <a:r>
              <a:rPr lang="en-US" altLang="en-US" sz="2000">
                <a:latin typeface="Tahoma" pitchFamily="34" charset="0"/>
              </a:rPr>
              <a:t>BACK TOGETHER</a:t>
            </a:r>
          </a:p>
          <a:p>
            <a:pPr algn="ctr"/>
            <a:r>
              <a:rPr lang="en-US" altLang="en-US" sz="2000" b="1" u="sng">
                <a:latin typeface="Tahoma" pitchFamily="34" charset="0"/>
              </a:rPr>
              <a:t>SMOOTHLY</a:t>
            </a:r>
            <a:endParaRPr lang="en-US" altLang="en-US" b="1" u="sng">
              <a:latin typeface="Times" pitchFamily="18" charset="0"/>
            </a:endParaRPr>
          </a:p>
        </p:txBody>
      </p:sp>
      <p:sp>
        <p:nvSpPr>
          <p:cNvPr id="6165" name="Line 18"/>
          <p:cNvSpPr>
            <a:spLocks noChangeShapeType="1"/>
          </p:cNvSpPr>
          <p:nvPr/>
        </p:nvSpPr>
        <p:spPr bwMode="auto">
          <a:xfrm>
            <a:off x="7239000" y="4698742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457200" y="1708408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latin typeface="Times" pitchFamily="18" charset="0"/>
              </a:rPr>
              <a:t>x(t)</a:t>
            </a:r>
          </a:p>
        </p:txBody>
      </p:sp>
      <p:sp>
        <p:nvSpPr>
          <p:cNvPr id="6167" name="Text Box 20"/>
          <p:cNvSpPr txBox="1">
            <a:spLocks noChangeArrowheads="1"/>
          </p:cNvSpPr>
          <p:nvPr/>
        </p:nvSpPr>
        <p:spPr bwMode="auto">
          <a:xfrm>
            <a:off x="7467600" y="4241542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latin typeface="Times" pitchFamily="18" charset="0"/>
              </a:rPr>
              <a:t>y(t)</a:t>
            </a:r>
          </a:p>
        </p:txBody>
      </p:sp>
      <p:sp>
        <p:nvSpPr>
          <p:cNvPr id="6168" name="AutoShape 21"/>
          <p:cNvSpPr>
            <a:spLocks noChangeArrowheads="1"/>
          </p:cNvSpPr>
          <p:nvPr/>
        </p:nvSpPr>
        <p:spPr bwMode="auto">
          <a:xfrm>
            <a:off x="2895600" y="5257215"/>
            <a:ext cx="533400" cy="654698"/>
          </a:xfrm>
          <a:prstGeom prst="upArrow">
            <a:avLst>
              <a:gd name="adj1" fmla="val 50000"/>
              <a:gd name="adj2" fmla="val 53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Text Box 22"/>
          <p:cNvSpPr txBox="1">
            <a:spLocks noChangeArrowheads="1"/>
          </p:cNvSpPr>
          <p:nvPr/>
        </p:nvSpPr>
        <p:spPr bwMode="auto">
          <a:xfrm>
            <a:off x="2165350" y="4149467"/>
            <a:ext cx="1965325" cy="10445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latin typeface="Tahoma" pitchFamily="34" charset="0"/>
              </a:rPr>
              <a:t>ADD UP</a:t>
            </a:r>
          </a:p>
          <a:p>
            <a:pPr algn="ctr"/>
            <a:r>
              <a:rPr lang="en-US" altLang="en-US" sz="2000">
                <a:latin typeface="Tahoma" pitchFamily="34" charset="0"/>
              </a:rPr>
              <a:t>the SINUSOIDS</a:t>
            </a:r>
          </a:p>
          <a:p>
            <a:pPr algn="ctr"/>
            <a:r>
              <a:rPr lang="en-US" altLang="en-US" sz="2000" b="1">
                <a:latin typeface="Tahoma" pitchFamily="34" charset="0"/>
              </a:rPr>
              <a:t>add_cos( )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6170" name="Text Box 23"/>
          <p:cNvSpPr txBox="1">
            <a:spLocks noChangeArrowheads="1"/>
          </p:cNvSpPr>
          <p:nvPr/>
        </p:nvSpPr>
        <p:spPr bwMode="auto">
          <a:xfrm>
            <a:off x="3708400" y="1632208"/>
            <a:ext cx="1763713" cy="10445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>
                <a:latin typeface="Tahoma" pitchFamily="34" charset="0"/>
              </a:rPr>
              <a:t>D</a:t>
            </a:r>
            <a:r>
              <a:rPr lang="en-US" altLang="en-US" sz="2000" dirty="0" smtClean="0">
                <a:latin typeface="Tahoma" pitchFamily="34" charset="0"/>
              </a:rPr>
              <a:t>FT</a:t>
            </a:r>
            <a:r>
              <a:rPr lang="en-US" altLang="en-US" sz="2000" dirty="0">
                <a:latin typeface="Tahoma" pitchFamily="34" charset="0"/>
              </a:rPr>
              <a:t>:</a:t>
            </a:r>
          </a:p>
          <a:p>
            <a:pPr algn="ctr"/>
            <a:r>
              <a:rPr lang="en-US" altLang="en-US" sz="2000" dirty="0">
                <a:latin typeface="Tahoma" pitchFamily="34" charset="0"/>
              </a:rPr>
              <a:t>DO FOURIER </a:t>
            </a:r>
          </a:p>
          <a:p>
            <a:pPr algn="ctr"/>
            <a:r>
              <a:rPr lang="en-US" altLang="en-US" sz="2000" dirty="0">
                <a:latin typeface="Tahoma" pitchFamily="34" charset="0"/>
              </a:rPr>
              <a:t>ANALYSIS</a:t>
            </a:r>
            <a:endParaRPr lang="en-US" altLang="en-US" dirty="0">
              <a:latin typeface="Times" pitchFamily="18" charset="0"/>
            </a:endParaRPr>
          </a:p>
        </p:txBody>
      </p:sp>
      <p:graphicFrame>
        <p:nvGraphicFramePr>
          <p:cNvPr id="6171" name="Object 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76312895"/>
              </p:ext>
            </p:extLst>
          </p:nvPr>
        </p:nvGraphicFramePr>
        <p:xfrm>
          <a:off x="4918075" y="3018096"/>
          <a:ext cx="3182938" cy="711200"/>
        </p:xfrm>
        <a:graphic>
          <a:graphicData uri="http://schemas.openxmlformats.org/presentationml/2006/ole">
            <p:oleObj spid="_x0000_s18434" name="Equation" r:id="rId4" imgW="1739900" imgH="342900" progId="Equation.3">
              <p:embed/>
            </p:oleObj>
          </a:graphicData>
        </a:graphic>
      </p:graphicFrame>
      <p:sp>
        <p:nvSpPr>
          <p:cNvPr id="6172" name="Text Box 26"/>
          <p:cNvSpPr txBox="1">
            <a:spLocks noChangeArrowheads="1"/>
          </p:cNvSpPr>
          <p:nvPr/>
        </p:nvSpPr>
        <p:spPr bwMode="auto">
          <a:xfrm>
            <a:off x="879208" y="3021271"/>
            <a:ext cx="2936875" cy="51911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latin typeface="+mj-lt"/>
              </a:rPr>
              <a:t>Short-time analysis</a:t>
            </a:r>
          </a:p>
        </p:txBody>
      </p:sp>
      <p:sp>
        <p:nvSpPr>
          <p:cNvPr id="6173" name="Text Box 27"/>
          <p:cNvSpPr txBox="1">
            <a:spLocks noChangeArrowheads="1"/>
          </p:cNvSpPr>
          <p:nvPr/>
        </p:nvSpPr>
        <p:spPr bwMode="auto">
          <a:xfrm>
            <a:off x="4146550" y="5567105"/>
            <a:ext cx="3119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latin typeface="+mj-lt"/>
              </a:rPr>
              <a:t>Short-time synthesis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Aug 2016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44444" y="3829616"/>
            <a:ext cx="8555524" cy="2426329"/>
          </a:xfrm>
          <a:prstGeom prst="rect">
            <a:avLst/>
          </a:prstGeom>
          <a:solidFill>
            <a:srgbClr val="969696">
              <a:alpha val="5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1195" y="1405500"/>
            <a:ext cx="1838773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Present focus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23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Recall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b="1" dirty="0" smtClean="0"/>
              <a:t>D</a:t>
            </a:r>
            <a:r>
              <a:rPr lang="en-US" sz="2800" dirty="0" smtClean="0"/>
              <a:t>iscrete </a:t>
            </a:r>
            <a:r>
              <a:rPr lang="en-US" sz="2800" b="1" dirty="0" smtClean="0"/>
              <a:t>F</a:t>
            </a:r>
            <a:r>
              <a:rPr lang="en-US" sz="2800" dirty="0" smtClean="0"/>
              <a:t>ourier </a:t>
            </a:r>
            <a:r>
              <a:rPr lang="en-US" sz="2800" b="1" dirty="0" smtClean="0"/>
              <a:t>T</a:t>
            </a:r>
            <a:r>
              <a:rPr lang="en-US" sz="2800" dirty="0" smtClean="0"/>
              <a:t>ransform (DFT)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DFT is </a:t>
            </a:r>
            <a:r>
              <a:rPr lang="en-US" sz="2800" b="1" u="sng" dirty="0" smtClean="0"/>
              <a:t>frequency sampled</a:t>
            </a:r>
            <a:r>
              <a:rPr lang="en-US" sz="2800" dirty="0" smtClean="0"/>
              <a:t> DTFT</a:t>
            </a:r>
          </a:p>
          <a:p>
            <a:pPr lvl="2"/>
            <a:r>
              <a:rPr lang="en-US" sz="2000" dirty="0" smtClean="0"/>
              <a:t>For finite-length signals</a:t>
            </a:r>
          </a:p>
          <a:p>
            <a:r>
              <a:rPr lang="en-US" sz="2800" dirty="0" smtClean="0"/>
              <a:t>DFT computation is actually done via FFT</a:t>
            </a:r>
          </a:p>
          <a:p>
            <a:pPr lvl="1"/>
            <a:r>
              <a:rPr lang="en-US" sz="2400" dirty="0" smtClean="0"/>
              <a:t>FFT of zero-padded </a:t>
            </a:r>
            <a:r>
              <a:rPr lang="en-US" sz="2400" dirty="0" err="1" smtClean="0"/>
              <a:t>signal</a:t>
            </a:r>
            <a:r>
              <a:rPr lang="en-US" sz="2400" dirty="0" err="1" smtClean="0">
                <a:sym typeface="Wingdings" pitchFamily="2" charset="2"/>
              </a:rPr>
              <a:t>more</a:t>
            </a:r>
            <a:r>
              <a:rPr lang="en-US" sz="2400" dirty="0" smtClean="0">
                <a:sym typeface="Wingdings" pitchFamily="2" charset="2"/>
              </a:rPr>
              <a:t> freq samples</a:t>
            </a:r>
            <a:endParaRPr lang="en-US" sz="2400" dirty="0" smtClean="0"/>
          </a:p>
          <a:p>
            <a:pPr lvl="3"/>
            <a:endParaRPr lang="en-US" sz="1800" dirty="0" smtClean="0"/>
          </a:p>
          <a:p>
            <a:r>
              <a:rPr lang="en-US" sz="2800" dirty="0" smtClean="0"/>
              <a:t>Transform pairs &amp; properties (DTFT &amp; DFT)</a:t>
            </a:r>
          </a:p>
        </p:txBody>
      </p:sp>
      <p:graphicFrame>
        <p:nvGraphicFramePr>
          <p:cNvPr id="16386" name="Object 2"/>
          <p:cNvGraphicFramePr>
            <a:graphicFrameLocks noGrp="1" noChangeAspect="1"/>
          </p:cNvGraphicFramePr>
          <p:nvPr/>
        </p:nvGraphicFramePr>
        <p:xfrm>
          <a:off x="444500" y="2247900"/>
          <a:ext cx="4043363" cy="1104900"/>
        </p:xfrm>
        <a:graphic>
          <a:graphicData uri="http://schemas.openxmlformats.org/presentationml/2006/ole">
            <p:oleObj spid="_x0000_s19458" name="Equation" r:id="rId3" imgW="1562040" imgH="431640" progId="Equation.3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Grp="1" noChangeAspect="1"/>
          </p:cNvGraphicFramePr>
          <p:nvPr/>
        </p:nvGraphicFramePr>
        <p:xfrm>
          <a:off x="4614863" y="2273300"/>
          <a:ext cx="4122737" cy="1054100"/>
        </p:xfrm>
        <a:graphic>
          <a:graphicData uri="http://schemas.openxmlformats.org/presentationml/2006/ole">
            <p:oleObj spid="_x0000_s19459" name="Equation" r:id="rId4" imgW="1676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Recall: DFT and DTFT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106593429"/>
              </p:ext>
            </p:extLst>
          </p:nvPr>
        </p:nvGraphicFramePr>
        <p:xfrm>
          <a:off x="3901902" y="3984872"/>
          <a:ext cx="3669356" cy="1184653"/>
        </p:xfrm>
        <a:graphic>
          <a:graphicData uri="http://schemas.openxmlformats.org/presentationml/2006/ole">
            <p:oleObj spid="_x0000_s20482" name="Equation" r:id="rId3" imgW="1333500" imgH="4318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985645547"/>
              </p:ext>
            </p:extLst>
          </p:nvPr>
        </p:nvGraphicFramePr>
        <p:xfrm>
          <a:off x="3899197" y="5276547"/>
          <a:ext cx="4539723" cy="1024661"/>
        </p:xfrm>
        <a:graphic>
          <a:graphicData uri="http://schemas.openxmlformats.org/presentationml/2006/ole">
            <p:oleObj spid="_x0000_s20483" name="Equation" r:id="rId4" imgW="1625600" imgH="3683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806000466"/>
              </p:ext>
            </p:extLst>
          </p:nvPr>
        </p:nvGraphicFramePr>
        <p:xfrm>
          <a:off x="3889078" y="2719259"/>
          <a:ext cx="4224337" cy="1174750"/>
        </p:xfrm>
        <a:graphic>
          <a:graphicData uri="http://schemas.openxmlformats.org/presentationml/2006/ole">
            <p:oleObj spid="_x0000_s20484" name="Equation" r:id="rId5" imgW="1549080" imgH="4316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417800264"/>
              </p:ext>
            </p:extLst>
          </p:nvPr>
        </p:nvGraphicFramePr>
        <p:xfrm>
          <a:off x="3904668" y="1385201"/>
          <a:ext cx="4158425" cy="1236191"/>
        </p:xfrm>
        <a:graphic>
          <a:graphicData uri="http://schemas.openxmlformats.org/presentationml/2006/ole">
            <p:oleObj spid="_x0000_s20485" name="Equation" r:id="rId6" imgW="1447560" imgH="4316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1607403"/>
            <a:ext cx="303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Discrete Fourier Transform (DFT)</a:t>
            </a:r>
            <a:endParaRPr lang="en-US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044" y="2819400"/>
            <a:ext cx="198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Inverse DFT</a:t>
            </a:r>
            <a:endParaRPr lang="en-US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614" y="4038600"/>
            <a:ext cx="331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Discrete-time Fourier Transform (DTFT)</a:t>
            </a:r>
            <a:endParaRPr lang="en-US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4698" y="5334000"/>
            <a:ext cx="2201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Inverse DTFT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r>
              <a:rPr lang="en-US" dirty="0" smtClean="0"/>
              <a:t>The Transform Method (DTFT)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400" dirty="0" smtClean="0"/>
              <a:t>To get the output signal y[n], given the input x[n], and the system defined by h[n].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2">
              <a:buNone/>
            </a:pPr>
            <a:endParaRPr lang="en-US" sz="1600" u="sng" dirty="0" smtClean="0"/>
          </a:p>
          <a:p>
            <a:pPr lvl="2">
              <a:buNone/>
            </a:pPr>
            <a:endParaRPr lang="en-US" sz="1600" u="sng" dirty="0" smtClean="0"/>
          </a:p>
          <a:p>
            <a:r>
              <a:rPr lang="en-US" sz="2400" u="sng" dirty="0" smtClean="0"/>
              <a:t>Convolution becomes multiplication of DTFTs</a:t>
            </a:r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360425963"/>
              </p:ext>
            </p:extLst>
          </p:nvPr>
        </p:nvGraphicFramePr>
        <p:xfrm>
          <a:off x="2532063" y="3516313"/>
          <a:ext cx="3602037" cy="1741487"/>
        </p:xfrm>
        <a:graphic>
          <a:graphicData uri="http://schemas.openxmlformats.org/presentationml/2006/ole">
            <p:oleObj spid="_x0000_s21506" name="Equation" r:id="rId3" imgW="1511280" imgH="736560" progId="Equation.3">
              <p:embed/>
            </p:oleObj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561840" y="4877435"/>
            <a:ext cx="948113" cy="2750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Grp="1" noChangeAspect="1"/>
          </p:cNvGraphicFramePr>
          <p:nvPr/>
        </p:nvGraphicFramePr>
        <p:xfrm>
          <a:off x="2817178" y="2601595"/>
          <a:ext cx="2603500" cy="481013"/>
        </p:xfrm>
        <a:graphic>
          <a:graphicData uri="http://schemas.openxmlformats.org/presentationml/2006/ole">
            <p:oleObj spid="_x0000_s21507" name="Equation" r:id="rId4" imgW="10918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990600"/>
          </a:xfrm>
        </p:spPr>
        <p:txBody>
          <a:bodyPr/>
          <a:lstStyle/>
          <a:p>
            <a:r>
              <a:rPr lang="en-US" dirty="0" smtClean="0"/>
              <a:t>Frequency Response Method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400" dirty="0" smtClean="0"/>
              <a:t>To get the output signal y[n], given the input x[n] is a sinusoid, and the system defined by h[n].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u="sng" dirty="0" smtClean="0"/>
          </a:p>
          <a:p>
            <a:endParaRPr lang="en-US" sz="2400" u="sng" dirty="0" smtClean="0"/>
          </a:p>
          <a:p>
            <a:r>
              <a:rPr lang="en-US" sz="2400" u="sng" dirty="0" smtClean="0"/>
              <a:t>Multiply Magnitudes, Add Phases</a:t>
            </a:r>
            <a:endParaRPr lang="en-US" sz="2800" dirty="0" smtClean="0">
              <a:ea typeface="ＭＳ Ｐゴシック" pitchFamily="34" charset="-128"/>
            </a:endParaRPr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360425963"/>
              </p:ext>
            </p:extLst>
          </p:nvPr>
        </p:nvGraphicFramePr>
        <p:xfrm>
          <a:off x="1888789" y="2662238"/>
          <a:ext cx="6264275" cy="2824162"/>
        </p:xfrm>
        <a:graphic>
          <a:graphicData uri="http://schemas.openxmlformats.org/presentationml/2006/ole">
            <p:oleObj spid="_x0000_s22530" name="Equation" r:id="rId3" imgW="2628720" imgH="1193760" progId="Equation.3">
              <p:embed/>
            </p:oleObj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4436013" y="4856421"/>
            <a:ext cx="150725" cy="221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978242" y="4816231"/>
            <a:ext cx="180871" cy="27130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DTFT, DFT and DFS are Tools for </a:t>
            </a:r>
            <a:r>
              <a:rPr lang="en-US" u="sng" dirty="0" smtClean="0"/>
              <a:t>Analysis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DTFT</a:t>
            </a:r>
            <a:r>
              <a:rPr lang="en-US" sz="2000" dirty="0" smtClean="0"/>
              <a:t> applies to discrete time-sequences, regardless of length (as long as x[n] is absolutely </a:t>
            </a:r>
            <a:r>
              <a:rPr lang="en-US" sz="2000" dirty="0" err="1" smtClean="0"/>
              <a:t>summable</a:t>
            </a:r>
            <a:r>
              <a:rPr lang="en-US" sz="2000" dirty="0" smtClean="0"/>
              <a:t>);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/>
              <a:t>Note: sinusoids are not absolutely </a:t>
            </a:r>
            <a:r>
              <a:rPr lang="en-US" sz="2000" dirty="0" err="1" smtClean="0"/>
              <a:t>summable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N-pt DFT</a:t>
            </a:r>
            <a:r>
              <a:rPr lang="en-US" sz="2000" dirty="0" smtClean="0"/>
              <a:t> of a finite-length sequence is equivalent to </a:t>
            </a:r>
            <a:r>
              <a:rPr lang="en-US" sz="2000" b="1" dirty="0" smtClean="0"/>
              <a:t>sampling the corresponding DTFT </a:t>
            </a:r>
            <a:r>
              <a:rPr lang="en-US" sz="2000" dirty="0" smtClean="0"/>
              <a:t>on frequency axis at N equally spaced points, </a:t>
            </a:r>
            <a:r>
              <a:rPr lang="en-US" sz="2000" b="1" dirty="0" smtClean="0"/>
              <a:t>without losing any information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dirty="0" smtClean="0"/>
              <a:t>Zero-padding </a:t>
            </a:r>
            <a:r>
              <a:rPr lang="en-US" sz="2000" dirty="0" smtClean="0"/>
              <a:t>when N&gt;L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If the </a:t>
            </a:r>
            <a:r>
              <a:rPr lang="en-US" sz="2000" b="1" u="sng" dirty="0" smtClean="0"/>
              <a:t>sequence</a:t>
            </a:r>
            <a:r>
              <a:rPr lang="en-US" sz="2000" b="1" dirty="0" smtClean="0"/>
              <a:t> is periodic, and the DFT is performed on one period, </a:t>
            </a:r>
            <a:r>
              <a:rPr lang="en-US" sz="2000" dirty="0" smtClean="0"/>
              <a:t>the result is a discrete Fourier Series </a:t>
            </a:r>
            <a:r>
              <a:rPr lang="en-US" sz="2000" b="1" dirty="0" smtClean="0"/>
              <a:t>(DFS) </a:t>
            </a:r>
            <a:r>
              <a:rPr lang="en-US" sz="2000" dirty="0" smtClean="0"/>
              <a:t>which is an exact representation.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2103</TotalTime>
  <Words>1872</Words>
  <Application>Microsoft Office PowerPoint</Application>
  <PresentationFormat>On-screen Show (4:3)</PresentationFormat>
  <Paragraphs>382</Paragraphs>
  <Slides>48</Slides>
  <Notes>1</Notes>
  <HiddenSlides>18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2025-aLectures</vt:lpstr>
      <vt:lpstr>Equation</vt:lpstr>
      <vt:lpstr>Image</vt:lpstr>
      <vt:lpstr>DSP First, 2/e</vt:lpstr>
      <vt:lpstr>License Info for DSPFirst Slides</vt:lpstr>
      <vt:lpstr>READING ASSIGNMENTS</vt:lpstr>
      <vt:lpstr>LECTURE OBJECTIVES</vt:lpstr>
      <vt:lpstr>Review &amp; Recall</vt:lpstr>
      <vt:lpstr>Recall: DFT and DTFT</vt:lpstr>
      <vt:lpstr>The Transform Method (DTFT)</vt:lpstr>
      <vt:lpstr>Frequency Response Method</vt:lpstr>
      <vt:lpstr>DTFT, DFT and DFS are Tools for Analysis</vt:lpstr>
      <vt:lpstr>Various Situations in Signal Analysis</vt:lpstr>
      <vt:lpstr>Examples</vt:lpstr>
      <vt:lpstr>A.3: DTFT gives global spectrum</vt:lpstr>
      <vt:lpstr>When Periodicity Is Not Precise – A.2 </vt:lpstr>
      <vt:lpstr>Imprecise Period Example (2)</vt:lpstr>
      <vt:lpstr>Similar Example – Changing L</vt:lpstr>
      <vt:lpstr>Observations</vt:lpstr>
      <vt:lpstr>Case B – The General Case</vt:lpstr>
      <vt:lpstr>FRAME = WINDOW of DATA</vt:lpstr>
      <vt:lpstr>A very long signal</vt:lpstr>
      <vt:lpstr>DFT of a very Long Signal (Global)</vt:lpstr>
      <vt:lpstr>Windowing a Long Signal</vt:lpstr>
      <vt:lpstr>Von Hann Window   in Time Domain</vt:lpstr>
      <vt:lpstr>DTFT of Hann Window: Change Length</vt:lpstr>
      <vt:lpstr>Short DFTs of Windowed Sections (L=301)</vt:lpstr>
      <vt:lpstr>Short DFTs of Windowed Sections (L=75)</vt:lpstr>
      <vt:lpstr>A very long signal</vt:lpstr>
      <vt:lpstr>Two Spectrograms of   very Long Signal</vt:lpstr>
      <vt:lpstr>MATLAB Spectrogram</vt:lpstr>
      <vt:lpstr>Resolution Test</vt:lpstr>
      <vt:lpstr>Two Spectrograms:    Resolution Test</vt:lpstr>
      <vt:lpstr>Short DFTs of   Windowed Sections</vt:lpstr>
      <vt:lpstr>Slide 32</vt:lpstr>
      <vt:lpstr>DFT of a very Long Signal (Global)</vt:lpstr>
      <vt:lpstr>Short DFTs of Windowed Sections (L=301)</vt:lpstr>
      <vt:lpstr>Two Spectrograms of   very Long Signal</vt:lpstr>
      <vt:lpstr>Spectrogram:    Resolution Test</vt:lpstr>
      <vt:lpstr>Short DFTs of   Windowed Sections</vt:lpstr>
      <vt:lpstr>Windows</vt:lpstr>
      <vt:lpstr>Von Hann Window   (Time Domain)</vt:lpstr>
      <vt:lpstr>Von Hann Window   (Frequency Domain)</vt:lpstr>
      <vt:lpstr>Window section of sinusoid, then DFT</vt:lpstr>
      <vt:lpstr>DTFT of Windowed Sinusoid   (with different windows)</vt:lpstr>
      <vt:lpstr>Change Window Length</vt:lpstr>
      <vt:lpstr>Slide 44</vt:lpstr>
      <vt:lpstr>Short DFTs of Windowed Sections</vt:lpstr>
      <vt:lpstr>Short DFTs of Windowed Sections</vt:lpstr>
      <vt:lpstr>Short DFTs of Windowed Sections</vt:lpstr>
      <vt:lpstr>Short time ANALYSIS of General Signal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#13</dc:title>
  <dc:creator>Jim McClellan</dc:creator>
  <cp:lastModifiedBy>mcclella</cp:lastModifiedBy>
  <cp:revision>350</cp:revision>
  <cp:lastPrinted>1999-10-01T12:26:52Z</cp:lastPrinted>
  <dcterms:created xsi:type="dcterms:W3CDTF">2009-10-12T13:06:16Z</dcterms:created>
  <dcterms:modified xsi:type="dcterms:W3CDTF">2016-08-14T15:23:20Z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