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32"/>
  </p:notesMasterIdLst>
  <p:handoutMasterIdLst>
    <p:handoutMasterId r:id="rId33"/>
  </p:handoutMasterIdLst>
  <p:sldIdLst>
    <p:sldId id="477" r:id="rId2"/>
    <p:sldId id="476" r:id="rId3"/>
    <p:sldId id="270" r:id="rId4"/>
    <p:sldId id="439" r:id="rId5"/>
    <p:sldId id="462" r:id="rId6"/>
    <p:sldId id="463" r:id="rId7"/>
    <p:sldId id="459" r:id="rId8"/>
    <p:sldId id="471" r:id="rId9"/>
    <p:sldId id="440" r:id="rId10"/>
    <p:sldId id="442" r:id="rId11"/>
    <p:sldId id="443" r:id="rId12"/>
    <p:sldId id="444" r:id="rId13"/>
    <p:sldId id="472" r:id="rId14"/>
    <p:sldId id="457" r:id="rId15"/>
    <p:sldId id="473" r:id="rId16"/>
    <p:sldId id="474" r:id="rId17"/>
    <p:sldId id="445" r:id="rId18"/>
    <p:sldId id="447" r:id="rId19"/>
    <p:sldId id="452" r:id="rId20"/>
    <p:sldId id="449" r:id="rId21"/>
    <p:sldId id="453" r:id="rId22"/>
    <p:sldId id="454" r:id="rId23"/>
    <p:sldId id="455" r:id="rId24"/>
    <p:sldId id="478" r:id="rId25"/>
    <p:sldId id="479" r:id="rId26"/>
    <p:sldId id="468" r:id="rId27"/>
    <p:sldId id="466" r:id="rId28"/>
    <p:sldId id="467" r:id="rId29"/>
    <p:sldId id="420" r:id="rId30"/>
    <p:sldId id="441" r:id="rId31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8.wmf"/><Relationship Id="rId7" Type="http://schemas.openxmlformats.org/officeDocument/2006/relationships/image" Target="../media/image54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D40933-C20E-4F77-81E8-2E7F4C7ED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CF52EE41-3BA0-4279-9F06-21BEBD1D0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45221E-7450-45C2-AC97-0A922DF48E53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D0CA8050-8847-4F11-A066-56F4F6001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B89CB-6CAF-4DF7-8F94-226144EAD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1DF74-39D6-457F-91ED-FB7D0D735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0823B-F7F6-4358-A147-B517F6F11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57F71-694F-4C72-8F23-DC634EBED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794F-0E04-43AC-A8B7-DFF5353A5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BFDB2-5799-4BE8-BCE9-ED8B0AC19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21605-46C2-45F5-87A4-A32D90AE0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E4412-2CCE-450B-9E14-64133D8E8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A900C-9631-4D4C-B47E-073AE6786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5EB94-D137-4E09-8051-EBEE9335B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473A1A60-CDB1-4373-AF66-2875EDB70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3559" name="Picture 7" descr="A:\paint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6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6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DSP First, 2/e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3352800"/>
            <a:ext cx="6248400" cy="1771650"/>
          </a:xfrm>
        </p:spPr>
        <p:txBody>
          <a:bodyPr/>
          <a:lstStyle/>
          <a:p>
            <a:r>
              <a:rPr lang="en-US" smtClean="0"/>
              <a:t>Lecture 20</a:t>
            </a:r>
          </a:p>
          <a:p>
            <a:r>
              <a:rPr lang="en-US" smtClean="0"/>
              <a:t>Z Transforms: Introduction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A8050-8847-4F11-A066-56F4F6001C2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71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7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D4BBAF-1A87-42BB-A039-D662EB5F002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Z-Transform DEFINITION</a:t>
            </a:r>
          </a:p>
        </p:txBody>
      </p:sp>
      <p:sp>
        <p:nvSpPr>
          <p:cNvPr id="7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POLYNOMIAL Representation of LTI SYSTEM:</a:t>
            </a:r>
          </a:p>
          <a:p>
            <a:endParaRPr lang="en-US" smtClean="0"/>
          </a:p>
          <a:p>
            <a:pPr>
              <a:lnSpc>
                <a:spcPct val="70000"/>
              </a:lnSpc>
            </a:pPr>
            <a:r>
              <a:rPr lang="en-US" smtClean="0"/>
              <a:t>EXAMPLE:</a:t>
            </a:r>
          </a:p>
        </p:txBody>
      </p:sp>
      <p:graphicFrame>
        <p:nvGraphicFramePr>
          <p:cNvPr id="7170" name="Object 2048"/>
          <p:cNvGraphicFramePr>
            <a:graphicFrameLocks noChangeAspect="1"/>
          </p:cNvGraphicFramePr>
          <p:nvPr/>
        </p:nvGraphicFramePr>
        <p:xfrm>
          <a:off x="2936875" y="2324100"/>
          <a:ext cx="3206750" cy="1023938"/>
        </p:xfrm>
        <a:graphic>
          <a:graphicData uri="http://schemas.openxmlformats.org/presentationml/2006/ole">
            <p:oleObj spid="_x0000_s7170" name="Equation" r:id="rId3" imgW="1155600" imgH="368280" progId="Equation.3">
              <p:embed/>
            </p:oleObj>
          </a:graphicData>
        </a:graphic>
      </p:graphicFrame>
      <p:sp>
        <p:nvSpPr>
          <p:cNvPr id="7180" name="Line 1056"/>
          <p:cNvSpPr>
            <a:spLocks noChangeShapeType="1"/>
          </p:cNvSpPr>
          <p:nvPr/>
        </p:nvSpPr>
        <p:spPr bwMode="auto">
          <a:xfrm flipH="1" flipV="1">
            <a:off x="5181600" y="2971800"/>
            <a:ext cx="8382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057"/>
          <p:cNvSpPr txBox="1">
            <a:spLocks noChangeArrowheads="1"/>
          </p:cNvSpPr>
          <p:nvPr/>
        </p:nvSpPr>
        <p:spPr bwMode="auto">
          <a:xfrm>
            <a:off x="6019800" y="3384550"/>
            <a:ext cx="1609725" cy="7080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>
                <a:latin typeface="+mn-lt"/>
              </a:rPr>
              <a:t>APPLIES to</a:t>
            </a:r>
          </a:p>
          <a:p>
            <a:pPr>
              <a:defRPr/>
            </a:pPr>
            <a:r>
              <a:rPr lang="en-US" sz="2000" i="1" dirty="0">
                <a:latin typeface="+mn-lt"/>
              </a:rPr>
              <a:t>any SIGNAL</a:t>
            </a:r>
            <a:endParaRPr lang="en-US" i="1" dirty="0">
              <a:latin typeface="+mn-lt"/>
            </a:endParaRPr>
          </a:p>
        </p:txBody>
      </p:sp>
      <p:sp>
        <p:nvSpPr>
          <p:cNvPr id="236578" name="Text Box 1058"/>
          <p:cNvSpPr txBox="1">
            <a:spLocks noChangeArrowheads="1"/>
          </p:cNvSpPr>
          <p:nvPr/>
        </p:nvSpPr>
        <p:spPr bwMode="auto">
          <a:xfrm>
            <a:off x="6248400" y="5486400"/>
            <a:ext cx="2406650" cy="4000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>
                <a:latin typeface="+mn-lt"/>
              </a:rPr>
              <a:t>POLYNOMIAL in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8289" name="Object 2049"/>
          <p:cNvGraphicFramePr>
            <a:graphicFrameLocks noChangeAspect="1"/>
          </p:cNvGraphicFramePr>
          <p:nvPr/>
        </p:nvGraphicFramePr>
        <p:xfrm>
          <a:off x="914400" y="4419600"/>
          <a:ext cx="6731000" cy="671513"/>
        </p:xfrm>
        <a:graphic>
          <a:graphicData uri="http://schemas.openxmlformats.org/presentationml/2006/ole">
            <p:oleObj spid="_x0000_s7171" name="Equation" r:id="rId4" imgW="2425680" imgH="241200" progId="Equation.3">
              <p:embed/>
            </p:oleObj>
          </a:graphicData>
        </a:graphic>
      </p:graphicFrame>
      <p:graphicFrame>
        <p:nvGraphicFramePr>
          <p:cNvPr id="268290" name="Object 2050"/>
          <p:cNvGraphicFramePr>
            <a:graphicFrameLocks noChangeAspect="1"/>
          </p:cNvGraphicFramePr>
          <p:nvPr/>
        </p:nvGraphicFramePr>
        <p:xfrm>
          <a:off x="1905000" y="5029200"/>
          <a:ext cx="2924175" cy="600075"/>
        </p:xfrm>
        <a:graphic>
          <a:graphicData uri="http://schemas.openxmlformats.org/presentationml/2006/ole">
            <p:oleObj spid="_x0000_s7172" name="Equation" r:id="rId5" imgW="1054080" imgH="215640" progId="Equation.3">
              <p:embed/>
            </p:oleObj>
          </a:graphicData>
        </a:graphic>
      </p:graphicFrame>
      <p:graphicFrame>
        <p:nvGraphicFramePr>
          <p:cNvPr id="268291" name="Object 2051"/>
          <p:cNvGraphicFramePr>
            <a:graphicFrameLocks noChangeAspect="1"/>
          </p:cNvGraphicFramePr>
          <p:nvPr/>
        </p:nvGraphicFramePr>
        <p:xfrm>
          <a:off x="1916113" y="5638800"/>
          <a:ext cx="3875087" cy="669925"/>
        </p:xfrm>
        <a:graphic>
          <a:graphicData uri="http://schemas.openxmlformats.org/presentationml/2006/ole">
            <p:oleObj spid="_x0000_s7173" name="Equation" r:id="rId6" imgW="1396800" imgH="241200" progId="Equation.3">
              <p:embed/>
            </p:oleObj>
          </a:graphicData>
        </a:graphic>
      </p:graphicFrame>
      <p:graphicFrame>
        <p:nvGraphicFramePr>
          <p:cNvPr id="268292" name="Object 2052"/>
          <p:cNvGraphicFramePr>
            <a:graphicFrameLocks noChangeAspect="1"/>
          </p:cNvGraphicFramePr>
          <p:nvPr/>
        </p:nvGraphicFramePr>
        <p:xfrm>
          <a:off x="762000" y="3810000"/>
          <a:ext cx="3944938" cy="565150"/>
        </p:xfrm>
        <a:graphic>
          <a:graphicData uri="http://schemas.openxmlformats.org/presentationml/2006/ole">
            <p:oleObj spid="_x0000_s7174" name="Equation" r:id="rId7" imgW="14223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7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81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81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B5F834-88F1-42EE-862D-065552FCB88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Z-Transform EXAMPLE</a:t>
            </a:r>
          </a:p>
        </p:txBody>
      </p:sp>
      <p:sp>
        <p:nvSpPr>
          <p:cNvPr id="82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ANY SIGNAL has a z-Transform:</a:t>
            </a:r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1565275" y="2292350"/>
          <a:ext cx="3208338" cy="1023938"/>
        </p:xfrm>
        <a:graphic>
          <a:graphicData uri="http://schemas.openxmlformats.org/presentationml/2006/ole">
            <p:oleObj spid="_x0000_s8194" name="Equation" r:id="rId3" imgW="1155600" imgH="368280" progId="Equation.3">
              <p:embed/>
            </p:oleObj>
          </a:graphicData>
        </a:graphic>
      </p:graphicFrame>
      <p:pic>
        <p:nvPicPr>
          <p:cNvPr id="237574" name="Picture 6" descr="example-7.1.gif                                                0000953CJKL-2                          B0CAADC9:"/>
          <p:cNvPicPr>
            <a:picLocks noChangeAspect="1" noChangeArrowheads="1"/>
          </p:cNvPicPr>
          <p:nvPr/>
        </p:nvPicPr>
        <p:blipFill>
          <a:blip r:embed="rId4" cstate="print"/>
          <a:srcRect b="22003"/>
          <a:stretch>
            <a:fillRect/>
          </a:stretch>
        </p:blipFill>
        <p:spPr bwMode="auto">
          <a:xfrm>
            <a:off x="0" y="35052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9313" name="Object 1"/>
          <p:cNvGraphicFramePr>
            <a:graphicFrameLocks noChangeAspect="1"/>
          </p:cNvGraphicFramePr>
          <p:nvPr/>
        </p:nvGraphicFramePr>
        <p:xfrm>
          <a:off x="2789238" y="5576888"/>
          <a:ext cx="6202362" cy="671512"/>
        </p:xfrm>
        <a:graphic>
          <a:graphicData uri="http://schemas.openxmlformats.org/presentationml/2006/ole">
            <p:oleObj spid="_x0000_s8195" name="Equation" r:id="rId5" imgW="2234880" imgH="241200" progId="Equation.3">
              <p:embed/>
            </p:oleObj>
          </a:graphicData>
        </a:graphic>
      </p:graphicFrame>
      <p:graphicFrame>
        <p:nvGraphicFramePr>
          <p:cNvPr id="269314" name="Object 2"/>
          <p:cNvGraphicFramePr>
            <a:graphicFrameLocks noChangeAspect="1"/>
          </p:cNvGraphicFramePr>
          <p:nvPr/>
        </p:nvGraphicFramePr>
        <p:xfrm>
          <a:off x="228600" y="5473700"/>
          <a:ext cx="2438400" cy="850900"/>
        </p:xfrm>
        <a:graphic>
          <a:graphicData uri="http://schemas.openxmlformats.org/presentationml/2006/ole">
            <p:oleObj spid="_x0000_s8196" name="Equation" r:id="rId6" imgW="583920" imgH="203040" progId="Equation.3">
              <p:embed/>
            </p:oleObj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86200" y="4953000"/>
            <a:ext cx="4343400" cy="838200"/>
            <a:chOff x="2448" y="3120"/>
            <a:chExt cx="2736" cy="528"/>
          </a:xfrm>
        </p:grpSpPr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448" y="3120"/>
              <a:ext cx="1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3360" y="3120"/>
              <a:ext cx="38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3840" y="3120"/>
              <a:ext cx="62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2880" y="3120"/>
              <a:ext cx="1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4320" y="3120"/>
              <a:ext cx="86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922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92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86706F-4AD2-4FA8-BF24-510B6550FE12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238594" name="Picture 2" descr="example-7.2.gif                                                0000953CJKL-2                          B0CAADC9:"/>
          <p:cNvPicPr>
            <a:picLocks noChangeAspect="1" noChangeArrowheads="1"/>
          </p:cNvPicPr>
          <p:nvPr/>
        </p:nvPicPr>
        <p:blipFill>
          <a:blip r:embed="rId3" cstate="print"/>
          <a:srcRect t="8125"/>
          <a:stretch>
            <a:fillRect/>
          </a:stretch>
        </p:blipFill>
        <p:spPr bwMode="auto">
          <a:xfrm>
            <a:off x="527050" y="1066800"/>
            <a:ext cx="8089900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1524000" y="1038225"/>
          <a:ext cx="5562600" cy="790575"/>
        </p:xfrm>
        <a:graphic>
          <a:graphicData uri="http://schemas.openxmlformats.org/presentationml/2006/ole">
            <p:oleObj spid="_x0000_s9218" name="Equation" r:id="rId4" imgW="1701720" imgH="241200" progId="Equation.3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752600" y="1676400"/>
            <a:ext cx="6477000" cy="4191000"/>
            <a:chOff x="1104" y="1056"/>
            <a:chExt cx="4080" cy="2640"/>
          </a:xfrm>
        </p:grpSpPr>
        <p:sp>
          <p:nvSpPr>
            <p:cNvPr id="9230" name="Line 6"/>
            <p:cNvSpPr>
              <a:spLocks noChangeShapeType="1"/>
            </p:cNvSpPr>
            <p:nvPr/>
          </p:nvSpPr>
          <p:spPr bwMode="auto">
            <a:xfrm>
              <a:off x="4128" y="1056"/>
              <a:ext cx="1056" cy="25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4"/>
            <p:cNvSpPr>
              <a:spLocks noChangeShapeType="1"/>
            </p:cNvSpPr>
            <p:nvPr/>
          </p:nvSpPr>
          <p:spPr bwMode="auto">
            <a:xfrm>
              <a:off x="1104" y="1968"/>
              <a:ext cx="1584" cy="17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1"/>
            <p:cNvSpPr>
              <a:spLocks noChangeShapeType="1"/>
            </p:cNvSpPr>
            <p:nvPr/>
          </p:nvSpPr>
          <p:spPr bwMode="auto">
            <a:xfrm>
              <a:off x="1680" y="1776"/>
              <a:ext cx="912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5" name="Group 17"/>
          <p:cNvGrpSpPr>
            <a:grpSpLocks/>
          </p:cNvGrpSpPr>
          <p:nvPr/>
        </p:nvGrpSpPr>
        <p:grpSpPr bwMode="auto">
          <a:xfrm>
            <a:off x="228600" y="1676400"/>
            <a:ext cx="3581400" cy="3200400"/>
            <a:chOff x="144" y="1056"/>
            <a:chExt cx="2256" cy="2016"/>
          </a:xfrm>
        </p:grpSpPr>
        <p:sp>
          <p:nvSpPr>
            <p:cNvPr id="9227" name="Text Box 3"/>
            <p:cNvSpPr txBox="1">
              <a:spLocks noChangeArrowheads="1"/>
            </p:cNvSpPr>
            <p:nvPr/>
          </p:nvSpPr>
          <p:spPr bwMode="auto">
            <a:xfrm>
              <a:off x="144" y="1536"/>
              <a:ext cx="1563" cy="46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EXPONENT GIVES</a:t>
              </a:r>
            </a:p>
            <a:p>
              <a:r>
                <a:rPr lang="en-US" sz="2000" b="1"/>
                <a:t>TIME LOCATION</a:t>
              </a:r>
              <a:endParaRPr lang="en-US" i="1"/>
            </a:p>
          </p:txBody>
        </p:sp>
        <p:sp>
          <p:nvSpPr>
            <p:cNvPr id="9228" name="Line 5"/>
            <p:cNvSpPr>
              <a:spLocks noChangeShapeType="1"/>
            </p:cNvSpPr>
            <p:nvPr/>
          </p:nvSpPr>
          <p:spPr bwMode="auto">
            <a:xfrm flipV="1">
              <a:off x="1104" y="1056"/>
              <a:ext cx="1296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6"/>
            <p:cNvSpPr>
              <a:spLocks noChangeShapeType="1"/>
            </p:cNvSpPr>
            <p:nvPr/>
          </p:nvSpPr>
          <p:spPr bwMode="auto">
            <a:xfrm>
              <a:off x="480" y="1968"/>
              <a:ext cx="240" cy="1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19" name="Object 1025"/>
          <p:cNvGraphicFramePr>
            <a:graphicFrameLocks noChangeAspect="1"/>
          </p:cNvGraphicFramePr>
          <p:nvPr/>
        </p:nvGraphicFramePr>
        <p:xfrm>
          <a:off x="533400" y="4876800"/>
          <a:ext cx="1620838" cy="635000"/>
        </p:xfrm>
        <a:graphic>
          <a:graphicData uri="http://schemas.openxmlformats.org/presentationml/2006/ole">
            <p:oleObj spid="_x0000_s9219" name="Equation" r:id="rId5" imgW="520560" imgH="203040" progId="Equation.3">
              <p:embed/>
            </p:oleObj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1" lang="en-US" sz="4000" kern="0" dirty="0">
                <a:solidFill>
                  <a:schemeClr val="tx2"/>
                </a:solidFill>
                <a:latin typeface="+mj-lt"/>
                <a:cs typeface="+mj-cs"/>
              </a:rPr>
              <a:t>Example 9.2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smtClean="0"/>
              <a:t>What happens to X(z) if we delay x[n]?</a:t>
            </a:r>
          </a:p>
          <a:p>
            <a:r>
              <a:rPr lang="en-US" smtClean="0"/>
              <a:t>Consider the signal: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Same signal, delayed by one:</a:t>
            </a: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F8CA82-0E73-49B9-86E5-D1B17D548CA6}" type="slidenum">
              <a:rPr lang="en-US" smtClean="0"/>
              <a:pPr/>
              <a:t>13</a:t>
            </a:fld>
            <a:endParaRPr lang="en-US" smtClean="0"/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1617663" y="2971800"/>
          <a:ext cx="6059487" cy="631825"/>
        </p:xfrm>
        <a:graphic>
          <a:graphicData uri="http://schemas.openxmlformats.org/presentationml/2006/ole">
            <p:oleObj spid="_x0000_s10242" name="Equation" r:id="rId3" imgW="1828800" imgH="190500" progId="Equation.3">
              <p:embed/>
            </p:oleObj>
          </a:graphicData>
        </a:graphic>
      </p:graphicFrame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Z-TRANSFORM OF DELAYED SIGNAL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749425" y="4419600"/>
          <a:ext cx="5302250" cy="1431925"/>
        </p:xfrm>
        <a:graphic>
          <a:graphicData uri="http://schemas.openxmlformats.org/presentationml/2006/ole">
            <p:oleObj spid="_x0000_s10243" name="Equation" r:id="rId4" imgW="16002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180C26-4618-456B-8E67-255ED13A1D0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Z-Transform Property:</a:t>
            </a:r>
            <a:br>
              <a:rPr lang="en-US" smtClean="0"/>
            </a:br>
            <a:r>
              <a:rPr lang="en-US" smtClean="0"/>
              <a:t>DELAY PROPERTY</a:t>
            </a:r>
          </a:p>
        </p:txBody>
      </p:sp>
      <p:pic>
        <p:nvPicPr>
          <p:cNvPr id="28678" name="Picture 3" descr="ZT-delay-props.gif                                             0000953C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12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12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076D6C-698D-4933-A95A-DF6B24B007A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Ex. DELAY SYSTEM</a:t>
            </a:r>
          </a:p>
        </p:txBody>
      </p:sp>
      <p:sp>
        <p:nvSpPr>
          <p:cNvPr id="11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178800" cy="4171950"/>
          </a:xfrm>
        </p:spPr>
        <p:txBody>
          <a:bodyPr/>
          <a:lstStyle/>
          <a:p>
            <a:r>
              <a:rPr lang="en-US" smtClean="0"/>
              <a:t>UNIT DELAY: find h[n] and H(z)</a:t>
            </a:r>
          </a:p>
        </p:txBody>
      </p:sp>
      <p:sp>
        <p:nvSpPr>
          <p:cNvPr id="11275" name="Rectangle 9"/>
          <p:cNvSpPr>
            <a:spLocks noChangeArrowheads="1"/>
          </p:cNvSpPr>
          <p:nvPr/>
        </p:nvSpPr>
        <p:spPr bwMode="auto">
          <a:xfrm>
            <a:off x="3505200" y="5029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>
            <a:off x="2514600" y="5486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1"/>
          <p:cNvSpPr>
            <a:spLocks noChangeShapeType="1"/>
          </p:cNvSpPr>
          <p:nvPr/>
        </p:nvSpPr>
        <p:spPr bwMode="auto">
          <a:xfrm>
            <a:off x="5410200" y="5486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2"/>
          <p:cNvSpPr>
            <a:spLocks noChangeArrowheads="1"/>
          </p:cNvSpPr>
          <p:nvPr/>
        </p:nvSpPr>
        <p:spPr bwMode="auto">
          <a:xfrm>
            <a:off x="5562600" y="50292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y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11279" name="Rectangle 13"/>
          <p:cNvSpPr>
            <a:spLocks noChangeArrowheads="1"/>
          </p:cNvSpPr>
          <p:nvPr/>
        </p:nvSpPr>
        <p:spPr bwMode="auto">
          <a:xfrm>
            <a:off x="2667000" y="50292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11280" name="Rectangle 4"/>
          <p:cNvSpPr>
            <a:spLocks noChangeArrowheads="1"/>
          </p:cNvSpPr>
          <p:nvPr/>
        </p:nvSpPr>
        <p:spPr bwMode="auto">
          <a:xfrm>
            <a:off x="3200400" y="24384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11281" name="Line 5"/>
          <p:cNvSpPr>
            <a:spLocks noChangeShapeType="1"/>
          </p:cNvSpPr>
          <p:nvPr/>
        </p:nvSpPr>
        <p:spPr bwMode="auto">
          <a:xfrm>
            <a:off x="2209800" y="2895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6"/>
          <p:cNvSpPr>
            <a:spLocks noChangeShapeType="1"/>
          </p:cNvSpPr>
          <p:nvPr/>
        </p:nvSpPr>
        <p:spPr bwMode="auto">
          <a:xfrm>
            <a:off x="5105400" y="2895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7"/>
          <p:cNvSpPr>
            <a:spLocks noChangeArrowheads="1"/>
          </p:cNvSpPr>
          <p:nvPr/>
        </p:nvSpPr>
        <p:spPr bwMode="auto">
          <a:xfrm>
            <a:off x="5257800" y="2438400"/>
            <a:ext cx="179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b="1" dirty="0">
                <a:solidFill>
                  <a:schemeClr val="accent1"/>
                </a:solidFill>
              </a:rPr>
              <a:t>[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]</a:t>
            </a:r>
            <a:r>
              <a:rPr lang="en-US" b="1" i="1" dirty="0">
                <a:solidFill>
                  <a:schemeClr val="accent1"/>
                </a:solidFill>
              </a:rPr>
              <a:t> = x</a:t>
            </a:r>
            <a:r>
              <a:rPr lang="en-US" b="1" dirty="0">
                <a:solidFill>
                  <a:schemeClr val="accent1"/>
                </a:solidFill>
              </a:rPr>
              <a:t>[</a:t>
            </a:r>
            <a:r>
              <a:rPr lang="en-US" b="1" i="1" dirty="0">
                <a:solidFill>
                  <a:schemeClr val="accent1"/>
                </a:solidFill>
              </a:rPr>
              <a:t>n-1</a:t>
            </a:r>
            <a:r>
              <a:rPr lang="en-US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11284" name="Rectangle 8"/>
          <p:cNvSpPr>
            <a:spLocks noChangeArrowheads="1"/>
          </p:cNvSpPr>
          <p:nvPr/>
        </p:nvSpPr>
        <p:spPr bwMode="auto">
          <a:xfrm>
            <a:off x="2362200" y="24384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246438" y="2522538"/>
          <a:ext cx="1825625" cy="728662"/>
        </p:xfrm>
        <a:graphic>
          <a:graphicData uri="http://schemas.openxmlformats.org/presentationml/2006/ole">
            <p:oleObj spid="_x0000_s11266" name="Equation" r:id="rId3" imgW="507960" imgH="203040" progId="Equation.3">
              <p:embed/>
            </p:oleObj>
          </a:graphicData>
        </a:graphic>
      </p:graphicFrame>
      <p:graphicFrame>
        <p:nvGraphicFramePr>
          <p:cNvPr id="272385" name="Object 3"/>
          <p:cNvGraphicFramePr>
            <a:graphicFrameLocks noChangeAspect="1"/>
          </p:cNvGraphicFramePr>
          <p:nvPr/>
        </p:nvGraphicFramePr>
        <p:xfrm>
          <a:off x="381000" y="3606800"/>
          <a:ext cx="4953000" cy="965200"/>
        </p:xfrm>
        <a:graphic>
          <a:graphicData uri="http://schemas.openxmlformats.org/presentationml/2006/ole">
            <p:oleObj spid="_x0000_s11267" name="Equation" r:id="rId4" imgW="1371600" imgH="266400" progId="Equation.3">
              <p:embed/>
            </p:oleObj>
          </a:graphicData>
        </a:graphic>
      </p:graphicFrame>
      <p:graphicFrame>
        <p:nvGraphicFramePr>
          <p:cNvPr id="272386" name="Object 4"/>
          <p:cNvGraphicFramePr>
            <a:graphicFrameLocks noChangeAspect="1"/>
          </p:cNvGraphicFramePr>
          <p:nvPr/>
        </p:nvGraphicFramePr>
        <p:xfrm>
          <a:off x="5334000" y="3606800"/>
          <a:ext cx="1238250" cy="736600"/>
        </p:xfrm>
        <a:graphic>
          <a:graphicData uri="http://schemas.openxmlformats.org/presentationml/2006/ole">
            <p:oleObj spid="_x0000_s11268" name="Equation" r:id="rId5" imgW="342720" imgH="20304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064000" y="4976813"/>
          <a:ext cx="846138" cy="749300"/>
        </p:xfrm>
        <a:graphic>
          <a:graphicData uri="http://schemas.openxmlformats.org/presentationml/2006/ole">
            <p:oleObj spid="_x0000_s11269" name="Equation" r:id="rId6" imgW="215640" imgH="190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22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22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C8EC7-F2C2-4420-B79B-214A6A17881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DELAY EXAMPLE</a:t>
            </a: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mtClean="0"/>
              <a:t>UNIT DELAY: find y[n] via polynomials</a:t>
            </a:r>
          </a:p>
          <a:p>
            <a:pPr lvl="1"/>
            <a:r>
              <a:rPr lang="en-US" smtClean="0"/>
              <a:t>x[n] = {3,1,4,1,5,9,0,0,0,...}</a:t>
            </a:r>
          </a:p>
        </p:txBody>
      </p:sp>
      <p:pic>
        <p:nvPicPr>
          <p:cNvPr id="245788" name="Picture 28" descr="delay-as-zinv.gif                                              0000953CJKL-2                          B0CAADC9:"/>
          <p:cNvPicPr>
            <a:picLocks noChangeAspect="1" noChangeArrowheads="1"/>
          </p:cNvPicPr>
          <p:nvPr/>
        </p:nvPicPr>
        <p:blipFill>
          <a:blip r:embed="rId3" cstate="print"/>
          <a:srcRect t="56734"/>
          <a:stretch>
            <a:fillRect/>
          </a:stretch>
        </p:blipFill>
        <p:spPr bwMode="auto">
          <a:xfrm>
            <a:off x="0" y="50292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3408" name="Object 2"/>
          <p:cNvGraphicFramePr>
            <a:graphicFrameLocks noChangeAspect="1"/>
          </p:cNvGraphicFramePr>
          <p:nvPr/>
        </p:nvGraphicFramePr>
        <p:xfrm>
          <a:off x="350838" y="4284663"/>
          <a:ext cx="8228012" cy="644525"/>
        </p:xfrm>
        <a:graphic>
          <a:graphicData uri="http://schemas.openxmlformats.org/presentationml/2006/ole">
            <p:oleObj spid="_x0000_s12290" name="Equation" r:id="rId4" imgW="2920680" imgH="228600" progId="Equation.3">
              <p:embed/>
            </p:oleObj>
          </a:graphicData>
        </a:graphic>
      </p:graphicFrame>
      <p:graphicFrame>
        <p:nvGraphicFramePr>
          <p:cNvPr id="273409" name="Object 3"/>
          <p:cNvGraphicFramePr>
            <a:graphicFrameLocks noChangeAspect="1"/>
          </p:cNvGraphicFramePr>
          <p:nvPr/>
        </p:nvGraphicFramePr>
        <p:xfrm>
          <a:off x="344488" y="3522663"/>
          <a:ext cx="7548562" cy="644525"/>
        </p:xfrm>
        <a:graphic>
          <a:graphicData uri="http://schemas.openxmlformats.org/presentationml/2006/ole">
            <p:oleObj spid="_x0000_s12291" name="Equation" r:id="rId5" imgW="2679480" imgH="228600" progId="Equation.3">
              <p:embed/>
            </p:oleObj>
          </a:graphicData>
        </a:graphic>
      </p:graphicFrame>
      <p:graphicFrame>
        <p:nvGraphicFramePr>
          <p:cNvPr id="273410" name="Object 4"/>
          <p:cNvGraphicFramePr>
            <a:graphicFrameLocks noChangeAspect="1"/>
          </p:cNvGraphicFramePr>
          <p:nvPr/>
        </p:nvGraphicFramePr>
        <p:xfrm>
          <a:off x="327025" y="2760663"/>
          <a:ext cx="2720975" cy="644525"/>
        </p:xfrm>
        <a:graphic>
          <a:graphicData uri="http://schemas.openxmlformats.org/presentationml/2006/ole">
            <p:oleObj spid="_x0000_s12292" name="Equation" r:id="rId6" imgW="96516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E8DA03-6F06-4229-8242-6806BCFE5B4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Z-Transform of FIR Filter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smtClean="0"/>
              <a:t>CALLED the </a:t>
            </a:r>
            <a:r>
              <a:rPr lang="en-US" b="1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FUNCTION</a:t>
            </a:r>
            <a:endParaRPr lang="en-US" smtClean="0"/>
          </a:p>
          <a:p>
            <a:pPr lvl="2">
              <a:defRPr/>
            </a:pPr>
            <a:r>
              <a:rPr lang="en-US" smtClean="0"/>
              <a:t>because h[n] is same as {b</a:t>
            </a:r>
            <a:r>
              <a:rPr lang="en-US" baseline="-25000" smtClean="0"/>
              <a:t>k</a:t>
            </a:r>
            <a:r>
              <a:rPr lang="en-US" smtClean="0"/>
              <a:t>}</a:t>
            </a:r>
          </a:p>
        </p:txBody>
      </p:sp>
      <p:grpSp>
        <p:nvGrpSpPr>
          <p:cNvPr id="13321" name="Group 22"/>
          <p:cNvGrpSpPr>
            <a:grpSpLocks/>
          </p:cNvGrpSpPr>
          <p:nvPr/>
        </p:nvGrpSpPr>
        <p:grpSpPr bwMode="auto">
          <a:xfrm>
            <a:off x="827088" y="4481514"/>
            <a:ext cx="8116888" cy="1995488"/>
            <a:chOff x="521" y="2823"/>
            <a:chExt cx="5113" cy="1257"/>
          </a:xfrm>
        </p:grpSpPr>
        <p:sp>
          <p:nvSpPr>
            <p:cNvPr id="13323" name="Text Box 12"/>
            <p:cNvSpPr txBox="1">
              <a:spLocks noChangeArrowheads="1"/>
            </p:cNvSpPr>
            <p:nvPr/>
          </p:nvSpPr>
          <p:spPr bwMode="auto">
            <a:xfrm>
              <a:off x="960" y="3812"/>
              <a:ext cx="2405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FIR DIFFERENCE EQUATION</a:t>
              </a:r>
              <a:endParaRPr lang="en-US" i="1"/>
            </a:p>
          </p:txBody>
        </p:sp>
        <p:graphicFrame>
          <p:nvGraphicFramePr>
            <p:cNvPr id="13315" name="Object 19"/>
            <p:cNvGraphicFramePr>
              <a:graphicFrameLocks noChangeAspect="1"/>
            </p:cNvGraphicFramePr>
            <p:nvPr/>
          </p:nvGraphicFramePr>
          <p:xfrm>
            <a:off x="521" y="2823"/>
            <a:ext cx="4930" cy="921"/>
          </p:xfrm>
          <a:graphic>
            <a:graphicData uri="http://schemas.openxmlformats.org/presentationml/2006/ole">
              <p:oleObj spid="_x0000_s13315" name="Equation" r:id="rId3" imgW="2311200" imgH="431640" progId="Equation.3">
                <p:embed/>
              </p:oleObj>
            </a:graphicData>
          </a:graphic>
        </p:graphicFrame>
        <p:sp>
          <p:nvSpPr>
            <p:cNvPr id="13324" name="Text Box 13"/>
            <p:cNvSpPr txBox="1">
              <a:spLocks noChangeArrowheads="1"/>
            </p:cNvSpPr>
            <p:nvPr/>
          </p:nvSpPr>
          <p:spPr bwMode="auto">
            <a:xfrm>
              <a:off x="4272" y="3648"/>
              <a:ext cx="1362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CONVOLUTION</a:t>
              </a:r>
              <a:endParaRPr lang="en-US" i="1"/>
            </a:p>
          </p:txBody>
        </p:sp>
      </p:grp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381000" y="3194050"/>
            <a:ext cx="1570038" cy="7302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SYSTEM</a:t>
            </a:r>
          </a:p>
          <a:p>
            <a:r>
              <a:rPr lang="en-US" sz="2000" b="1"/>
              <a:t>FUNCTION</a:t>
            </a:r>
            <a:endParaRPr lang="en-US" i="1"/>
          </a:p>
        </p:txBody>
      </p:sp>
      <p:graphicFrame>
        <p:nvGraphicFramePr>
          <p:cNvPr id="13314" name="Object 17"/>
          <p:cNvGraphicFramePr>
            <a:graphicFrameLocks noChangeAspect="1"/>
          </p:cNvGraphicFramePr>
          <p:nvPr/>
        </p:nvGraphicFramePr>
        <p:xfrm>
          <a:off x="2187575" y="2881313"/>
          <a:ext cx="6062663" cy="1462087"/>
        </p:xfrm>
        <a:graphic>
          <a:graphicData uri="http://schemas.openxmlformats.org/presentationml/2006/ole">
            <p:oleObj spid="_x0000_s13314" name="Equation" r:id="rId4" imgW="17906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43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5916AA-2AF8-45E8-B71F-D362D8089B84}" type="slidenum">
              <a:rPr lang="en-US" smtClean="0"/>
              <a:pPr/>
              <a:t>18</a:t>
            </a:fld>
            <a:endParaRPr lang="en-US" smtClean="0"/>
          </a:p>
        </p:txBody>
      </p:sp>
      <p:graphicFrame>
        <p:nvGraphicFramePr>
          <p:cNvPr id="14338" name="Object 0"/>
          <p:cNvGraphicFramePr>
            <a:graphicFrameLocks noChangeAspect="1"/>
          </p:cNvGraphicFramePr>
          <p:nvPr/>
        </p:nvGraphicFramePr>
        <p:xfrm>
          <a:off x="1219200" y="3059113"/>
          <a:ext cx="6858000" cy="674687"/>
        </p:xfrm>
        <a:graphic>
          <a:graphicData uri="http://schemas.openxmlformats.org/presentationml/2006/ole">
            <p:oleObj spid="_x0000_s14338" name="Equation" r:id="rId3" imgW="2070000" imgH="203040" progId="Equation.3">
              <p:embed/>
            </p:oleObj>
          </a:graphicData>
        </a:graphic>
      </p:graphicFrame>
      <p:graphicFrame>
        <p:nvGraphicFramePr>
          <p:cNvPr id="14339" name="Object 1"/>
          <p:cNvGraphicFramePr>
            <a:graphicFrameLocks noChangeAspect="1"/>
          </p:cNvGraphicFramePr>
          <p:nvPr/>
        </p:nvGraphicFramePr>
        <p:xfrm>
          <a:off x="758825" y="5129213"/>
          <a:ext cx="7397750" cy="976312"/>
        </p:xfrm>
        <a:graphic>
          <a:graphicData uri="http://schemas.openxmlformats.org/presentationml/2006/ole">
            <p:oleObj spid="_x0000_s14339" name="Equation" r:id="rId4" imgW="1930320" imgH="253800" progId="Equation.3">
              <p:embed/>
            </p:oleObj>
          </a:graphicData>
        </a:graphic>
      </p:graphicFrame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Z-Transform of FIR Filter</a:t>
            </a:r>
          </a:p>
        </p:txBody>
      </p:sp>
      <p:sp>
        <p:nvSpPr>
          <p:cNvPr id="143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smtClean="0"/>
              <a:t>Get H(z) DIRECTLY from the {b</a:t>
            </a:r>
            <a:r>
              <a:rPr lang="en-US" baseline="-25000" smtClean="0"/>
              <a:t>k</a:t>
            </a:r>
            <a:r>
              <a:rPr lang="en-US" smtClean="0"/>
              <a:t>}</a:t>
            </a:r>
          </a:p>
          <a:p>
            <a:r>
              <a:rPr lang="en-US" smtClean="0"/>
              <a:t>Example 7.3 in the book:</a:t>
            </a:r>
          </a:p>
        </p:txBody>
      </p: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2895600" y="3581400"/>
            <a:ext cx="5029200" cy="1752600"/>
            <a:chOff x="1824" y="2256"/>
            <a:chExt cx="3168" cy="1104"/>
          </a:xfrm>
        </p:grpSpPr>
        <p:sp>
          <p:nvSpPr>
            <p:cNvPr id="14347" name="Line 5"/>
            <p:cNvSpPr>
              <a:spLocks noChangeShapeType="1"/>
            </p:cNvSpPr>
            <p:nvPr/>
          </p:nvSpPr>
          <p:spPr bwMode="auto">
            <a:xfrm>
              <a:off x="1824" y="2256"/>
              <a:ext cx="139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6"/>
            <p:cNvSpPr>
              <a:spLocks noChangeShapeType="1"/>
            </p:cNvSpPr>
            <p:nvPr/>
          </p:nvSpPr>
          <p:spPr bwMode="auto">
            <a:xfrm>
              <a:off x="2736" y="2256"/>
              <a:ext cx="1056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7"/>
            <p:cNvSpPr>
              <a:spLocks noChangeShapeType="1"/>
            </p:cNvSpPr>
            <p:nvPr/>
          </p:nvSpPr>
          <p:spPr bwMode="auto">
            <a:xfrm>
              <a:off x="4896" y="2256"/>
              <a:ext cx="96" cy="105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8"/>
            <p:cNvSpPr>
              <a:spLocks noChangeShapeType="1"/>
            </p:cNvSpPr>
            <p:nvPr/>
          </p:nvSpPr>
          <p:spPr bwMode="auto">
            <a:xfrm>
              <a:off x="3648" y="2304"/>
              <a:ext cx="576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400050" y="4121150"/>
          <a:ext cx="2933700" cy="679450"/>
        </p:xfrm>
        <a:graphic>
          <a:graphicData uri="http://schemas.openxmlformats.org/presentationml/2006/ole">
            <p:oleObj spid="_x0000_s14340" name="Equation" r:id="rId5" imgW="9903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DADE7-590F-4E8F-86E0-93F19EE6C5A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9701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I/O PROBLEM</a:t>
            </a:r>
          </a:p>
        </p:txBody>
      </p:sp>
      <p:sp>
        <p:nvSpPr>
          <p:cNvPr id="29702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mtClean="0"/>
              <a:t>Input is x[n], find y[n]    (for FIR, h[n])</a:t>
            </a:r>
          </a:p>
          <a:p>
            <a:r>
              <a:rPr lang="en-US" smtClean="0"/>
              <a:t>How to combine X(z) and H(z) ?</a:t>
            </a:r>
          </a:p>
        </p:txBody>
      </p:sp>
      <p:pic>
        <p:nvPicPr>
          <p:cNvPr id="29703" name="Picture 3076" descr="example-7.5-1.gif                                              0000953C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19400"/>
            <a:ext cx="8763000" cy="3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574160-66B2-4E50-8345-F0930A6AE10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smtClean="0"/>
              <a:t>License Info for DSPFirst Slides</a:t>
            </a:r>
          </a:p>
        </p:txBody>
      </p:sp>
      <p:sp>
        <p:nvSpPr>
          <p:cNvPr id="2663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work released under a </a:t>
            </a:r>
            <a:r>
              <a:rPr lang="en-US" sz="2400" smtClean="0">
                <a:hlinkClick r:id="rId2"/>
              </a:rPr>
              <a:t>Creative Commons License</a:t>
            </a:r>
            <a:r>
              <a:rPr lang="en-US" sz="2400" smtClean="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</a:rPr>
              <a:t> 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hlinkClick r:id="rId3"/>
              </a:rPr>
              <a:t>Full Text of the License</a:t>
            </a:r>
            <a:endParaRPr lang="en-US" sz="1800" smtClean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65EF3E-473B-4E89-A79D-40196EF7943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smtClean="0"/>
              <a:t>FIR Filter = CONVOLUTION</a:t>
            </a:r>
          </a:p>
        </p:txBody>
      </p:sp>
      <p:pic>
        <p:nvPicPr>
          <p:cNvPr id="244739" name="Picture 3" descr="example-7.5-3.gif                                              0000953CJKL-2                          B0CAADC9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95400"/>
            <a:ext cx="91440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509588" y="4953000"/>
          <a:ext cx="7162800" cy="1409700"/>
        </p:xfrm>
        <a:graphic>
          <a:graphicData uri="http://schemas.openxmlformats.org/presentationml/2006/ole">
            <p:oleObj spid="_x0000_s15362" name="Equation" r:id="rId5" imgW="2323800" imgH="457200" progId="Equation.3">
              <p:embed/>
            </p:oleObj>
          </a:graphicData>
        </a:graphic>
      </p:graphicFrame>
      <p:sp>
        <p:nvSpPr>
          <p:cNvPr id="32776" name="Text Box 11"/>
          <p:cNvSpPr txBox="1">
            <a:spLocks noChangeArrowheads="1"/>
          </p:cNvSpPr>
          <p:nvPr/>
        </p:nvSpPr>
        <p:spPr bwMode="auto">
          <a:xfrm>
            <a:off x="5843588" y="6153150"/>
            <a:ext cx="2081212" cy="4000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CONVOLUTION</a:t>
            </a:r>
            <a:endParaRPr lang="en-US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4D9728-58BA-470E-831C-D3DC71B6571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CONVOLUTION PROPERTY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4171950"/>
          </a:xfrm>
        </p:spPr>
        <p:txBody>
          <a:bodyPr/>
          <a:lstStyle/>
          <a:p>
            <a:r>
              <a:rPr lang="en-US" smtClean="0"/>
              <a:t>PROOF:</a:t>
            </a:r>
          </a:p>
        </p:txBody>
      </p:sp>
      <p:pic>
        <p:nvPicPr>
          <p:cNvPr id="30727" name="Picture 4" descr="convol-prop.gif                                                0000953C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746760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6400800" y="4114800"/>
            <a:ext cx="2595563" cy="83026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MULTIPLY</a:t>
            </a:r>
          </a:p>
          <a:p>
            <a:r>
              <a:rPr lang="en-US">
                <a:latin typeface="Arial" charset="0"/>
              </a:rPr>
              <a:t>z-TRANSFORMS</a:t>
            </a:r>
            <a:endParaRPr lang="en-US" i="1">
              <a:latin typeface="Arial" charset="0"/>
            </a:endParaRPr>
          </a:p>
        </p:txBody>
      </p:sp>
      <p:sp>
        <p:nvSpPr>
          <p:cNvPr id="30729" name="Line 6"/>
          <p:cNvSpPr>
            <a:spLocks noChangeShapeType="1"/>
          </p:cNvSpPr>
          <p:nvPr/>
        </p:nvSpPr>
        <p:spPr bwMode="auto">
          <a:xfrm>
            <a:off x="7162800" y="4953000"/>
            <a:ext cx="1524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44D59-75F0-4D88-AF25-48D28DF7CD4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174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CONVOLUTION EXAMPLE</a:t>
            </a:r>
          </a:p>
        </p:txBody>
      </p:sp>
      <p:sp>
        <p:nvSpPr>
          <p:cNvPr id="3175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4171950"/>
          </a:xfrm>
        </p:spPr>
        <p:txBody>
          <a:bodyPr/>
          <a:lstStyle/>
          <a:p>
            <a:r>
              <a:rPr lang="en-US" b="1" u="sng" smtClean="0"/>
              <a:t>MULTIPLY</a:t>
            </a:r>
            <a:r>
              <a:rPr lang="en-US" smtClean="0"/>
              <a:t> the z-TRANSFORMS:</a:t>
            </a:r>
          </a:p>
        </p:txBody>
      </p:sp>
      <p:pic>
        <p:nvPicPr>
          <p:cNvPr id="31751" name="Picture 1031" descr="example-7.5-1.gif                                              0000953C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52675"/>
            <a:ext cx="89916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Text Box 1032"/>
          <p:cNvSpPr txBox="1">
            <a:spLocks noChangeArrowheads="1"/>
          </p:cNvSpPr>
          <p:nvPr/>
        </p:nvSpPr>
        <p:spPr bwMode="auto">
          <a:xfrm>
            <a:off x="2362200" y="5640388"/>
            <a:ext cx="4052888" cy="6080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/>
              <a:t>MULTIPLY  </a:t>
            </a:r>
            <a:r>
              <a:rPr lang="en-US" sz="3200" b="1" i="1" dirty="0"/>
              <a:t>H</a:t>
            </a:r>
            <a:r>
              <a:rPr lang="en-US" sz="3200" b="1" dirty="0"/>
              <a:t>(</a:t>
            </a:r>
            <a:r>
              <a:rPr lang="en-US" sz="3200" b="1" i="1" dirty="0"/>
              <a:t>z</a:t>
            </a:r>
            <a:r>
              <a:rPr lang="en-US" sz="3200" b="1" dirty="0"/>
              <a:t>)</a:t>
            </a:r>
            <a:r>
              <a:rPr lang="en-US" sz="3200" b="1" i="1" dirty="0"/>
              <a:t>X</a:t>
            </a:r>
            <a:r>
              <a:rPr lang="en-US" sz="3200" b="1" dirty="0"/>
              <a:t>(</a:t>
            </a:r>
            <a:r>
              <a:rPr lang="en-US" sz="3200" b="1" i="1" dirty="0"/>
              <a:t>z</a:t>
            </a:r>
            <a:r>
              <a:rPr lang="en-US" sz="3200" b="1" dirty="0"/>
              <a:t>)</a:t>
            </a: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2217DA-C3F0-412D-AEA9-021BC81D72E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CONVOLUTION EXAMPLE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4171950"/>
          </a:xfrm>
        </p:spPr>
        <p:txBody>
          <a:bodyPr/>
          <a:lstStyle/>
          <a:p>
            <a:r>
              <a:rPr lang="en-US" smtClean="0"/>
              <a:t>Finite-Length input x[n]</a:t>
            </a:r>
          </a:p>
          <a:p>
            <a:r>
              <a:rPr lang="en-US" smtClean="0"/>
              <a:t>FIR Filter (L=4)</a:t>
            </a:r>
          </a:p>
        </p:txBody>
      </p:sp>
      <p:pic>
        <p:nvPicPr>
          <p:cNvPr id="32775" name="Picture 6" descr="example-7.5-2.gif                                              0000953C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971800"/>
            <a:ext cx="89281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5715000" y="2438400"/>
            <a:ext cx="2652713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MULTIPLY</a:t>
            </a:r>
          </a:p>
          <a:p>
            <a:r>
              <a:rPr lang="en-US" b="1">
                <a:latin typeface="Arial" charset="0"/>
              </a:rPr>
              <a:t>Z-TRANSFORMS</a:t>
            </a:r>
            <a:endParaRPr lang="en-US" i="1">
              <a:latin typeface="Arial" charset="0"/>
            </a:endParaRP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7086600" y="5791200"/>
            <a:ext cx="1198563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y</a:t>
            </a:r>
            <a:r>
              <a:rPr lang="en-US" b="1"/>
              <a:t>[</a:t>
            </a:r>
            <a:r>
              <a:rPr lang="en-US" b="1" i="1"/>
              <a:t>n</a:t>
            </a:r>
            <a:r>
              <a:rPr lang="en-US" b="1"/>
              <a:t>] = ?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63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63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A92A97-BC0A-4423-A925-D13C49C333C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Z-Transform Property:</a:t>
            </a:r>
            <a:br>
              <a:rPr lang="en-US" smtClean="0"/>
            </a:br>
            <a:r>
              <a:rPr lang="en-US" smtClean="0"/>
              <a:t>CASCADE EQUIVALENT</a:t>
            </a:r>
          </a:p>
        </p:txBody>
      </p:sp>
      <p:sp>
        <p:nvSpPr>
          <p:cNvPr id="16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smtClean="0"/>
              <a:t>Multiply the System Functions</a:t>
            </a:r>
          </a:p>
        </p:txBody>
      </p:sp>
      <p:grpSp>
        <p:nvGrpSpPr>
          <p:cNvPr id="16395" name="Group 51"/>
          <p:cNvGrpSpPr>
            <a:grpSpLocks/>
          </p:cNvGrpSpPr>
          <p:nvPr/>
        </p:nvGrpSpPr>
        <p:grpSpPr bwMode="auto">
          <a:xfrm>
            <a:off x="685800" y="2743200"/>
            <a:ext cx="6858000" cy="914400"/>
            <a:chOff x="432" y="1728"/>
            <a:chExt cx="4320" cy="576"/>
          </a:xfrm>
        </p:grpSpPr>
        <p:sp>
          <p:nvSpPr>
            <p:cNvPr id="16405" name="Rectangle 28"/>
            <p:cNvSpPr>
              <a:spLocks noChangeArrowheads="1"/>
            </p:cNvSpPr>
            <p:nvPr/>
          </p:nvSpPr>
          <p:spPr bwMode="auto">
            <a:xfrm>
              <a:off x="1104" y="1728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16406" name="Line 29"/>
            <p:cNvSpPr>
              <a:spLocks noChangeShapeType="1"/>
            </p:cNvSpPr>
            <p:nvPr/>
          </p:nvSpPr>
          <p:spPr bwMode="auto">
            <a:xfrm>
              <a:off x="480" y="201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30"/>
            <p:cNvSpPr>
              <a:spLocks noChangeShapeType="1"/>
            </p:cNvSpPr>
            <p:nvPr/>
          </p:nvSpPr>
          <p:spPr bwMode="auto">
            <a:xfrm>
              <a:off x="2304" y="201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Rectangle 32"/>
            <p:cNvSpPr>
              <a:spLocks noChangeArrowheads="1"/>
            </p:cNvSpPr>
            <p:nvPr/>
          </p:nvSpPr>
          <p:spPr bwMode="auto">
            <a:xfrm>
              <a:off x="432" y="1728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16388" name="Object 4"/>
            <p:cNvGraphicFramePr>
              <a:graphicFrameLocks noChangeAspect="1"/>
            </p:cNvGraphicFramePr>
            <p:nvPr/>
          </p:nvGraphicFramePr>
          <p:xfrm>
            <a:off x="1267" y="1795"/>
            <a:ext cx="918" cy="489"/>
          </p:xfrm>
          <a:graphic>
            <a:graphicData uri="http://schemas.openxmlformats.org/presentationml/2006/ole">
              <p:oleObj spid="_x0000_s16388" name="Equation" r:id="rId3" imgW="406080" imgH="215640" progId="Equation.3">
                <p:embed/>
              </p:oleObj>
            </a:graphicData>
          </a:graphic>
        </p:graphicFrame>
        <p:sp>
          <p:nvSpPr>
            <p:cNvPr id="16409" name="Rectangle 34"/>
            <p:cNvSpPr>
              <a:spLocks noChangeArrowheads="1"/>
            </p:cNvSpPr>
            <p:nvPr/>
          </p:nvSpPr>
          <p:spPr bwMode="auto">
            <a:xfrm>
              <a:off x="2928" y="1728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16410" name="Line 36"/>
            <p:cNvSpPr>
              <a:spLocks noChangeShapeType="1"/>
            </p:cNvSpPr>
            <p:nvPr/>
          </p:nvSpPr>
          <p:spPr bwMode="auto">
            <a:xfrm>
              <a:off x="4128" y="201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Rectangle 37"/>
            <p:cNvSpPr>
              <a:spLocks noChangeArrowheads="1"/>
            </p:cNvSpPr>
            <p:nvPr/>
          </p:nvSpPr>
          <p:spPr bwMode="auto">
            <a:xfrm>
              <a:off x="4316" y="1728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3077" y="1795"/>
            <a:ext cx="947" cy="489"/>
          </p:xfrm>
          <a:graphic>
            <a:graphicData uri="http://schemas.openxmlformats.org/presentationml/2006/ole">
              <p:oleObj spid="_x0000_s16389" name="Equation" r:id="rId4" imgW="419040" imgH="215640" progId="Equation.3">
                <p:embed/>
              </p:oleObj>
            </a:graphicData>
          </a:graphic>
        </p:graphicFrame>
      </p:grpSp>
      <p:graphicFrame>
        <p:nvGraphicFramePr>
          <p:cNvPr id="275456" name="Object 2"/>
          <p:cNvGraphicFramePr>
            <a:graphicFrameLocks noChangeAspect="1"/>
          </p:cNvGraphicFramePr>
          <p:nvPr/>
        </p:nvGraphicFramePr>
        <p:xfrm>
          <a:off x="3649663" y="5287963"/>
          <a:ext cx="4510087" cy="774700"/>
        </p:xfrm>
        <a:graphic>
          <a:graphicData uri="http://schemas.openxmlformats.org/presentationml/2006/ole">
            <p:oleObj spid="_x0000_s16386" name="Equation" r:id="rId5" imgW="1257120" imgH="215640" progId="Equation.3">
              <p:embed/>
            </p:oleObj>
          </a:graphicData>
        </a:graphic>
      </p:graphicFrame>
      <p:grpSp>
        <p:nvGrpSpPr>
          <p:cNvPr id="16396" name="Group 52"/>
          <p:cNvGrpSpPr>
            <a:grpSpLocks/>
          </p:cNvGrpSpPr>
          <p:nvPr/>
        </p:nvGrpSpPr>
        <p:grpSpPr bwMode="auto">
          <a:xfrm>
            <a:off x="533400" y="2514600"/>
            <a:ext cx="6172200" cy="3441700"/>
            <a:chOff x="336" y="1584"/>
            <a:chExt cx="3888" cy="2168"/>
          </a:xfrm>
        </p:grpSpPr>
        <p:sp>
          <p:nvSpPr>
            <p:cNvPr id="16397" name="Rectangle 9"/>
            <p:cNvSpPr>
              <a:spLocks noChangeArrowheads="1"/>
            </p:cNvSpPr>
            <p:nvPr/>
          </p:nvSpPr>
          <p:spPr bwMode="auto">
            <a:xfrm>
              <a:off x="2112" y="2544"/>
              <a:ext cx="1200" cy="576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16398" name="Line 10"/>
            <p:cNvSpPr>
              <a:spLocks noChangeShapeType="1"/>
            </p:cNvSpPr>
            <p:nvPr/>
          </p:nvSpPr>
          <p:spPr bwMode="auto">
            <a:xfrm>
              <a:off x="1488" y="283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11"/>
            <p:cNvSpPr>
              <a:spLocks noChangeShapeType="1"/>
            </p:cNvSpPr>
            <p:nvPr/>
          </p:nvSpPr>
          <p:spPr bwMode="auto">
            <a:xfrm>
              <a:off x="3312" y="283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Rectangle 12"/>
            <p:cNvSpPr>
              <a:spLocks noChangeArrowheads="1"/>
            </p:cNvSpPr>
            <p:nvPr/>
          </p:nvSpPr>
          <p:spPr bwMode="auto">
            <a:xfrm>
              <a:off x="3408" y="2544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16401" name="Rectangle 13"/>
            <p:cNvSpPr>
              <a:spLocks noChangeArrowheads="1"/>
            </p:cNvSpPr>
            <p:nvPr/>
          </p:nvSpPr>
          <p:spPr bwMode="auto">
            <a:xfrm>
              <a:off x="1584" y="2544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2318" y="2625"/>
            <a:ext cx="833" cy="460"/>
          </p:xfrm>
          <a:graphic>
            <a:graphicData uri="http://schemas.openxmlformats.org/presentationml/2006/ole">
              <p:oleObj spid="_x0000_s16387" name="Equation" r:id="rId6" imgW="368280" imgH="203040" progId="Equation.3">
                <p:embed/>
              </p:oleObj>
            </a:graphicData>
          </a:graphic>
        </p:graphicFrame>
        <p:sp>
          <p:nvSpPr>
            <p:cNvPr id="16402" name="Line 44"/>
            <p:cNvSpPr>
              <a:spLocks noChangeShapeType="1"/>
            </p:cNvSpPr>
            <p:nvPr/>
          </p:nvSpPr>
          <p:spPr bwMode="auto">
            <a:xfrm flipV="1">
              <a:off x="1728" y="3072"/>
              <a:ext cx="33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Text Box 45"/>
            <p:cNvSpPr txBox="1">
              <a:spLocks noChangeArrowheads="1"/>
            </p:cNvSpPr>
            <p:nvPr/>
          </p:nvSpPr>
          <p:spPr bwMode="auto">
            <a:xfrm>
              <a:off x="336" y="3216"/>
              <a:ext cx="1426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EQUIVALENT</a:t>
              </a:r>
            </a:p>
            <a:p>
              <a:r>
                <a:rPr lang="en-US" b="1"/>
                <a:t>SYSTEM</a:t>
              </a:r>
              <a:endParaRPr lang="en-US" i="1"/>
            </a:p>
          </p:txBody>
        </p:sp>
        <p:sp>
          <p:nvSpPr>
            <p:cNvPr id="16404" name="Rectangle 48"/>
            <p:cNvSpPr>
              <a:spLocks noChangeArrowheads="1"/>
            </p:cNvSpPr>
            <p:nvPr/>
          </p:nvSpPr>
          <p:spPr bwMode="auto">
            <a:xfrm>
              <a:off x="1008" y="1584"/>
              <a:ext cx="3216" cy="816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74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74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28CD4-1F77-4E5D-995B-4839BE20AA6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74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CASCADE EXAMPLE</a:t>
            </a:r>
          </a:p>
        </p:txBody>
      </p:sp>
      <p:grpSp>
        <p:nvGrpSpPr>
          <p:cNvPr id="17423" name="Group 28"/>
          <p:cNvGrpSpPr>
            <a:grpSpLocks/>
          </p:cNvGrpSpPr>
          <p:nvPr/>
        </p:nvGrpSpPr>
        <p:grpSpPr bwMode="auto">
          <a:xfrm>
            <a:off x="2362200" y="3933825"/>
            <a:ext cx="3886200" cy="942975"/>
            <a:chOff x="1488" y="2478"/>
            <a:chExt cx="2448" cy="594"/>
          </a:xfrm>
        </p:grpSpPr>
        <p:sp>
          <p:nvSpPr>
            <p:cNvPr id="17433" name="Rectangle 4"/>
            <p:cNvSpPr>
              <a:spLocks noChangeArrowheads="1"/>
            </p:cNvSpPr>
            <p:nvPr/>
          </p:nvSpPr>
          <p:spPr bwMode="auto">
            <a:xfrm>
              <a:off x="2112" y="2496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>
                <a:latin typeface="Arial" charset="0"/>
              </a:endParaRPr>
            </a:p>
          </p:txBody>
        </p:sp>
        <p:sp>
          <p:nvSpPr>
            <p:cNvPr id="17434" name="Line 5"/>
            <p:cNvSpPr>
              <a:spLocks noChangeShapeType="1"/>
            </p:cNvSpPr>
            <p:nvPr/>
          </p:nvSpPr>
          <p:spPr bwMode="auto">
            <a:xfrm>
              <a:off x="1488" y="278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6"/>
            <p:cNvSpPr>
              <a:spLocks noChangeShapeType="1"/>
            </p:cNvSpPr>
            <p:nvPr/>
          </p:nvSpPr>
          <p:spPr bwMode="auto">
            <a:xfrm>
              <a:off x="3312" y="278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7"/>
            <p:cNvSpPr>
              <a:spLocks noChangeArrowheads="1"/>
            </p:cNvSpPr>
            <p:nvPr/>
          </p:nvSpPr>
          <p:spPr bwMode="auto">
            <a:xfrm>
              <a:off x="3408" y="2478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17437" name="Rectangle 8"/>
            <p:cNvSpPr>
              <a:spLocks noChangeArrowheads="1"/>
            </p:cNvSpPr>
            <p:nvPr/>
          </p:nvSpPr>
          <p:spPr bwMode="auto">
            <a:xfrm>
              <a:off x="1488" y="2478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17418" name="Object 10"/>
            <p:cNvGraphicFramePr>
              <a:graphicFrameLocks noChangeAspect="1"/>
            </p:cNvGraphicFramePr>
            <p:nvPr/>
          </p:nvGraphicFramePr>
          <p:xfrm>
            <a:off x="2304" y="2564"/>
            <a:ext cx="833" cy="460"/>
          </p:xfrm>
          <a:graphic>
            <a:graphicData uri="http://schemas.openxmlformats.org/presentationml/2006/ole">
              <p:oleObj spid="_x0000_s17418" name="Equation" r:id="rId3" imgW="368280" imgH="203040" progId="Equation.3">
                <p:embed/>
              </p:oleObj>
            </a:graphicData>
          </a:graphic>
        </p:graphicFrame>
      </p:grpSp>
      <p:grpSp>
        <p:nvGrpSpPr>
          <p:cNvPr id="17424" name="Group 29"/>
          <p:cNvGrpSpPr>
            <a:grpSpLocks/>
          </p:cNvGrpSpPr>
          <p:nvPr/>
        </p:nvGrpSpPr>
        <p:grpSpPr bwMode="auto">
          <a:xfrm>
            <a:off x="838200" y="1571625"/>
            <a:ext cx="6781800" cy="942975"/>
            <a:chOff x="528" y="990"/>
            <a:chExt cx="4272" cy="594"/>
          </a:xfrm>
        </p:grpSpPr>
        <p:sp>
          <p:nvSpPr>
            <p:cNvPr id="17425" name="Rectangle 15"/>
            <p:cNvSpPr>
              <a:spLocks noChangeArrowheads="1"/>
            </p:cNvSpPr>
            <p:nvPr/>
          </p:nvSpPr>
          <p:spPr bwMode="auto">
            <a:xfrm>
              <a:off x="1152" y="1008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>
                <a:latin typeface="Arial" charset="0"/>
              </a:endParaRPr>
            </a:p>
          </p:txBody>
        </p:sp>
        <p:sp>
          <p:nvSpPr>
            <p:cNvPr id="17426" name="Line 16"/>
            <p:cNvSpPr>
              <a:spLocks noChangeShapeType="1"/>
            </p:cNvSpPr>
            <p:nvPr/>
          </p:nvSpPr>
          <p:spPr bwMode="auto">
            <a:xfrm>
              <a:off x="528" y="129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7"/>
            <p:cNvSpPr>
              <a:spLocks noChangeShapeType="1"/>
            </p:cNvSpPr>
            <p:nvPr/>
          </p:nvSpPr>
          <p:spPr bwMode="auto">
            <a:xfrm>
              <a:off x="2352" y="129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18"/>
            <p:cNvSpPr>
              <a:spLocks noChangeArrowheads="1"/>
            </p:cNvSpPr>
            <p:nvPr/>
          </p:nvSpPr>
          <p:spPr bwMode="auto">
            <a:xfrm>
              <a:off x="528" y="990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1315" y="1075"/>
            <a:ext cx="919" cy="489"/>
          </p:xfrm>
          <a:graphic>
            <a:graphicData uri="http://schemas.openxmlformats.org/presentationml/2006/ole">
              <p:oleObj spid="_x0000_s17416" name="Equation" r:id="rId4" imgW="406080" imgH="215640" progId="Equation.3">
                <p:embed/>
              </p:oleObj>
            </a:graphicData>
          </a:graphic>
        </p:graphicFrame>
        <p:sp>
          <p:nvSpPr>
            <p:cNvPr id="17429" name="Rectangle 20"/>
            <p:cNvSpPr>
              <a:spLocks noChangeArrowheads="1"/>
            </p:cNvSpPr>
            <p:nvPr/>
          </p:nvSpPr>
          <p:spPr bwMode="auto">
            <a:xfrm>
              <a:off x="2976" y="1008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>
                <a:latin typeface="Arial" charset="0"/>
              </a:endParaRPr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>
              <a:off x="4176" y="129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Rectangle 22"/>
            <p:cNvSpPr>
              <a:spLocks noChangeArrowheads="1"/>
            </p:cNvSpPr>
            <p:nvPr/>
          </p:nvSpPr>
          <p:spPr bwMode="auto">
            <a:xfrm>
              <a:off x="4272" y="990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17417" name="Object 9"/>
            <p:cNvGraphicFramePr>
              <a:graphicFrameLocks noChangeAspect="1"/>
            </p:cNvGraphicFramePr>
            <p:nvPr/>
          </p:nvGraphicFramePr>
          <p:xfrm>
            <a:off x="3125" y="1075"/>
            <a:ext cx="947" cy="489"/>
          </p:xfrm>
          <a:graphic>
            <a:graphicData uri="http://schemas.openxmlformats.org/presentationml/2006/ole">
              <p:oleObj spid="_x0000_s17417" name="Equation" r:id="rId5" imgW="419040" imgH="215640" progId="Equation.3">
                <p:embed/>
              </p:oleObj>
            </a:graphicData>
          </a:graphic>
        </p:graphicFrame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2400" y="990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w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</p:grpSp>
      <p:graphicFrame>
        <p:nvGraphicFramePr>
          <p:cNvPr id="276480" name="Object 2"/>
          <p:cNvGraphicFramePr>
            <a:graphicFrameLocks noChangeAspect="1"/>
          </p:cNvGraphicFramePr>
          <p:nvPr/>
        </p:nvGraphicFramePr>
        <p:xfrm>
          <a:off x="6172200" y="3200400"/>
          <a:ext cx="2660650" cy="674688"/>
        </p:xfrm>
        <a:graphic>
          <a:graphicData uri="http://schemas.openxmlformats.org/presentationml/2006/ole">
            <p:oleObj spid="_x0000_s17410" name="Equation" r:id="rId6" imgW="952200" imgH="241200" progId="Equation.3">
              <p:embed/>
            </p:oleObj>
          </a:graphicData>
        </a:graphic>
      </p:graphicFrame>
      <p:graphicFrame>
        <p:nvGraphicFramePr>
          <p:cNvPr id="276481" name="Object 3"/>
          <p:cNvGraphicFramePr>
            <a:graphicFrameLocks noChangeAspect="1"/>
          </p:cNvGraphicFramePr>
          <p:nvPr/>
        </p:nvGraphicFramePr>
        <p:xfrm>
          <a:off x="304800" y="3135313"/>
          <a:ext cx="2589213" cy="674687"/>
        </p:xfrm>
        <a:graphic>
          <a:graphicData uri="http://schemas.openxmlformats.org/presentationml/2006/ole">
            <p:oleObj spid="_x0000_s17411" name="Equation" r:id="rId7" imgW="927000" imgH="241200" progId="Equation.3">
              <p:embed/>
            </p:oleObj>
          </a:graphicData>
        </a:graphic>
      </p:graphicFrame>
      <p:graphicFrame>
        <p:nvGraphicFramePr>
          <p:cNvPr id="276482" name="Object 4"/>
          <p:cNvGraphicFramePr>
            <a:graphicFrameLocks noChangeAspect="1"/>
          </p:cNvGraphicFramePr>
          <p:nvPr/>
        </p:nvGraphicFramePr>
        <p:xfrm>
          <a:off x="1524000" y="4953000"/>
          <a:ext cx="6019800" cy="715963"/>
        </p:xfrm>
        <a:graphic>
          <a:graphicData uri="http://schemas.openxmlformats.org/presentationml/2006/ole">
            <p:oleObj spid="_x0000_s17412" name="Equation" r:id="rId8" imgW="2031840" imgH="241200" progId="Equation.3">
              <p:embed/>
            </p:oleObj>
          </a:graphicData>
        </a:graphic>
      </p:graphicFrame>
      <p:graphicFrame>
        <p:nvGraphicFramePr>
          <p:cNvPr id="276483" name="Object 5"/>
          <p:cNvGraphicFramePr>
            <a:graphicFrameLocks noChangeAspect="1"/>
          </p:cNvGraphicFramePr>
          <p:nvPr/>
        </p:nvGraphicFramePr>
        <p:xfrm>
          <a:off x="2895600" y="5791200"/>
          <a:ext cx="3951288" cy="603250"/>
        </p:xfrm>
        <a:graphic>
          <a:graphicData uri="http://schemas.openxmlformats.org/presentationml/2006/ole">
            <p:oleObj spid="_x0000_s17413" name="Equation" r:id="rId9" imgW="1333440" imgH="203040" progId="Equation.3">
              <p:embed/>
            </p:oleObj>
          </a:graphicData>
        </a:graphic>
      </p:graphicFrame>
      <p:graphicFrame>
        <p:nvGraphicFramePr>
          <p:cNvPr id="276484" name="Object 6"/>
          <p:cNvGraphicFramePr>
            <a:graphicFrameLocks noChangeAspect="1"/>
          </p:cNvGraphicFramePr>
          <p:nvPr/>
        </p:nvGraphicFramePr>
        <p:xfrm>
          <a:off x="304800" y="2514600"/>
          <a:ext cx="3657600" cy="563563"/>
        </p:xfrm>
        <a:graphic>
          <a:graphicData uri="http://schemas.openxmlformats.org/presentationml/2006/ole">
            <p:oleObj spid="_x0000_s17414" name="Equation" r:id="rId10" imgW="1320480" imgH="203040" progId="Equation.3">
              <p:embed/>
            </p:oleObj>
          </a:graphicData>
        </a:graphic>
      </p:graphicFrame>
      <p:graphicFrame>
        <p:nvGraphicFramePr>
          <p:cNvPr id="276485" name="Object 7"/>
          <p:cNvGraphicFramePr>
            <a:graphicFrameLocks noChangeAspect="1"/>
          </p:cNvGraphicFramePr>
          <p:nvPr/>
        </p:nvGraphicFramePr>
        <p:xfrm>
          <a:off x="4965700" y="2543175"/>
          <a:ext cx="3873500" cy="581025"/>
        </p:xfrm>
        <a:graphic>
          <a:graphicData uri="http://schemas.openxmlformats.org/presentationml/2006/ole">
            <p:oleObj spid="_x0000_s17415" name="Equation" r:id="rId11" imgW="135864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84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84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0E3580-DD77-4B05-BE51-DE05F0D8A444}" type="slidenum">
              <a:rPr lang="en-US" smtClean="0"/>
              <a:pPr/>
              <a:t>26</a:t>
            </a:fld>
            <a:endParaRPr lang="en-US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74625" y="2286000"/>
          <a:ext cx="4756150" cy="3833813"/>
        </p:xfrm>
        <a:graphic>
          <a:graphicData uri="http://schemas.openxmlformats.org/presentationml/2006/ole">
            <p:oleObj spid="_x0000_s18434" name="Equation" r:id="rId3" imgW="1371600" imgH="1104840" progId="Equation.3">
              <p:embed/>
            </p:oleObj>
          </a:graphicData>
        </a:graphic>
      </p:graphicFrame>
      <p:sp>
        <p:nvSpPr>
          <p:cNvPr id="184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r>
              <a:rPr lang="en-US" smtClean="0"/>
              <a:t>Frequency Response from H(z)</a:t>
            </a:r>
          </a:p>
        </p:txBody>
      </p:sp>
      <p:sp>
        <p:nvSpPr>
          <p:cNvPr id="184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Same Form:</a:t>
            </a: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5368925" y="5715000"/>
            <a:ext cx="339407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SAME COEFFICIENTS</a:t>
            </a: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86200" y="1260605"/>
            <a:ext cx="4865057" cy="3844794"/>
            <a:chOff x="2400" y="1091"/>
            <a:chExt cx="2932" cy="2125"/>
          </a:xfrm>
        </p:grpSpPr>
        <p:graphicFrame>
          <p:nvGraphicFramePr>
            <p:cNvPr id="18436" name="Object 4"/>
            <p:cNvGraphicFramePr>
              <a:graphicFrameLocks noChangeAspect="1"/>
            </p:cNvGraphicFramePr>
            <p:nvPr/>
          </p:nvGraphicFramePr>
          <p:xfrm>
            <a:off x="3451" y="1091"/>
            <a:ext cx="1881" cy="835"/>
          </p:xfrm>
          <a:graphic>
            <a:graphicData uri="http://schemas.openxmlformats.org/presentationml/2006/ole">
              <p:oleObj spid="_x0000_s18436" name="Equation" r:id="rId4" imgW="457200" imgH="203040" progId="Equation.3">
                <p:embed/>
              </p:oleObj>
            </a:graphicData>
          </a:graphic>
        </p:graphicFrame>
        <p:sp>
          <p:nvSpPr>
            <p:cNvPr id="18444" name="Freeform 12"/>
            <p:cNvSpPr>
              <a:spLocks/>
            </p:cNvSpPr>
            <p:nvPr/>
          </p:nvSpPr>
          <p:spPr bwMode="auto">
            <a:xfrm>
              <a:off x="2400" y="1607"/>
              <a:ext cx="1104" cy="1609"/>
            </a:xfrm>
            <a:custGeom>
              <a:avLst/>
              <a:gdLst>
                <a:gd name="T0" fmla="*/ 1104 w 1104"/>
                <a:gd name="T1" fmla="*/ 121 h 1609"/>
                <a:gd name="T2" fmla="*/ 816 w 1104"/>
                <a:gd name="T3" fmla="*/ 169 h 1609"/>
                <a:gd name="T4" fmla="*/ 192 w 1104"/>
                <a:gd name="T5" fmla="*/ 1129 h 1609"/>
                <a:gd name="T6" fmla="*/ 0 w 1104"/>
                <a:gd name="T7" fmla="*/ 1609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1609"/>
                <a:gd name="T14" fmla="*/ 1104 w 110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1609">
                  <a:moveTo>
                    <a:pt x="1104" y="121"/>
                  </a:moveTo>
                  <a:cubicBezTo>
                    <a:pt x="1036" y="60"/>
                    <a:pt x="968" y="0"/>
                    <a:pt x="816" y="169"/>
                  </a:cubicBezTo>
                  <a:cubicBezTo>
                    <a:pt x="663" y="337"/>
                    <a:pt x="327" y="889"/>
                    <a:pt x="192" y="1129"/>
                  </a:cubicBezTo>
                  <a:cubicBezTo>
                    <a:pt x="56" y="1368"/>
                    <a:pt x="28" y="1488"/>
                    <a:pt x="0" y="1609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63521" name="Object 3"/>
          <p:cNvGraphicFramePr>
            <a:graphicFrameLocks noChangeAspect="1"/>
          </p:cNvGraphicFramePr>
          <p:nvPr/>
        </p:nvGraphicFramePr>
        <p:xfrm>
          <a:off x="5376863" y="3271838"/>
          <a:ext cx="3478212" cy="2290762"/>
        </p:xfrm>
        <a:graphic>
          <a:graphicData uri="http://schemas.openxmlformats.org/presentationml/2006/ole">
            <p:oleObj spid="_x0000_s18435" name="Equation" r:id="rId5" imgW="1002960" imgH="660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AAA091-CF42-4FB3-B7D7-8C2080560B7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914400"/>
          </a:xfrm>
        </p:spPr>
        <p:txBody>
          <a:bodyPr/>
          <a:lstStyle/>
          <a:p>
            <a:r>
              <a:rPr lang="en-US" smtClean="0"/>
              <a:t>Frequency Response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28950"/>
            <a:ext cx="8178800" cy="1238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FREQUENCY RESPONSE is H(z) evaluated on the unit circle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EXAMPLE: First Difference {1, -1}</a:t>
            </a:r>
            <a:endParaRPr lang="en-US" sz="2400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484313" y="1708150"/>
          <a:ext cx="5375275" cy="1130300"/>
        </p:xfrm>
        <a:graphic>
          <a:graphicData uri="http://schemas.openxmlformats.org/presentationml/2006/ole">
            <p:oleObj spid="_x0000_s19458" name="Equation" r:id="rId3" imgW="1206360" imgH="253800" progId="Equation.3">
              <p:embed/>
            </p:oleObj>
          </a:graphicData>
        </a:graphic>
      </p:graphicFrame>
      <p:graphicFrame>
        <p:nvGraphicFramePr>
          <p:cNvPr id="367617" name="Object 3"/>
          <p:cNvGraphicFramePr>
            <a:graphicFrameLocks noChangeAspect="1"/>
          </p:cNvGraphicFramePr>
          <p:nvPr/>
        </p:nvGraphicFramePr>
        <p:xfrm>
          <a:off x="601663" y="4510088"/>
          <a:ext cx="7940675" cy="2043112"/>
        </p:xfrm>
        <a:graphic>
          <a:graphicData uri="http://schemas.openxmlformats.org/presentationml/2006/ole">
            <p:oleObj spid="_x0000_s19459" name="Equation" r:id="rId4" imgW="187956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048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4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E75326-1967-4762-8730-020EBE7BFCD9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20486" name="Picture 2" descr="unit-circle-in-z.gif                                           0000968BJKL-2                          B0CAADC9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74788"/>
            <a:ext cx="5867400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5370513" y="3352800"/>
            <a:ext cx="3621087" cy="461963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ANGLE is FREQUENCY</a:t>
            </a:r>
            <a:endParaRPr lang="en-US" sz="3200" i="1">
              <a:solidFill>
                <a:srgbClr val="FF0000"/>
              </a:solidFill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984250" y="128588"/>
          <a:ext cx="5500688" cy="1222375"/>
        </p:xfrm>
        <a:graphic>
          <a:graphicData uri="http://schemas.openxmlformats.org/presentationml/2006/ole">
            <p:oleObj spid="_x0000_s20482" name="Equation" r:id="rId4" imgW="1257120" imgH="2793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15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15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282502-20A3-4DD1-9A64-45D0B384ACEF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“TRANSFORM” EXAMPLE</a:t>
            </a:r>
          </a:p>
        </p:txBody>
      </p:sp>
      <p:sp>
        <p:nvSpPr>
          <p:cNvPr id="215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Equivalent Representations</a:t>
            </a:r>
          </a:p>
        </p:txBody>
      </p:sp>
      <p:sp>
        <p:nvSpPr>
          <p:cNvPr id="21514" name="Rectangle 4"/>
          <p:cNvSpPr>
            <a:spLocks noChangeArrowheads="1"/>
          </p:cNvSpPr>
          <p:nvPr/>
        </p:nvSpPr>
        <p:spPr bwMode="auto">
          <a:xfrm>
            <a:off x="1371600" y="2743200"/>
            <a:ext cx="3581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21515" name="Line 7"/>
          <p:cNvSpPr>
            <a:spLocks noChangeShapeType="1"/>
          </p:cNvSpPr>
          <p:nvPr/>
        </p:nvSpPr>
        <p:spPr bwMode="auto">
          <a:xfrm>
            <a:off x="3810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8"/>
          <p:cNvSpPr>
            <a:spLocks noChangeShapeType="1"/>
          </p:cNvSpPr>
          <p:nvPr/>
        </p:nvSpPr>
        <p:spPr bwMode="auto">
          <a:xfrm>
            <a:off x="49530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105400" y="27432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y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33400" y="27432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21519" name="Rectangle 27"/>
          <p:cNvSpPr>
            <a:spLocks noChangeArrowheads="1"/>
          </p:cNvSpPr>
          <p:nvPr/>
        </p:nvSpPr>
        <p:spPr bwMode="auto">
          <a:xfrm>
            <a:off x="1371600" y="4495800"/>
            <a:ext cx="35052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21520" name="Line 30"/>
          <p:cNvSpPr>
            <a:spLocks noChangeShapeType="1"/>
          </p:cNvSpPr>
          <p:nvPr/>
        </p:nvSpPr>
        <p:spPr bwMode="auto">
          <a:xfrm>
            <a:off x="381000" y="4953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31"/>
          <p:cNvSpPr>
            <a:spLocks noChangeShapeType="1"/>
          </p:cNvSpPr>
          <p:nvPr/>
        </p:nvSpPr>
        <p:spPr bwMode="auto">
          <a:xfrm>
            <a:off x="4876800" y="4953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36"/>
          <p:cNvSpPr>
            <a:spLocks noChangeArrowheads="1"/>
          </p:cNvSpPr>
          <p:nvPr/>
        </p:nvSpPr>
        <p:spPr bwMode="auto">
          <a:xfrm>
            <a:off x="5029200" y="44958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y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21523" name="Rectangle 37"/>
          <p:cNvSpPr>
            <a:spLocks noChangeArrowheads="1"/>
          </p:cNvSpPr>
          <p:nvPr/>
        </p:nvSpPr>
        <p:spPr bwMode="auto">
          <a:xfrm>
            <a:off x="533400" y="44958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21524" name="Line 38"/>
          <p:cNvSpPr>
            <a:spLocks noChangeShapeType="1"/>
          </p:cNvSpPr>
          <p:nvPr/>
        </p:nvSpPr>
        <p:spPr bwMode="auto">
          <a:xfrm>
            <a:off x="76200" y="5715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39"/>
          <p:cNvSpPr>
            <a:spLocks noChangeShapeType="1"/>
          </p:cNvSpPr>
          <p:nvPr/>
        </p:nvSpPr>
        <p:spPr bwMode="auto">
          <a:xfrm flipV="1">
            <a:off x="8382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40"/>
          <p:cNvSpPr>
            <a:spLocks noChangeShapeType="1"/>
          </p:cNvSpPr>
          <p:nvPr/>
        </p:nvSpPr>
        <p:spPr bwMode="auto">
          <a:xfrm flipV="1">
            <a:off x="1066800" y="5334000"/>
            <a:ext cx="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41"/>
          <p:cNvSpPr>
            <a:spLocks noChangeShapeType="1"/>
          </p:cNvSpPr>
          <p:nvPr/>
        </p:nvSpPr>
        <p:spPr bwMode="auto">
          <a:xfrm flipV="1">
            <a:off x="609600" y="5334000"/>
            <a:ext cx="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42"/>
          <p:cNvSpPr>
            <a:spLocks noChangeShapeType="1"/>
          </p:cNvSpPr>
          <p:nvPr/>
        </p:nvSpPr>
        <p:spPr bwMode="auto">
          <a:xfrm flipV="1">
            <a:off x="1219200" y="5486400"/>
            <a:ext cx="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43"/>
          <p:cNvSpPr>
            <a:spLocks noChangeShapeType="1"/>
          </p:cNvSpPr>
          <p:nvPr/>
        </p:nvSpPr>
        <p:spPr bwMode="auto">
          <a:xfrm flipV="1">
            <a:off x="457200" y="5486400"/>
            <a:ext cx="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44"/>
          <p:cNvSpPr>
            <a:spLocks noChangeShapeType="1"/>
          </p:cNvSpPr>
          <p:nvPr/>
        </p:nvSpPr>
        <p:spPr bwMode="auto">
          <a:xfrm>
            <a:off x="4648200" y="5715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45"/>
          <p:cNvSpPr>
            <a:spLocks noChangeShapeType="1"/>
          </p:cNvSpPr>
          <p:nvPr/>
        </p:nvSpPr>
        <p:spPr bwMode="auto">
          <a:xfrm flipV="1">
            <a:off x="54102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46"/>
          <p:cNvSpPr>
            <a:spLocks noChangeShapeType="1"/>
          </p:cNvSpPr>
          <p:nvPr/>
        </p:nvSpPr>
        <p:spPr bwMode="auto">
          <a:xfrm flipV="1">
            <a:off x="5638800" y="5562600"/>
            <a:ext cx="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47"/>
          <p:cNvSpPr>
            <a:spLocks noChangeShapeType="1"/>
          </p:cNvSpPr>
          <p:nvPr/>
        </p:nvSpPr>
        <p:spPr bwMode="auto">
          <a:xfrm flipV="1">
            <a:off x="5181600" y="5562600"/>
            <a:ext cx="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Line 48"/>
          <p:cNvSpPr>
            <a:spLocks noChangeShapeType="1"/>
          </p:cNvSpPr>
          <p:nvPr/>
        </p:nvSpPr>
        <p:spPr bwMode="auto">
          <a:xfrm flipV="1">
            <a:off x="5791200" y="5334000"/>
            <a:ext cx="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Line 49"/>
          <p:cNvSpPr>
            <a:spLocks noChangeShapeType="1"/>
          </p:cNvSpPr>
          <p:nvPr/>
        </p:nvSpPr>
        <p:spPr bwMode="auto">
          <a:xfrm flipV="1">
            <a:off x="5029200" y="5334000"/>
            <a:ext cx="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Line 52"/>
          <p:cNvSpPr>
            <a:spLocks noChangeShapeType="1"/>
          </p:cNvSpPr>
          <p:nvPr/>
        </p:nvSpPr>
        <p:spPr bwMode="auto">
          <a:xfrm>
            <a:off x="3581400" y="37338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06" name="Object 53"/>
          <p:cNvGraphicFramePr>
            <a:graphicFrameLocks noChangeAspect="1"/>
          </p:cNvGraphicFramePr>
          <p:nvPr/>
        </p:nvGraphicFramePr>
        <p:xfrm>
          <a:off x="5257800" y="3470275"/>
          <a:ext cx="3810000" cy="989013"/>
        </p:xfrm>
        <a:graphic>
          <a:graphicData uri="http://schemas.openxmlformats.org/presentationml/2006/ole">
            <p:oleObj spid="_x0000_s21506" name="Equation" r:id="rId3" imgW="1422360" imgH="368280" progId="Equation.3">
              <p:embed/>
            </p:oleObj>
          </a:graphicData>
        </a:graphic>
      </p:graphicFrame>
      <p:graphicFrame>
        <p:nvGraphicFramePr>
          <p:cNvPr id="21507" name="Object 54"/>
          <p:cNvGraphicFramePr>
            <a:graphicFrameLocks noChangeAspect="1"/>
          </p:cNvGraphicFramePr>
          <p:nvPr/>
        </p:nvGraphicFramePr>
        <p:xfrm>
          <a:off x="1389063" y="4613275"/>
          <a:ext cx="3471862" cy="749300"/>
        </p:xfrm>
        <a:graphic>
          <a:graphicData uri="http://schemas.openxmlformats.org/presentationml/2006/ole">
            <p:oleObj spid="_x0000_s21507" name="Equation" r:id="rId4" imgW="1117440" imgH="241200" progId="Equation.3">
              <p:embed/>
            </p:oleObj>
          </a:graphicData>
        </a:graphic>
      </p:graphicFrame>
      <p:graphicFrame>
        <p:nvGraphicFramePr>
          <p:cNvPr id="21508" name="Object 55"/>
          <p:cNvGraphicFramePr>
            <a:graphicFrameLocks noChangeAspect="1"/>
          </p:cNvGraphicFramePr>
          <p:nvPr/>
        </p:nvGraphicFramePr>
        <p:xfrm>
          <a:off x="1447800" y="2967038"/>
          <a:ext cx="3505200" cy="538162"/>
        </p:xfrm>
        <a:graphic>
          <a:graphicData uri="http://schemas.openxmlformats.org/presentationml/2006/ole">
            <p:oleObj spid="_x0000_s21508" name="Equation" r:id="rId5" imgW="1320480" imgH="20304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97280D-56B1-4F30-9F92-1BFE3325986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Lecture:</a:t>
            </a:r>
          </a:p>
          <a:p>
            <a:pPr lvl="1"/>
            <a:r>
              <a:rPr lang="en-US" dirty="0" smtClean="0"/>
              <a:t>Chapter 9, Sects 9-1 through 9-5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Reading:</a:t>
            </a:r>
          </a:p>
          <a:p>
            <a:pPr lvl="1"/>
            <a:r>
              <a:rPr lang="en-US" dirty="0" smtClean="0"/>
              <a:t>Recitation: </a:t>
            </a:r>
            <a:r>
              <a:rPr lang="en-US" sz="2400" dirty="0" smtClean="0"/>
              <a:t>CASCADING SYSTEMS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25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25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FA90A6-DEBB-4E64-8997-03890CCF380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2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Z-TRANSFORM IDEA</a:t>
            </a:r>
          </a:p>
        </p:txBody>
      </p:sp>
      <p:sp>
        <p:nvSpPr>
          <p:cNvPr id="225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smtClean="0"/>
              <a:t>POLYNOMIAL</a:t>
            </a:r>
            <a:r>
              <a:rPr lang="en-US" smtClean="0"/>
              <a:t> REPRESENTATION</a:t>
            </a:r>
          </a:p>
        </p:txBody>
      </p:sp>
      <p:sp>
        <p:nvSpPr>
          <p:cNvPr id="22538" name="Rectangle 4"/>
          <p:cNvSpPr>
            <a:spLocks noChangeArrowheads="1"/>
          </p:cNvSpPr>
          <p:nvPr/>
        </p:nvSpPr>
        <p:spPr bwMode="auto">
          <a:xfrm>
            <a:off x="2590800" y="2743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22539" name="Line 5"/>
          <p:cNvSpPr>
            <a:spLocks noChangeShapeType="1"/>
          </p:cNvSpPr>
          <p:nvPr/>
        </p:nvSpPr>
        <p:spPr bwMode="auto">
          <a:xfrm>
            <a:off x="16002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6"/>
          <p:cNvSpPr>
            <a:spLocks noChangeShapeType="1"/>
          </p:cNvSpPr>
          <p:nvPr/>
        </p:nvSpPr>
        <p:spPr bwMode="auto">
          <a:xfrm>
            <a:off x="44958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7"/>
          <p:cNvSpPr>
            <a:spLocks noChangeArrowheads="1"/>
          </p:cNvSpPr>
          <p:nvPr/>
        </p:nvSpPr>
        <p:spPr bwMode="auto">
          <a:xfrm>
            <a:off x="4648200" y="27432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y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22542" name="Rectangle 8"/>
          <p:cNvSpPr>
            <a:spLocks noChangeArrowheads="1"/>
          </p:cNvSpPr>
          <p:nvPr/>
        </p:nvSpPr>
        <p:spPr bwMode="auto">
          <a:xfrm>
            <a:off x="1752600" y="27432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22543" name="Rectangle 9"/>
          <p:cNvSpPr>
            <a:spLocks noChangeArrowheads="1"/>
          </p:cNvSpPr>
          <p:nvPr/>
        </p:nvSpPr>
        <p:spPr bwMode="auto">
          <a:xfrm>
            <a:off x="2590800" y="44958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22544" name="Line 10"/>
          <p:cNvSpPr>
            <a:spLocks noChangeShapeType="1"/>
          </p:cNvSpPr>
          <p:nvPr/>
        </p:nvSpPr>
        <p:spPr bwMode="auto">
          <a:xfrm>
            <a:off x="1600200" y="4953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1"/>
          <p:cNvSpPr>
            <a:spLocks noChangeShapeType="1"/>
          </p:cNvSpPr>
          <p:nvPr/>
        </p:nvSpPr>
        <p:spPr bwMode="auto">
          <a:xfrm>
            <a:off x="4495800" y="4953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Rectangle 12"/>
          <p:cNvSpPr>
            <a:spLocks noChangeArrowheads="1"/>
          </p:cNvSpPr>
          <p:nvPr/>
        </p:nvSpPr>
        <p:spPr bwMode="auto">
          <a:xfrm>
            <a:off x="4648200" y="44958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y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22547" name="Rectangle 13"/>
          <p:cNvSpPr>
            <a:spLocks noChangeArrowheads="1"/>
          </p:cNvSpPr>
          <p:nvPr/>
        </p:nvSpPr>
        <p:spPr bwMode="auto">
          <a:xfrm>
            <a:off x="1752600" y="44958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22548" name="Line 14"/>
          <p:cNvSpPr>
            <a:spLocks noChangeShapeType="1"/>
          </p:cNvSpPr>
          <p:nvPr/>
        </p:nvSpPr>
        <p:spPr bwMode="auto">
          <a:xfrm>
            <a:off x="1295400" y="5715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15"/>
          <p:cNvSpPr>
            <a:spLocks noChangeShapeType="1"/>
          </p:cNvSpPr>
          <p:nvPr/>
        </p:nvSpPr>
        <p:spPr bwMode="auto">
          <a:xfrm flipV="1">
            <a:off x="20574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16"/>
          <p:cNvSpPr>
            <a:spLocks noChangeShapeType="1"/>
          </p:cNvSpPr>
          <p:nvPr/>
        </p:nvSpPr>
        <p:spPr bwMode="auto">
          <a:xfrm flipV="1">
            <a:off x="2286000" y="5334000"/>
            <a:ext cx="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17"/>
          <p:cNvSpPr>
            <a:spLocks noChangeShapeType="1"/>
          </p:cNvSpPr>
          <p:nvPr/>
        </p:nvSpPr>
        <p:spPr bwMode="auto">
          <a:xfrm flipV="1">
            <a:off x="1828800" y="5334000"/>
            <a:ext cx="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18"/>
          <p:cNvSpPr>
            <a:spLocks noChangeShapeType="1"/>
          </p:cNvSpPr>
          <p:nvPr/>
        </p:nvSpPr>
        <p:spPr bwMode="auto">
          <a:xfrm flipV="1">
            <a:off x="2438400" y="5486400"/>
            <a:ext cx="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19"/>
          <p:cNvSpPr>
            <a:spLocks noChangeShapeType="1"/>
          </p:cNvSpPr>
          <p:nvPr/>
        </p:nvSpPr>
        <p:spPr bwMode="auto">
          <a:xfrm flipV="1">
            <a:off x="1676400" y="5486400"/>
            <a:ext cx="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0"/>
          <p:cNvSpPr>
            <a:spLocks noChangeShapeType="1"/>
          </p:cNvSpPr>
          <p:nvPr/>
        </p:nvSpPr>
        <p:spPr bwMode="auto">
          <a:xfrm>
            <a:off x="4267200" y="5715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1"/>
          <p:cNvSpPr>
            <a:spLocks noChangeShapeType="1"/>
          </p:cNvSpPr>
          <p:nvPr/>
        </p:nvSpPr>
        <p:spPr bwMode="auto">
          <a:xfrm flipV="1">
            <a:off x="50292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22"/>
          <p:cNvSpPr>
            <a:spLocks noChangeShapeType="1"/>
          </p:cNvSpPr>
          <p:nvPr/>
        </p:nvSpPr>
        <p:spPr bwMode="auto">
          <a:xfrm flipV="1">
            <a:off x="5257800" y="5562600"/>
            <a:ext cx="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23"/>
          <p:cNvSpPr>
            <a:spLocks noChangeShapeType="1"/>
          </p:cNvSpPr>
          <p:nvPr/>
        </p:nvSpPr>
        <p:spPr bwMode="auto">
          <a:xfrm flipV="1">
            <a:off x="4800600" y="5562600"/>
            <a:ext cx="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24"/>
          <p:cNvSpPr>
            <a:spLocks noChangeShapeType="1"/>
          </p:cNvSpPr>
          <p:nvPr/>
        </p:nvSpPr>
        <p:spPr bwMode="auto">
          <a:xfrm flipV="1">
            <a:off x="5410200" y="5334000"/>
            <a:ext cx="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Line 25"/>
          <p:cNvSpPr>
            <a:spLocks noChangeShapeType="1"/>
          </p:cNvSpPr>
          <p:nvPr/>
        </p:nvSpPr>
        <p:spPr bwMode="auto">
          <a:xfrm flipV="1">
            <a:off x="4648200" y="5334000"/>
            <a:ext cx="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0" name="Object 1024"/>
          <p:cNvGraphicFramePr>
            <a:graphicFrameLocks noChangeAspect="1"/>
          </p:cNvGraphicFramePr>
          <p:nvPr/>
        </p:nvGraphicFramePr>
        <p:xfrm>
          <a:off x="2917825" y="4624388"/>
          <a:ext cx="1320800" cy="730250"/>
        </p:xfrm>
        <a:graphic>
          <a:graphicData uri="http://schemas.openxmlformats.org/presentationml/2006/ole">
            <p:oleObj spid="_x0000_s22530" name="Equation" r:id="rId3" imgW="368280" imgH="203040" progId="Equation.3">
              <p:embed/>
            </p:oleObj>
          </a:graphicData>
        </a:graphic>
      </p:graphicFrame>
      <p:graphicFrame>
        <p:nvGraphicFramePr>
          <p:cNvPr id="22531" name="Object 1025"/>
          <p:cNvGraphicFramePr>
            <a:graphicFrameLocks noChangeAspect="1"/>
          </p:cNvGraphicFramePr>
          <p:nvPr/>
        </p:nvGraphicFramePr>
        <p:xfrm>
          <a:off x="3003550" y="2827338"/>
          <a:ext cx="1093788" cy="728662"/>
        </p:xfrm>
        <a:graphic>
          <a:graphicData uri="http://schemas.openxmlformats.org/presentationml/2006/ole">
            <p:oleObj spid="_x0000_s22531" name="Equation" r:id="rId4" imgW="304560" imgH="203040" progId="Equation.3">
              <p:embed/>
            </p:oleObj>
          </a:graphicData>
        </a:graphic>
      </p:graphicFrame>
      <p:sp>
        <p:nvSpPr>
          <p:cNvPr id="22560" name="Line 28"/>
          <p:cNvSpPr>
            <a:spLocks noChangeShapeType="1"/>
          </p:cNvSpPr>
          <p:nvPr/>
        </p:nvSpPr>
        <p:spPr bwMode="auto">
          <a:xfrm>
            <a:off x="3429000" y="37338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2" name="Object 1026"/>
          <p:cNvGraphicFramePr>
            <a:graphicFrameLocks noChangeAspect="1"/>
          </p:cNvGraphicFramePr>
          <p:nvPr/>
        </p:nvGraphicFramePr>
        <p:xfrm>
          <a:off x="5756275" y="3511550"/>
          <a:ext cx="3206750" cy="1023938"/>
        </p:xfrm>
        <a:graphic>
          <a:graphicData uri="http://schemas.openxmlformats.org/presentationml/2006/ole">
            <p:oleObj spid="_x0000_s22532" name="Equation" r:id="rId5" imgW="1155600" imgH="36828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F50F22-AFF6-4F6F-836F-FDEC2016230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OBJECTIVES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INTRODUCE the Z-TRANSFORM</a:t>
            </a:r>
          </a:p>
          <a:p>
            <a:pPr lvl="1"/>
            <a:r>
              <a:rPr lang="en-US" smtClean="0"/>
              <a:t>Give Mathematical Definition</a:t>
            </a:r>
          </a:p>
          <a:p>
            <a:pPr lvl="1"/>
            <a:r>
              <a:rPr lang="en-US" smtClean="0"/>
              <a:t>Show how the </a:t>
            </a:r>
            <a:r>
              <a:rPr lang="en-US" smtClean="0">
                <a:solidFill>
                  <a:schemeClr val="accent1"/>
                </a:solidFill>
              </a:rPr>
              <a:t>H(z) POLYNOMIAL</a:t>
            </a:r>
            <a:r>
              <a:rPr lang="en-US" smtClean="0"/>
              <a:t> simplifies analysis</a:t>
            </a:r>
          </a:p>
          <a:p>
            <a:pPr lvl="2"/>
            <a:r>
              <a:rPr lang="en-US" b="1" u="sng" smtClean="0">
                <a:solidFill>
                  <a:schemeClr val="accent1"/>
                </a:solidFill>
              </a:rPr>
              <a:t>CONVOLUTION</a:t>
            </a:r>
            <a:r>
              <a:rPr lang="en-US" smtClean="0">
                <a:solidFill>
                  <a:schemeClr val="accent1"/>
                </a:solidFill>
              </a:rPr>
              <a:t> </a:t>
            </a:r>
            <a:r>
              <a:rPr lang="en-US" smtClean="0"/>
              <a:t>is SIMPLIFIED !</a:t>
            </a:r>
          </a:p>
          <a:p>
            <a:r>
              <a:rPr lang="en-US" smtClean="0"/>
              <a:t>Z-Transform can be applied to</a:t>
            </a:r>
          </a:p>
          <a:p>
            <a:pPr lvl="1"/>
            <a:r>
              <a:rPr lang="en-US" smtClean="0"/>
              <a:t>FIR Filter: h[n] --&gt; H(z)</a:t>
            </a:r>
          </a:p>
          <a:p>
            <a:pPr lvl="1"/>
            <a:r>
              <a:rPr lang="en-US" smtClean="0"/>
              <a:t>Signals: x[n] --&gt; X(z)</a:t>
            </a:r>
          </a:p>
        </p:txBody>
      </p:sp>
      <p:graphicFrame>
        <p:nvGraphicFramePr>
          <p:cNvPr id="233476" name="Object 4"/>
          <p:cNvGraphicFramePr>
            <a:graphicFrameLocks noChangeAspect="1"/>
          </p:cNvGraphicFramePr>
          <p:nvPr/>
        </p:nvGraphicFramePr>
        <p:xfrm>
          <a:off x="5370513" y="5121275"/>
          <a:ext cx="3738562" cy="1193800"/>
        </p:xfrm>
        <a:graphic>
          <a:graphicData uri="http://schemas.openxmlformats.org/presentationml/2006/ole">
            <p:oleObj spid="_x0000_s1026" name="Equation" r:id="rId3" imgW="1155600" imgH="368280" progId="Equation.3">
              <p:embed/>
            </p:oleObj>
          </a:graphicData>
        </a:graphic>
      </p:graphicFrame>
      <p:graphicFrame>
        <p:nvGraphicFramePr>
          <p:cNvPr id="233477" name="Object 5"/>
          <p:cNvGraphicFramePr>
            <a:graphicFrameLocks noChangeAspect="1"/>
          </p:cNvGraphicFramePr>
          <p:nvPr/>
        </p:nvGraphicFramePr>
        <p:xfrm>
          <a:off x="2895600" y="4953000"/>
          <a:ext cx="2057400" cy="508000"/>
        </p:xfrm>
        <a:graphic>
          <a:graphicData uri="http://schemas.openxmlformats.org/presentationml/2006/ole">
            <p:oleObj spid="_x0000_s1027" name="Equation" r:id="rId4" imgW="825480" imgH="203040" progId="Equation.3">
              <p:embed/>
            </p:oleObj>
          </a:graphicData>
        </a:graphic>
      </p:graphicFrame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2667000" y="5486400"/>
          <a:ext cx="1981200" cy="488950"/>
        </p:xfrm>
        <a:graphic>
          <a:graphicData uri="http://schemas.openxmlformats.org/presentationml/2006/ole">
            <p:oleObj spid="_x0000_s1028" name="Equation" r:id="rId5" imgW="8254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0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86F693-96D9-4BDF-BF77-B8FF7C061B4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MOTIVATION:</a:t>
            </a:r>
            <a:br>
              <a:rPr lang="en-US" smtClean="0"/>
            </a:br>
            <a:r>
              <a:rPr lang="en-US" smtClean="0"/>
              <a:t>CASCADE SYSTEMS</a:t>
            </a:r>
          </a:p>
        </p:txBody>
      </p:sp>
      <p:sp>
        <p:nvSpPr>
          <p:cNvPr id="2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 marL="342900" lvl="1" indent="-342900"/>
            <a:r>
              <a:rPr lang="en-US" sz="3200" smtClean="0"/>
              <a:t>Remember:   h</a:t>
            </a:r>
            <a:r>
              <a:rPr lang="en-US" sz="3200" baseline="-25000" smtClean="0"/>
              <a:t>1</a:t>
            </a:r>
            <a:r>
              <a:rPr lang="en-US" sz="3200" smtClean="0"/>
              <a:t>[n] * h</a:t>
            </a:r>
            <a:r>
              <a:rPr lang="en-US" sz="3200" baseline="-25000" smtClean="0"/>
              <a:t>2</a:t>
            </a:r>
            <a:r>
              <a:rPr lang="en-US" sz="3200" smtClean="0"/>
              <a:t>[n]</a:t>
            </a:r>
          </a:p>
          <a:p>
            <a:pPr marL="342900" lvl="1" indent="-342900"/>
            <a:endParaRPr lang="en-US" sz="3200" smtClean="0"/>
          </a:p>
          <a:p>
            <a:pPr marL="342900" lvl="1" indent="-342900"/>
            <a:endParaRPr lang="en-US" sz="3200" smtClean="0"/>
          </a:p>
          <a:p>
            <a:pPr marL="742950" lvl="2" indent="-342900"/>
            <a:endParaRPr lang="en-US" smtClean="0"/>
          </a:p>
          <a:p>
            <a:pPr marL="742950" lvl="2" indent="-342900"/>
            <a:r>
              <a:rPr lang="en-US" smtClean="0"/>
              <a:t>	</a:t>
            </a:r>
          </a:p>
          <a:p>
            <a:pPr marL="342900" lvl="1" indent="-342900"/>
            <a:r>
              <a:rPr lang="en-US" sz="3200" smtClean="0"/>
              <a:t>Would rather do </a:t>
            </a:r>
            <a:r>
              <a:rPr lang="en-US" sz="3200" b="1" u="sng" smtClean="0"/>
              <a:t>MULTIPLICATION</a:t>
            </a:r>
          </a:p>
          <a:p>
            <a:pPr marL="1657350" lvl="4" indent="-342900">
              <a:buFontTx/>
              <a:buNone/>
            </a:pPr>
            <a:endParaRPr lang="en-US" b="1" u="sng" smtClean="0"/>
          </a:p>
          <a:p>
            <a:pPr marL="342900" lvl="1" indent="-342900"/>
            <a:r>
              <a:rPr lang="en-US" sz="3200" smtClean="0"/>
              <a:t>Can rearrange the order of S</a:t>
            </a:r>
            <a:r>
              <a:rPr lang="en-US" sz="3200" baseline="-25000" smtClean="0"/>
              <a:t>1</a:t>
            </a:r>
            <a:r>
              <a:rPr lang="en-US" sz="3200" smtClean="0"/>
              <a:t> and S</a:t>
            </a:r>
            <a:r>
              <a:rPr lang="en-US" sz="3200" baseline="-25000" smtClean="0"/>
              <a:t>2</a:t>
            </a:r>
            <a:endParaRPr lang="en-US" baseline="-25000" smtClean="0"/>
          </a:p>
          <a:p>
            <a:pPr marL="742950" lvl="2" indent="-342900"/>
            <a:r>
              <a:rPr lang="en-US" b="1" smtClean="0"/>
              <a:t>Convolution is Commutative</a:t>
            </a:r>
          </a:p>
        </p:txBody>
      </p:sp>
      <p:pic>
        <p:nvPicPr>
          <p:cNvPr id="2060" name="Picture 4"/>
          <p:cNvPicPr>
            <a:picLocks noChangeAspect="1" noChangeArrowheads="1"/>
          </p:cNvPicPr>
          <p:nvPr/>
        </p:nvPicPr>
        <p:blipFill>
          <a:blip r:embed="rId3" cstate="print"/>
          <a:srcRect b="20810"/>
          <a:stretch>
            <a:fillRect/>
          </a:stretch>
        </p:blipFill>
        <p:spPr bwMode="auto">
          <a:xfrm>
            <a:off x="0" y="2438400"/>
            <a:ext cx="9144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1" name="Text Box 5"/>
          <p:cNvSpPr txBox="1">
            <a:spLocks noChangeArrowheads="1"/>
          </p:cNvSpPr>
          <p:nvPr/>
        </p:nvSpPr>
        <p:spPr bwMode="auto">
          <a:xfrm>
            <a:off x="2819400" y="3341688"/>
            <a:ext cx="571500" cy="6080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S</a:t>
            </a:r>
            <a:r>
              <a:rPr lang="en-US" sz="3200" b="1" baseline="-25000"/>
              <a:t>1</a:t>
            </a:r>
            <a:endParaRPr lang="en-US" i="1"/>
          </a:p>
        </p:txBody>
      </p:sp>
      <p:sp>
        <p:nvSpPr>
          <p:cNvPr id="2062" name="Text Box 6"/>
          <p:cNvSpPr txBox="1">
            <a:spLocks noChangeArrowheads="1"/>
          </p:cNvSpPr>
          <p:nvPr/>
        </p:nvSpPr>
        <p:spPr bwMode="auto">
          <a:xfrm>
            <a:off x="6705600" y="3341688"/>
            <a:ext cx="571500" cy="6080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S</a:t>
            </a:r>
            <a:r>
              <a:rPr lang="en-US" sz="3200" b="1" baseline="-25000"/>
              <a:t>2</a:t>
            </a:r>
            <a:endParaRPr lang="en-US" i="1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52400" y="3340100"/>
          <a:ext cx="712788" cy="455613"/>
        </p:xfrm>
        <a:graphic>
          <a:graphicData uri="http://schemas.openxmlformats.org/presentationml/2006/ole">
            <p:oleObj spid="_x0000_s2050" name="Equation" r:id="rId4" imgW="317160" imgH="20304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725863" y="3340100"/>
          <a:ext cx="769937" cy="484188"/>
        </p:xfrm>
        <a:graphic>
          <a:graphicData uri="http://schemas.openxmlformats.org/presentationml/2006/ole">
            <p:oleObj spid="_x0000_s2051" name="Equation" r:id="rId5" imgW="342720" imgH="21564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7358063" y="3340100"/>
          <a:ext cx="1709737" cy="484188"/>
        </p:xfrm>
        <a:graphic>
          <a:graphicData uri="http://schemas.openxmlformats.org/presentationml/2006/ole">
            <p:oleObj spid="_x0000_s2052" name="Equation" r:id="rId6" imgW="761760" imgH="21564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752600" y="3187700"/>
          <a:ext cx="769938" cy="484188"/>
        </p:xfrm>
        <a:graphic>
          <a:graphicData uri="http://schemas.openxmlformats.org/presentationml/2006/ole">
            <p:oleObj spid="_x0000_s2053" name="Equation" r:id="rId7" imgW="342720" imgH="215640" progId="Equation.3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5700713" y="3187700"/>
          <a:ext cx="798512" cy="484188"/>
        </p:xfrm>
        <a:graphic>
          <a:graphicData uri="http://schemas.openxmlformats.org/presentationml/2006/ole">
            <p:oleObj spid="_x0000_s2054" name="Equation" r:id="rId8" imgW="3553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0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0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BA833F-324A-4B01-B922-701D9B676B5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8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CASCADE EQUIVALENT</a:t>
            </a:r>
          </a:p>
        </p:txBody>
      </p:sp>
      <p:sp>
        <p:nvSpPr>
          <p:cNvPr id="308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u="sng" smtClean="0">
                <a:solidFill>
                  <a:schemeClr val="accent1"/>
                </a:solidFill>
              </a:rPr>
              <a:t>MULTIPLY</a:t>
            </a:r>
            <a:r>
              <a:rPr lang="en-US" smtClean="0"/>
              <a:t> the Frequency Responses</a:t>
            </a:r>
          </a:p>
        </p:txBody>
      </p:sp>
      <p:sp>
        <p:nvSpPr>
          <p:cNvPr id="3083" name="Rectangle 1028"/>
          <p:cNvSpPr>
            <a:spLocks noChangeArrowheads="1"/>
          </p:cNvSpPr>
          <p:nvPr/>
        </p:nvSpPr>
        <p:spPr bwMode="auto">
          <a:xfrm>
            <a:off x="3352800" y="40386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3084" name="Line 1029"/>
          <p:cNvSpPr>
            <a:spLocks noChangeShapeType="1"/>
          </p:cNvSpPr>
          <p:nvPr/>
        </p:nvSpPr>
        <p:spPr bwMode="auto">
          <a:xfrm>
            <a:off x="2362200" y="4495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030"/>
          <p:cNvSpPr>
            <a:spLocks noChangeShapeType="1"/>
          </p:cNvSpPr>
          <p:nvPr/>
        </p:nvSpPr>
        <p:spPr bwMode="auto">
          <a:xfrm>
            <a:off x="5257800" y="4495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031"/>
          <p:cNvSpPr>
            <a:spLocks noChangeArrowheads="1"/>
          </p:cNvSpPr>
          <p:nvPr/>
        </p:nvSpPr>
        <p:spPr bwMode="auto">
          <a:xfrm>
            <a:off x="5410200" y="40386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y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3087" name="Rectangle 1032"/>
          <p:cNvSpPr>
            <a:spLocks noChangeArrowheads="1"/>
          </p:cNvSpPr>
          <p:nvPr/>
        </p:nvSpPr>
        <p:spPr bwMode="auto">
          <a:xfrm>
            <a:off x="2514600" y="40386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452813" y="4038600"/>
          <a:ext cx="1778000" cy="820738"/>
        </p:xfrm>
        <a:graphic>
          <a:graphicData uri="http://schemas.openxmlformats.org/presentationml/2006/ole">
            <p:oleObj spid="_x0000_s3074" name="Equation" r:id="rId3" imgW="495000" imgH="228600" progId="Equation.3">
              <p:embed/>
            </p:oleObj>
          </a:graphicData>
        </a:graphic>
      </p:graphicFrame>
      <p:sp>
        <p:nvSpPr>
          <p:cNvPr id="3088" name="Rectangle 1034"/>
          <p:cNvSpPr>
            <a:spLocks noChangeArrowheads="1"/>
          </p:cNvSpPr>
          <p:nvPr/>
        </p:nvSpPr>
        <p:spPr bwMode="auto">
          <a:xfrm>
            <a:off x="1752600" y="2743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3089" name="Line 1035"/>
          <p:cNvSpPr>
            <a:spLocks noChangeShapeType="1"/>
          </p:cNvSpPr>
          <p:nvPr/>
        </p:nvSpPr>
        <p:spPr bwMode="auto">
          <a:xfrm>
            <a:off x="7620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036"/>
          <p:cNvSpPr>
            <a:spLocks noChangeShapeType="1"/>
          </p:cNvSpPr>
          <p:nvPr/>
        </p:nvSpPr>
        <p:spPr bwMode="auto">
          <a:xfrm>
            <a:off x="36576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037"/>
          <p:cNvSpPr>
            <a:spLocks noChangeArrowheads="1"/>
          </p:cNvSpPr>
          <p:nvPr/>
        </p:nvSpPr>
        <p:spPr bwMode="auto">
          <a:xfrm>
            <a:off x="762000" y="27432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808163" y="2743200"/>
          <a:ext cx="1866900" cy="820738"/>
        </p:xfrm>
        <a:graphic>
          <a:graphicData uri="http://schemas.openxmlformats.org/presentationml/2006/ole">
            <p:oleObj spid="_x0000_s3075" name="Equation" r:id="rId4" imgW="520560" imgH="228600" progId="Equation.3">
              <p:embed/>
            </p:oleObj>
          </a:graphicData>
        </a:graphic>
      </p:graphicFrame>
      <p:sp>
        <p:nvSpPr>
          <p:cNvPr id="3092" name="Rectangle 1039"/>
          <p:cNvSpPr>
            <a:spLocks noChangeArrowheads="1"/>
          </p:cNvSpPr>
          <p:nvPr/>
        </p:nvSpPr>
        <p:spPr bwMode="auto">
          <a:xfrm>
            <a:off x="4648200" y="2743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3093" name="Line 1040"/>
          <p:cNvSpPr>
            <a:spLocks noChangeShapeType="1"/>
          </p:cNvSpPr>
          <p:nvPr/>
        </p:nvSpPr>
        <p:spPr bwMode="auto">
          <a:xfrm>
            <a:off x="65532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1041"/>
          <p:cNvSpPr>
            <a:spLocks noChangeArrowheads="1"/>
          </p:cNvSpPr>
          <p:nvPr/>
        </p:nvSpPr>
        <p:spPr bwMode="auto">
          <a:xfrm>
            <a:off x="6705600" y="27432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y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657725" y="2760663"/>
          <a:ext cx="1958975" cy="820737"/>
        </p:xfrm>
        <a:graphic>
          <a:graphicData uri="http://schemas.openxmlformats.org/presentationml/2006/ole">
            <p:oleObj spid="_x0000_s3076" name="Equation" r:id="rId5" imgW="545760" imgH="22860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916238" y="5243513"/>
          <a:ext cx="6015037" cy="866775"/>
        </p:xfrm>
        <a:graphic>
          <a:graphicData uri="http://schemas.openxmlformats.org/presentationml/2006/ole">
            <p:oleObj spid="_x0000_s3077" name="Equation" r:id="rId6" imgW="1676160" imgH="241200" progId="Equation.3">
              <p:embed/>
            </p:oleObj>
          </a:graphicData>
        </a:graphic>
      </p:graphicFrame>
      <p:sp>
        <p:nvSpPr>
          <p:cNvPr id="3095" name="Text Box 1044"/>
          <p:cNvSpPr txBox="1">
            <a:spLocks noChangeArrowheads="1"/>
          </p:cNvSpPr>
          <p:nvPr/>
        </p:nvSpPr>
        <p:spPr bwMode="auto">
          <a:xfrm>
            <a:off x="381000" y="5105400"/>
            <a:ext cx="2263775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EQUIVALENT</a:t>
            </a:r>
          </a:p>
          <a:p>
            <a:r>
              <a:rPr lang="en-US" b="1"/>
              <a:t>SYSTEM</a:t>
            </a:r>
            <a:endParaRPr lang="en-US" i="1"/>
          </a:p>
        </p:txBody>
      </p:sp>
      <p:sp>
        <p:nvSpPr>
          <p:cNvPr id="3096" name="Line 1045"/>
          <p:cNvSpPr>
            <a:spLocks noChangeShapeType="1"/>
          </p:cNvSpPr>
          <p:nvPr/>
        </p:nvSpPr>
        <p:spPr bwMode="auto">
          <a:xfrm flipV="1">
            <a:off x="2667000" y="4876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382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Time domain: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2800">
                <a:latin typeface="Arial" charset="0"/>
              </a:rPr>
              <a:t>Can use with ANY signal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2800">
                <a:latin typeface="Arial" charset="0"/>
              </a:rPr>
              <a:t>Difficult to work with (e.g., cascade=convolve)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2800">
                <a:latin typeface="Arial" charset="0"/>
              </a:rPr>
              <a:t>Frequency domain: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2800">
                <a:latin typeface="Arial" charset="0"/>
              </a:rPr>
              <a:t>Easy to work with (e.g., cascade=multiply)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2800">
                <a:latin typeface="Arial" charset="0"/>
              </a:rPr>
              <a:t>Can only use with sinusoids</a:t>
            </a:r>
          </a:p>
        </p:txBody>
      </p:sp>
      <p:sp>
        <p:nvSpPr>
          <p:cNvPr id="410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1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1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E0F053-2D42-495B-AA18-EEA39C46ED6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10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28000" cy="1143000"/>
          </a:xfrm>
        </p:spPr>
        <p:txBody>
          <a:bodyPr/>
          <a:lstStyle/>
          <a:p>
            <a:r>
              <a:rPr lang="en-US" smtClean="0"/>
              <a:t>A TALE OF TWO DOMAINS</a:t>
            </a:r>
          </a:p>
        </p:txBody>
      </p:sp>
      <p:grpSp>
        <p:nvGrpSpPr>
          <p:cNvPr id="4106" name="Group 2075"/>
          <p:cNvGrpSpPr>
            <a:grpSpLocks noChangeAspect="1"/>
          </p:cNvGrpSpPr>
          <p:nvPr/>
        </p:nvGrpSpPr>
        <p:grpSpPr bwMode="auto">
          <a:xfrm>
            <a:off x="5562600" y="4648200"/>
            <a:ext cx="3200400" cy="1677988"/>
            <a:chOff x="3266" y="2728"/>
            <a:chExt cx="2348" cy="1231"/>
          </a:xfrm>
        </p:grpSpPr>
        <p:sp>
          <p:nvSpPr>
            <p:cNvPr id="4111" name="Text Box 2053"/>
            <p:cNvSpPr txBox="1">
              <a:spLocks noChangeArrowheads="1"/>
            </p:cNvSpPr>
            <p:nvPr/>
          </p:nvSpPr>
          <p:spPr bwMode="auto">
            <a:xfrm>
              <a:off x="3825" y="2728"/>
              <a:ext cx="1789" cy="33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Arial" charset="0"/>
                </a:rPr>
                <a:t>FREQ-DOMAIN</a:t>
              </a:r>
              <a:endParaRPr lang="en-US" i="1"/>
            </a:p>
          </p:txBody>
        </p:sp>
        <p:graphicFrame>
          <p:nvGraphicFramePr>
            <p:cNvPr id="4100" name="Object 2050"/>
            <p:cNvGraphicFramePr>
              <a:graphicFrameLocks noChangeAspect="1"/>
            </p:cNvGraphicFramePr>
            <p:nvPr/>
          </p:nvGraphicFramePr>
          <p:xfrm>
            <a:off x="3266" y="3131"/>
            <a:ext cx="2348" cy="828"/>
          </p:xfrm>
          <a:graphic>
            <a:graphicData uri="http://schemas.openxmlformats.org/presentationml/2006/ole">
              <p:oleObj spid="_x0000_s4100" name="Equation" r:id="rId3" imgW="1295280" imgH="457200" progId="Equation.3">
                <p:embed/>
              </p:oleObj>
            </a:graphicData>
          </a:graphic>
        </p:graphicFrame>
      </p:grpSp>
      <p:grpSp>
        <p:nvGrpSpPr>
          <p:cNvPr id="4107" name="Group 2074"/>
          <p:cNvGrpSpPr>
            <a:grpSpLocks/>
          </p:cNvGrpSpPr>
          <p:nvPr/>
        </p:nvGrpSpPr>
        <p:grpSpPr bwMode="auto">
          <a:xfrm>
            <a:off x="228600" y="4648200"/>
            <a:ext cx="3200400" cy="1752600"/>
            <a:chOff x="96" y="2749"/>
            <a:chExt cx="2256" cy="1235"/>
          </a:xfrm>
        </p:grpSpPr>
        <p:sp>
          <p:nvSpPr>
            <p:cNvPr id="4110" name="Text Box 2052"/>
            <p:cNvSpPr txBox="1">
              <a:spLocks noChangeArrowheads="1"/>
            </p:cNvSpPr>
            <p:nvPr/>
          </p:nvSpPr>
          <p:spPr bwMode="auto">
            <a:xfrm>
              <a:off x="144" y="2749"/>
              <a:ext cx="1617" cy="3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Arial" charset="0"/>
                </a:rPr>
                <a:t>TIME-DOMAIN</a:t>
              </a:r>
              <a:endParaRPr lang="en-US" i="1"/>
            </a:p>
          </p:txBody>
        </p:sp>
        <p:graphicFrame>
          <p:nvGraphicFramePr>
            <p:cNvPr id="4099" name="Object 2049"/>
            <p:cNvGraphicFramePr>
              <a:graphicFrameLocks noChangeAspect="1"/>
            </p:cNvGraphicFramePr>
            <p:nvPr/>
          </p:nvGraphicFramePr>
          <p:xfrm>
            <a:off x="96" y="3156"/>
            <a:ext cx="2256" cy="828"/>
          </p:xfrm>
          <a:graphic>
            <a:graphicData uri="http://schemas.openxmlformats.org/presentationml/2006/ole">
              <p:oleObj spid="_x0000_s4099" name="Equation" r:id="rId4" imgW="1244520" imgH="457200" progId="Equation.3">
                <p:embed/>
              </p:oleObj>
            </a:graphicData>
          </a:graphic>
        </p:graphicFrame>
      </p:grpSp>
      <p:grpSp>
        <p:nvGrpSpPr>
          <p:cNvPr id="4108" name="Group 2080"/>
          <p:cNvGrpSpPr>
            <a:grpSpLocks/>
          </p:cNvGrpSpPr>
          <p:nvPr/>
        </p:nvGrpSpPr>
        <p:grpSpPr bwMode="auto">
          <a:xfrm>
            <a:off x="3581400" y="5257800"/>
            <a:ext cx="1760538" cy="609600"/>
            <a:chOff x="-24" y="3672"/>
            <a:chExt cx="2496" cy="864"/>
          </a:xfrm>
        </p:grpSpPr>
        <p:sp>
          <p:nvSpPr>
            <p:cNvPr id="4109" name="Line 2060"/>
            <p:cNvSpPr>
              <a:spLocks noChangeShapeType="1"/>
            </p:cNvSpPr>
            <p:nvPr/>
          </p:nvSpPr>
          <p:spPr bwMode="auto">
            <a:xfrm>
              <a:off x="-24" y="4536"/>
              <a:ext cx="249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098" name="Object 2048"/>
            <p:cNvGraphicFramePr>
              <a:graphicFrameLocks noChangeAspect="1"/>
            </p:cNvGraphicFramePr>
            <p:nvPr/>
          </p:nvGraphicFramePr>
          <p:xfrm>
            <a:off x="648" y="3672"/>
            <a:ext cx="1056" cy="829"/>
          </p:xfrm>
          <a:graphic>
            <a:graphicData uri="http://schemas.openxmlformats.org/presentationml/2006/ole">
              <p:oleObj spid="_x0000_s4098" name="Equation" r:id="rId5" imgW="29196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51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51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4D389C-1C3D-4504-B064-5024D5CA14C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28000" cy="1143000"/>
          </a:xfrm>
        </p:spPr>
        <p:txBody>
          <a:bodyPr/>
          <a:lstStyle/>
          <a:p>
            <a:r>
              <a:rPr lang="en-US" smtClean="0"/>
              <a:t>TWO (no, THREE) DOMAINS</a:t>
            </a:r>
          </a:p>
        </p:txBody>
      </p:sp>
      <p:grpSp>
        <p:nvGrpSpPr>
          <p:cNvPr id="2" name="Group 2065"/>
          <p:cNvGrpSpPr>
            <a:grpSpLocks/>
          </p:cNvGrpSpPr>
          <p:nvPr/>
        </p:nvGrpSpPr>
        <p:grpSpPr bwMode="auto">
          <a:xfrm>
            <a:off x="2514600" y="1676400"/>
            <a:ext cx="5634038" cy="3124200"/>
            <a:chOff x="1584" y="1056"/>
            <a:chExt cx="3549" cy="1968"/>
          </a:xfrm>
        </p:grpSpPr>
        <p:sp>
          <p:nvSpPr>
            <p:cNvPr id="5140" name="Text Box 2055"/>
            <p:cNvSpPr txBox="1">
              <a:spLocks noChangeArrowheads="1"/>
            </p:cNvSpPr>
            <p:nvPr/>
          </p:nvSpPr>
          <p:spPr bwMode="auto">
            <a:xfrm>
              <a:off x="1680" y="1056"/>
              <a:ext cx="2308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Z-TRANSFORM-DOMAIN</a:t>
              </a:r>
              <a:endParaRPr lang="en-US" i="1"/>
            </a:p>
          </p:txBody>
        </p:sp>
        <p:sp>
          <p:nvSpPr>
            <p:cNvPr id="5141" name="Text Box 2056"/>
            <p:cNvSpPr txBox="1">
              <a:spLocks noChangeArrowheads="1"/>
            </p:cNvSpPr>
            <p:nvPr/>
          </p:nvSpPr>
          <p:spPr bwMode="auto">
            <a:xfrm>
              <a:off x="3168" y="1344"/>
              <a:ext cx="1965" cy="29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latin typeface="Arial" charset="0"/>
                </a:rPr>
                <a:t>POLYNOMIALS</a:t>
              </a:r>
              <a:r>
                <a:rPr lang="en-US">
                  <a:latin typeface="Arial" charset="0"/>
                </a:rPr>
                <a:t>: H(z)</a:t>
              </a:r>
              <a:endParaRPr lang="en-US" i="1"/>
            </a:p>
          </p:txBody>
        </p:sp>
        <p:sp>
          <p:nvSpPr>
            <p:cNvPr id="5142" name="Freeform 2061"/>
            <p:cNvSpPr>
              <a:spLocks/>
            </p:cNvSpPr>
            <p:nvPr/>
          </p:nvSpPr>
          <p:spPr bwMode="auto">
            <a:xfrm>
              <a:off x="1584" y="1392"/>
              <a:ext cx="2496" cy="1632"/>
            </a:xfrm>
            <a:custGeom>
              <a:avLst/>
              <a:gdLst>
                <a:gd name="T0" fmla="*/ 0 w 2496"/>
                <a:gd name="T1" fmla="*/ 1632 h 1632"/>
                <a:gd name="T2" fmla="*/ 1152 w 2496"/>
                <a:gd name="T3" fmla="*/ 0 h 1632"/>
                <a:gd name="T4" fmla="*/ 2496 w 2496"/>
                <a:gd name="T5" fmla="*/ 1632 h 1632"/>
                <a:gd name="T6" fmla="*/ 0 60000 65536"/>
                <a:gd name="T7" fmla="*/ 0 60000 65536"/>
                <a:gd name="T8" fmla="*/ 0 60000 65536"/>
                <a:gd name="T9" fmla="*/ 0 w 2496"/>
                <a:gd name="T10" fmla="*/ 0 h 1632"/>
                <a:gd name="T11" fmla="*/ 2496 w 249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1632">
                  <a:moveTo>
                    <a:pt x="0" y="1632"/>
                  </a:moveTo>
                  <a:lnTo>
                    <a:pt x="1152" y="0"/>
                  </a:lnTo>
                  <a:lnTo>
                    <a:pt x="2496" y="1632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068"/>
          <p:cNvGrpSpPr>
            <a:grpSpLocks/>
          </p:cNvGrpSpPr>
          <p:nvPr/>
        </p:nvGrpSpPr>
        <p:grpSpPr bwMode="auto">
          <a:xfrm>
            <a:off x="2209800" y="2438400"/>
            <a:ext cx="4572000" cy="1524000"/>
            <a:chOff x="1392" y="1536"/>
            <a:chExt cx="2880" cy="960"/>
          </a:xfrm>
        </p:grpSpPr>
        <p:sp>
          <p:nvSpPr>
            <p:cNvPr id="5138" name="Line 2066"/>
            <p:cNvSpPr>
              <a:spLocks noChangeShapeType="1"/>
            </p:cNvSpPr>
            <p:nvPr/>
          </p:nvSpPr>
          <p:spPr bwMode="auto">
            <a:xfrm flipH="1">
              <a:off x="1392" y="1536"/>
              <a:ext cx="672" cy="912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2067"/>
            <p:cNvSpPr>
              <a:spLocks noChangeShapeType="1"/>
            </p:cNvSpPr>
            <p:nvPr/>
          </p:nvSpPr>
          <p:spPr bwMode="auto">
            <a:xfrm flipH="1" flipV="1">
              <a:off x="3648" y="1728"/>
              <a:ext cx="624" cy="76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1" name="Group 2075"/>
          <p:cNvGrpSpPr>
            <a:grpSpLocks/>
          </p:cNvGrpSpPr>
          <p:nvPr/>
        </p:nvGrpSpPr>
        <p:grpSpPr bwMode="auto">
          <a:xfrm>
            <a:off x="5184775" y="4419600"/>
            <a:ext cx="3727450" cy="1865313"/>
            <a:chOff x="3266" y="2784"/>
            <a:chExt cx="2348" cy="1175"/>
          </a:xfrm>
        </p:grpSpPr>
        <p:sp>
          <p:nvSpPr>
            <p:cNvPr id="5137" name="Text Box 2053"/>
            <p:cNvSpPr txBox="1">
              <a:spLocks noChangeArrowheads="1"/>
            </p:cNvSpPr>
            <p:nvPr/>
          </p:nvSpPr>
          <p:spPr bwMode="auto">
            <a:xfrm>
              <a:off x="4080" y="2784"/>
              <a:ext cx="1481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FREQ-DOMAIN</a:t>
              </a:r>
              <a:endParaRPr lang="en-US" i="1"/>
            </a:p>
          </p:txBody>
        </p:sp>
        <p:graphicFrame>
          <p:nvGraphicFramePr>
            <p:cNvPr id="5124" name="Object 2050"/>
            <p:cNvGraphicFramePr>
              <a:graphicFrameLocks noChangeAspect="1"/>
            </p:cNvGraphicFramePr>
            <p:nvPr/>
          </p:nvGraphicFramePr>
          <p:xfrm>
            <a:off x="3266" y="3131"/>
            <a:ext cx="2348" cy="828"/>
          </p:xfrm>
          <a:graphic>
            <a:graphicData uri="http://schemas.openxmlformats.org/presentationml/2006/ole">
              <p:oleObj spid="_x0000_s5124" name="Equation" r:id="rId3" imgW="1295280" imgH="457200" progId="Equation.3">
                <p:embed/>
              </p:oleObj>
            </a:graphicData>
          </a:graphic>
        </p:graphicFrame>
      </p:grpSp>
      <p:grpSp>
        <p:nvGrpSpPr>
          <p:cNvPr id="5132" name="Group 2074"/>
          <p:cNvGrpSpPr>
            <a:grpSpLocks/>
          </p:cNvGrpSpPr>
          <p:nvPr/>
        </p:nvGrpSpPr>
        <p:grpSpPr bwMode="auto">
          <a:xfrm>
            <a:off x="152400" y="4479925"/>
            <a:ext cx="3581400" cy="1844675"/>
            <a:chOff x="96" y="2822"/>
            <a:chExt cx="2256" cy="1162"/>
          </a:xfrm>
        </p:grpSpPr>
        <p:sp>
          <p:nvSpPr>
            <p:cNvPr id="5136" name="Text Box 2052"/>
            <p:cNvSpPr txBox="1">
              <a:spLocks noChangeArrowheads="1"/>
            </p:cNvSpPr>
            <p:nvPr/>
          </p:nvSpPr>
          <p:spPr bwMode="auto">
            <a:xfrm>
              <a:off x="144" y="2822"/>
              <a:ext cx="1406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TIME-DOMAIN</a:t>
              </a:r>
              <a:endParaRPr lang="en-US" i="1"/>
            </a:p>
          </p:txBody>
        </p:sp>
        <p:graphicFrame>
          <p:nvGraphicFramePr>
            <p:cNvPr id="5123" name="Object 2049"/>
            <p:cNvGraphicFramePr>
              <a:graphicFrameLocks noChangeAspect="1"/>
            </p:cNvGraphicFramePr>
            <p:nvPr/>
          </p:nvGraphicFramePr>
          <p:xfrm>
            <a:off x="96" y="3156"/>
            <a:ext cx="2256" cy="828"/>
          </p:xfrm>
          <a:graphic>
            <a:graphicData uri="http://schemas.openxmlformats.org/presentationml/2006/ole">
              <p:oleObj spid="_x0000_s5123" name="Equation" r:id="rId4" imgW="1244520" imgH="457200" progId="Equation.3">
                <p:embed/>
              </p:oleObj>
            </a:graphicData>
          </a:graphic>
        </p:graphicFrame>
      </p:grpSp>
      <p:grpSp>
        <p:nvGrpSpPr>
          <p:cNvPr id="5133" name="Group 2080"/>
          <p:cNvGrpSpPr>
            <a:grpSpLocks/>
          </p:cNvGrpSpPr>
          <p:nvPr/>
        </p:nvGrpSpPr>
        <p:grpSpPr bwMode="auto">
          <a:xfrm>
            <a:off x="2514600" y="3429000"/>
            <a:ext cx="3962400" cy="1371600"/>
            <a:chOff x="1584" y="2160"/>
            <a:chExt cx="2496" cy="864"/>
          </a:xfrm>
        </p:grpSpPr>
        <p:sp>
          <p:nvSpPr>
            <p:cNvPr id="5135" name="Line 2060"/>
            <p:cNvSpPr>
              <a:spLocks noChangeShapeType="1"/>
            </p:cNvSpPr>
            <p:nvPr/>
          </p:nvSpPr>
          <p:spPr bwMode="auto">
            <a:xfrm>
              <a:off x="1584" y="3024"/>
              <a:ext cx="249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2048"/>
            <p:cNvGraphicFramePr>
              <a:graphicFrameLocks noChangeAspect="1"/>
            </p:cNvGraphicFramePr>
            <p:nvPr/>
          </p:nvGraphicFramePr>
          <p:xfrm>
            <a:off x="2256" y="2160"/>
            <a:ext cx="1056" cy="829"/>
          </p:xfrm>
          <a:graphic>
            <a:graphicData uri="http://schemas.openxmlformats.org/presentationml/2006/ole">
              <p:oleObj spid="_x0000_s5122" name="Equation" r:id="rId5" imgW="291960" imgH="228600" progId="Equation.3">
                <p:embed/>
              </p:oleObj>
            </a:graphicData>
          </a:graphic>
        </p:graphicFrame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2225" y="1981200"/>
            <a:ext cx="2505075" cy="708025"/>
          </a:xfrm>
          <a:prstGeom prst="rect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i="1" dirty="0">
                <a:latin typeface="+mn-lt"/>
              </a:rPr>
              <a:t>Algebra Domain:</a:t>
            </a:r>
          </a:p>
          <a:p>
            <a:pPr algn="ctr">
              <a:defRPr/>
            </a:pPr>
            <a:r>
              <a:rPr lang="en-US" sz="2000" i="1" dirty="0">
                <a:latin typeface="+mn-lt"/>
              </a:rPr>
              <a:t>Best of both worlds?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69DC06-9081-483D-A168-1F767A41435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 CONCEPT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Move to a new domain where</a:t>
            </a:r>
          </a:p>
          <a:p>
            <a:pPr lvl="1"/>
            <a:r>
              <a:rPr lang="en-US" smtClean="0"/>
              <a:t>OPERATIONS are EASIER &amp; FAMILIAR</a:t>
            </a:r>
          </a:p>
          <a:p>
            <a:pPr lvl="1"/>
            <a:r>
              <a:rPr lang="en-US" smtClean="0"/>
              <a:t>Use </a:t>
            </a:r>
            <a:r>
              <a:rPr lang="en-US" b="1" u="sng" smtClean="0">
                <a:solidFill>
                  <a:schemeClr val="accent1"/>
                </a:solidFill>
              </a:rPr>
              <a:t>POLYNOMIALS</a:t>
            </a:r>
            <a:endParaRPr lang="en-US" b="1" u="sng" smtClean="0"/>
          </a:p>
          <a:p>
            <a:pPr lvl="1"/>
            <a:endParaRPr lang="en-US" smtClean="0"/>
          </a:p>
          <a:p>
            <a:r>
              <a:rPr lang="en-US" smtClean="0"/>
              <a:t>TRANSFORM both ways</a:t>
            </a:r>
          </a:p>
          <a:p>
            <a:pPr lvl="1"/>
            <a:r>
              <a:rPr lang="en-US" smtClean="0"/>
              <a:t>x[n] ---&gt; X(z)   (into the z domain)</a:t>
            </a:r>
          </a:p>
          <a:p>
            <a:pPr lvl="1"/>
            <a:r>
              <a:rPr lang="en-US" smtClean="0"/>
              <a:t>X(z) ---&gt; x[n]   (back to the time domain)</a:t>
            </a:r>
          </a:p>
        </p:txBody>
      </p:sp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1295400" y="4572000"/>
          <a:ext cx="1981200" cy="488950"/>
        </p:xfrm>
        <a:graphic>
          <a:graphicData uri="http://schemas.openxmlformats.org/presentationml/2006/ole">
            <p:oleObj spid="_x0000_s6146" name="Equation" r:id="rId3" imgW="825480" imgH="203040" progId="Equation.3">
              <p:embed/>
            </p:oleObj>
          </a:graphicData>
        </a:graphic>
      </p:graphicFrame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1295400" y="5181600"/>
          <a:ext cx="1981200" cy="488950"/>
        </p:xfrm>
        <a:graphic>
          <a:graphicData uri="http://schemas.openxmlformats.org/presentationml/2006/ole">
            <p:oleObj spid="_x0000_s6147" name="Equation" r:id="rId4" imgW="8254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1380</TotalTime>
  <Words>945</Words>
  <Application>Microsoft Office PowerPoint</Application>
  <PresentationFormat>On-screen Show (4:3)</PresentationFormat>
  <Paragraphs>250</Paragraphs>
  <Slides>30</Slides>
  <Notes>1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2025-aLectures</vt:lpstr>
      <vt:lpstr>Equation</vt:lpstr>
      <vt:lpstr>DSP First, 2/e</vt:lpstr>
      <vt:lpstr>License Info for DSPFirst Slides</vt:lpstr>
      <vt:lpstr>READING ASSIGNMENTS</vt:lpstr>
      <vt:lpstr>LECTURE OBJECTIVES</vt:lpstr>
      <vt:lpstr>MOTIVATION: CASCADE SYSTEMS</vt:lpstr>
      <vt:lpstr>CASCADE EQUIVALENT</vt:lpstr>
      <vt:lpstr>A TALE OF TWO DOMAINS</vt:lpstr>
      <vt:lpstr>TWO (no, THREE) DOMAINS</vt:lpstr>
      <vt:lpstr>TRANSFORM CONCEPT</vt:lpstr>
      <vt:lpstr>Z-Transform DEFINITION</vt:lpstr>
      <vt:lpstr>Z-Transform EXAMPLE</vt:lpstr>
      <vt:lpstr>Slide 12</vt:lpstr>
      <vt:lpstr>Z-TRANSFORM OF DELAYED SIGNAL</vt:lpstr>
      <vt:lpstr>Z-Transform Property: DELAY PROPERTY</vt:lpstr>
      <vt:lpstr>Ex. DELAY SYSTEM</vt:lpstr>
      <vt:lpstr>DELAY EXAMPLE</vt:lpstr>
      <vt:lpstr>Z-Transform of FIR Filter</vt:lpstr>
      <vt:lpstr>Z-Transform of FIR Filter</vt:lpstr>
      <vt:lpstr>GENERAL I/O PROBLEM</vt:lpstr>
      <vt:lpstr>FIR Filter = CONVOLUTION</vt:lpstr>
      <vt:lpstr>CONVOLUTION PROPERTY</vt:lpstr>
      <vt:lpstr>CONVOLUTION EXAMPLE</vt:lpstr>
      <vt:lpstr>CONVOLUTION EXAMPLE</vt:lpstr>
      <vt:lpstr>Z-Transform Property: CASCADE EQUIVALENT</vt:lpstr>
      <vt:lpstr>CASCADE EXAMPLE</vt:lpstr>
      <vt:lpstr>Frequency Response from H(z)</vt:lpstr>
      <vt:lpstr>Frequency Response</vt:lpstr>
      <vt:lpstr>Slide 28</vt:lpstr>
      <vt:lpstr>“TRANSFORM” EXAMPLE</vt:lpstr>
      <vt:lpstr>Z-TRANSFORM IDEA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#14</dc:title>
  <dc:creator>Jim McClellan</dc:creator>
  <cp:lastModifiedBy>mcclella</cp:lastModifiedBy>
  <cp:revision>268</cp:revision>
  <cp:lastPrinted>1999-05-16T00:05:32Z</cp:lastPrinted>
  <dcterms:created xsi:type="dcterms:W3CDTF">2009-10-15T23:51:31Z</dcterms:created>
  <dcterms:modified xsi:type="dcterms:W3CDTF">2016-08-14T15:26:56Z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