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563" r:id="rId2"/>
    <p:sldId id="564" r:id="rId3"/>
    <p:sldId id="270" r:id="rId4"/>
    <p:sldId id="458" r:id="rId5"/>
    <p:sldId id="540" r:id="rId6"/>
    <p:sldId id="545" r:id="rId7"/>
    <p:sldId id="503" r:id="rId8"/>
    <p:sldId id="529" r:id="rId9"/>
    <p:sldId id="544" r:id="rId10"/>
    <p:sldId id="506" r:id="rId11"/>
    <p:sldId id="554" r:id="rId12"/>
    <p:sldId id="555" r:id="rId13"/>
    <p:sldId id="556" r:id="rId14"/>
    <p:sldId id="507" r:id="rId15"/>
    <p:sldId id="518" r:id="rId16"/>
    <p:sldId id="557" r:id="rId17"/>
    <p:sldId id="558" r:id="rId18"/>
    <p:sldId id="508" r:id="rId19"/>
    <p:sldId id="511" r:id="rId20"/>
    <p:sldId id="566" r:id="rId21"/>
    <p:sldId id="480" r:id="rId22"/>
    <p:sldId id="567" r:id="rId23"/>
    <p:sldId id="523" r:id="rId24"/>
    <p:sldId id="524" r:id="rId25"/>
    <p:sldId id="531" r:id="rId26"/>
    <p:sldId id="543" r:id="rId27"/>
    <p:sldId id="550" r:id="rId28"/>
    <p:sldId id="551" r:id="rId29"/>
    <p:sldId id="547" r:id="rId30"/>
    <p:sldId id="559" r:id="rId31"/>
    <p:sldId id="560" r:id="rId32"/>
    <p:sldId id="513" r:id="rId33"/>
    <p:sldId id="512" r:id="rId34"/>
    <p:sldId id="537" r:id="rId35"/>
    <p:sldId id="565" r:id="rId36"/>
    <p:sldId id="568" r:id="rId37"/>
    <p:sldId id="569" r:id="rId38"/>
    <p:sldId id="570" r:id="rId39"/>
    <p:sldId id="571" r:id="rId40"/>
    <p:sldId id="580" r:id="rId41"/>
    <p:sldId id="574" r:id="rId42"/>
    <p:sldId id="575" r:id="rId43"/>
    <p:sldId id="576" r:id="rId44"/>
    <p:sldId id="577" r:id="rId45"/>
    <p:sldId id="532" r:id="rId46"/>
    <p:sldId id="533" r:id="rId47"/>
    <p:sldId id="534" r:id="rId48"/>
    <p:sldId id="579" r:id="rId49"/>
    <p:sldId id="581" r:id="rId50"/>
    <p:sldId id="582" r:id="rId51"/>
    <p:sldId id="583" r:id="rId52"/>
    <p:sldId id="584" r:id="rId53"/>
    <p:sldId id="585" r:id="rId54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30.wmf"/><Relationship Id="rId5" Type="http://schemas.openxmlformats.org/officeDocument/2006/relationships/image" Target="../media/image50.wmf"/><Relationship Id="rId4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49.wmf"/><Relationship Id="rId1" Type="http://schemas.openxmlformats.org/officeDocument/2006/relationships/image" Target="../media/image8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50.wmf"/><Relationship Id="rId4" Type="http://schemas.openxmlformats.org/officeDocument/2006/relationships/image" Target="../media/image135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38.wmf"/><Relationship Id="rId7" Type="http://schemas.openxmlformats.org/officeDocument/2006/relationships/image" Target="../media/image133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9" Type="http://schemas.openxmlformats.org/officeDocument/2006/relationships/image" Target="../media/image5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0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" charset="0"/>
                <a:ea typeface="ＭＳ Ｐゴシック" pitchFamily="-1" charset="-128"/>
              </a:defRPr>
            </a:lvl1pPr>
          </a:lstStyle>
          <a:p>
            <a:pPr>
              <a:defRPr/>
            </a:pPr>
            <a:fld id="{98889D01-2E92-42BA-8F3B-EA53EAC2E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-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-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-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-1" charset="0"/>
                <a:ea typeface="ＭＳ Ｐゴシック" pitchFamily="-1" charset="-128"/>
              </a:defRPr>
            </a:lvl1pPr>
          </a:lstStyle>
          <a:p>
            <a:pPr>
              <a:defRPr/>
            </a:pPr>
            <a:fld id="{72418350-C2BC-4E26-9374-DF2E3A3CD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27828-176A-4D6E-934C-902A176C4B17}" type="slidenum">
              <a:rPr lang="en-US" smtClean="0">
                <a:latin typeface="Times New Roman" charset="0"/>
                <a:ea typeface="ＭＳ Ｐゴシック" charset="-128"/>
              </a:rPr>
              <a:pPr/>
              <a:t>11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2972B-B511-48C2-B167-7F57959FABB6}" type="slidenum">
              <a:rPr lang="en-US" smtClean="0">
                <a:latin typeface="Times New Roman" charset="0"/>
                <a:ea typeface="ＭＳ Ｐゴシック" charset="-128"/>
              </a:rPr>
              <a:pPr/>
              <a:t>12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DD75C-00B5-4939-8BA0-EDE13243ECBA}" type="slidenum">
              <a:rPr lang="en-US" smtClean="0">
                <a:latin typeface="Times New Roman" charset="0"/>
                <a:ea typeface="ＭＳ Ｐゴシック" charset="-128"/>
              </a:rPr>
              <a:pPr/>
              <a:t>13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EFAE9-3DD7-445D-8E0A-557F3DD71B6A}" type="slidenum">
              <a:rPr lang="en-US" smtClean="0">
                <a:latin typeface="Times New Roman" charset="0"/>
                <a:ea typeface="ＭＳ Ｐゴシック" charset="-128"/>
              </a:rPr>
              <a:pPr/>
              <a:t>16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DAC1B5-F1FF-49BF-BDFE-F7A95FDF3279}" type="slidenum">
              <a:rPr lang="en-US" smtClean="0">
                <a:latin typeface="Times New Roman" charset="0"/>
                <a:ea typeface="ＭＳ Ｐゴシック" charset="-128"/>
              </a:rPr>
              <a:pPr/>
              <a:t>17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3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328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-1" charset="2"/>
              <a:buNone/>
              <a:defRPr>
                <a:latin typeface="Arial Black" pitchFamily="-1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BE502FA1-A9EB-4FF0-B8F1-905C41E0D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5D7E8-20B7-47F0-A187-25BCDFC13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3FDAB-01E7-446B-BB44-DE9E22725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28600"/>
            <a:ext cx="8504238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13200" cy="472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419225"/>
            <a:ext cx="4013200" cy="2287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0" y="3859213"/>
            <a:ext cx="40132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C7827-843F-4193-9A80-BAAF974C2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2575" y="228600"/>
            <a:ext cx="8504238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13200" cy="2287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419225"/>
            <a:ext cx="4013200" cy="2287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59213"/>
            <a:ext cx="40132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800" y="3859213"/>
            <a:ext cx="40132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AF223-79BF-4C6E-8C45-CF078C96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27A8F-7D67-4066-BCFD-6DA42BE69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E200D-C12E-4679-8673-1C472D7F3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4534-D16C-440B-86B0-2C0C07FAD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681A1-966B-4143-B689-AEA045063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3359B-3163-498F-A154-EACB86DFE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A3188-BB65-4605-9E86-766CB1B4E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D3EDA-94DD-4225-B10B-903A978EE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CD8C5-CFCD-4368-892B-3B87C1759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2260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1" charset="-128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52261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pitchFamily="-1" charset="-128"/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52262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1" charset="-128"/>
              </a:defRPr>
            </a:lvl1pPr>
          </a:lstStyle>
          <a:p>
            <a:pPr>
              <a:defRPr/>
            </a:pPr>
            <a:fld id="{4F688511-E2B3-4BE2-AF9F-A94905399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2775" name="Picture 1031" descr="A:\paint.GIF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5" r:id="rId12"/>
    <p:sldLayoutId id="214748382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pitchFamily="-1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-1" charset="0"/>
          <a:ea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-1" charset="0"/>
          <a:ea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-1" charset="0"/>
          <a:ea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-1" charset="0"/>
          <a:ea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9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10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image" Target="../media/image114.png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image" Target="../media/image114.png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35.bin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4.bin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43.bin"/><Relationship Id="rId5" Type="http://schemas.openxmlformats.org/officeDocument/2006/relationships/oleObject" Target="../embeddings/oleObject142.bin"/><Relationship Id="rId4" Type="http://schemas.openxmlformats.org/officeDocument/2006/relationships/oleObject" Target="../embeddings/oleObject14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14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DSP First, 2/e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429000"/>
            <a:ext cx="5943600" cy="177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34" charset="0"/>
                <a:ea typeface="ＭＳ Ｐゴシック" charset="-128"/>
              </a:rPr>
              <a:t>Lecture 21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34" charset="0"/>
                <a:ea typeface="ＭＳ Ｐゴシック" charset="-128"/>
              </a:rPr>
              <a:t>Zeros of H(z) and the Frequency Domain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02FA1-A9EB-4FF0-B8F1-905C41E0D0F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61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61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EA9EB1-1AD8-4BF8-8612-85D1C778BE8C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5088" y="2286000"/>
          <a:ext cx="4975225" cy="3833813"/>
        </p:xfrm>
        <a:graphic>
          <a:graphicData uri="http://schemas.openxmlformats.org/presentationml/2006/ole">
            <p:oleObj spid="_x0000_s6146" name="Equation" r:id="rId3" imgW="1434960" imgH="1104840" progId="Equation.3">
              <p:embed/>
            </p:oleObj>
          </a:graphicData>
        </a:graphic>
      </p:graphicFrame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FREQUENCY RESPONSE ?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Same Form:</a:t>
            </a: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5181600" y="5791200"/>
            <a:ext cx="339407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SAME COEFFICIENTS</a:t>
            </a:r>
            <a:endParaRPr lang="en-US"/>
          </a:p>
        </p:txBody>
      </p:sp>
      <p:grpSp>
        <p:nvGrpSpPr>
          <p:cNvPr id="6155" name="Group 15"/>
          <p:cNvGrpSpPr>
            <a:grpSpLocks/>
          </p:cNvGrpSpPr>
          <p:nvPr/>
        </p:nvGrpSpPr>
        <p:grpSpPr bwMode="auto">
          <a:xfrm>
            <a:off x="3810000" y="1628775"/>
            <a:ext cx="4738688" cy="3476625"/>
            <a:chOff x="2400" y="1026"/>
            <a:chExt cx="2985" cy="2190"/>
          </a:xfrm>
        </p:grpSpPr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3400" y="1026"/>
            <a:ext cx="1985" cy="887"/>
          </p:xfrm>
          <a:graphic>
            <a:graphicData uri="http://schemas.openxmlformats.org/presentationml/2006/ole">
              <p:oleObj spid="_x0000_s6148" name="Equation" r:id="rId4" imgW="482400" imgH="215640" progId="Equation.3">
                <p:embed/>
              </p:oleObj>
            </a:graphicData>
          </a:graphic>
        </p:graphicFrame>
        <p:sp>
          <p:nvSpPr>
            <p:cNvPr id="6156" name="Freeform 12"/>
            <p:cNvSpPr>
              <a:spLocks/>
            </p:cNvSpPr>
            <p:nvPr/>
          </p:nvSpPr>
          <p:spPr bwMode="auto">
            <a:xfrm>
              <a:off x="2400" y="1607"/>
              <a:ext cx="1104" cy="1609"/>
            </a:xfrm>
            <a:custGeom>
              <a:avLst/>
              <a:gdLst>
                <a:gd name="T0" fmla="*/ 1104 w 1104"/>
                <a:gd name="T1" fmla="*/ 121 h 1609"/>
                <a:gd name="T2" fmla="*/ 816 w 1104"/>
                <a:gd name="T3" fmla="*/ 169 h 1609"/>
                <a:gd name="T4" fmla="*/ 192 w 1104"/>
                <a:gd name="T5" fmla="*/ 1129 h 1609"/>
                <a:gd name="T6" fmla="*/ 0 w 1104"/>
                <a:gd name="T7" fmla="*/ 1609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1609"/>
                <a:gd name="T14" fmla="*/ 1104 w 110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1609">
                  <a:moveTo>
                    <a:pt x="1104" y="121"/>
                  </a:moveTo>
                  <a:cubicBezTo>
                    <a:pt x="1036" y="60"/>
                    <a:pt x="968" y="0"/>
                    <a:pt x="816" y="169"/>
                  </a:cubicBezTo>
                  <a:cubicBezTo>
                    <a:pt x="663" y="337"/>
                    <a:pt x="327" y="889"/>
                    <a:pt x="192" y="1129"/>
                  </a:cubicBezTo>
                  <a:cubicBezTo>
                    <a:pt x="56" y="1368"/>
                    <a:pt x="28" y="1488"/>
                    <a:pt x="0" y="1609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4144" name="Object 3"/>
          <p:cNvGraphicFramePr>
            <a:graphicFrameLocks noChangeAspect="1"/>
          </p:cNvGraphicFramePr>
          <p:nvPr/>
        </p:nvGraphicFramePr>
        <p:xfrm>
          <a:off x="5334000" y="3271838"/>
          <a:ext cx="3565525" cy="2290762"/>
        </p:xfrm>
        <a:graphic>
          <a:graphicData uri="http://schemas.openxmlformats.org/presentationml/2006/ole">
            <p:oleObj spid="_x0000_s6147" name="Equation" r:id="rId5" imgW="102852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>
                <a:latin typeface="+mn-lt"/>
                <a:ea typeface="+mn-ea"/>
              </a:rPr>
              <a:t>© 2003-2016, JH McClellan &amp; RW Schafer</a:t>
            </a:r>
            <a:endParaRPr lang="en-US">
              <a:latin typeface="+mn-lt"/>
              <a:ea typeface="+mn-ea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434A4C-BC7E-4AD4-9C33-B56A7469862A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H(z) as ANALYSIS TOOL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17663"/>
            <a:ext cx="8534400" cy="4171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>
                <a:ea typeface="ＭＳ Ｐゴシック" charset="-128"/>
              </a:rPr>
              <a:t>H(z) is a </a:t>
            </a:r>
            <a:r>
              <a:rPr lang="en-US" sz="2800" dirty="0" smtClean="0">
                <a:solidFill>
                  <a:schemeClr val="accent1"/>
                </a:solidFill>
                <a:ea typeface="ＭＳ Ｐゴシック" charset="-128"/>
              </a:rPr>
              <a:t>COMPLEX</a:t>
            </a:r>
            <a:r>
              <a:rPr lang="en-US" sz="2800" dirty="0" smtClean="0">
                <a:ea typeface="ＭＳ Ｐゴシック" charset="-128"/>
              </a:rPr>
              <a:t>-VALUED function of a </a:t>
            </a:r>
            <a:r>
              <a:rPr lang="en-US" sz="2800" dirty="0" smtClean="0">
                <a:solidFill>
                  <a:schemeClr val="accent1"/>
                </a:solidFill>
                <a:ea typeface="ＭＳ Ｐゴシック" charset="-128"/>
              </a:rPr>
              <a:t>COMPLEX</a:t>
            </a:r>
            <a:r>
              <a:rPr lang="en-US" sz="2800" dirty="0" smtClean="0">
                <a:ea typeface="ＭＳ Ｐゴシック" charset="-128"/>
              </a:rPr>
              <a:t> VARIABLE  z.</a:t>
            </a:r>
          </a:p>
          <a:p>
            <a:pPr lvl="1">
              <a:lnSpc>
                <a:spcPct val="110000"/>
              </a:lnSpc>
            </a:pPr>
            <a:endParaRPr lang="en-US" sz="2400" dirty="0" smtClean="0">
              <a:ea typeface="ＭＳ Ｐゴシック" charset="-128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ea typeface="ＭＳ Ｐゴシック" charset="-128"/>
              </a:rPr>
              <a:t>Shape of H(z), and the Frequency Response, is dominated by zeros (H(z)=0) and poles (H(z)=∞)</a:t>
            </a:r>
          </a:p>
          <a:p>
            <a:pPr lvl="1">
              <a:lnSpc>
                <a:spcPct val="110000"/>
              </a:lnSpc>
            </a:pPr>
            <a:endParaRPr lang="en-US" sz="2000" dirty="0" smtClean="0">
              <a:ea typeface="ＭＳ Ｐゴシック" charset="-128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ea typeface="ＭＳ Ｐゴシック" charset="-128"/>
              </a:rPr>
              <a:t>Can we use tools of POLYNOMIALS (e.g., roots and factoring)  to make analysis easier?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916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17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5C0102-6BFE-4B6D-8899-5F4A2F41D894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95275"/>
            <a:ext cx="8504238" cy="923925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ZEROS of H(z)</a:t>
            </a:r>
          </a:p>
        </p:txBody>
      </p:sp>
      <p:sp>
        <p:nvSpPr>
          <p:cNvPr id="7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2625725"/>
            <a:ext cx="4484688" cy="2949575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Find z, where H(z)=0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06463" y="1662113"/>
          <a:ext cx="3725862" cy="1004887"/>
        </p:xfrm>
        <a:graphic>
          <a:graphicData uri="http://schemas.openxmlformats.org/presentationml/2006/ole">
            <p:oleObj spid="_x0000_s7170" name="Equation" r:id="rId4" imgW="990360" imgH="266400" progId="Equation.3">
              <p:embed/>
            </p:oleObj>
          </a:graphicData>
        </a:graphic>
      </p:graphicFrame>
      <p:graphicFrame>
        <p:nvGraphicFramePr>
          <p:cNvPr id="365573" name="Object 3"/>
          <p:cNvGraphicFramePr>
            <a:graphicFrameLocks noChangeAspect="1"/>
          </p:cNvGraphicFramePr>
          <p:nvPr/>
        </p:nvGraphicFramePr>
        <p:xfrm>
          <a:off x="1179513" y="5235575"/>
          <a:ext cx="3352800" cy="971550"/>
        </p:xfrm>
        <a:graphic>
          <a:graphicData uri="http://schemas.openxmlformats.org/presentationml/2006/ole">
            <p:oleObj spid="_x0000_s7171" name="Equation" r:id="rId5" imgW="876240" imgH="253800" progId="Equation.3">
              <p:embed/>
            </p:oleObj>
          </a:graphicData>
        </a:graphic>
      </p:graphicFrame>
      <p:graphicFrame>
        <p:nvGraphicFramePr>
          <p:cNvPr id="365574" name="Object 4"/>
          <p:cNvGraphicFramePr>
            <a:graphicFrameLocks noChangeAspect="1"/>
          </p:cNvGraphicFramePr>
          <p:nvPr/>
        </p:nvGraphicFramePr>
        <p:xfrm>
          <a:off x="1266825" y="3265488"/>
          <a:ext cx="3200400" cy="1817687"/>
        </p:xfrm>
        <a:graphic>
          <a:graphicData uri="http://schemas.openxmlformats.org/presentationml/2006/ole">
            <p:oleObj spid="_x0000_s7172" name="Equation" r:id="rId6" imgW="850680" imgH="48240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6378575" y="2174875"/>
          <a:ext cx="676275" cy="415925"/>
        </p:xfrm>
        <a:graphic>
          <a:graphicData uri="http://schemas.openxmlformats.org/presentationml/2006/ole">
            <p:oleObj spid="_x0000_s7173" name="Equation" r:id="rId7" imgW="330120" imgH="203040" progId="Equation.3">
              <p:embed/>
            </p:oleObj>
          </a:graphicData>
        </a:graphic>
      </p:graphicFrame>
      <p:grpSp>
        <p:nvGrpSpPr>
          <p:cNvPr id="7180" name="Group 10"/>
          <p:cNvGrpSpPr>
            <a:grpSpLocks/>
          </p:cNvGrpSpPr>
          <p:nvPr/>
        </p:nvGrpSpPr>
        <p:grpSpPr bwMode="auto">
          <a:xfrm>
            <a:off x="4906963" y="2427288"/>
            <a:ext cx="2978150" cy="3414712"/>
            <a:chOff x="3600" y="1392"/>
            <a:chExt cx="1776" cy="2160"/>
          </a:xfrm>
        </p:grpSpPr>
        <p:sp>
          <p:nvSpPr>
            <p:cNvPr id="7185" name="Line 7"/>
            <p:cNvSpPr>
              <a:spLocks noChangeShapeType="1"/>
            </p:cNvSpPr>
            <p:nvPr/>
          </p:nvSpPr>
          <p:spPr bwMode="auto">
            <a:xfrm>
              <a:off x="3600" y="2472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8"/>
            <p:cNvSpPr>
              <a:spLocks noChangeShapeType="1"/>
            </p:cNvSpPr>
            <p:nvPr/>
          </p:nvSpPr>
          <p:spPr bwMode="auto">
            <a:xfrm flipV="1">
              <a:off x="4488" y="1392"/>
              <a:ext cx="0" cy="2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Oval 9"/>
            <p:cNvSpPr>
              <a:spLocks noChangeArrowheads="1"/>
            </p:cNvSpPr>
            <p:nvPr/>
          </p:nvSpPr>
          <p:spPr bwMode="auto">
            <a:xfrm>
              <a:off x="3936" y="1920"/>
              <a:ext cx="1104" cy="11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174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7586663" y="3773488"/>
          <a:ext cx="704850" cy="417512"/>
        </p:xfrm>
        <a:graphic>
          <a:graphicData uri="http://schemas.openxmlformats.org/presentationml/2006/ole">
            <p:oleObj spid="_x0000_s7174" name="Equation" r:id="rId8" imgW="342720" imgH="203040" progId="Equation.3">
              <p:embed/>
            </p:oleObj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83388" y="2876550"/>
            <a:ext cx="1214437" cy="1327150"/>
            <a:chOff x="4273" y="1812"/>
            <a:chExt cx="765" cy="836"/>
          </a:xfrm>
        </p:grpSpPr>
        <p:sp>
          <p:nvSpPr>
            <p:cNvPr id="7182" name="Text Box 16"/>
            <p:cNvSpPr txBox="1">
              <a:spLocks noChangeArrowheads="1"/>
            </p:cNvSpPr>
            <p:nvPr/>
          </p:nvSpPr>
          <p:spPr bwMode="auto">
            <a:xfrm>
              <a:off x="4608" y="1812"/>
              <a:ext cx="4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i="1" dirty="0">
                  <a:latin typeface="+mn-lt"/>
                </a:rPr>
                <a:t>zero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4273" y="2553"/>
              <a:ext cx="102" cy="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Freeform 17"/>
            <p:cNvSpPr>
              <a:spLocks/>
            </p:cNvSpPr>
            <p:nvPr/>
          </p:nvSpPr>
          <p:spPr bwMode="auto">
            <a:xfrm>
              <a:off x="4356" y="1996"/>
              <a:ext cx="323" cy="551"/>
            </a:xfrm>
            <a:custGeom>
              <a:avLst/>
              <a:gdLst>
                <a:gd name="T0" fmla="*/ 500 w 307"/>
                <a:gd name="T1" fmla="*/ 0 h 553"/>
                <a:gd name="T2" fmla="*/ 349 w 307"/>
                <a:gd name="T3" fmla="*/ 63 h 553"/>
                <a:gd name="T4" fmla="*/ 222 w 307"/>
                <a:gd name="T5" fmla="*/ 138 h 553"/>
                <a:gd name="T6" fmla="*/ 500 w 307"/>
                <a:gd name="T7" fmla="*/ 202 h 553"/>
                <a:gd name="T8" fmla="*/ 0 w 307"/>
                <a:gd name="T9" fmla="*/ 531 h 5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553"/>
                <a:gd name="T17" fmla="*/ 307 w 307"/>
                <a:gd name="T18" fmla="*/ 553 h 5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553">
                  <a:moveTo>
                    <a:pt x="286" y="0"/>
                  </a:moveTo>
                  <a:cubicBezTo>
                    <a:pt x="272" y="10"/>
                    <a:pt x="226" y="40"/>
                    <a:pt x="200" y="63"/>
                  </a:cubicBezTo>
                  <a:cubicBezTo>
                    <a:pt x="174" y="86"/>
                    <a:pt x="113" y="115"/>
                    <a:pt x="127" y="140"/>
                  </a:cubicBezTo>
                  <a:cubicBezTo>
                    <a:pt x="141" y="165"/>
                    <a:pt x="307" y="144"/>
                    <a:pt x="286" y="213"/>
                  </a:cubicBezTo>
                  <a:cubicBezTo>
                    <a:pt x="265" y="282"/>
                    <a:pt x="60" y="482"/>
                    <a:pt x="0" y="5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12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>
                <a:latin typeface="+mn-lt"/>
                <a:ea typeface="+mn-ea"/>
              </a:rPr>
              <a:t>© 2003-2016, JH McClellan &amp; RW Schafer</a:t>
            </a:r>
            <a:endParaRPr lang="en-US">
              <a:latin typeface="+mn-lt"/>
              <a:ea typeface="+mn-ea"/>
            </a:endParaRPr>
          </a:p>
        </p:txBody>
      </p:sp>
      <p:sp>
        <p:nvSpPr>
          <p:cNvPr id="82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EE77EE-A7A4-4F4D-A61F-A3C1BB619730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2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Find z, where H(z)=0</a:t>
            </a:r>
          </a:p>
          <a:p>
            <a:pPr lvl="1"/>
            <a:r>
              <a:rPr lang="en-US" smtClean="0">
                <a:ea typeface="ＭＳ Ｐゴシック" charset="-128"/>
              </a:rPr>
              <a:t>Interesting when z is ON the unit circle.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57200" y="2667000"/>
          <a:ext cx="6503988" cy="909638"/>
        </p:xfrm>
        <a:graphic>
          <a:graphicData uri="http://schemas.openxmlformats.org/presentationml/2006/ole">
            <p:oleObj spid="_x0000_s8194" name="Equation" r:id="rId4" imgW="1726920" imgH="241200" progId="Equation.3">
              <p:embed/>
            </p:oleObj>
          </a:graphicData>
        </a:graphic>
      </p:graphicFrame>
      <p:graphicFrame>
        <p:nvGraphicFramePr>
          <p:cNvPr id="366597" name="Object 3"/>
          <p:cNvGraphicFramePr>
            <a:graphicFrameLocks noChangeAspect="1"/>
          </p:cNvGraphicFramePr>
          <p:nvPr/>
        </p:nvGraphicFramePr>
        <p:xfrm>
          <a:off x="457200" y="3738563"/>
          <a:ext cx="6934200" cy="909637"/>
        </p:xfrm>
        <a:graphic>
          <a:graphicData uri="http://schemas.openxmlformats.org/presentationml/2006/ole">
            <p:oleObj spid="_x0000_s8195" name="Equation" r:id="rId5" imgW="1841400" imgH="241200" progId="Equation.3">
              <p:embed/>
            </p:oleObj>
          </a:graphicData>
        </a:graphic>
      </p:graphicFrame>
      <p:graphicFrame>
        <p:nvGraphicFramePr>
          <p:cNvPr id="366598" name="Object 4"/>
          <p:cNvGraphicFramePr>
            <a:graphicFrameLocks noChangeAspect="1"/>
          </p:cNvGraphicFramePr>
          <p:nvPr/>
        </p:nvGraphicFramePr>
        <p:xfrm>
          <a:off x="609600" y="4775200"/>
          <a:ext cx="5005388" cy="1068388"/>
        </p:xfrm>
        <a:graphic>
          <a:graphicData uri="http://schemas.openxmlformats.org/presentationml/2006/ole">
            <p:oleObj spid="_x0000_s8196" name="Equation" r:id="rId6" imgW="1307880" imgH="279360" progId="Equation.3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530600" y="4648200"/>
            <a:ext cx="4945063" cy="1430338"/>
            <a:chOff x="2224" y="3232"/>
            <a:chExt cx="3115" cy="901"/>
          </a:xfrm>
        </p:grpSpPr>
        <p:graphicFrame>
          <p:nvGraphicFramePr>
            <p:cNvPr id="8197" name="Object 5"/>
            <p:cNvGraphicFramePr>
              <a:graphicFrameLocks noChangeAspect="1"/>
            </p:cNvGraphicFramePr>
            <p:nvPr/>
          </p:nvGraphicFramePr>
          <p:xfrm>
            <a:off x="4187" y="3370"/>
            <a:ext cx="1152" cy="612"/>
          </p:xfrm>
          <a:graphic>
            <a:graphicData uri="http://schemas.openxmlformats.org/presentationml/2006/ole">
              <p:oleObj spid="_x0000_s8197" name="Equation" r:id="rId7" imgW="406080" imgH="215640" progId="Equation.3">
                <p:embed/>
              </p:oleObj>
            </a:graphicData>
          </a:graphic>
        </p:graphicFrame>
        <p:sp>
          <p:nvSpPr>
            <p:cNvPr id="8205" name="Oval 9"/>
            <p:cNvSpPr>
              <a:spLocks noChangeArrowheads="1"/>
            </p:cNvSpPr>
            <p:nvPr/>
          </p:nvSpPr>
          <p:spPr bwMode="auto">
            <a:xfrm>
              <a:off x="2224" y="3232"/>
              <a:ext cx="1504" cy="90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Freeform 10"/>
            <p:cNvSpPr>
              <a:spLocks/>
            </p:cNvSpPr>
            <p:nvPr/>
          </p:nvSpPr>
          <p:spPr bwMode="auto">
            <a:xfrm>
              <a:off x="3648" y="3431"/>
              <a:ext cx="528" cy="100"/>
            </a:xfrm>
            <a:custGeom>
              <a:avLst/>
              <a:gdLst>
                <a:gd name="T0" fmla="*/ 0 w 528"/>
                <a:gd name="T1" fmla="*/ 41 h 100"/>
                <a:gd name="T2" fmla="*/ 133 w 528"/>
                <a:gd name="T3" fmla="*/ 4 h 100"/>
                <a:gd name="T4" fmla="*/ 320 w 528"/>
                <a:gd name="T5" fmla="*/ 14 h 100"/>
                <a:gd name="T6" fmla="*/ 469 w 528"/>
                <a:gd name="T7" fmla="*/ 84 h 100"/>
                <a:gd name="T8" fmla="*/ 528 w 528"/>
                <a:gd name="T9" fmla="*/ 10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0"/>
                <a:gd name="T17" fmla="*/ 528 w 52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0">
                  <a:moveTo>
                    <a:pt x="0" y="41"/>
                  </a:moveTo>
                  <a:cubicBezTo>
                    <a:pt x="40" y="24"/>
                    <a:pt x="80" y="8"/>
                    <a:pt x="133" y="4"/>
                  </a:cubicBezTo>
                  <a:cubicBezTo>
                    <a:pt x="186" y="0"/>
                    <a:pt x="264" y="1"/>
                    <a:pt x="320" y="14"/>
                  </a:cubicBezTo>
                  <a:cubicBezTo>
                    <a:pt x="376" y="27"/>
                    <a:pt x="434" y="70"/>
                    <a:pt x="469" y="84"/>
                  </a:cubicBezTo>
                  <a:cubicBezTo>
                    <a:pt x="504" y="98"/>
                    <a:pt x="516" y="99"/>
                    <a:pt x="528" y="10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ZEROS of H(z) – example 2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7063" y="6019800"/>
            <a:ext cx="8096250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i="1" dirty="0">
                <a:solidFill>
                  <a:schemeClr val="accent1"/>
                </a:solidFill>
                <a:latin typeface="+mn-lt"/>
              </a:rPr>
              <a:t>Recall: Roots occur in Conjugate pairs when coefficients are real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88B222-4FC7-4201-BCC7-2D32F90F3732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PLOT ZEROS in z-DOMAIN</a:t>
            </a:r>
          </a:p>
        </p:txBody>
      </p:sp>
      <p:pic>
        <p:nvPicPr>
          <p:cNvPr id="41990" name="Picture 3" descr="&#10;zero-plot.gif                                                  0000968B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541463"/>
            <a:ext cx="6292850" cy="531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19800" y="2209800"/>
            <a:ext cx="3116263" cy="3200400"/>
            <a:chOff x="3792" y="1392"/>
            <a:chExt cx="1963" cy="2016"/>
          </a:xfrm>
        </p:grpSpPr>
        <p:sp>
          <p:nvSpPr>
            <p:cNvPr id="41998" name="Line 4"/>
            <p:cNvSpPr>
              <a:spLocks noChangeShapeType="1"/>
            </p:cNvSpPr>
            <p:nvPr/>
          </p:nvSpPr>
          <p:spPr bwMode="auto">
            <a:xfrm flipH="1" flipV="1">
              <a:off x="3840" y="1392"/>
              <a:ext cx="1056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5"/>
            <p:cNvSpPr>
              <a:spLocks noChangeShapeType="1"/>
            </p:cNvSpPr>
            <p:nvPr/>
          </p:nvSpPr>
          <p:spPr bwMode="auto">
            <a:xfrm flipH="1">
              <a:off x="3792" y="2160"/>
              <a:ext cx="1440" cy="12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7"/>
            <p:cNvSpPr>
              <a:spLocks noChangeShapeType="1"/>
            </p:cNvSpPr>
            <p:nvPr/>
          </p:nvSpPr>
          <p:spPr bwMode="auto">
            <a:xfrm flipH="1">
              <a:off x="4368" y="2016"/>
              <a:ext cx="48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Text Box 8"/>
            <p:cNvSpPr txBox="1">
              <a:spLocks noChangeArrowheads="1"/>
            </p:cNvSpPr>
            <p:nvPr/>
          </p:nvSpPr>
          <p:spPr bwMode="auto">
            <a:xfrm>
              <a:off x="4800" y="1824"/>
              <a:ext cx="955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3 ZEROS</a:t>
              </a:r>
            </a:p>
            <a:p>
              <a:r>
                <a:rPr lang="en-US">
                  <a:latin typeface="Arial" charset="0"/>
                </a:rPr>
                <a:t>H(z) = 0</a:t>
              </a:r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7200" y="3962400"/>
            <a:ext cx="4419600" cy="1704975"/>
            <a:chOff x="288" y="2496"/>
            <a:chExt cx="2784" cy="1074"/>
          </a:xfrm>
        </p:grpSpPr>
        <p:sp>
          <p:nvSpPr>
            <p:cNvPr id="41996" name="Line 6"/>
            <p:cNvSpPr>
              <a:spLocks noChangeShapeType="1"/>
            </p:cNvSpPr>
            <p:nvPr/>
          </p:nvSpPr>
          <p:spPr bwMode="auto">
            <a:xfrm flipV="1">
              <a:off x="1008" y="2496"/>
              <a:ext cx="2064" cy="9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9"/>
            <p:cNvSpPr txBox="1">
              <a:spLocks noChangeArrowheads="1"/>
            </p:cNvSpPr>
            <p:nvPr/>
          </p:nvSpPr>
          <p:spPr bwMode="auto">
            <a:xfrm>
              <a:off x="288" y="3264"/>
              <a:ext cx="934" cy="30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3 POLES</a:t>
              </a:r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04800" y="1905000"/>
            <a:ext cx="3276600" cy="850900"/>
            <a:chOff x="192" y="1200"/>
            <a:chExt cx="2064" cy="536"/>
          </a:xfrm>
        </p:grpSpPr>
        <p:sp>
          <p:nvSpPr>
            <p:cNvPr id="41994" name="Line 10"/>
            <p:cNvSpPr>
              <a:spLocks noChangeShapeType="1"/>
            </p:cNvSpPr>
            <p:nvPr/>
          </p:nvSpPr>
          <p:spPr bwMode="auto">
            <a:xfrm>
              <a:off x="864" y="1488"/>
              <a:ext cx="13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192" y="1200"/>
              <a:ext cx="839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UNIT</a:t>
              </a:r>
            </a:p>
            <a:p>
              <a:r>
                <a:rPr lang="en-US">
                  <a:latin typeface="Arial" charset="0"/>
                </a:rPr>
                <a:t>CIRCLE</a:t>
              </a: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92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92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7EE837-E344-420B-935A-5ED71A021E3C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9225" name="Rectangle 122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POLES of H(z)</a:t>
            </a:r>
          </a:p>
        </p:txBody>
      </p:sp>
      <p:sp>
        <p:nvSpPr>
          <p:cNvPr id="9226" name="Rectangle 12291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Find z, where </a:t>
            </a:r>
          </a:p>
          <a:p>
            <a:pPr lvl="1"/>
            <a:r>
              <a:rPr lang="en-US" smtClean="0">
                <a:solidFill>
                  <a:schemeClr val="accent1"/>
                </a:solidFill>
                <a:ea typeface="ＭＳ Ｐゴシック" charset="-128"/>
              </a:rPr>
              <a:t>FIR only has poles at z=0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33400" y="2895600"/>
          <a:ext cx="7010400" cy="981075"/>
        </p:xfrm>
        <a:graphic>
          <a:graphicData uri="http://schemas.openxmlformats.org/presentationml/2006/ole">
            <p:oleObj spid="_x0000_s9218" name="Equation" r:id="rId3" imgW="1726920" imgH="24120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505200" y="1747838"/>
          <a:ext cx="2103438" cy="614362"/>
        </p:xfrm>
        <a:graphic>
          <a:graphicData uri="http://schemas.openxmlformats.org/presentationml/2006/ole">
            <p:oleObj spid="_x0000_s9219" name="Equation" r:id="rId4" imgW="698400" imgH="203040" progId="Equation.3">
              <p:embed/>
            </p:oleObj>
          </a:graphicData>
        </a:graphic>
      </p:graphicFrame>
      <p:graphicFrame>
        <p:nvGraphicFramePr>
          <p:cNvPr id="317451" name="Object 4"/>
          <p:cNvGraphicFramePr>
            <a:graphicFrameLocks noChangeAspect="1"/>
          </p:cNvGraphicFramePr>
          <p:nvPr/>
        </p:nvGraphicFramePr>
        <p:xfrm>
          <a:off x="1143000" y="3963988"/>
          <a:ext cx="5943600" cy="1571625"/>
        </p:xfrm>
        <a:graphic>
          <a:graphicData uri="http://schemas.openxmlformats.org/presentationml/2006/ole">
            <p:oleObj spid="_x0000_s9220" name="Equation" r:id="rId5" imgW="1587240" imgH="419040" progId="Equation.3">
              <p:embed/>
            </p:oleObj>
          </a:graphicData>
        </a:graphic>
      </p:graphicFrame>
      <p:graphicFrame>
        <p:nvGraphicFramePr>
          <p:cNvPr id="317452" name="Object 5"/>
          <p:cNvGraphicFramePr>
            <a:graphicFrameLocks noChangeAspect="1"/>
          </p:cNvGraphicFramePr>
          <p:nvPr/>
        </p:nvGraphicFramePr>
        <p:xfrm>
          <a:off x="1447800" y="5643563"/>
          <a:ext cx="4956175" cy="681037"/>
        </p:xfrm>
        <a:graphic>
          <a:graphicData uri="http://schemas.openxmlformats.org/presentationml/2006/ole">
            <p:oleObj spid="_x0000_s9221" name="Equation" r:id="rId6" imgW="12952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399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>
                <a:latin typeface="+mn-lt"/>
                <a:ea typeface="+mn-ea"/>
              </a:rPr>
              <a:t>© 2003-2016, JH McClellan &amp; RW Schafer</a:t>
            </a:r>
            <a:endParaRPr lang="en-US">
              <a:latin typeface="+mn-lt"/>
              <a:ea typeface="+mn-ea"/>
            </a:endParaRPr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0EB1BB-128B-4345-8C41-C401A08B7789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31763" y="2219325"/>
          <a:ext cx="4975225" cy="3833813"/>
        </p:xfrm>
        <a:graphic>
          <a:graphicData uri="http://schemas.openxmlformats.org/presentationml/2006/ole">
            <p:oleObj spid="_x0000_s10242" name="Equation" r:id="rId4" imgW="1434960" imgH="1104840" progId="Equation.3">
              <p:embed/>
            </p:oleObj>
          </a:graphicData>
        </a:graphic>
      </p:graphicFrame>
      <p:sp>
        <p:nvSpPr>
          <p:cNvPr id="102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FREQUENCY RESPONSE ?</a:t>
            </a:r>
          </a:p>
        </p:txBody>
      </p:sp>
      <p:sp>
        <p:nvSpPr>
          <p:cNvPr id="102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4338" y="15240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Same Form: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5248275" y="5724525"/>
            <a:ext cx="339407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SAME COEFFICIENTS</a:t>
            </a:r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30675" y="1562100"/>
            <a:ext cx="4484688" cy="3275013"/>
            <a:chOff x="2602" y="984"/>
            <a:chExt cx="2825" cy="2063"/>
          </a:xfrm>
        </p:grpSpPr>
        <p:graphicFrame>
          <p:nvGraphicFramePr>
            <p:cNvPr id="10244" name="Object 4"/>
            <p:cNvGraphicFramePr>
              <a:graphicFrameLocks noChangeAspect="1"/>
            </p:cNvGraphicFramePr>
            <p:nvPr/>
          </p:nvGraphicFramePr>
          <p:xfrm>
            <a:off x="3442" y="984"/>
            <a:ext cx="1985" cy="887"/>
          </p:xfrm>
          <a:graphic>
            <a:graphicData uri="http://schemas.openxmlformats.org/presentationml/2006/ole">
              <p:oleObj spid="_x0000_s10244" name="Equation" r:id="rId5" imgW="482400" imgH="215640" progId="Equation.3">
                <p:embed/>
              </p:oleObj>
            </a:graphicData>
          </a:graphic>
        </p:graphicFrame>
        <p:sp>
          <p:nvSpPr>
            <p:cNvPr id="10252" name="Freeform 8"/>
            <p:cNvSpPr>
              <a:spLocks/>
            </p:cNvSpPr>
            <p:nvPr/>
          </p:nvSpPr>
          <p:spPr bwMode="auto">
            <a:xfrm>
              <a:off x="2602" y="1556"/>
              <a:ext cx="923" cy="1491"/>
            </a:xfrm>
            <a:custGeom>
              <a:avLst/>
              <a:gdLst>
                <a:gd name="T0" fmla="*/ 923 w 923"/>
                <a:gd name="T1" fmla="*/ 40 h 1491"/>
                <a:gd name="T2" fmla="*/ 605 w 923"/>
                <a:gd name="T3" fmla="*/ 168 h 1491"/>
                <a:gd name="T4" fmla="*/ 188 w 923"/>
                <a:gd name="T5" fmla="*/ 1046 h 1491"/>
                <a:gd name="T6" fmla="*/ 0 w 923"/>
                <a:gd name="T7" fmla="*/ 1491 h 14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3"/>
                <a:gd name="T13" fmla="*/ 0 h 1491"/>
                <a:gd name="T14" fmla="*/ 923 w 923"/>
                <a:gd name="T15" fmla="*/ 1491 h 14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3" h="1491">
                  <a:moveTo>
                    <a:pt x="923" y="40"/>
                  </a:moveTo>
                  <a:cubicBezTo>
                    <a:pt x="871" y="61"/>
                    <a:pt x="728" y="0"/>
                    <a:pt x="605" y="168"/>
                  </a:cubicBezTo>
                  <a:cubicBezTo>
                    <a:pt x="482" y="336"/>
                    <a:pt x="289" y="826"/>
                    <a:pt x="188" y="1046"/>
                  </a:cubicBezTo>
                  <a:cubicBezTo>
                    <a:pt x="87" y="1266"/>
                    <a:pt x="39" y="1398"/>
                    <a:pt x="0" y="1491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400675" y="3205163"/>
          <a:ext cx="3565525" cy="2290762"/>
        </p:xfrm>
        <a:graphic>
          <a:graphicData uri="http://schemas.openxmlformats.org/presentationml/2006/ole">
            <p:oleObj spid="_x0000_s10243" name="Equation" r:id="rId6" imgW="102852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>
                <a:latin typeface="+mn-lt"/>
                <a:ea typeface="+mn-ea"/>
              </a:rPr>
              <a:t>© 2003-2016, JH McClellan &amp; RW Schafer</a:t>
            </a:r>
            <a:endParaRPr lang="en-US">
              <a:latin typeface="+mn-lt"/>
              <a:ea typeface="+mn-ea"/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B8A5F-A827-4C3C-8887-49F1491EE4A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557338"/>
            <a:ext cx="8178800" cy="32432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" charset="2"/>
              <a:buChar char="§"/>
              <a:defRPr/>
            </a:pPr>
            <a:r>
              <a:rPr lang="en-US" dirty="0" smtClean="0">
                <a:cs typeface="ＭＳ Ｐゴシック" pitchFamily="-1" charset="-128"/>
              </a:rPr>
              <a:t>Relate </a:t>
            </a:r>
            <a:r>
              <a:rPr lang="en-US" dirty="0" err="1" smtClean="0">
                <a:cs typeface="ＭＳ Ｐゴシック" pitchFamily="-1" charset="-128"/>
              </a:rPr>
              <a:t>H(z</a:t>
            </a:r>
            <a:r>
              <a:rPr lang="en-US" dirty="0" smtClean="0">
                <a:cs typeface="ＭＳ Ｐゴシック" pitchFamily="-1" charset="-128"/>
              </a:rPr>
              <a:t>) to FREQUENCY RESPONSE</a:t>
            </a:r>
          </a:p>
          <a:p>
            <a:pPr>
              <a:lnSpc>
                <a:spcPct val="90000"/>
              </a:lnSpc>
              <a:buFont typeface="Wingdings" pitchFamily="-1" charset="2"/>
              <a:buChar char="§"/>
              <a:defRPr/>
            </a:pPr>
            <a:endParaRPr lang="en-US" dirty="0" smtClean="0">
              <a:cs typeface="ＭＳ Ｐゴシック" pitchFamily="-1" charset="-128"/>
            </a:endParaRPr>
          </a:p>
          <a:p>
            <a:pPr>
              <a:lnSpc>
                <a:spcPct val="90000"/>
              </a:lnSpc>
              <a:buFont typeface="Wingdings" pitchFamily="-1" charset="2"/>
              <a:buChar char="§"/>
              <a:defRPr/>
            </a:pPr>
            <a:endParaRPr lang="en-US" dirty="0" smtClean="0">
              <a:cs typeface="ＭＳ Ｐゴシック" pitchFamily="-1" charset="-128"/>
            </a:endParaRPr>
          </a:p>
          <a:p>
            <a:pPr>
              <a:lnSpc>
                <a:spcPct val="90000"/>
              </a:lnSpc>
              <a:buFont typeface="Wingdings" pitchFamily="-1" charset="2"/>
              <a:buChar char="§"/>
              <a:defRPr/>
            </a:pPr>
            <a:endParaRPr lang="en-US" dirty="0" smtClean="0">
              <a:cs typeface="ＭＳ Ｐゴシック" pitchFamily="-1" charset="-128"/>
            </a:endParaRPr>
          </a:p>
          <a:p>
            <a:pPr>
              <a:lnSpc>
                <a:spcPct val="90000"/>
              </a:lnSpc>
              <a:buFont typeface="Wingdings" pitchFamily="-1" charset="2"/>
              <a:buChar char="§"/>
              <a:defRPr/>
            </a:pPr>
            <a:r>
              <a:rPr lang="en-US" dirty="0" smtClean="0">
                <a:cs typeface="ＭＳ Ｐゴシック" pitchFamily="-1" charset="-128"/>
              </a:rPr>
              <a:t>EVALUATE </a:t>
            </a:r>
            <a:r>
              <a:rPr lang="en-US" dirty="0" err="1" smtClean="0">
                <a:cs typeface="ＭＳ Ｐゴシック" pitchFamily="-1" charset="-128"/>
              </a:rPr>
              <a:t>H(z</a:t>
            </a:r>
            <a:r>
              <a:rPr lang="en-US" dirty="0" smtClean="0">
                <a:cs typeface="ＭＳ Ｐゴシック" pitchFamily="-1" charset="-128"/>
              </a:rPr>
              <a:t>) on the </a:t>
            </a:r>
            <a:r>
              <a:rPr lang="en-US" b="1" u="sng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pitchFamily="-1" charset="-128"/>
              </a:rPr>
              <a:t>UNIT CIRCLE</a:t>
            </a:r>
            <a:endParaRPr lang="en-US" dirty="0" smtClean="0">
              <a:cs typeface="ＭＳ Ｐゴシック" pitchFamily="-1" charset="-128"/>
            </a:endParaRPr>
          </a:p>
          <a:p>
            <a:pPr lvl="1">
              <a:lnSpc>
                <a:spcPct val="90000"/>
              </a:lnSpc>
              <a:buFont typeface="Wingdings" pitchFamily="-1" charset="2"/>
              <a:buChar char="§"/>
              <a:defRPr/>
            </a:pPr>
            <a:r>
              <a:rPr lang="en-US" dirty="0" smtClean="0"/>
              <a:t>ANGLE is same as FREQUENCY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549400" y="2317750"/>
          <a:ext cx="5375275" cy="1130300"/>
        </p:xfrm>
        <a:graphic>
          <a:graphicData uri="http://schemas.openxmlformats.org/presentationml/2006/ole">
            <p:oleObj spid="_x0000_s11266" name="Equation" r:id="rId4" imgW="1206360" imgH="25380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214438" y="4745038"/>
          <a:ext cx="6904037" cy="1655762"/>
        </p:xfrm>
        <a:graphic>
          <a:graphicData uri="http://schemas.openxmlformats.org/presentationml/2006/ole">
            <p:oleObj spid="_x0000_s11267" name="Equation" r:id="rId5" imgW="1803240" imgH="431640" progId="Equation.3">
              <p:embed/>
            </p:oleObj>
          </a:graphicData>
        </a:graphic>
      </p:graphicFrame>
      <p:sp>
        <p:nvSpPr>
          <p:cNvPr id="112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FREQ RESPONSE from System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229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224C4-DD16-49C8-854D-837452B55123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984250" y="128588"/>
          <a:ext cx="5500688" cy="1222375"/>
        </p:xfrm>
        <a:graphic>
          <a:graphicData uri="http://schemas.openxmlformats.org/presentationml/2006/ole">
            <p:oleObj spid="_x0000_s12290" name="Equation" r:id="rId3" imgW="1257120" imgH="279360" progId="Equation.3">
              <p:embed/>
            </p:oleObj>
          </a:graphicData>
        </a:graphic>
      </p:graphicFrame>
      <p:pic>
        <p:nvPicPr>
          <p:cNvPr id="12294" name="Picture 10" descr="fig09_06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676400"/>
            <a:ext cx="51022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6172200" y="3276600"/>
            <a:ext cx="2762250" cy="3698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ANGLE is FREQUENCY</a:t>
            </a:r>
            <a:endParaRPr 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331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2C09A4-0EF4-484E-AF6B-B5A4AE8BD422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33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56600" cy="9906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Evaluate H(z) on Unit Circle</a:t>
            </a:r>
          </a:p>
        </p:txBody>
      </p:sp>
      <p:pic>
        <p:nvPicPr>
          <p:cNvPr id="13320" name="Picture 3" descr="fig09_05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9425" y="1676400"/>
            <a:ext cx="40417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799013" y="1828800"/>
          <a:ext cx="3887787" cy="533400"/>
        </p:xfrm>
        <a:graphic>
          <a:graphicData uri="http://schemas.openxmlformats.org/presentationml/2006/ole">
            <p:oleObj spid="_x0000_s13314" name="Equation" r:id="rId4" imgW="1663560" imgH="228600" progId="Equation.3">
              <p:embed/>
            </p:oleObj>
          </a:graphicData>
        </a:graphic>
      </p:graphicFrame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5357813" y="5089525"/>
          <a:ext cx="3176587" cy="396875"/>
        </p:xfrm>
        <a:graphic>
          <a:graphicData uri="http://schemas.openxmlformats.org/presentationml/2006/ole">
            <p:oleObj spid="_x0000_s13315" name="Equation" r:id="rId5" imgW="162540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91C84-0786-45CF-9B48-5782D045AF48}" type="slidenum">
              <a:rPr lang="en-US" smtClean="0">
                <a:ea typeface="ＭＳ Ｐゴシック" charset="-128"/>
              </a:rPr>
              <a:pPr/>
              <a:t>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89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smtClean="0">
                <a:ea typeface="ＭＳ Ｐゴシック" charset="-128"/>
              </a:rPr>
              <a:t>License Info for DSPFirst Slides</a:t>
            </a:r>
          </a:p>
        </p:txBody>
      </p:sp>
      <p:sp>
        <p:nvSpPr>
          <p:cNvPr id="378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This work released under a </a:t>
            </a:r>
            <a:r>
              <a:rPr lang="en-US" sz="2400" smtClean="0">
                <a:ea typeface="ＭＳ Ｐゴシック" charset="-128"/>
                <a:hlinkClick r:id="rId2"/>
              </a:rPr>
              <a:t>Creative Commons License</a:t>
            </a:r>
            <a:r>
              <a:rPr lang="en-US" sz="2400" smtClean="0">
                <a:ea typeface="ＭＳ Ｐゴシック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  <a:ea typeface="ＭＳ Ｐゴシック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  <a:ea typeface="ＭＳ Ｐゴシック" charset="-128"/>
              </a:rPr>
              <a:t> </a:t>
            </a:r>
            <a:endParaRPr lang="en-US" sz="180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  <a:ea typeface="ＭＳ Ｐゴシック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  <a:ea typeface="ＭＳ Ｐゴシック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ea typeface="ＭＳ Ｐゴシック" charset="-128"/>
                <a:hlinkClick r:id="rId3"/>
              </a:rPr>
              <a:t>Full Text of the License</a:t>
            </a:r>
            <a:endParaRPr lang="en-US" sz="1800" smtClean="0">
              <a:latin typeface="Verdana" charset="0"/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  <a:ea typeface="ＭＳ Ｐゴシック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434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43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AA9E3D-5B76-4CE8-A353-F83860BE6153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43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FIR Frequency Response</a:t>
            </a:r>
          </a:p>
        </p:txBody>
      </p:sp>
      <p:pic>
        <p:nvPicPr>
          <p:cNvPr id="14344" name="Picture 1027" descr="FIR_4pt.gif                                                    0000968BJKL-2                          B0CAADC9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00200"/>
            <a:ext cx="71628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Line 1028"/>
          <p:cNvSpPr>
            <a:spLocks noChangeShapeType="1"/>
          </p:cNvSpPr>
          <p:nvPr/>
        </p:nvSpPr>
        <p:spPr bwMode="auto">
          <a:xfrm>
            <a:off x="3581400" y="3048000"/>
            <a:ext cx="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29"/>
          <p:cNvSpPr>
            <a:spLocks noChangeShapeType="1"/>
          </p:cNvSpPr>
          <p:nvPr/>
        </p:nvSpPr>
        <p:spPr bwMode="auto">
          <a:xfrm>
            <a:off x="4724400" y="3048000"/>
            <a:ext cx="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030"/>
          <p:cNvSpPr>
            <a:spLocks noChangeShapeType="1"/>
          </p:cNvSpPr>
          <p:nvPr/>
        </p:nvSpPr>
        <p:spPr bwMode="auto">
          <a:xfrm>
            <a:off x="5791200" y="3048000"/>
            <a:ext cx="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936875" y="2071688"/>
          <a:ext cx="3651250" cy="493712"/>
        </p:xfrm>
        <a:graphic>
          <a:graphicData uri="http://schemas.openxmlformats.org/presentationml/2006/ole">
            <p:oleObj spid="_x0000_s14338" name="Equation" r:id="rId4" imgW="1688760" imgH="228600" progId="Equation.3">
              <p:embed/>
            </p:oleObj>
          </a:graphicData>
        </a:graphic>
      </p:graphicFrame>
      <p:graphicFrame>
        <p:nvGraphicFramePr>
          <p:cNvPr id="14339" name="Object 2"/>
          <p:cNvGraphicFramePr>
            <a:graphicFrameLocks noChangeAspect="1"/>
          </p:cNvGraphicFramePr>
          <p:nvPr/>
        </p:nvGraphicFramePr>
        <p:xfrm>
          <a:off x="3111500" y="2576513"/>
          <a:ext cx="3227388" cy="469900"/>
        </p:xfrm>
        <a:graphic>
          <a:graphicData uri="http://schemas.openxmlformats.org/presentationml/2006/ole">
            <p:oleObj spid="_x0000_s14339" name="Equation" r:id="rId5" imgW="165096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53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71A6EC-B964-437F-BA5D-873A810B6310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pic>
        <p:nvPicPr>
          <p:cNvPr id="15368" name="Picture 11" descr="D:\2025-f00\fir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28775"/>
            <a:ext cx="76200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3 DOMAINS MOVIE: FIR</a:t>
            </a:r>
          </a:p>
        </p:txBody>
      </p:sp>
      <p:sp>
        <p:nvSpPr>
          <p:cNvPr id="15370" name="Text Box 5"/>
          <p:cNvSpPr txBox="1">
            <a:spLocks noChangeArrowheads="1"/>
          </p:cNvSpPr>
          <p:nvPr/>
        </p:nvSpPr>
        <p:spPr bwMode="auto">
          <a:xfrm>
            <a:off x="30163" y="1708150"/>
            <a:ext cx="1906587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ZEROS MOVE</a:t>
            </a:r>
            <a:endParaRPr lang="en-US" i="1"/>
          </a:p>
        </p:txBody>
      </p:sp>
      <p:sp>
        <p:nvSpPr>
          <p:cNvPr id="15371" name="Freeform 10"/>
          <p:cNvSpPr>
            <a:spLocks/>
          </p:cNvSpPr>
          <p:nvPr/>
        </p:nvSpPr>
        <p:spPr bwMode="auto">
          <a:xfrm flipV="1">
            <a:off x="609600" y="2133600"/>
            <a:ext cx="1828800" cy="1905000"/>
          </a:xfrm>
          <a:custGeom>
            <a:avLst/>
            <a:gdLst>
              <a:gd name="T0" fmla="*/ 2147483647 w 1056"/>
              <a:gd name="T1" fmla="*/ 2147483647 h 2208"/>
              <a:gd name="T2" fmla="*/ 0 w 1056"/>
              <a:gd name="T3" fmla="*/ 2147483647 h 2208"/>
              <a:gd name="T4" fmla="*/ 2147483647 w 1056"/>
              <a:gd name="T5" fmla="*/ 2147483647 h 2208"/>
              <a:gd name="T6" fmla="*/ 2147483647 w 1056"/>
              <a:gd name="T7" fmla="*/ 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92" y="2208"/>
                </a:moveTo>
                <a:cubicBezTo>
                  <a:pt x="96" y="2032"/>
                  <a:pt x="0" y="1856"/>
                  <a:pt x="0" y="1584"/>
                </a:cubicBezTo>
                <a:cubicBezTo>
                  <a:pt x="0" y="1312"/>
                  <a:pt x="16" y="840"/>
                  <a:pt x="192" y="576"/>
                </a:cubicBezTo>
                <a:cubicBezTo>
                  <a:pt x="368" y="312"/>
                  <a:pt x="712" y="156"/>
                  <a:pt x="1056" y="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912100" y="4598988"/>
          <a:ext cx="1093788" cy="520700"/>
        </p:xfrm>
        <a:graphic>
          <a:graphicData uri="http://schemas.openxmlformats.org/presentationml/2006/ole">
            <p:oleObj spid="_x0000_s15362" name="Equation" r:id="rId4" imgW="507960" imgH="24120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28600" y="4648200"/>
          <a:ext cx="685800" cy="457200"/>
        </p:xfrm>
        <a:graphic>
          <a:graphicData uri="http://schemas.openxmlformats.org/presentationml/2006/ole">
            <p:oleObj spid="_x0000_s15363" name="Equation" r:id="rId5" imgW="304560" imgH="203040" progId="Equation.3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7848600" y="1752600"/>
          <a:ext cx="914400" cy="504825"/>
        </p:xfrm>
        <a:graphic>
          <a:graphicData uri="http://schemas.openxmlformats.org/presentationml/2006/ole">
            <p:oleObj spid="_x0000_s15364" name="Equation" r:id="rId6" imgW="368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C6180B-B63C-4FD2-BB51-254F105B5D21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4 MOVIES @ WEBSITE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sz="1400" b="1" smtClean="0">
                <a:latin typeface="Courier New" charset="0"/>
                <a:ea typeface="ＭＳ Ｐゴシック" charset="-128"/>
                <a:cs typeface="Courier New" charset="0"/>
              </a:rPr>
              <a:t>http://dspfirst.gatech.edu/chapters/07ztrans/demos/3_domain/index.html</a:t>
            </a:r>
          </a:p>
          <a:p>
            <a:r>
              <a:rPr lang="en-US" smtClean="0">
                <a:ea typeface="ＭＳ Ｐゴシック" charset="-128"/>
              </a:rPr>
              <a:t>3 DOMAINS MOVIES: FIR Filters</a:t>
            </a:r>
          </a:p>
          <a:p>
            <a:pPr lvl="1"/>
            <a:r>
              <a:rPr lang="en-US" sz="2400" smtClean="0">
                <a:ea typeface="ＭＳ Ｐゴシック" charset="-128"/>
              </a:rPr>
              <a:t>Two zeros moving around UC and inside</a:t>
            </a:r>
          </a:p>
          <a:p>
            <a:pPr lvl="3"/>
            <a:endParaRPr lang="en-US" sz="1600" smtClean="0">
              <a:ea typeface="ＭＳ Ｐゴシック" charset="-128"/>
            </a:endParaRPr>
          </a:p>
          <a:p>
            <a:pPr lvl="1"/>
            <a:r>
              <a:rPr lang="en-US" sz="2400" smtClean="0">
                <a:ea typeface="ＭＳ Ｐゴシック" charset="-128"/>
              </a:rPr>
              <a:t>Three zeros; one held fixed at </a:t>
            </a:r>
            <a:r>
              <a:rPr lang="en-US" sz="2400" i="1" smtClean="0">
                <a:ea typeface="ＭＳ Ｐゴシック" charset="-128"/>
              </a:rPr>
              <a:t>z</a:t>
            </a:r>
            <a:r>
              <a:rPr lang="en-US" sz="2400" smtClean="0">
                <a:ea typeface="ＭＳ Ｐゴシック" charset="-128"/>
              </a:rPr>
              <a:t>=−1</a:t>
            </a:r>
          </a:p>
          <a:p>
            <a:pPr lvl="3"/>
            <a:endParaRPr lang="en-US" sz="1600" smtClean="0">
              <a:ea typeface="ＭＳ Ｐゴシック" charset="-128"/>
            </a:endParaRPr>
          </a:p>
          <a:p>
            <a:pPr lvl="1"/>
            <a:r>
              <a:rPr lang="en-US" sz="2400" smtClean="0">
                <a:ea typeface="ＭＳ Ｐゴシック" charset="-128"/>
              </a:rPr>
              <a:t>Ten zeros; 9 equally spaced around UC; one moving</a:t>
            </a:r>
          </a:p>
          <a:p>
            <a:pPr lvl="3"/>
            <a:endParaRPr lang="en-US" sz="1600" smtClean="0">
              <a:ea typeface="ＭＳ Ｐゴシック" charset="-128"/>
            </a:endParaRPr>
          </a:p>
          <a:p>
            <a:pPr lvl="1"/>
            <a:r>
              <a:rPr lang="en-US" sz="2400" smtClean="0">
                <a:ea typeface="ＭＳ Ｐゴシック" charset="-128"/>
              </a:rPr>
              <a:t>Ten zeros; 8 equally spaced around UC; two moving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63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6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97C6CD-BF92-4828-A29D-1509B447C125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graphicFrame>
        <p:nvGraphicFramePr>
          <p:cNvPr id="322589" name="Object 2"/>
          <p:cNvGraphicFramePr>
            <a:graphicFrameLocks noChangeAspect="1"/>
          </p:cNvGraphicFramePr>
          <p:nvPr/>
        </p:nvGraphicFramePr>
        <p:xfrm>
          <a:off x="4800600" y="5715000"/>
          <a:ext cx="4267200" cy="638175"/>
        </p:xfrm>
        <a:graphic>
          <a:graphicData uri="http://schemas.openxmlformats.org/presentationml/2006/ole">
            <p:oleObj spid="_x0000_s16386" name="Equation" r:id="rId3" imgW="1612800" imgH="241200" progId="Equation.3">
              <p:embed/>
            </p:oleObj>
          </a:graphicData>
        </a:graphic>
      </p:graphicFrame>
      <p:sp>
        <p:nvSpPr>
          <p:cNvPr id="16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NULLING PROPERTY of H(z)</a:t>
            </a:r>
          </a:p>
        </p:txBody>
      </p:sp>
      <p:sp>
        <p:nvSpPr>
          <p:cNvPr id="16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12192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When H(z)=0 on the unit circle.</a:t>
            </a:r>
          </a:p>
          <a:p>
            <a:pPr lvl="1"/>
            <a:r>
              <a:rPr lang="en-US" smtClean="0">
                <a:ea typeface="ＭＳ Ｐゴシック" charset="-128"/>
              </a:rPr>
              <a:t>Find inputs x[n] that give zero output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38200" y="2819400"/>
            <a:ext cx="6096000" cy="2819400"/>
            <a:chOff x="528" y="1776"/>
            <a:chExt cx="3840" cy="1776"/>
          </a:xfrm>
        </p:grpSpPr>
        <p:sp>
          <p:nvSpPr>
            <p:cNvPr id="16400" name="Rectangle 8"/>
            <p:cNvSpPr>
              <a:spLocks noChangeArrowheads="1"/>
            </p:cNvSpPr>
            <p:nvPr/>
          </p:nvSpPr>
          <p:spPr bwMode="auto">
            <a:xfrm>
              <a:off x="1776" y="2976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16401" name="Line 9"/>
            <p:cNvSpPr>
              <a:spLocks noChangeShapeType="1"/>
            </p:cNvSpPr>
            <p:nvPr/>
          </p:nvSpPr>
          <p:spPr bwMode="auto">
            <a:xfrm>
              <a:off x="1152" y="326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0"/>
            <p:cNvSpPr>
              <a:spLocks noChangeShapeType="1"/>
            </p:cNvSpPr>
            <p:nvPr/>
          </p:nvSpPr>
          <p:spPr bwMode="auto">
            <a:xfrm>
              <a:off x="2976" y="326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Rectangle 11"/>
            <p:cNvSpPr>
              <a:spLocks noChangeArrowheads="1"/>
            </p:cNvSpPr>
            <p:nvPr/>
          </p:nvSpPr>
          <p:spPr bwMode="auto">
            <a:xfrm>
              <a:off x="3072" y="2958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16404" name="Rectangle 12"/>
            <p:cNvSpPr>
              <a:spLocks noChangeArrowheads="1"/>
            </p:cNvSpPr>
            <p:nvPr/>
          </p:nvSpPr>
          <p:spPr bwMode="auto">
            <a:xfrm>
              <a:off x="1104" y="2958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1982" y="3058"/>
            <a:ext cx="832" cy="459"/>
          </p:xfrm>
          <a:graphic>
            <a:graphicData uri="http://schemas.openxmlformats.org/presentationml/2006/ole">
              <p:oleObj spid="_x0000_s16390" name="Equation" r:id="rId4" imgW="368280" imgH="203040" progId="Equation.3">
                <p:embed/>
              </p:oleObj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528" y="1776"/>
            <a:ext cx="3840" cy="537"/>
          </p:xfrm>
          <a:graphic>
            <a:graphicData uri="http://schemas.openxmlformats.org/presentationml/2006/ole">
              <p:oleObj spid="_x0000_s16391" name="Equation" r:id="rId5" imgW="1726920" imgH="241200" progId="Equation.3">
                <p:embed/>
              </p:oleObj>
            </a:graphicData>
          </a:graphic>
        </p:graphicFrame>
      </p:grpSp>
      <p:graphicFrame>
        <p:nvGraphicFramePr>
          <p:cNvPr id="322587" name="Object 3"/>
          <p:cNvGraphicFramePr>
            <a:graphicFrameLocks noChangeAspect="1"/>
          </p:cNvGraphicFramePr>
          <p:nvPr/>
        </p:nvGraphicFramePr>
        <p:xfrm>
          <a:off x="533400" y="3733800"/>
          <a:ext cx="7710488" cy="838200"/>
        </p:xfrm>
        <a:graphic>
          <a:graphicData uri="http://schemas.openxmlformats.org/presentationml/2006/ole">
            <p:oleObj spid="_x0000_s16387" name="Equation" r:id="rId6" imgW="2222280" imgH="241200" progId="Equation.3">
              <p:embed/>
            </p:oleObj>
          </a:graphicData>
        </a:graphic>
      </p:graphicFrame>
      <p:graphicFrame>
        <p:nvGraphicFramePr>
          <p:cNvPr id="322588" name="Object 4"/>
          <p:cNvGraphicFramePr>
            <a:graphicFrameLocks noChangeAspect="1"/>
          </p:cNvGraphicFramePr>
          <p:nvPr/>
        </p:nvGraphicFramePr>
        <p:xfrm>
          <a:off x="152400" y="5607050"/>
          <a:ext cx="2514600" cy="682625"/>
        </p:xfrm>
        <a:graphic>
          <a:graphicData uri="http://schemas.openxmlformats.org/presentationml/2006/ole">
            <p:oleObj spid="_x0000_s16388" name="Equation" r:id="rId7" imgW="888840" imgH="241200" progId="Equation.3">
              <p:embed/>
            </p:oleObj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867400" y="4800600"/>
            <a:ext cx="2760663" cy="1905000"/>
            <a:chOff x="3696" y="3024"/>
            <a:chExt cx="1739" cy="1200"/>
          </a:xfrm>
        </p:grpSpPr>
        <p:sp>
          <p:nvSpPr>
            <p:cNvPr id="16399" name="Oval 20"/>
            <p:cNvSpPr>
              <a:spLocks noChangeArrowheads="1"/>
            </p:cNvSpPr>
            <p:nvPr/>
          </p:nvSpPr>
          <p:spPr bwMode="auto">
            <a:xfrm>
              <a:off x="3696" y="3456"/>
              <a:ext cx="1104" cy="768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4080" y="3024"/>
            <a:ext cx="1355" cy="402"/>
          </p:xfrm>
          <a:graphic>
            <a:graphicData uri="http://schemas.openxmlformats.org/presentationml/2006/ole">
              <p:oleObj spid="_x0000_s16389" name="Equation" r:id="rId8" imgW="812520" imgH="2412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74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7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00E26-F2AA-4538-99A5-D277D9E3AB59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7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NULLING PROPERTY of H(z)</a:t>
            </a:r>
          </a:p>
        </p:txBody>
      </p:sp>
      <p:sp>
        <p:nvSpPr>
          <p:cNvPr id="17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12192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Evaluate H(z) at the input “frequency”</a:t>
            </a:r>
          </a:p>
        </p:txBody>
      </p:sp>
      <p:graphicFrame>
        <p:nvGraphicFramePr>
          <p:cNvPr id="323602" name="Object 2"/>
          <p:cNvGraphicFramePr>
            <a:graphicFrameLocks noChangeAspect="1"/>
          </p:cNvGraphicFramePr>
          <p:nvPr/>
        </p:nvGraphicFramePr>
        <p:xfrm>
          <a:off x="442913" y="2362200"/>
          <a:ext cx="7710487" cy="838200"/>
        </p:xfrm>
        <a:graphic>
          <a:graphicData uri="http://schemas.openxmlformats.org/presentationml/2006/ole">
            <p:oleObj spid="_x0000_s17410" name="Equation" r:id="rId3" imgW="2222280" imgH="241200" progId="Equation.3">
              <p:embed/>
            </p:oleObj>
          </a:graphicData>
        </a:graphic>
      </p:graphicFrame>
      <p:graphicFrame>
        <p:nvGraphicFramePr>
          <p:cNvPr id="323603" name="Object 3"/>
          <p:cNvGraphicFramePr>
            <a:graphicFrameLocks noChangeAspect="1"/>
          </p:cNvGraphicFramePr>
          <p:nvPr/>
        </p:nvGraphicFramePr>
        <p:xfrm>
          <a:off x="228600" y="3276600"/>
          <a:ext cx="4572000" cy="722313"/>
        </p:xfrm>
        <a:graphic>
          <a:graphicData uri="http://schemas.openxmlformats.org/presentationml/2006/ole">
            <p:oleObj spid="_x0000_s17411" name="Equation" r:id="rId4" imgW="1523880" imgH="241200" progId="Equation.3">
              <p:embed/>
            </p:oleObj>
          </a:graphicData>
        </a:graphic>
      </p:graphicFrame>
      <p:graphicFrame>
        <p:nvGraphicFramePr>
          <p:cNvPr id="323604" name="Object 4"/>
          <p:cNvGraphicFramePr>
            <a:graphicFrameLocks noChangeAspect="1"/>
          </p:cNvGraphicFramePr>
          <p:nvPr/>
        </p:nvGraphicFramePr>
        <p:xfrm>
          <a:off x="228600" y="4038600"/>
          <a:ext cx="8801100" cy="722313"/>
        </p:xfrm>
        <a:graphic>
          <a:graphicData uri="http://schemas.openxmlformats.org/presentationml/2006/ole">
            <p:oleObj spid="_x0000_s17412" name="Equation" r:id="rId5" imgW="2933640" imgH="241200" progId="Equation.3">
              <p:embed/>
            </p:oleObj>
          </a:graphicData>
        </a:graphic>
      </p:graphicFrame>
      <p:graphicFrame>
        <p:nvGraphicFramePr>
          <p:cNvPr id="323605" name="Object 5"/>
          <p:cNvGraphicFramePr>
            <a:graphicFrameLocks noChangeAspect="1"/>
          </p:cNvGraphicFramePr>
          <p:nvPr/>
        </p:nvGraphicFramePr>
        <p:xfrm>
          <a:off x="1485900" y="4802188"/>
          <a:ext cx="5905500" cy="715962"/>
        </p:xfrm>
        <a:graphic>
          <a:graphicData uri="http://schemas.openxmlformats.org/presentationml/2006/ole">
            <p:oleObj spid="_x0000_s17413" name="Equation" r:id="rId6" imgW="2298600" imgH="279360" progId="Equation.3">
              <p:embed/>
            </p:oleObj>
          </a:graphicData>
        </a:graphic>
      </p:graphicFrame>
      <p:graphicFrame>
        <p:nvGraphicFramePr>
          <p:cNvPr id="323606" name="Object 6"/>
          <p:cNvGraphicFramePr>
            <a:graphicFrameLocks noChangeAspect="1"/>
          </p:cNvGraphicFramePr>
          <p:nvPr/>
        </p:nvGraphicFramePr>
        <p:xfrm>
          <a:off x="228600" y="5678488"/>
          <a:ext cx="8305800" cy="722312"/>
        </p:xfrm>
        <a:graphic>
          <a:graphicData uri="http://schemas.openxmlformats.org/presentationml/2006/ole">
            <p:oleObj spid="_x0000_s17414" name="Equation" r:id="rId7" imgW="27684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843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521C8C-6AF1-4DB9-A477-756E3E8B511E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FIR Frequency Response</a:t>
            </a:r>
          </a:p>
        </p:txBody>
      </p:sp>
      <p:pic>
        <p:nvPicPr>
          <p:cNvPr id="18440" name="Picture 3" descr="FIR_4pt.gif                                                    0000968BJKL-2                          B0CAADC9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89075"/>
            <a:ext cx="73152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895600" y="2057400"/>
          <a:ext cx="3733800" cy="522288"/>
        </p:xfrm>
        <a:graphic>
          <a:graphicData uri="http://schemas.openxmlformats.org/presentationml/2006/ole">
            <p:oleObj spid="_x0000_s18434" name="Equation" r:id="rId4" imgW="1726920" imgH="241200" progId="Equation.3">
              <p:embed/>
            </p:oleObj>
          </a:graphicData>
        </a:graphic>
      </p:graphicFrame>
      <p:grpSp>
        <p:nvGrpSpPr>
          <p:cNvPr id="18441" name="Group 11"/>
          <p:cNvGrpSpPr>
            <a:grpSpLocks/>
          </p:cNvGrpSpPr>
          <p:nvPr/>
        </p:nvGrpSpPr>
        <p:grpSpPr bwMode="auto">
          <a:xfrm>
            <a:off x="3111500" y="2576513"/>
            <a:ext cx="3227388" cy="1004887"/>
            <a:chOff x="1960" y="1623"/>
            <a:chExt cx="2033" cy="633"/>
          </a:xfrm>
        </p:grpSpPr>
        <p:sp>
          <p:nvSpPr>
            <p:cNvPr id="18442" name="Line 4"/>
            <p:cNvSpPr>
              <a:spLocks noChangeShapeType="1"/>
            </p:cNvSpPr>
            <p:nvPr/>
          </p:nvSpPr>
          <p:spPr bwMode="auto">
            <a:xfrm>
              <a:off x="2256" y="1872"/>
              <a:ext cx="0" cy="38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5"/>
            <p:cNvSpPr>
              <a:spLocks noChangeShapeType="1"/>
            </p:cNvSpPr>
            <p:nvPr/>
          </p:nvSpPr>
          <p:spPr bwMode="auto">
            <a:xfrm>
              <a:off x="2976" y="1872"/>
              <a:ext cx="0" cy="38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6"/>
            <p:cNvSpPr>
              <a:spLocks noChangeShapeType="1"/>
            </p:cNvSpPr>
            <p:nvPr/>
          </p:nvSpPr>
          <p:spPr bwMode="auto">
            <a:xfrm>
              <a:off x="3696" y="1872"/>
              <a:ext cx="0" cy="38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435" name="Object 2"/>
            <p:cNvGraphicFramePr>
              <a:graphicFrameLocks noChangeAspect="1"/>
            </p:cNvGraphicFramePr>
            <p:nvPr/>
          </p:nvGraphicFramePr>
          <p:xfrm>
            <a:off x="1960" y="1623"/>
            <a:ext cx="2033" cy="296"/>
          </p:xfrm>
          <a:graphic>
            <a:graphicData uri="http://schemas.openxmlformats.org/presentationml/2006/ole">
              <p:oleObj spid="_x0000_s18435" name="Equation" r:id="rId5" imgW="1650960" imgH="2412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E1E139-E917-487D-B7F0-9551C954F7AE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DESIGN PROBLEM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Example:</a:t>
            </a:r>
          </a:p>
          <a:p>
            <a:pPr lvl="1"/>
            <a:r>
              <a:rPr lang="en-US" smtClean="0">
                <a:ea typeface="ＭＳ Ｐゴシック" charset="-128"/>
              </a:rPr>
              <a:t>Design a Lowpass FIR filter   (Find b</a:t>
            </a:r>
            <a:r>
              <a:rPr lang="en-US" baseline="-25000" smtClean="0">
                <a:ea typeface="ＭＳ Ｐゴシック" charset="-128"/>
              </a:rPr>
              <a:t>k</a:t>
            </a:r>
            <a:r>
              <a:rPr lang="en-US" smtClean="0">
                <a:ea typeface="ＭＳ Ｐゴシック" charset="-128"/>
              </a:rPr>
              <a:t>)</a:t>
            </a:r>
          </a:p>
          <a:p>
            <a:pPr lvl="1"/>
            <a:r>
              <a:rPr lang="en-US" smtClean="0">
                <a:ea typeface="ＭＳ Ｐゴシック" charset="-128"/>
              </a:rPr>
              <a:t>Reject completely 0.7</a:t>
            </a:r>
            <a:r>
              <a:rPr lang="en-US" b="1" smtClean="0">
                <a:latin typeface="Symbol" pitchFamily="-1" charset="2"/>
                <a:ea typeface="ＭＳ Ｐゴシック" charset="-128"/>
              </a:rPr>
              <a:t>p</a:t>
            </a:r>
            <a:r>
              <a:rPr lang="en-US" smtClean="0">
                <a:ea typeface="ＭＳ Ｐゴシック" charset="-128"/>
              </a:rPr>
              <a:t>, 0.8</a:t>
            </a:r>
            <a:r>
              <a:rPr lang="en-US" b="1" smtClean="0">
                <a:latin typeface="Symbol" pitchFamily="-1" charset="2"/>
                <a:ea typeface="ＭＳ Ｐゴシック" charset="-128"/>
              </a:rPr>
              <a:t>p</a:t>
            </a:r>
            <a:r>
              <a:rPr lang="en-US" smtClean="0">
                <a:ea typeface="ＭＳ Ｐゴシック" charset="-128"/>
              </a:rPr>
              <a:t>, and 0.9</a:t>
            </a:r>
            <a:r>
              <a:rPr lang="en-US" b="1" smtClean="0">
                <a:latin typeface="Symbol" pitchFamily="-1" charset="2"/>
                <a:ea typeface="ＭＳ Ｐゴシック" charset="-128"/>
              </a:rPr>
              <a:t>p</a:t>
            </a:r>
            <a:endParaRPr lang="en-US" smtClean="0">
              <a:ea typeface="ＭＳ Ｐゴシック" charset="-128"/>
            </a:endParaRPr>
          </a:p>
          <a:p>
            <a:pPr lvl="1"/>
            <a:r>
              <a:rPr lang="en-US" smtClean="0">
                <a:ea typeface="ＭＳ Ｐゴシック" charset="-128"/>
              </a:rPr>
              <a:t>Estimate the filter length needed to accomplish this task.  How many b</a:t>
            </a:r>
            <a:r>
              <a:rPr lang="en-US" baseline="-25000" smtClean="0">
                <a:ea typeface="ＭＳ Ｐゴシック" charset="-128"/>
              </a:rPr>
              <a:t>k</a:t>
            </a:r>
            <a:r>
              <a:rPr lang="en-US" smtClean="0">
                <a:ea typeface="ＭＳ Ｐゴシック" charset="-128"/>
              </a:rPr>
              <a:t> ? </a:t>
            </a:r>
          </a:p>
          <a:p>
            <a:pPr lvl="1"/>
            <a:endParaRPr lang="en-US" smtClean="0">
              <a:ea typeface="ＭＳ Ｐゴシック" charset="-128"/>
            </a:endParaRPr>
          </a:p>
          <a:p>
            <a:r>
              <a:rPr lang="en-US" smtClean="0">
                <a:ea typeface="ＭＳ Ｐゴシック" charset="-128"/>
              </a:rPr>
              <a:t>Z POLYNOMIALS provide the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94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94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37C1D2-B70A-4167-9C18-D8EE2F80EDB1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NULLING FILTER DESIGN</a:t>
            </a:r>
          </a:p>
        </p:txBody>
      </p:sp>
      <p:sp>
        <p:nvSpPr>
          <p:cNvPr id="194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PLACE ZEROS to make y[n] = 0</a:t>
            </a:r>
          </a:p>
          <a:p>
            <a:pPr lvl="2"/>
            <a:endParaRPr lang="en-US" smtClean="0">
              <a:ea typeface="ＭＳ Ｐゴシック" charset="-128"/>
            </a:endParaRPr>
          </a:p>
          <a:p>
            <a:pPr lvl="2"/>
            <a:endParaRPr lang="en-US" smtClean="0">
              <a:ea typeface="ＭＳ Ｐゴシック" charset="-128"/>
            </a:endParaRPr>
          </a:p>
          <a:p>
            <a:pPr lvl="2"/>
            <a:endParaRPr lang="en-US" smtClean="0">
              <a:ea typeface="ＭＳ Ｐゴシック" charset="-128"/>
            </a:endParaRPr>
          </a:p>
          <a:p>
            <a:pPr lvl="2"/>
            <a:endParaRPr lang="en-US" smtClean="0">
              <a:ea typeface="ＭＳ Ｐゴシック" charset="-128"/>
            </a:endParaRPr>
          </a:p>
          <a:p>
            <a:pPr lvl="2"/>
            <a:endParaRPr lang="en-US" smtClean="0">
              <a:ea typeface="ＭＳ Ｐゴシック" charset="-128"/>
            </a:endParaRPr>
          </a:p>
          <a:p>
            <a:pPr lvl="2"/>
            <a:endParaRPr lang="en-US" smtClean="0">
              <a:ea typeface="ＭＳ Ｐゴシック" charset="-128"/>
            </a:endParaRPr>
          </a:p>
          <a:p>
            <a:r>
              <a:rPr lang="en-US" smtClean="0">
                <a:ea typeface="ＭＳ Ｐゴシック" charset="-128"/>
              </a:rPr>
              <a:t>6</a:t>
            </a:r>
            <a:r>
              <a:rPr lang="en-US" baseline="30000" smtClean="0">
                <a:ea typeface="ＭＳ Ｐゴシック" charset="-128"/>
              </a:rPr>
              <a:t>th</a:t>
            </a:r>
            <a:r>
              <a:rPr lang="en-US" smtClean="0">
                <a:ea typeface="ＭＳ Ｐゴシック" charset="-128"/>
              </a:rPr>
              <a:t> order FIR has 7 filter coefficients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1752600" y="2228850"/>
            <a:ext cx="2322513" cy="83026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Need 6 ZEROS</a:t>
            </a:r>
          </a:p>
          <a:p>
            <a:r>
              <a:rPr lang="en-US">
                <a:latin typeface="Arial" charset="0"/>
              </a:rPr>
              <a:t>where H(z) = 0</a:t>
            </a:r>
            <a:endParaRPr lang="en-US"/>
          </a:p>
        </p:txBody>
      </p:sp>
      <p:graphicFrame>
        <p:nvGraphicFramePr>
          <p:cNvPr id="355343" name="Object 2"/>
          <p:cNvGraphicFramePr>
            <a:graphicFrameLocks noChangeAspect="1"/>
          </p:cNvGraphicFramePr>
          <p:nvPr/>
        </p:nvGraphicFramePr>
        <p:xfrm>
          <a:off x="523875" y="5478463"/>
          <a:ext cx="8072438" cy="601662"/>
        </p:xfrm>
        <a:graphic>
          <a:graphicData uri="http://schemas.openxmlformats.org/presentationml/2006/ole">
            <p:oleObj spid="_x0000_s19458" name="Equation" r:id="rId3" imgW="3238200" imgH="241200" progId="Equation.3">
              <p:embed/>
            </p:oleObj>
          </a:graphicData>
        </a:graphic>
      </p:graphicFrame>
      <p:graphicFrame>
        <p:nvGraphicFramePr>
          <p:cNvPr id="355344" name="Object 3"/>
          <p:cNvGraphicFramePr>
            <a:graphicFrameLocks noChangeAspect="1"/>
          </p:cNvGraphicFramePr>
          <p:nvPr/>
        </p:nvGraphicFramePr>
        <p:xfrm>
          <a:off x="1055688" y="3235325"/>
          <a:ext cx="6300787" cy="601663"/>
        </p:xfrm>
        <a:graphic>
          <a:graphicData uri="http://schemas.openxmlformats.org/presentationml/2006/ole">
            <p:oleObj spid="_x0000_s19459" name="Equation" r:id="rId4" imgW="2527200" imgH="241200" progId="Equation.3">
              <p:embed/>
            </p:oleObj>
          </a:graphicData>
        </a:graphic>
      </p:graphicFrame>
      <p:graphicFrame>
        <p:nvGraphicFramePr>
          <p:cNvPr id="355345" name="Object 4"/>
          <p:cNvGraphicFramePr>
            <a:graphicFrameLocks noChangeAspect="1"/>
          </p:cNvGraphicFramePr>
          <p:nvPr/>
        </p:nvGraphicFramePr>
        <p:xfrm>
          <a:off x="1025525" y="4071938"/>
          <a:ext cx="6680200" cy="571500"/>
        </p:xfrm>
        <a:graphic>
          <a:graphicData uri="http://schemas.openxmlformats.org/presentationml/2006/ole">
            <p:oleObj spid="_x0000_s19460" name="Equation" r:id="rId5" imgW="26794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204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04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43B08A-845D-401B-B733-0CD185E95B82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pic>
        <p:nvPicPr>
          <p:cNvPr id="20488" name="Picture 9" descr="F:\users\Ddrive\Courses\2025-f03\Lectures\Lect15\NullingMovieSh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54150"/>
            <a:ext cx="7635875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3 DOMAINS MOVIE: FIR</a:t>
            </a:r>
          </a:p>
        </p:txBody>
      </p:sp>
      <p:sp>
        <p:nvSpPr>
          <p:cNvPr id="20490" name="Freeform 4"/>
          <p:cNvSpPr>
            <a:spLocks/>
          </p:cNvSpPr>
          <p:nvPr/>
        </p:nvSpPr>
        <p:spPr bwMode="auto">
          <a:xfrm flipV="1">
            <a:off x="457200" y="2057400"/>
            <a:ext cx="1447800" cy="1371600"/>
          </a:xfrm>
          <a:custGeom>
            <a:avLst/>
            <a:gdLst>
              <a:gd name="T0" fmla="*/ 2147483647 w 1056"/>
              <a:gd name="T1" fmla="*/ 2147483647 h 2208"/>
              <a:gd name="T2" fmla="*/ 0 w 1056"/>
              <a:gd name="T3" fmla="*/ 2147483647 h 2208"/>
              <a:gd name="T4" fmla="*/ 2147483647 w 1056"/>
              <a:gd name="T5" fmla="*/ 2147483647 h 2208"/>
              <a:gd name="T6" fmla="*/ 2147483647 w 1056"/>
              <a:gd name="T7" fmla="*/ 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92" y="2208"/>
                </a:moveTo>
                <a:cubicBezTo>
                  <a:pt x="96" y="2032"/>
                  <a:pt x="0" y="1856"/>
                  <a:pt x="0" y="1584"/>
                </a:cubicBezTo>
                <a:cubicBezTo>
                  <a:pt x="0" y="1312"/>
                  <a:pt x="16" y="840"/>
                  <a:pt x="192" y="576"/>
                </a:cubicBezTo>
                <a:cubicBezTo>
                  <a:pt x="368" y="312"/>
                  <a:pt x="712" y="156"/>
                  <a:pt x="1056" y="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Text Box 5"/>
          <p:cNvSpPr txBox="1">
            <a:spLocks noChangeArrowheads="1"/>
          </p:cNvSpPr>
          <p:nvPr/>
        </p:nvSpPr>
        <p:spPr bwMode="auto">
          <a:xfrm>
            <a:off x="0" y="1600200"/>
            <a:ext cx="1673225" cy="6699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ZEROS on</a:t>
            </a:r>
          </a:p>
          <a:p>
            <a:r>
              <a:rPr lang="en-US" sz="1800" b="1">
                <a:latin typeface="Arial" charset="0"/>
              </a:rPr>
              <a:t>UNIT-CIRCLE</a:t>
            </a:r>
            <a:endParaRPr lang="en-US" sz="2000" b="1" i="1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7924800" y="1752600"/>
          <a:ext cx="914400" cy="504825"/>
        </p:xfrm>
        <a:graphic>
          <a:graphicData uri="http://schemas.openxmlformats.org/presentationml/2006/ole">
            <p:oleObj spid="_x0000_s20482" name="Equation" r:id="rId4" imgW="368280" imgH="203040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667000" y="5562600"/>
          <a:ext cx="682625" cy="455613"/>
        </p:xfrm>
        <a:graphic>
          <a:graphicData uri="http://schemas.openxmlformats.org/presentationml/2006/ole">
            <p:oleObj spid="_x0000_s20483" name="Equation" r:id="rId5" imgW="304560" imgH="203040" progId="Equation.3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8027988" y="4457700"/>
          <a:ext cx="1012825" cy="481013"/>
        </p:xfrm>
        <a:graphic>
          <a:graphicData uri="http://schemas.openxmlformats.org/presentationml/2006/ole">
            <p:oleObj spid="_x0000_s20484" name="Equation" r:id="rId6" imgW="482400" imgH="228600" progId="Equation.3">
              <p:embed/>
            </p:oleObj>
          </a:graphicData>
        </a:graphic>
      </p:graphicFrame>
      <p:sp>
        <p:nvSpPr>
          <p:cNvPr id="20492" name="AutoShape 10"/>
          <p:cNvSpPr>
            <a:spLocks noChangeArrowheads="1"/>
          </p:cNvSpPr>
          <p:nvPr/>
        </p:nvSpPr>
        <p:spPr bwMode="auto">
          <a:xfrm>
            <a:off x="5181600" y="3505200"/>
            <a:ext cx="76200" cy="5334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AutoShape 11"/>
          <p:cNvSpPr>
            <a:spLocks noChangeArrowheads="1"/>
          </p:cNvSpPr>
          <p:nvPr/>
        </p:nvSpPr>
        <p:spPr bwMode="auto">
          <a:xfrm>
            <a:off x="7772400" y="3505200"/>
            <a:ext cx="76200" cy="5334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2"/>
          <p:cNvSpPr txBox="1">
            <a:spLocks noChangeArrowheads="1"/>
          </p:cNvSpPr>
          <p:nvPr/>
        </p:nvSpPr>
        <p:spPr bwMode="auto">
          <a:xfrm>
            <a:off x="7543800" y="3216275"/>
            <a:ext cx="752475" cy="3651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NULL</a:t>
            </a:r>
            <a:endParaRPr lang="en-US" sz="1800" b="1" i="1"/>
          </a:p>
        </p:txBody>
      </p:sp>
      <p:sp>
        <p:nvSpPr>
          <p:cNvPr id="20495" name="Text Box 13"/>
          <p:cNvSpPr txBox="1">
            <a:spLocks noChangeArrowheads="1"/>
          </p:cNvSpPr>
          <p:nvPr/>
        </p:nvSpPr>
        <p:spPr bwMode="auto">
          <a:xfrm>
            <a:off x="4886325" y="3216275"/>
            <a:ext cx="752475" cy="3651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NULL</a:t>
            </a:r>
            <a:endParaRPr lang="en-US" sz="1800" b="1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670481-9576-4343-86B2-E196CE30066B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762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PeZ Demo: Zero Placing</a:t>
            </a:r>
          </a:p>
        </p:txBody>
      </p:sp>
      <p:pic>
        <p:nvPicPr>
          <p:cNvPr id="45062" name="Picture 3" descr="F:\users\Ddrive\Courses\2025-s03\Lectures\Lect15\PeZdem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85838"/>
            <a:ext cx="7010400" cy="579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D20711-AF88-4768-9692-81244C7E61DD}" type="slidenum">
              <a:rPr lang="en-US" smtClean="0">
                <a:ea typeface="ＭＳ Ｐゴシック" charset="-128"/>
              </a:rPr>
              <a:pPr/>
              <a:t>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READING ASSIGNMENTS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534400" cy="417195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This Lecture:</a:t>
            </a:r>
          </a:p>
          <a:p>
            <a:pPr lvl="1"/>
            <a:r>
              <a:rPr lang="en-US" dirty="0" smtClean="0">
                <a:ea typeface="ＭＳ Ｐゴシック" charset="-128"/>
              </a:rPr>
              <a:t>Chapter 9, Sects. 9-5 &amp; 9-6</a:t>
            </a:r>
          </a:p>
          <a:p>
            <a:pPr lvl="1"/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Other Reading:</a:t>
            </a:r>
          </a:p>
          <a:p>
            <a:pPr lvl="1"/>
            <a:r>
              <a:rPr lang="en-US" dirty="0" smtClean="0">
                <a:ea typeface="ＭＳ Ｐゴシック" charset="-128"/>
              </a:rPr>
              <a:t>Examples: </a:t>
            </a:r>
            <a:r>
              <a:rPr lang="en-US" dirty="0" smtClean="0">
                <a:ea typeface="ＭＳ Ｐゴシック" charset="-128"/>
              </a:rPr>
              <a:t>Chapter 9, Sects. 9-7 &amp; 9-8</a:t>
            </a:r>
          </a:p>
          <a:p>
            <a:pPr lvl="2"/>
            <a:r>
              <a:rPr lang="en-US" dirty="0" smtClean="0">
                <a:ea typeface="ＭＳ Ｐゴシック" charset="-128"/>
              </a:rPr>
              <a:t>ZEROS (and POLES</a:t>
            </a:r>
            <a:r>
              <a:rPr lang="en-US" dirty="0" smtClean="0">
                <a:ea typeface="ＭＳ Ｐゴシック" charset="-128"/>
              </a:rPr>
              <a:t>)</a:t>
            </a:r>
          </a:p>
          <a:p>
            <a:pPr lvl="2"/>
            <a:r>
              <a:rPr lang="en-US" dirty="0" smtClean="0">
                <a:ea typeface="ＭＳ Ｐゴシック" charset="-128"/>
              </a:rPr>
              <a:t>Practical </a:t>
            </a:r>
            <a:r>
              <a:rPr lang="en-US" dirty="0" err="1" smtClean="0">
                <a:ea typeface="ＭＳ Ｐゴシック" charset="-128"/>
              </a:rPr>
              <a:t>Bandpass</a:t>
            </a:r>
            <a:r>
              <a:rPr lang="en-US" smtClean="0">
                <a:ea typeface="ＭＳ Ｐゴシック" charset="-128"/>
              </a:rPr>
              <a:t> Filters</a:t>
            </a: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6861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151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35F82B-C354-4CA6-B996-C43C2C888E13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1513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One zero, two zeros, …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630238" y="2097088"/>
          <a:ext cx="5935662" cy="531812"/>
        </p:xfrm>
        <a:graphic>
          <a:graphicData uri="http://schemas.openxmlformats.org/presentationml/2006/ole">
            <p:oleObj spid="_x0000_s21506" name="Equation" r:id="rId3" imgW="2552400" imgH="228600" progId="Equation.3">
              <p:embed/>
            </p:oleObj>
          </a:graphicData>
        </a:graphic>
      </p:graphicFrame>
      <p:graphicFrame>
        <p:nvGraphicFramePr>
          <p:cNvPr id="456714" name="Object 3"/>
          <p:cNvGraphicFramePr>
            <a:graphicFrameLocks noChangeAspect="1"/>
          </p:cNvGraphicFramePr>
          <p:nvPr>
            <p:ph sz="quarter" idx="4"/>
          </p:nvPr>
        </p:nvGraphicFramePr>
        <p:xfrm>
          <a:off x="695325" y="3470275"/>
          <a:ext cx="6419850" cy="2328863"/>
        </p:xfrm>
        <a:graphic>
          <a:graphicData uri="http://schemas.openxmlformats.org/presentationml/2006/ole">
            <p:oleObj spid="_x0000_s21507" name="Equation" r:id="rId4" imgW="2730240" imgH="990360" progId="Equation.3">
              <p:embed/>
            </p:oleObj>
          </a:graphicData>
        </a:graphic>
      </p:graphicFrame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460375" y="1477963"/>
            <a:ext cx="8051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We usually want filters with real coefficients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88950" y="2762250"/>
            <a:ext cx="7704138" cy="579438"/>
            <a:chOff x="315" y="2534"/>
            <a:chExt cx="4853" cy="365"/>
          </a:xfrm>
        </p:grpSpPr>
        <p:sp>
          <p:nvSpPr>
            <p:cNvPr id="21517" name="Text Box 15"/>
            <p:cNvSpPr txBox="1">
              <a:spLocks noChangeArrowheads="1"/>
            </p:cNvSpPr>
            <p:nvPr/>
          </p:nvSpPr>
          <p:spPr bwMode="auto">
            <a:xfrm>
              <a:off x="315" y="2534"/>
              <a:ext cx="37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If we want to block sinusoid with</a:t>
              </a:r>
            </a:p>
          </p:txBody>
        </p:sp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4127" y="2556"/>
            <a:ext cx="1041" cy="295"/>
          </p:xfrm>
          <a:graphic>
            <a:graphicData uri="http://schemas.openxmlformats.org/presentationml/2006/ole">
              <p:oleObj spid="_x0000_s21509" name="Equation" r:id="rId5" imgW="672840" imgH="190440" progId="Equation.3">
                <p:embed/>
              </p:oleObj>
            </a:graphicData>
          </a:graphic>
        </p:graphicFrame>
      </p:grpSp>
      <p:graphicFrame>
        <p:nvGraphicFramePr>
          <p:cNvPr id="456721" name="Object 4"/>
          <p:cNvGraphicFramePr>
            <a:graphicFrameLocks noChangeAspect="1"/>
          </p:cNvGraphicFramePr>
          <p:nvPr/>
        </p:nvGraphicFramePr>
        <p:xfrm>
          <a:off x="708025" y="5913438"/>
          <a:ext cx="5159375" cy="515937"/>
        </p:xfrm>
        <a:graphic>
          <a:graphicData uri="http://schemas.openxmlformats.org/presentationml/2006/ole">
            <p:oleObj spid="_x0000_s21508" name="Equation" r:id="rId6" imgW="2031840" imgH="203040" progId="Equation.3">
              <p:embed/>
            </p:oleObj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253288" y="4168775"/>
            <a:ext cx="1814512" cy="83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i="1" dirty="0">
                <a:solidFill>
                  <a:schemeClr val="accent1"/>
                </a:solidFill>
                <a:latin typeface="+mn-lt"/>
              </a:rPr>
              <a:t>z</a:t>
            </a:r>
            <a:r>
              <a:rPr lang="en-US" i="1" baseline="30000" dirty="0">
                <a:solidFill>
                  <a:schemeClr val="accent1"/>
                </a:solidFill>
                <a:latin typeface="+mn-lt"/>
              </a:rPr>
              <a:t>-2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 needed   for causality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696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253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B8DBAC-299E-4AAE-9578-35F4CBCDCC13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Block Multiple Frequencies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4006850" y="1608138"/>
          <a:ext cx="2333625" cy="666750"/>
        </p:xfrm>
        <a:graphic>
          <a:graphicData uri="http://schemas.openxmlformats.org/presentationml/2006/ole">
            <p:oleObj spid="_x0000_s22530" name="Equation" r:id="rId3" imgW="799920" imgH="22860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4602163" y="2265363"/>
          <a:ext cx="3981450" cy="598487"/>
        </p:xfrm>
        <a:graphic>
          <a:graphicData uri="http://schemas.openxmlformats.org/presentationml/2006/ole">
            <p:oleObj spid="_x0000_s22531" name="Equation" r:id="rId4" imgW="1434960" imgH="21564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1919288" y="2933700"/>
          <a:ext cx="2070100" cy="533400"/>
        </p:xfrm>
        <a:graphic>
          <a:graphicData uri="http://schemas.openxmlformats.org/presentationml/2006/ole">
            <p:oleObj spid="_x0000_s22532" name="Equation" r:id="rId5" imgW="736560" imgH="190440" progId="Equation.3">
              <p:embed/>
            </p:oleObj>
          </a:graphicData>
        </a:graphic>
      </p:graphicFrame>
      <p:sp>
        <p:nvSpPr>
          <p:cNvPr id="22538" name="Text Box 4"/>
          <p:cNvSpPr txBox="1">
            <a:spLocks noChangeArrowheads="1"/>
          </p:cNvSpPr>
          <p:nvPr/>
        </p:nvSpPr>
        <p:spPr bwMode="auto">
          <a:xfrm>
            <a:off x="427038" y="1674813"/>
            <a:ext cx="3565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Want to totally block: 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ph sz="quarter" idx="4"/>
          </p:nvPr>
        </p:nvGraphicFramePr>
        <p:xfrm>
          <a:off x="619125" y="4090988"/>
          <a:ext cx="7958138" cy="1100137"/>
        </p:xfrm>
        <a:graphic>
          <a:graphicData uri="http://schemas.openxmlformats.org/presentationml/2006/ole">
            <p:oleObj spid="_x0000_s22533" name="Equation" r:id="rId6" imgW="3124080" imgH="431640" progId="Equation.3">
              <p:embed/>
            </p:oleObj>
          </a:graphicData>
        </a:graphic>
      </p:graphicFrame>
      <p:sp>
        <p:nvSpPr>
          <p:cNvPr id="22539" name="Text Box 13"/>
          <p:cNvSpPr txBox="1">
            <a:spLocks noChangeArrowheads="1"/>
          </p:cNvSpPr>
          <p:nvPr/>
        </p:nvSpPr>
        <p:spPr bwMode="auto">
          <a:xfrm>
            <a:off x="434975" y="2322513"/>
            <a:ext cx="4179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/>
              <a:t>H</a:t>
            </a:r>
            <a:r>
              <a:rPr lang="en-US" sz="2800" b="1"/>
              <a:t>(</a:t>
            </a:r>
            <a:r>
              <a:rPr lang="en-US" sz="2800" b="1" i="1"/>
              <a:t>z</a:t>
            </a:r>
            <a:r>
              <a:rPr lang="en-US" sz="2800" b="1"/>
              <a:t>)</a:t>
            </a:r>
            <a:r>
              <a:rPr lang="en-US" sz="2800">
                <a:latin typeface="Arial" charset="0"/>
              </a:rPr>
              <a:t> must have zeros at: </a:t>
            </a:r>
          </a:p>
        </p:txBody>
      </p:sp>
      <p:sp>
        <p:nvSpPr>
          <p:cNvPr id="22540" name="Text Box 14"/>
          <p:cNvSpPr txBox="1">
            <a:spLocks noChangeArrowheads="1"/>
          </p:cNvSpPr>
          <p:nvPr/>
        </p:nvSpPr>
        <p:spPr bwMode="auto">
          <a:xfrm>
            <a:off x="379413" y="2949575"/>
            <a:ext cx="153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To block</a:t>
            </a:r>
          </a:p>
        </p:txBody>
      </p:sp>
      <p:sp>
        <p:nvSpPr>
          <p:cNvPr id="22541" name="Text Box 15"/>
          <p:cNvSpPr txBox="1">
            <a:spLocks noChangeArrowheads="1"/>
          </p:cNvSpPr>
          <p:nvPr/>
        </p:nvSpPr>
        <p:spPr bwMode="auto">
          <a:xfrm>
            <a:off x="4114800" y="2946400"/>
            <a:ext cx="4578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must have zero at </a:t>
            </a:r>
            <a:r>
              <a:rPr lang="en-US" sz="2800" b="1" i="1"/>
              <a:t>z</a:t>
            </a:r>
            <a:r>
              <a:rPr lang="en-US" sz="2800"/>
              <a:t> </a:t>
            </a:r>
            <a:r>
              <a:rPr lang="en-US" sz="2800">
                <a:latin typeface="Arial" charset="0"/>
              </a:rPr>
              <a:t>=1 or -1</a:t>
            </a:r>
          </a:p>
        </p:txBody>
      </p:sp>
      <p:sp>
        <p:nvSpPr>
          <p:cNvPr id="22542" name="Text Box 16"/>
          <p:cNvSpPr txBox="1">
            <a:spLocks noChangeArrowheads="1"/>
          </p:cNvSpPr>
          <p:nvPr/>
        </p:nvSpPr>
        <p:spPr bwMode="auto">
          <a:xfrm>
            <a:off x="392113" y="3582988"/>
            <a:ext cx="505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So, the general form becomes:</a:t>
            </a:r>
          </a:p>
        </p:txBody>
      </p:sp>
      <p:sp>
        <p:nvSpPr>
          <p:cNvPr id="22543" name="Text Box 19"/>
          <p:cNvSpPr txBox="1">
            <a:spLocks noChangeArrowheads="1"/>
          </p:cNvSpPr>
          <p:nvPr/>
        </p:nvSpPr>
        <p:spPr bwMode="auto">
          <a:xfrm>
            <a:off x="381000" y="5022850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 block DC</a:t>
            </a:r>
            <a:endParaRPr lang="el-GR">
              <a:cs typeface="Times New Roman" charset="0"/>
            </a:endParaRPr>
          </a:p>
        </p:txBody>
      </p:sp>
      <p:sp>
        <p:nvSpPr>
          <p:cNvPr id="22544" name="Text Box 22"/>
          <p:cNvSpPr txBox="1">
            <a:spLocks noChangeArrowheads="1"/>
          </p:cNvSpPr>
          <p:nvPr/>
        </p:nvSpPr>
        <p:spPr bwMode="auto">
          <a:xfrm>
            <a:off x="2241550" y="5105400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 block  f</a:t>
            </a:r>
            <a:r>
              <a:rPr lang="en-US" baseline="-25000"/>
              <a:t>s </a:t>
            </a:r>
            <a:r>
              <a:rPr lang="en-US"/>
              <a:t>/2</a:t>
            </a:r>
            <a:endParaRPr lang="el-GR">
              <a:cs typeface="Times New Roman" charset="0"/>
            </a:endParaRPr>
          </a:p>
        </p:txBody>
      </p:sp>
      <p:sp>
        <p:nvSpPr>
          <p:cNvPr id="22545" name="Freeform 23"/>
          <p:cNvSpPr>
            <a:spLocks/>
          </p:cNvSpPr>
          <p:nvPr/>
        </p:nvSpPr>
        <p:spPr bwMode="auto">
          <a:xfrm>
            <a:off x="3186113" y="4843463"/>
            <a:ext cx="361950" cy="276225"/>
          </a:xfrm>
          <a:custGeom>
            <a:avLst/>
            <a:gdLst>
              <a:gd name="T0" fmla="*/ 0 w 326"/>
              <a:gd name="T1" fmla="*/ 2147483647 h 396"/>
              <a:gd name="T2" fmla="*/ 2147483647 w 326"/>
              <a:gd name="T3" fmla="*/ 2147483647 h 396"/>
              <a:gd name="T4" fmla="*/ 2147483647 w 326"/>
              <a:gd name="T5" fmla="*/ 0 h 396"/>
              <a:gd name="T6" fmla="*/ 0 60000 65536"/>
              <a:gd name="T7" fmla="*/ 0 60000 65536"/>
              <a:gd name="T8" fmla="*/ 0 60000 65536"/>
              <a:gd name="T9" fmla="*/ 0 w 326"/>
              <a:gd name="T10" fmla="*/ 0 h 396"/>
              <a:gd name="T11" fmla="*/ 326 w 326"/>
              <a:gd name="T12" fmla="*/ 396 h 3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" h="396">
                <a:moveTo>
                  <a:pt x="0" y="396"/>
                </a:moveTo>
                <a:cubicBezTo>
                  <a:pt x="66" y="370"/>
                  <a:pt x="133" y="344"/>
                  <a:pt x="187" y="278"/>
                </a:cubicBezTo>
                <a:cubicBezTo>
                  <a:pt x="241" y="212"/>
                  <a:pt x="283" y="106"/>
                  <a:pt x="326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Freeform 24"/>
          <p:cNvSpPr>
            <a:spLocks/>
          </p:cNvSpPr>
          <p:nvPr/>
        </p:nvSpPr>
        <p:spPr bwMode="auto">
          <a:xfrm>
            <a:off x="2027238" y="4832350"/>
            <a:ext cx="373062" cy="307975"/>
          </a:xfrm>
          <a:custGeom>
            <a:avLst/>
            <a:gdLst>
              <a:gd name="T0" fmla="*/ 0 w 235"/>
              <a:gd name="T1" fmla="*/ 2147483647 h 194"/>
              <a:gd name="T2" fmla="*/ 2147483647 w 235"/>
              <a:gd name="T3" fmla="*/ 2147483647 h 194"/>
              <a:gd name="T4" fmla="*/ 2147483647 w 235"/>
              <a:gd name="T5" fmla="*/ 0 h 194"/>
              <a:gd name="T6" fmla="*/ 0 60000 65536"/>
              <a:gd name="T7" fmla="*/ 0 60000 65536"/>
              <a:gd name="T8" fmla="*/ 0 60000 65536"/>
              <a:gd name="T9" fmla="*/ 0 w 235"/>
              <a:gd name="T10" fmla="*/ 0 h 194"/>
              <a:gd name="T11" fmla="*/ 235 w 235"/>
              <a:gd name="T12" fmla="*/ 194 h 1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" h="194">
                <a:moveTo>
                  <a:pt x="0" y="194"/>
                </a:moveTo>
                <a:cubicBezTo>
                  <a:pt x="42" y="185"/>
                  <a:pt x="85" y="177"/>
                  <a:pt x="124" y="145"/>
                </a:cubicBezTo>
                <a:cubicBezTo>
                  <a:pt x="163" y="113"/>
                  <a:pt x="199" y="56"/>
                  <a:pt x="235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457200" y="5715000"/>
            <a:ext cx="8305800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chemeClr val="accent1"/>
                </a:solidFill>
                <a:latin typeface="Arial" charset="0"/>
              </a:rPr>
              <a:t>On the other hand: Not much control over other frequencies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235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35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A24ADB-2AEA-42D8-953B-AD4C241C51D1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graphicFrame>
        <p:nvGraphicFramePr>
          <p:cNvPr id="311312" name="Object 2"/>
          <p:cNvGraphicFramePr>
            <a:graphicFrameLocks noChangeAspect="1"/>
          </p:cNvGraphicFramePr>
          <p:nvPr/>
        </p:nvGraphicFramePr>
        <p:xfrm>
          <a:off x="912813" y="4286250"/>
          <a:ext cx="6329362" cy="712788"/>
        </p:xfrm>
        <a:graphic>
          <a:graphicData uri="http://schemas.openxmlformats.org/presentationml/2006/ole">
            <p:oleObj spid="_x0000_s23554" name="Equation" r:id="rId3" imgW="2031840" imgH="228600" progId="Equation.3">
              <p:embed/>
            </p:oleObj>
          </a:graphicData>
        </a:graphic>
      </p:graphicFrame>
      <p:sp>
        <p:nvSpPr>
          <p:cNvPr id="23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L-pt RUNNING SUM  H(z)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762000" y="5257800"/>
            <a:ext cx="2127250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ZEROS on</a:t>
            </a:r>
          </a:p>
          <a:p>
            <a:r>
              <a:rPr lang="en-US">
                <a:latin typeface="Arial" charset="0"/>
              </a:rPr>
              <a:t>UNIT CIRCLE</a:t>
            </a:r>
            <a:endParaRPr lang="en-US" i="1"/>
          </a:p>
        </p:txBody>
      </p:sp>
      <p:graphicFrame>
        <p:nvGraphicFramePr>
          <p:cNvPr id="311309" name="Object 3"/>
          <p:cNvGraphicFramePr>
            <a:graphicFrameLocks noChangeAspect="1"/>
          </p:cNvGraphicFramePr>
          <p:nvPr/>
        </p:nvGraphicFramePr>
        <p:xfrm>
          <a:off x="3824288" y="1771650"/>
          <a:ext cx="4270375" cy="1385888"/>
        </p:xfrm>
        <a:graphic>
          <a:graphicData uri="http://schemas.openxmlformats.org/presentationml/2006/ole">
            <p:oleObj spid="_x0000_s23555" name="Equation" r:id="rId4" imgW="1371600" imgH="444240" progId="Equation.3">
              <p:embed/>
            </p:oleObj>
          </a:graphicData>
        </a:graphic>
      </p:graphicFrame>
      <p:graphicFrame>
        <p:nvGraphicFramePr>
          <p:cNvPr id="311310" name="Object 4"/>
          <p:cNvGraphicFramePr>
            <a:graphicFrameLocks noChangeAspect="1"/>
          </p:cNvGraphicFramePr>
          <p:nvPr/>
        </p:nvGraphicFramePr>
        <p:xfrm>
          <a:off x="1066800" y="1778000"/>
          <a:ext cx="2767012" cy="1346200"/>
        </p:xfrm>
        <a:graphic>
          <a:graphicData uri="http://schemas.openxmlformats.org/presentationml/2006/ole">
            <p:oleObj spid="_x0000_s23556" name="Equation" r:id="rId5" imgW="888840" imgH="431640" progId="Equation.3">
              <p:embed/>
            </p:oleObj>
          </a:graphicData>
        </a:graphic>
      </p:graphicFrame>
      <p:graphicFrame>
        <p:nvGraphicFramePr>
          <p:cNvPr id="311311" name="Object 5"/>
          <p:cNvGraphicFramePr>
            <a:graphicFrameLocks noChangeAspect="1"/>
          </p:cNvGraphicFramePr>
          <p:nvPr/>
        </p:nvGraphicFramePr>
        <p:xfrm>
          <a:off x="1049338" y="3371850"/>
          <a:ext cx="5735637" cy="712788"/>
        </p:xfrm>
        <a:graphic>
          <a:graphicData uri="http://schemas.openxmlformats.org/presentationml/2006/ole">
            <p:oleObj spid="_x0000_s23557" name="Equation" r:id="rId6" imgW="1841400" imgH="228600" progId="Equation.3">
              <p:embed/>
            </p:oleObj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029200" y="2743200"/>
            <a:ext cx="4013200" cy="3854450"/>
            <a:chOff x="5029200" y="2743200"/>
            <a:chExt cx="4013200" cy="3854450"/>
          </a:xfrm>
        </p:grpSpPr>
        <p:sp>
          <p:nvSpPr>
            <p:cNvPr id="23564" name="Line 5"/>
            <p:cNvSpPr>
              <a:spLocks noChangeShapeType="1"/>
            </p:cNvSpPr>
            <p:nvPr/>
          </p:nvSpPr>
          <p:spPr bwMode="auto">
            <a:xfrm flipH="1" flipV="1">
              <a:off x="5029200" y="4724400"/>
              <a:ext cx="1219200" cy="1600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Freeform 6"/>
            <p:cNvSpPr>
              <a:spLocks/>
            </p:cNvSpPr>
            <p:nvPr/>
          </p:nvSpPr>
          <p:spPr bwMode="auto">
            <a:xfrm>
              <a:off x="8001000" y="2743200"/>
              <a:ext cx="1041400" cy="2743200"/>
            </a:xfrm>
            <a:custGeom>
              <a:avLst/>
              <a:gdLst>
                <a:gd name="T0" fmla="*/ 192 w 464"/>
                <a:gd name="T1" fmla="*/ 459 h 2232"/>
                <a:gd name="T2" fmla="*/ 432 w 464"/>
                <a:gd name="T3" fmla="*/ 74 h 2232"/>
                <a:gd name="T4" fmla="*/ 0 w 464"/>
                <a:gd name="T5" fmla="*/ 14 h 2232"/>
                <a:gd name="T6" fmla="*/ 0 60000 65536"/>
                <a:gd name="T7" fmla="*/ 0 60000 65536"/>
                <a:gd name="T8" fmla="*/ 0 60000 65536"/>
                <a:gd name="T9" fmla="*/ 0 w 464"/>
                <a:gd name="T10" fmla="*/ 0 h 2232"/>
                <a:gd name="T11" fmla="*/ 464 w 464"/>
                <a:gd name="T12" fmla="*/ 2232 h 22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4" h="2232">
                  <a:moveTo>
                    <a:pt x="192" y="2232"/>
                  </a:moveTo>
                  <a:cubicBezTo>
                    <a:pt x="328" y="1476"/>
                    <a:pt x="464" y="720"/>
                    <a:pt x="432" y="360"/>
                  </a:cubicBezTo>
                  <a:cubicBezTo>
                    <a:pt x="400" y="0"/>
                    <a:pt x="200" y="36"/>
                    <a:pt x="0" y="72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7"/>
            <p:cNvSpPr txBox="1">
              <a:spLocks noChangeArrowheads="1"/>
            </p:cNvSpPr>
            <p:nvPr/>
          </p:nvSpPr>
          <p:spPr bwMode="auto">
            <a:xfrm>
              <a:off x="6172200" y="5334000"/>
              <a:ext cx="2797175" cy="126365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(z-1) in </a:t>
              </a:r>
            </a:p>
            <a:p>
              <a:r>
                <a:rPr lang="en-US" dirty="0">
                  <a:latin typeface="Arial" charset="0"/>
                </a:rPr>
                <a:t>denominator</a:t>
              </a:r>
            </a:p>
            <a:p>
              <a:r>
                <a:rPr lang="en-US" dirty="0">
                  <a:latin typeface="Arial" charset="0"/>
                </a:rPr>
                <a:t>cancels k=0 term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A90FB-C801-440A-BAB5-AAC60A56073A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11-pt RUNNING SUM  H(z)</a:t>
            </a:r>
          </a:p>
        </p:txBody>
      </p:sp>
      <p:pic>
        <p:nvPicPr>
          <p:cNvPr id="46086" name="Picture 3" descr="Hw-11pt-running-sum.gif                                        0000968B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581400"/>
            <a:ext cx="52578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4" descr="PZ-11pt-running-sum.gif                                        0000968BJKL-2                          B0CAADC9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11550"/>
            <a:ext cx="35433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5" descr="HZ-11pt-running-sum.gif                                        0000968BJKL-2                          B0CAADC9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00200"/>
            <a:ext cx="914400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9" name="Freeform 6"/>
          <p:cNvSpPr>
            <a:spLocks/>
          </p:cNvSpPr>
          <p:nvPr/>
        </p:nvSpPr>
        <p:spPr bwMode="auto">
          <a:xfrm>
            <a:off x="3200400" y="5029200"/>
            <a:ext cx="2438400" cy="1295400"/>
          </a:xfrm>
          <a:custGeom>
            <a:avLst/>
            <a:gdLst>
              <a:gd name="T0" fmla="*/ 2147483647 w 1584"/>
              <a:gd name="T1" fmla="*/ 2147483647 h 768"/>
              <a:gd name="T2" fmla="*/ 2147483647 w 1584"/>
              <a:gd name="T3" fmla="*/ 2147483647 h 768"/>
              <a:gd name="T4" fmla="*/ 0 w 1584"/>
              <a:gd name="T5" fmla="*/ 0 h 768"/>
              <a:gd name="T6" fmla="*/ 0 60000 65536"/>
              <a:gd name="T7" fmla="*/ 0 60000 65536"/>
              <a:gd name="T8" fmla="*/ 0 60000 65536"/>
              <a:gd name="T9" fmla="*/ 0 w 1584"/>
              <a:gd name="T10" fmla="*/ 0 h 768"/>
              <a:gd name="T11" fmla="*/ 1584 w 158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768">
                <a:moveTo>
                  <a:pt x="1584" y="768"/>
                </a:moveTo>
                <a:cubicBezTo>
                  <a:pt x="1116" y="736"/>
                  <a:pt x="648" y="704"/>
                  <a:pt x="384" y="576"/>
                </a:cubicBezTo>
                <a:cubicBezTo>
                  <a:pt x="120" y="448"/>
                  <a:pt x="60" y="224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Freeform 7"/>
          <p:cNvSpPr>
            <a:spLocks/>
          </p:cNvSpPr>
          <p:nvPr/>
        </p:nvSpPr>
        <p:spPr bwMode="auto">
          <a:xfrm>
            <a:off x="6477000" y="5486400"/>
            <a:ext cx="152400" cy="685800"/>
          </a:xfrm>
          <a:custGeom>
            <a:avLst/>
            <a:gdLst>
              <a:gd name="T0" fmla="*/ 2147483647 w 1584"/>
              <a:gd name="T1" fmla="*/ 2147483647 h 768"/>
              <a:gd name="T2" fmla="*/ 2147483647 w 1584"/>
              <a:gd name="T3" fmla="*/ 2147483647 h 768"/>
              <a:gd name="T4" fmla="*/ 0 w 1584"/>
              <a:gd name="T5" fmla="*/ 0 h 768"/>
              <a:gd name="T6" fmla="*/ 0 60000 65536"/>
              <a:gd name="T7" fmla="*/ 0 60000 65536"/>
              <a:gd name="T8" fmla="*/ 0 60000 65536"/>
              <a:gd name="T9" fmla="*/ 0 w 1584"/>
              <a:gd name="T10" fmla="*/ 0 h 768"/>
              <a:gd name="T11" fmla="*/ 1584 w 158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768">
                <a:moveTo>
                  <a:pt x="1584" y="768"/>
                </a:moveTo>
                <a:cubicBezTo>
                  <a:pt x="1116" y="736"/>
                  <a:pt x="648" y="704"/>
                  <a:pt x="384" y="576"/>
                </a:cubicBezTo>
                <a:cubicBezTo>
                  <a:pt x="120" y="448"/>
                  <a:pt x="60" y="224"/>
                  <a:pt x="0" y="0"/>
                </a:cubicBezTo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8"/>
          <p:cNvSpPr txBox="1">
            <a:spLocks noChangeArrowheads="1"/>
          </p:cNvSpPr>
          <p:nvPr/>
        </p:nvSpPr>
        <p:spPr bwMode="auto">
          <a:xfrm>
            <a:off x="5638800" y="6096000"/>
            <a:ext cx="2370138" cy="5016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NO zero at z=1</a:t>
            </a:r>
            <a:endParaRPr lang="en-US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8FA1F-FD45-49AF-8177-7991BC629654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pic>
        <p:nvPicPr>
          <p:cNvPr id="47109" name="Picture 2" descr="PZ-10-20.gif                                                   0000DCF0JIM-2                          B29E03F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2971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8432800" cy="762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FILTER DESIGN: CHANGE L</a:t>
            </a:r>
          </a:p>
        </p:txBody>
      </p:sp>
      <p:pic>
        <p:nvPicPr>
          <p:cNvPr id="47111" name="Picture 4" descr="Hw-10-20.gif                                                   000073A8JJ2                            B37C3755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524000"/>
            <a:ext cx="5715000" cy="48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3849688" y="4191000"/>
            <a:ext cx="1582484" cy="101566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Passband is</a:t>
            </a:r>
          </a:p>
          <a:p>
            <a:r>
              <a:rPr lang="en-US" sz="2000">
                <a:latin typeface="Arial" charset="0"/>
              </a:rPr>
              <a:t>Narrower</a:t>
            </a:r>
          </a:p>
          <a:p>
            <a:r>
              <a:rPr lang="en-US" sz="2000">
                <a:latin typeface="Arial" charset="0"/>
              </a:rPr>
              <a:t>for L bigger</a:t>
            </a:r>
            <a:endParaRPr lang="en-US" sz="2000" i="1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10000" y="1828800"/>
            <a:ext cx="1043876" cy="92333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 dirty="0" smtClean="0">
                <a:latin typeface="Arial" charset="0"/>
              </a:rPr>
              <a:t>Running</a:t>
            </a:r>
          </a:p>
          <a:p>
            <a:r>
              <a:rPr lang="en-US" sz="1800" i="1" dirty="0" smtClean="0">
                <a:latin typeface="Arial" charset="0"/>
              </a:rPr>
              <a:t>Average</a:t>
            </a:r>
          </a:p>
          <a:p>
            <a:r>
              <a:rPr lang="en-US" sz="1800" i="1" dirty="0" smtClean="0">
                <a:latin typeface="Arial" charset="0"/>
              </a:rPr>
              <a:t>Filter</a:t>
            </a:r>
            <a:endParaRPr lang="en-US" sz="1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1" grpId="0" animBg="1" autoUpdateAnimBg="0"/>
      <p:bldP spid="9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245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45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28E4F6-1EBA-44AC-8EBA-6692A92B0D8B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pic>
        <p:nvPicPr>
          <p:cNvPr id="24584" name="Picture 2" descr="D:\2025-f00\Lectures\fir10_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28775"/>
            <a:ext cx="76200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5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3 DOMAINS MOVIE: FIR BPF</a:t>
            </a:r>
          </a:p>
        </p:txBody>
      </p:sp>
      <p:sp>
        <p:nvSpPr>
          <p:cNvPr id="24586" name="Freeform 4"/>
          <p:cNvSpPr>
            <a:spLocks/>
          </p:cNvSpPr>
          <p:nvPr/>
        </p:nvSpPr>
        <p:spPr bwMode="auto">
          <a:xfrm flipV="1">
            <a:off x="304800" y="2057400"/>
            <a:ext cx="2819400" cy="1676400"/>
          </a:xfrm>
          <a:custGeom>
            <a:avLst/>
            <a:gdLst>
              <a:gd name="T0" fmla="*/ 2147483647 w 1056"/>
              <a:gd name="T1" fmla="*/ 2147483647 h 2208"/>
              <a:gd name="T2" fmla="*/ 0 w 1056"/>
              <a:gd name="T3" fmla="*/ 2147483647 h 2208"/>
              <a:gd name="T4" fmla="*/ 2147483647 w 1056"/>
              <a:gd name="T5" fmla="*/ 2147483647 h 2208"/>
              <a:gd name="T6" fmla="*/ 2147483647 w 1056"/>
              <a:gd name="T7" fmla="*/ 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92" y="2208"/>
                </a:moveTo>
                <a:cubicBezTo>
                  <a:pt x="96" y="2032"/>
                  <a:pt x="0" y="1856"/>
                  <a:pt x="0" y="1584"/>
                </a:cubicBezTo>
                <a:cubicBezTo>
                  <a:pt x="0" y="1312"/>
                  <a:pt x="16" y="840"/>
                  <a:pt x="192" y="576"/>
                </a:cubicBezTo>
                <a:cubicBezTo>
                  <a:pt x="368" y="312"/>
                  <a:pt x="712" y="156"/>
                  <a:pt x="1056" y="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5"/>
          <p:cNvSpPr txBox="1">
            <a:spLocks noChangeArrowheads="1"/>
          </p:cNvSpPr>
          <p:nvPr/>
        </p:nvSpPr>
        <p:spPr bwMode="auto">
          <a:xfrm>
            <a:off x="152400" y="1676400"/>
            <a:ext cx="2230438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ZEROS MISSING</a:t>
            </a:r>
            <a:endParaRPr lang="en-US" i="1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924800" y="1752600"/>
          <a:ext cx="914400" cy="504825"/>
        </p:xfrm>
        <a:graphic>
          <a:graphicData uri="http://schemas.openxmlformats.org/presentationml/2006/ole">
            <p:oleObj spid="_x0000_s24578" name="Equation" r:id="rId4" imgW="368280" imgH="203040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667000" y="5562600"/>
          <a:ext cx="682625" cy="455613"/>
        </p:xfrm>
        <a:graphic>
          <a:graphicData uri="http://schemas.openxmlformats.org/presentationml/2006/ole">
            <p:oleObj spid="_x0000_s24579" name="Equation" r:id="rId5" imgW="304560" imgH="20304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8001000" y="4445000"/>
          <a:ext cx="1066800" cy="508000"/>
        </p:xfrm>
        <a:graphic>
          <a:graphicData uri="http://schemas.openxmlformats.org/presentationml/2006/ole">
            <p:oleObj spid="_x0000_s24580" name="Equation" r:id="rId6" imgW="50796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25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2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9D220-8B1B-44B6-B555-4B266B48793A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25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CONVOLUTION PROPERTY</a:t>
            </a:r>
          </a:p>
        </p:txBody>
      </p:sp>
      <p:sp>
        <p:nvSpPr>
          <p:cNvPr id="225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73250"/>
            <a:ext cx="8178800" cy="4171950"/>
          </a:xfrm>
        </p:spPr>
        <p:txBody>
          <a:bodyPr/>
          <a:lstStyle/>
          <a:p>
            <a:r>
              <a:rPr lang="en-US" smtClean="0"/>
              <a:t>MULTIPLICATION of z-TRANSFORMS</a:t>
            </a:r>
          </a:p>
          <a:p>
            <a:endParaRPr lang="en-US" smtClean="0"/>
          </a:p>
          <a:p>
            <a:endParaRPr lang="en-US" smtClean="0"/>
          </a:p>
          <a:p>
            <a:pPr>
              <a:lnSpc>
                <a:spcPct val="140000"/>
              </a:lnSpc>
            </a:pPr>
            <a:r>
              <a:rPr lang="en-US" smtClean="0"/>
              <a:t>CONVOLUTION in TIME-DOMAIN</a:t>
            </a:r>
          </a:p>
        </p:txBody>
      </p:sp>
      <p:sp>
        <p:nvSpPr>
          <p:cNvPr id="22541" name="Line 1028"/>
          <p:cNvSpPr>
            <a:spLocks noChangeShapeType="1"/>
          </p:cNvSpPr>
          <p:nvPr/>
        </p:nvSpPr>
        <p:spPr bwMode="auto">
          <a:xfrm>
            <a:off x="1600200" y="32639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029"/>
          <p:cNvSpPr>
            <a:spLocks noChangeShapeType="1"/>
          </p:cNvSpPr>
          <p:nvPr/>
        </p:nvSpPr>
        <p:spPr bwMode="auto">
          <a:xfrm>
            <a:off x="4267200" y="32639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0" name="Object 1030"/>
          <p:cNvGraphicFramePr>
            <a:graphicFrameLocks noChangeAspect="1"/>
          </p:cNvGraphicFramePr>
          <p:nvPr/>
        </p:nvGraphicFramePr>
        <p:xfrm>
          <a:off x="4448175" y="2536825"/>
          <a:ext cx="3671888" cy="668338"/>
        </p:xfrm>
        <a:graphic>
          <a:graphicData uri="http://schemas.openxmlformats.org/presentationml/2006/ole">
            <p:oleObj spid="_x0000_s65538" name="Equation" r:id="rId3" imgW="1117440" imgH="203040" progId="Equation.3">
              <p:embed/>
            </p:oleObj>
          </a:graphicData>
        </a:graphic>
      </p:graphicFrame>
      <p:graphicFrame>
        <p:nvGraphicFramePr>
          <p:cNvPr id="22531" name="Object 1031"/>
          <p:cNvGraphicFramePr>
            <a:graphicFrameLocks noChangeAspect="1"/>
          </p:cNvGraphicFramePr>
          <p:nvPr/>
        </p:nvGraphicFramePr>
        <p:xfrm>
          <a:off x="1447800" y="2654300"/>
          <a:ext cx="1044575" cy="584200"/>
        </p:xfrm>
        <a:graphic>
          <a:graphicData uri="http://schemas.openxmlformats.org/presentationml/2006/ole">
            <p:oleObj spid="_x0000_s65539" name="Equation" r:id="rId4" imgW="317500" imgH="177800" progId="Equation.3">
              <p:embed/>
            </p:oleObj>
          </a:graphicData>
        </a:graphic>
      </p:graphicFrame>
      <p:graphicFrame>
        <p:nvGraphicFramePr>
          <p:cNvPr id="22532" name="Object 1032"/>
          <p:cNvGraphicFramePr>
            <a:graphicFrameLocks noChangeAspect="1"/>
          </p:cNvGraphicFramePr>
          <p:nvPr/>
        </p:nvGraphicFramePr>
        <p:xfrm>
          <a:off x="3514725" y="5037138"/>
          <a:ext cx="919163" cy="541337"/>
        </p:xfrm>
        <a:graphic>
          <a:graphicData uri="http://schemas.openxmlformats.org/presentationml/2006/ole">
            <p:oleObj spid="_x0000_s65540" name="Equation" r:id="rId5" imgW="279400" imgH="165100" progId="Equation.3">
              <p:embed/>
            </p:oleObj>
          </a:graphicData>
        </a:graphic>
      </p:graphicFrame>
      <p:sp>
        <p:nvSpPr>
          <p:cNvPr id="22543" name="Line 1033"/>
          <p:cNvSpPr>
            <a:spLocks noChangeShapeType="1"/>
          </p:cNvSpPr>
          <p:nvPr/>
        </p:nvSpPr>
        <p:spPr bwMode="auto">
          <a:xfrm>
            <a:off x="1995488" y="53213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034"/>
          <p:cNvSpPr>
            <a:spLocks noChangeShapeType="1"/>
          </p:cNvSpPr>
          <p:nvPr/>
        </p:nvSpPr>
        <p:spPr bwMode="auto">
          <a:xfrm>
            <a:off x="4662488" y="53213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3" name="Object 1035"/>
          <p:cNvGraphicFramePr>
            <a:graphicFrameLocks noChangeAspect="1"/>
          </p:cNvGraphicFramePr>
          <p:nvPr/>
        </p:nvGraphicFramePr>
        <p:xfrm>
          <a:off x="4665663" y="4594225"/>
          <a:ext cx="3586162" cy="666750"/>
        </p:xfrm>
        <a:graphic>
          <a:graphicData uri="http://schemas.openxmlformats.org/presentationml/2006/ole">
            <p:oleObj spid="_x0000_s65541" name="Equation" r:id="rId6" imgW="1091880" imgH="203040" progId="Equation.3">
              <p:embed/>
            </p:oleObj>
          </a:graphicData>
        </a:graphic>
      </p:graphicFrame>
      <p:graphicFrame>
        <p:nvGraphicFramePr>
          <p:cNvPr id="22534" name="Object 1036"/>
          <p:cNvGraphicFramePr>
            <a:graphicFrameLocks noChangeAspect="1"/>
          </p:cNvGraphicFramePr>
          <p:nvPr/>
        </p:nvGraphicFramePr>
        <p:xfrm>
          <a:off x="1905000" y="4752975"/>
          <a:ext cx="919163" cy="500063"/>
        </p:xfrm>
        <a:graphic>
          <a:graphicData uri="http://schemas.openxmlformats.org/presentationml/2006/ole">
            <p:oleObj spid="_x0000_s65542" name="Equation" r:id="rId7" imgW="279400" imgH="152400" progId="Equation.3">
              <p:embed/>
            </p:oleObj>
          </a:graphicData>
        </a:graphic>
      </p:graphicFrame>
      <p:sp>
        <p:nvSpPr>
          <p:cNvPr id="22545" name="Rectangle 1037"/>
          <p:cNvSpPr>
            <a:spLocks noChangeArrowheads="1"/>
          </p:cNvSpPr>
          <p:nvPr/>
        </p:nvSpPr>
        <p:spPr bwMode="auto">
          <a:xfrm>
            <a:off x="2819400" y="2806700"/>
            <a:ext cx="1447800" cy="9144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Rectangle 1038"/>
          <p:cNvSpPr>
            <a:spLocks noChangeArrowheads="1"/>
          </p:cNvSpPr>
          <p:nvPr/>
        </p:nvSpPr>
        <p:spPr bwMode="auto">
          <a:xfrm>
            <a:off x="3214688" y="4864100"/>
            <a:ext cx="1447800" cy="914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5" name="Object 1039"/>
          <p:cNvGraphicFramePr>
            <a:graphicFrameLocks noChangeAspect="1"/>
          </p:cNvGraphicFramePr>
          <p:nvPr/>
        </p:nvGraphicFramePr>
        <p:xfrm>
          <a:off x="2986088" y="2917825"/>
          <a:ext cx="1209675" cy="668338"/>
        </p:xfrm>
        <a:graphic>
          <a:graphicData uri="http://schemas.openxmlformats.org/presentationml/2006/ole">
            <p:oleObj spid="_x0000_s65543" name="Equation" r:id="rId8" imgW="368280" imgH="203040" progId="Equation.3">
              <p:embed/>
            </p:oleObj>
          </a:graphicData>
        </a:graphic>
      </p:graphicFrame>
      <p:sp>
        <p:nvSpPr>
          <p:cNvPr id="22547" name="Line 1040"/>
          <p:cNvSpPr>
            <a:spLocks noChangeShapeType="1"/>
          </p:cNvSpPr>
          <p:nvPr/>
        </p:nvSpPr>
        <p:spPr bwMode="auto">
          <a:xfrm flipV="1">
            <a:off x="2133600" y="5473700"/>
            <a:ext cx="1371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Text Box 1041"/>
          <p:cNvSpPr txBox="1">
            <a:spLocks noChangeArrowheads="1"/>
          </p:cNvSpPr>
          <p:nvPr/>
        </p:nvSpPr>
        <p:spPr bwMode="auto">
          <a:xfrm>
            <a:off x="381000" y="5778500"/>
            <a:ext cx="1981200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IMPULSE RESPONSE</a:t>
            </a:r>
            <a:endParaRPr lang="en-US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35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35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91F9E0-5F6E-4FF5-9757-E01E3A17C3F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35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FORMULA for h[n]</a:t>
            </a:r>
          </a:p>
        </p:txBody>
      </p:sp>
      <p:sp>
        <p:nvSpPr>
          <p:cNvPr id="235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smtClean="0"/>
              <a:t>Use </a:t>
            </a:r>
            <a:r>
              <a:rPr lang="en-US" smtClean="0">
                <a:solidFill>
                  <a:schemeClr val="accent1"/>
                </a:solidFill>
              </a:rPr>
              <a:t>SHIFTED</a:t>
            </a:r>
            <a:r>
              <a:rPr lang="en-US" smtClean="0"/>
              <a:t> IMPULSES to write h[n]</a:t>
            </a:r>
          </a:p>
        </p:txBody>
      </p:sp>
      <p:sp>
        <p:nvSpPr>
          <p:cNvPr id="23563" name="Line 6"/>
          <p:cNvSpPr>
            <a:spLocks noChangeShapeType="1"/>
          </p:cNvSpPr>
          <p:nvPr/>
        </p:nvSpPr>
        <p:spPr bwMode="auto">
          <a:xfrm flipH="1">
            <a:off x="5486400" y="2971800"/>
            <a:ext cx="182880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152400" y="2438400"/>
          <a:ext cx="8686800" cy="549025"/>
        </p:xfrm>
        <a:graphic>
          <a:graphicData uri="http://schemas.openxmlformats.org/presentationml/2006/ole">
            <p:oleObj spid="_x0000_s66562" name="Equation" r:id="rId3" imgW="3619440" imgH="228600" progId="Equation.3">
              <p:embed/>
            </p:oleObj>
          </a:graphicData>
        </a:graphic>
      </p:graphicFrame>
      <p:grpSp>
        <p:nvGrpSpPr>
          <p:cNvPr id="2" name="Group 32"/>
          <p:cNvGrpSpPr/>
          <p:nvPr/>
        </p:nvGrpSpPr>
        <p:grpSpPr>
          <a:xfrm>
            <a:off x="1066800" y="3429000"/>
            <a:ext cx="6450013" cy="1892300"/>
            <a:chOff x="1066800" y="3429000"/>
            <a:chExt cx="6450013" cy="1892300"/>
          </a:xfrm>
        </p:grpSpPr>
        <p:sp>
          <p:nvSpPr>
            <p:cNvPr id="23564" name="Line 7"/>
            <p:cNvSpPr>
              <a:spLocks noChangeShapeType="1"/>
            </p:cNvSpPr>
            <p:nvPr/>
          </p:nvSpPr>
          <p:spPr bwMode="auto">
            <a:xfrm>
              <a:off x="1066800" y="4953000"/>
              <a:ext cx="609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8"/>
            <p:cNvSpPr>
              <a:spLocks noChangeShapeType="1"/>
            </p:cNvSpPr>
            <p:nvPr/>
          </p:nvSpPr>
          <p:spPr bwMode="auto">
            <a:xfrm>
              <a:off x="3733800" y="39624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9"/>
            <p:cNvSpPr>
              <a:spLocks noChangeShapeType="1"/>
            </p:cNvSpPr>
            <p:nvPr/>
          </p:nvSpPr>
          <p:spPr bwMode="auto">
            <a:xfrm flipV="1">
              <a:off x="3733800" y="41910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0"/>
            <p:cNvSpPr>
              <a:spLocks noChangeShapeType="1"/>
            </p:cNvSpPr>
            <p:nvPr/>
          </p:nvSpPr>
          <p:spPr bwMode="auto">
            <a:xfrm flipH="1" flipV="1">
              <a:off x="5638800" y="49530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1"/>
            <p:cNvSpPr>
              <a:spLocks noChangeShapeType="1"/>
            </p:cNvSpPr>
            <p:nvPr/>
          </p:nvSpPr>
          <p:spPr bwMode="auto">
            <a:xfrm flipH="1" flipV="1">
              <a:off x="6019800" y="49530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12"/>
            <p:cNvSpPr>
              <a:spLocks noChangeShapeType="1"/>
            </p:cNvSpPr>
            <p:nvPr/>
          </p:nvSpPr>
          <p:spPr bwMode="auto">
            <a:xfrm flipH="1" flipV="1">
              <a:off x="3352800" y="49530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13"/>
            <p:cNvSpPr>
              <a:spLocks noChangeShapeType="1"/>
            </p:cNvSpPr>
            <p:nvPr/>
          </p:nvSpPr>
          <p:spPr bwMode="auto">
            <a:xfrm flipH="1" flipV="1">
              <a:off x="2971800" y="49530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14"/>
            <p:cNvSpPr>
              <a:spLocks noChangeShapeType="1"/>
            </p:cNvSpPr>
            <p:nvPr/>
          </p:nvSpPr>
          <p:spPr bwMode="auto">
            <a:xfrm flipH="1" flipV="1">
              <a:off x="2590800" y="49530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15"/>
            <p:cNvSpPr>
              <a:spLocks noChangeShapeType="1"/>
            </p:cNvSpPr>
            <p:nvPr/>
          </p:nvSpPr>
          <p:spPr bwMode="auto">
            <a:xfrm flipH="1" flipV="1">
              <a:off x="2209800" y="49530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16"/>
            <p:cNvSpPr>
              <a:spLocks noChangeShapeType="1"/>
            </p:cNvSpPr>
            <p:nvPr/>
          </p:nvSpPr>
          <p:spPr bwMode="auto">
            <a:xfrm flipH="1" flipV="1">
              <a:off x="1828800" y="49530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Text Box 17"/>
            <p:cNvSpPr txBox="1">
              <a:spLocks noChangeArrowheads="1"/>
            </p:cNvSpPr>
            <p:nvPr/>
          </p:nvSpPr>
          <p:spPr bwMode="auto">
            <a:xfrm>
              <a:off x="3124200" y="3962400"/>
              <a:ext cx="565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0.2</a:t>
              </a:r>
              <a:endParaRPr lang="en-US" i="1"/>
            </a:p>
          </p:txBody>
        </p:sp>
        <p:sp>
          <p:nvSpPr>
            <p:cNvPr id="23575" name="Text Box 18"/>
            <p:cNvSpPr txBox="1">
              <a:spLocks noChangeArrowheads="1"/>
            </p:cNvSpPr>
            <p:nvPr/>
          </p:nvSpPr>
          <p:spPr bwMode="auto">
            <a:xfrm>
              <a:off x="7162800" y="4800600"/>
              <a:ext cx="354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n</a:t>
              </a:r>
              <a:endParaRPr lang="en-US" i="1"/>
            </a:p>
          </p:txBody>
        </p:sp>
        <p:sp>
          <p:nvSpPr>
            <p:cNvPr id="23576" name="Line 19"/>
            <p:cNvSpPr>
              <a:spLocks noChangeShapeType="1"/>
            </p:cNvSpPr>
            <p:nvPr/>
          </p:nvSpPr>
          <p:spPr bwMode="auto">
            <a:xfrm flipV="1">
              <a:off x="4114800" y="41910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Line 20"/>
            <p:cNvSpPr>
              <a:spLocks noChangeShapeType="1"/>
            </p:cNvSpPr>
            <p:nvPr/>
          </p:nvSpPr>
          <p:spPr bwMode="auto">
            <a:xfrm flipV="1">
              <a:off x="4495800" y="41910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1"/>
            <p:cNvSpPr>
              <a:spLocks noChangeShapeType="1"/>
            </p:cNvSpPr>
            <p:nvPr/>
          </p:nvSpPr>
          <p:spPr bwMode="auto">
            <a:xfrm flipV="1">
              <a:off x="5257800" y="41910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22"/>
            <p:cNvSpPr>
              <a:spLocks noChangeShapeType="1"/>
            </p:cNvSpPr>
            <p:nvPr/>
          </p:nvSpPr>
          <p:spPr bwMode="auto">
            <a:xfrm flipV="1">
              <a:off x="4876800" y="41910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Text Box 24"/>
            <p:cNvSpPr txBox="1">
              <a:spLocks noChangeArrowheads="1"/>
            </p:cNvSpPr>
            <p:nvPr/>
          </p:nvSpPr>
          <p:spPr bwMode="auto">
            <a:xfrm>
              <a:off x="3554413" y="49244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accent1"/>
                  </a:solidFill>
                </a:rPr>
                <a:t>0</a:t>
              </a:r>
              <a:endParaRPr lang="en-US" sz="2000" i="1"/>
            </a:p>
          </p:txBody>
        </p:sp>
        <p:sp>
          <p:nvSpPr>
            <p:cNvPr id="23581" name="Text Box 25"/>
            <p:cNvSpPr txBox="1">
              <a:spLocks noChangeArrowheads="1"/>
            </p:cNvSpPr>
            <p:nvPr/>
          </p:nvSpPr>
          <p:spPr bwMode="auto">
            <a:xfrm>
              <a:off x="5105400" y="4876800"/>
              <a:ext cx="3317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1"/>
                  </a:solidFill>
                </a:rPr>
                <a:t>4</a:t>
              </a:r>
              <a:endParaRPr lang="en-US" sz="2000" i="1"/>
            </a:p>
          </p:txBody>
        </p:sp>
        <p:graphicFrame>
          <p:nvGraphicFramePr>
            <p:cNvPr id="5" name="Object 1024"/>
            <p:cNvGraphicFramePr>
              <a:graphicFrameLocks noChangeAspect="1"/>
            </p:cNvGraphicFramePr>
            <p:nvPr/>
          </p:nvGraphicFramePr>
          <p:xfrm>
            <a:off x="3200400" y="3429000"/>
            <a:ext cx="731837" cy="487362"/>
          </p:xfrm>
          <a:graphic>
            <a:graphicData uri="http://schemas.openxmlformats.org/presentationml/2006/ole">
              <p:oleObj spid="_x0000_s66563" name="Equation" r:id="rId4" imgW="304560" imgH="203040" progId="Equation.3">
                <p:embed/>
              </p:oleObj>
            </a:graphicData>
          </a:graphic>
        </p:graphicFrame>
      </p:grpSp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533400" y="5257800"/>
          <a:ext cx="2682875" cy="549275"/>
        </p:xfrm>
        <a:graphic>
          <a:graphicData uri="http://schemas.openxmlformats.org/presentationml/2006/ole">
            <p:oleObj spid="_x0000_s66564" name="Equation" r:id="rId5" imgW="111744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2209801" y="3768202"/>
          <a:ext cx="5562600" cy="1737248"/>
        </p:xfrm>
        <a:graphic>
          <a:graphicData uri="http://schemas.openxmlformats.org/presentationml/2006/ole">
            <p:oleObj spid="_x0000_s67586" name="Equation" r:id="rId3" imgW="1384200" imgH="431640" progId="Equation.3">
              <p:embed/>
            </p:oleObj>
          </a:graphicData>
        </a:graphic>
      </p:graphicFrame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4C92D1-A623-4AFF-A107-655DED4BCE5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LTI: Convolution</a:t>
            </a:r>
          </a:p>
        </p:txBody>
      </p:sp>
      <p:sp>
        <p:nvSpPr>
          <p:cNvPr id="2458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/>
              <a:t>Output = Convolution of x[n] &amp; h[n]</a:t>
            </a:r>
          </a:p>
          <a:p>
            <a:pPr lvl="1"/>
            <a:r>
              <a:rPr lang="en-US" smtClean="0"/>
              <a:t>NOTATION:  y[n] = x[n]*h[n]</a:t>
            </a:r>
          </a:p>
          <a:p>
            <a:pPr lvl="1"/>
            <a:r>
              <a:rPr lang="en-US" smtClean="0"/>
              <a:t>Here is the FIR case: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95800" y="3101975"/>
            <a:ext cx="4030663" cy="3000375"/>
            <a:chOff x="2832" y="2038"/>
            <a:chExt cx="2539" cy="1890"/>
          </a:xfrm>
        </p:grpSpPr>
        <p:sp>
          <p:nvSpPr>
            <p:cNvPr id="24588" name="Text Box 6"/>
            <p:cNvSpPr txBox="1">
              <a:spLocks noChangeArrowheads="1"/>
            </p:cNvSpPr>
            <p:nvPr/>
          </p:nvSpPr>
          <p:spPr bwMode="auto">
            <a:xfrm>
              <a:off x="3792" y="2038"/>
              <a:ext cx="1579" cy="30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FINITE LIMITS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24589" name="Line 7"/>
            <p:cNvSpPr>
              <a:spLocks noChangeShapeType="1"/>
            </p:cNvSpPr>
            <p:nvPr/>
          </p:nvSpPr>
          <p:spPr bwMode="auto">
            <a:xfrm flipH="1">
              <a:off x="2832" y="2208"/>
              <a:ext cx="96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Text Box 8"/>
            <p:cNvSpPr txBox="1">
              <a:spLocks noChangeArrowheads="1"/>
            </p:cNvSpPr>
            <p:nvPr/>
          </p:nvSpPr>
          <p:spPr bwMode="auto">
            <a:xfrm>
              <a:off x="3600" y="3622"/>
              <a:ext cx="1579" cy="30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FINITE LIMITS</a:t>
              </a:r>
              <a:endParaRPr lang="en-US" i="1"/>
            </a:p>
          </p:txBody>
        </p:sp>
        <p:sp>
          <p:nvSpPr>
            <p:cNvPr id="24591" name="Line 9"/>
            <p:cNvSpPr>
              <a:spLocks noChangeShapeType="1"/>
            </p:cNvSpPr>
            <p:nvPr/>
          </p:nvSpPr>
          <p:spPr bwMode="auto">
            <a:xfrm flipH="1" flipV="1">
              <a:off x="2928" y="3456"/>
              <a:ext cx="67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38200" y="4913313"/>
            <a:ext cx="4189413" cy="1249362"/>
            <a:chOff x="601" y="3168"/>
            <a:chExt cx="2639" cy="787"/>
          </a:xfrm>
        </p:grpSpPr>
        <p:sp>
          <p:nvSpPr>
            <p:cNvPr id="24586" name="Text Box 11"/>
            <p:cNvSpPr txBox="1">
              <a:spLocks noChangeArrowheads="1"/>
            </p:cNvSpPr>
            <p:nvPr/>
          </p:nvSpPr>
          <p:spPr bwMode="auto">
            <a:xfrm>
              <a:off x="601" y="3610"/>
              <a:ext cx="1341" cy="34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Arial" charset="0"/>
                </a:rPr>
                <a:t>Same as</a:t>
              </a:r>
              <a:r>
                <a:rPr lang="en-US" sz="2800"/>
                <a:t> </a:t>
              </a:r>
              <a:r>
                <a:rPr lang="en-US" sz="2800" b="1"/>
                <a:t> b</a:t>
              </a:r>
              <a:r>
                <a:rPr lang="en-US" sz="2800" b="1" baseline="-25000"/>
                <a:t>k</a:t>
              </a:r>
              <a:endParaRPr lang="en-US" sz="2800" i="1"/>
            </a:p>
          </p:txBody>
        </p:sp>
        <p:sp>
          <p:nvSpPr>
            <p:cNvPr id="24587" name="Freeform 12"/>
            <p:cNvSpPr>
              <a:spLocks/>
            </p:cNvSpPr>
            <p:nvPr/>
          </p:nvSpPr>
          <p:spPr bwMode="auto">
            <a:xfrm>
              <a:off x="1968" y="3168"/>
              <a:ext cx="1272" cy="743"/>
            </a:xfrm>
            <a:custGeom>
              <a:avLst/>
              <a:gdLst>
                <a:gd name="T0" fmla="*/ 0 w 1272"/>
                <a:gd name="T1" fmla="*/ 672 h 743"/>
                <a:gd name="T2" fmla="*/ 480 w 1272"/>
                <a:gd name="T3" fmla="*/ 720 h 743"/>
                <a:gd name="T4" fmla="*/ 1152 w 1272"/>
                <a:gd name="T5" fmla="*/ 528 h 743"/>
                <a:gd name="T6" fmla="*/ 1200 w 1272"/>
                <a:gd name="T7" fmla="*/ 0 h 7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2"/>
                <a:gd name="T13" fmla="*/ 0 h 743"/>
                <a:gd name="T14" fmla="*/ 1272 w 1272"/>
                <a:gd name="T15" fmla="*/ 743 h 7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2" h="743">
                  <a:moveTo>
                    <a:pt x="0" y="672"/>
                  </a:moveTo>
                  <a:cubicBezTo>
                    <a:pt x="144" y="707"/>
                    <a:pt x="288" y="743"/>
                    <a:pt x="480" y="720"/>
                  </a:cubicBezTo>
                  <a:cubicBezTo>
                    <a:pt x="671" y="696"/>
                    <a:pt x="1032" y="648"/>
                    <a:pt x="1152" y="528"/>
                  </a:cubicBezTo>
                  <a:cubicBezTo>
                    <a:pt x="1272" y="408"/>
                    <a:pt x="1236" y="204"/>
                    <a:pt x="1200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024"/>
          <p:cNvGraphicFramePr>
            <a:graphicFrameLocks noChangeAspect="1"/>
          </p:cNvGraphicFramePr>
          <p:nvPr/>
        </p:nvGraphicFramePr>
        <p:xfrm>
          <a:off x="914400" y="4267200"/>
          <a:ext cx="6208713" cy="685800"/>
        </p:xfrm>
        <a:graphic>
          <a:graphicData uri="http://schemas.openxmlformats.org/presentationml/2006/ole">
            <p:oleObj spid="_x0000_s68613" name="Equation" r:id="rId3" imgW="2070000" imgH="228600" progId="Equation.3">
              <p:embed/>
            </p:oleObj>
          </a:graphicData>
        </a:graphic>
      </p:graphicFrame>
      <p:graphicFrame>
        <p:nvGraphicFramePr>
          <p:cNvPr id="5" name="Object 1024"/>
          <p:cNvGraphicFramePr>
            <a:graphicFrameLocks noChangeAspect="1"/>
          </p:cNvGraphicFramePr>
          <p:nvPr/>
        </p:nvGraphicFramePr>
        <p:xfrm>
          <a:off x="4066336" y="1752600"/>
          <a:ext cx="4315664" cy="1295400"/>
        </p:xfrm>
        <a:graphic>
          <a:graphicData uri="http://schemas.openxmlformats.org/presentationml/2006/ole">
            <p:oleObj spid="_x0000_s68611" name="Equation" r:id="rId4" imgW="1523880" imgH="457200" progId="Equation.3">
              <p:embed/>
            </p:oleObj>
          </a:graphicData>
        </a:graphic>
      </p:graphicFrame>
      <p:sp>
        <p:nvSpPr>
          <p:cNvPr id="2560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56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56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E92763-D236-4F56-8CFE-BB0CED124E7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56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L-pt RUNNING AVG  H(z)</a:t>
            </a:r>
          </a:p>
        </p:txBody>
      </p:sp>
      <p:sp>
        <p:nvSpPr>
          <p:cNvPr id="25610" name="Text Box 6"/>
          <p:cNvSpPr txBox="1">
            <a:spLocks noChangeArrowheads="1"/>
          </p:cNvSpPr>
          <p:nvPr/>
        </p:nvSpPr>
        <p:spPr bwMode="auto">
          <a:xfrm>
            <a:off x="762000" y="5257800"/>
            <a:ext cx="2127250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ZEROS on</a:t>
            </a:r>
          </a:p>
          <a:p>
            <a:r>
              <a:rPr lang="en-US" dirty="0">
                <a:latin typeface="Arial" charset="0"/>
              </a:rPr>
              <a:t>UNIT CIRCLE</a:t>
            </a:r>
            <a:endParaRPr lang="en-US" i="1" dirty="0"/>
          </a:p>
        </p:txBody>
      </p:sp>
      <p:grpSp>
        <p:nvGrpSpPr>
          <p:cNvPr id="2" name="Group 19"/>
          <p:cNvGrpSpPr/>
          <p:nvPr/>
        </p:nvGrpSpPr>
        <p:grpSpPr>
          <a:xfrm>
            <a:off x="4800600" y="2514600"/>
            <a:ext cx="4241800" cy="4083050"/>
            <a:chOff x="4800600" y="2514600"/>
            <a:chExt cx="4241800" cy="4083050"/>
          </a:xfrm>
        </p:grpSpPr>
        <p:sp>
          <p:nvSpPr>
            <p:cNvPr id="25612" name="Line 8"/>
            <p:cNvSpPr>
              <a:spLocks noChangeShapeType="1"/>
            </p:cNvSpPr>
            <p:nvPr/>
          </p:nvSpPr>
          <p:spPr bwMode="auto">
            <a:xfrm flipH="1" flipV="1">
              <a:off x="4800600" y="4724400"/>
              <a:ext cx="1600200" cy="1219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Freeform 9"/>
            <p:cNvSpPr>
              <a:spLocks/>
            </p:cNvSpPr>
            <p:nvPr/>
          </p:nvSpPr>
          <p:spPr bwMode="auto">
            <a:xfrm>
              <a:off x="8305800" y="2514600"/>
              <a:ext cx="736600" cy="2971800"/>
            </a:xfrm>
            <a:custGeom>
              <a:avLst/>
              <a:gdLst>
                <a:gd name="T0" fmla="*/ 192 w 464"/>
                <a:gd name="T1" fmla="*/ 547 h 2232"/>
                <a:gd name="T2" fmla="*/ 432 w 464"/>
                <a:gd name="T3" fmla="*/ 88 h 2232"/>
                <a:gd name="T4" fmla="*/ 0 w 464"/>
                <a:gd name="T5" fmla="*/ 17 h 2232"/>
                <a:gd name="T6" fmla="*/ 0 60000 65536"/>
                <a:gd name="T7" fmla="*/ 0 60000 65536"/>
                <a:gd name="T8" fmla="*/ 0 60000 65536"/>
                <a:gd name="T9" fmla="*/ 0 w 464"/>
                <a:gd name="T10" fmla="*/ 0 h 2232"/>
                <a:gd name="T11" fmla="*/ 464 w 464"/>
                <a:gd name="T12" fmla="*/ 2232 h 22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4" h="2232">
                  <a:moveTo>
                    <a:pt x="192" y="2232"/>
                  </a:moveTo>
                  <a:cubicBezTo>
                    <a:pt x="328" y="1476"/>
                    <a:pt x="464" y="720"/>
                    <a:pt x="432" y="360"/>
                  </a:cubicBezTo>
                  <a:cubicBezTo>
                    <a:pt x="400" y="0"/>
                    <a:pt x="200" y="36"/>
                    <a:pt x="0" y="72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0"/>
            <p:cNvSpPr txBox="1">
              <a:spLocks noChangeArrowheads="1"/>
            </p:cNvSpPr>
            <p:nvPr/>
          </p:nvSpPr>
          <p:spPr bwMode="auto">
            <a:xfrm>
              <a:off x="6172200" y="5334000"/>
              <a:ext cx="2797175" cy="126365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(z-1) in </a:t>
              </a:r>
            </a:p>
            <a:p>
              <a:r>
                <a:rPr lang="en-US" dirty="0">
                  <a:latin typeface="Arial" charset="0"/>
                </a:rPr>
                <a:t>denominator</a:t>
              </a:r>
            </a:p>
            <a:p>
              <a:r>
                <a:rPr lang="en-US" dirty="0">
                  <a:latin typeface="Arial" charset="0"/>
                </a:rPr>
                <a:t>cancels k=0 term</a:t>
              </a:r>
            </a:p>
          </p:txBody>
        </p:sp>
      </p:grpSp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765175" y="1752600"/>
          <a:ext cx="3349625" cy="1295400"/>
        </p:xfrm>
        <a:graphic>
          <a:graphicData uri="http://schemas.openxmlformats.org/presentationml/2006/ole">
            <p:oleObj spid="_x0000_s68610" name="Equation" r:id="rId5" imgW="1117440" imgH="431640" progId="Equation.3">
              <p:embed/>
            </p:oleObj>
          </a:graphicData>
        </a:graphic>
      </p:graphicFrame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990600" y="3352800"/>
          <a:ext cx="5484720" cy="685800"/>
        </p:xfrm>
        <a:graphic>
          <a:graphicData uri="http://schemas.openxmlformats.org/presentationml/2006/ole">
            <p:oleObj spid="_x0000_s68612" name="Equation" r:id="rId6" imgW="18288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F34AF-8677-4181-8F55-B6178F74A010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LECTURE OBJECTIVES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12954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ZEROS and POLES</a:t>
            </a:r>
          </a:p>
          <a:p>
            <a:r>
              <a:rPr lang="en-US" smtClean="0">
                <a:ea typeface="ＭＳ Ｐゴシック" charset="-128"/>
              </a:rPr>
              <a:t>Relate H(z) to FREQUENCY RESPONSE</a:t>
            </a:r>
          </a:p>
        </p:txBody>
      </p:sp>
      <p:sp>
        <p:nvSpPr>
          <p:cNvPr id="1033" name="Line 6"/>
          <p:cNvSpPr>
            <a:spLocks noChangeShapeType="1"/>
          </p:cNvSpPr>
          <p:nvPr/>
        </p:nvSpPr>
        <p:spPr bwMode="auto">
          <a:xfrm>
            <a:off x="3352800" y="3581400"/>
            <a:ext cx="434340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" name="Group 14"/>
          <p:cNvGrpSpPr>
            <a:grpSpLocks/>
          </p:cNvGrpSpPr>
          <p:nvPr/>
        </p:nvGrpSpPr>
        <p:grpSpPr bwMode="auto">
          <a:xfrm>
            <a:off x="2514600" y="5562600"/>
            <a:ext cx="5562600" cy="990600"/>
            <a:chOff x="1584" y="3504"/>
            <a:chExt cx="3504" cy="624"/>
          </a:xfrm>
        </p:grpSpPr>
        <p:sp>
          <p:nvSpPr>
            <p:cNvPr id="1036" name="AutoShape 7"/>
            <p:cNvSpPr>
              <a:spLocks noChangeArrowheads="1"/>
            </p:cNvSpPr>
            <p:nvPr/>
          </p:nvSpPr>
          <p:spPr bwMode="auto">
            <a:xfrm>
              <a:off x="1584" y="3696"/>
              <a:ext cx="144" cy="336"/>
            </a:xfrm>
            <a:prstGeom prst="up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AutoShape 8"/>
            <p:cNvSpPr>
              <a:spLocks noChangeArrowheads="1"/>
            </p:cNvSpPr>
            <p:nvPr/>
          </p:nvSpPr>
          <p:spPr bwMode="auto">
            <a:xfrm>
              <a:off x="4944" y="3504"/>
              <a:ext cx="144" cy="624"/>
            </a:xfrm>
            <a:prstGeom prst="upArrow">
              <a:avLst>
                <a:gd name="adj1" fmla="val 50000"/>
                <a:gd name="adj2" fmla="val 10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AutoShape 9"/>
            <p:cNvSpPr>
              <a:spLocks noChangeArrowheads="1"/>
            </p:cNvSpPr>
            <p:nvPr/>
          </p:nvSpPr>
          <p:spPr bwMode="auto">
            <a:xfrm>
              <a:off x="3072" y="3696"/>
              <a:ext cx="144" cy="384"/>
            </a:xfrm>
            <a:prstGeom prst="up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508000" y="4038600"/>
            <a:ext cx="817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en-US" sz="3200">
              <a:solidFill>
                <a:schemeClr val="accent1"/>
              </a:solidFill>
              <a:latin typeface="Arial" charset="0"/>
            </a:endParaRPr>
          </a:p>
          <a:p>
            <a:pPr marL="342900" indent="-342900">
              <a:lnSpc>
                <a:spcPct val="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en-US" sz="3200">
              <a:solidFill>
                <a:schemeClr val="accent1"/>
              </a:solidFill>
              <a:latin typeface="Arial" charset="0"/>
            </a:endParaRPr>
          </a:p>
          <a:p>
            <a:pPr marL="342900" indent="-342900">
              <a:lnSpc>
                <a:spcPct val="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solidFill>
                  <a:schemeClr val="accent1"/>
                </a:solidFill>
                <a:latin typeface="Arial" charset="0"/>
              </a:rPr>
              <a:t>THREE DOMAINS: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2800">
                <a:latin typeface="Arial" charset="0"/>
              </a:rPr>
              <a:t>Show Relationship for FIR: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57375" y="2971800"/>
          <a:ext cx="5278438" cy="1111250"/>
        </p:xfrm>
        <a:graphic>
          <a:graphicData uri="http://schemas.openxmlformats.org/presentationml/2006/ole">
            <p:oleObj spid="_x0000_s1026" name="Equation" r:id="rId3" imgW="1206360" imgH="2538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884363" y="5056188"/>
          <a:ext cx="6611937" cy="1000125"/>
        </p:xfrm>
        <a:graphic>
          <a:graphicData uri="http://schemas.openxmlformats.org/presentationml/2006/ole">
            <p:oleObj spid="_x0000_s1027" name="Equation" r:id="rId4" imgW="1511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174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17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B9BAED-0907-42A4-857F-A658DF625CF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7772400" cy="1143000"/>
          </a:xfrm>
        </p:spPr>
        <p:txBody>
          <a:bodyPr/>
          <a:lstStyle/>
          <a:p>
            <a:r>
              <a:rPr lang="en-US" smtClean="0"/>
              <a:t>L-pt RUNNING AVG: Step Response</a:t>
            </a: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304800" y="3552825"/>
            <a:ext cx="2786063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STEP RESPONSE</a:t>
            </a:r>
            <a:endParaRPr lang="en-US" i="1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133600" y="1819314"/>
          <a:ext cx="3644900" cy="1290600"/>
        </p:xfrm>
        <a:graphic>
          <a:graphicData uri="http://schemas.openxmlformats.org/presentationml/2006/ole">
            <p:oleObj spid="_x0000_s74754" name="Equation" r:id="rId3" imgW="1218960" imgH="431640" progId="Equation.3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96862" y="4114800"/>
          <a:ext cx="8313738" cy="2068778"/>
        </p:xfrm>
        <a:graphic>
          <a:graphicData uri="http://schemas.openxmlformats.org/presentationml/2006/ole">
            <p:oleObj spid="_x0000_s74755" name="Equation" r:id="rId4" imgW="2857320" imgH="711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EADA6B-D972-4168-BADA-E758544DF4B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7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</a:t>
            </a:r>
          </a:p>
        </p:txBody>
      </p:sp>
      <p:sp>
        <p:nvSpPr>
          <p:cNvPr id="276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mtClean="0"/>
              <a:t>Given:</a:t>
            </a:r>
          </a:p>
          <a:p>
            <a:pPr>
              <a:lnSpc>
                <a:spcPct val="130000"/>
              </a:lnSpc>
            </a:pPr>
            <a:r>
              <a:rPr lang="en-US" smtClean="0"/>
              <a:t>Plot the Magnitude and Phase</a:t>
            </a:r>
          </a:p>
          <a:p>
            <a:pPr>
              <a:lnSpc>
                <a:spcPct val="130000"/>
              </a:lnSpc>
            </a:pPr>
            <a:endParaRPr lang="en-US" smtClean="0"/>
          </a:p>
          <a:p>
            <a:pPr>
              <a:lnSpc>
                <a:spcPct val="130000"/>
              </a:lnSpc>
            </a:pPr>
            <a:r>
              <a:rPr lang="en-US" smtClean="0"/>
              <a:t>Find the output, y[n]</a:t>
            </a:r>
          </a:p>
          <a:p>
            <a:pPr lvl="1"/>
            <a:r>
              <a:rPr lang="en-US" smtClean="0"/>
              <a:t>When</a:t>
            </a:r>
          </a:p>
        </p:txBody>
      </p:sp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2362200" y="4800600"/>
          <a:ext cx="4181493" cy="712788"/>
        </p:xfrm>
        <a:graphic>
          <a:graphicData uri="http://schemas.openxmlformats.org/presentationml/2006/ole">
            <p:oleObj spid="_x0000_s70658" name="Equation" r:id="rId3" imgW="1193760" imgH="203040" progId="Equation.3">
              <p:embed/>
            </p:oleObj>
          </a:graphicData>
        </a:graphic>
      </p:graphicFrame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2209800" y="1871442"/>
          <a:ext cx="4495800" cy="779684"/>
        </p:xfrm>
        <a:graphic>
          <a:graphicData uri="http://schemas.openxmlformats.org/presentationml/2006/ole">
            <p:oleObj spid="_x0000_s70659" name="Equation" r:id="rId4" imgW="13204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86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86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4EDEE-81CE-4014-AE9D-C2D4952EDBF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QUIZ: MAG &amp; PHASE</a:t>
            </a:r>
          </a:p>
        </p:txBody>
      </p:sp>
      <p:sp>
        <p:nvSpPr>
          <p:cNvPr id="286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mtClean="0"/>
              <a:t>Given:</a:t>
            </a:r>
          </a:p>
          <a:p>
            <a:pPr>
              <a:lnSpc>
                <a:spcPct val="130000"/>
              </a:lnSpc>
            </a:pPr>
            <a:r>
              <a:rPr lang="en-US" smtClean="0"/>
              <a:t>Derive Magnitude and Phase</a:t>
            </a:r>
          </a:p>
          <a:p>
            <a:pPr>
              <a:lnSpc>
                <a:spcPct val="130000"/>
              </a:lnSpc>
            </a:pPr>
            <a:endParaRPr lang="en-US" smtClean="0"/>
          </a:p>
        </p:txBody>
      </p:sp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2209800" y="1658937"/>
          <a:ext cx="4495800" cy="779463"/>
        </p:xfrm>
        <a:graphic>
          <a:graphicData uri="http://schemas.openxmlformats.org/presentationml/2006/ole">
            <p:oleObj spid="_x0000_s71682" name="Equation" r:id="rId3" imgW="1320480" imgH="228600" progId="Equation.3">
              <p:embed/>
            </p:oleObj>
          </a:graphicData>
        </a:graphic>
      </p:graphicFrame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914400" y="3314700"/>
          <a:ext cx="6961188" cy="952500"/>
        </p:xfrm>
        <a:graphic>
          <a:graphicData uri="http://schemas.openxmlformats.org/presentationml/2006/ole">
            <p:oleObj spid="_x0000_s71683" name="Equation" r:id="rId4" imgW="2044440" imgH="279360" progId="Equation.3">
              <p:embed/>
            </p:oleObj>
          </a:graphicData>
        </a:graphic>
      </p:graphicFrame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914400" y="4460875"/>
          <a:ext cx="7521575" cy="1558925"/>
        </p:xfrm>
        <a:graphic>
          <a:graphicData uri="http://schemas.openxmlformats.org/presentationml/2006/ole">
            <p:oleObj spid="_x0000_s71684" name="Equation" r:id="rId5" imgW="220968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97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97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2CD7F-9A83-4778-9007-3B4BE82AD243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29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838200"/>
          </a:xfrm>
        </p:spPr>
        <p:txBody>
          <a:bodyPr/>
          <a:lstStyle/>
          <a:p>
            <a:r>
              <a:rPr lang="en-US" smtClean="0"/>
              <a:t>Ans: FREQ RESPONSE</a:t>
            </a:r>
          </a:p>
        </p:txBody>
      </p:sp>
      <p:pic>
        <p:nvPicPr>
          <p:cNvPr id="29707" name="Picture 5" descr="&#10;HW-simple.gif                                                  000073A8JJ2                            B37C3755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143000"/>
            <a:ext cx="7150100" cy="557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3276600" y="5087794"/>
          <a:ext cx="914400" cy="366855"/>
        </p:xfrm>
        <a:graphic>
          <a:graphicData uri="http://schemas.openxmlformats.org/presentationml/2006/ole">
            <p:oleObj spid="_x0000_s72706" name="Equation" r:id="rId4" imgW="507960" imgH="203040" progId="Equation.3">
              <p:embed/>
            </p:oleObj>
          </a:graphicData>
        </a:graphic>
      </p:graphicFrame>
      <p:graphicFrame>
        <p:nvGraphicFramePr>
          <p:cNvPr id="5" name="Object 1024"/>
          <p:cNvGraphicFramePr>
            <a:graphicFrameLocks noChangeAspect="1"/>
          </p:cNvGraphicFramePr>
          <p:nvPr/>
        </p:nvGraphicFramePr>
        <p:xfrm>
          <a:off x="5867400" y="2743200"/>
          <a:ext cx="954088" cy="450850"/>
        </p:xfrm>
        <a:graphic>
          <a:graphicData uri="http://schemas.openxmlformats.org/presentationml/2006/ole">
            <p:oleObj spid="_x0000_s72707" name="Equation" r:id="rId5" imgW="457200" imgH="215640" progId="Equation.3">
              <p:embed/>
            </p:oleObj>
          </a:graphicData>
        </a:graphic>
      </p:graphicFrame>
      <p:graphicFrame>
        <p:nvGraphicFramePr>
          <p:cNvPr id="29708" name="Object 1024"/>
          <p:cNvGraphicFramePr>
            <a:graphicFrameLocks noChangeAspect="1"/>
          </p:cNvGraphicFramePr>
          <p:nvPr/>
        </p:nvGraphicFramePr>
        <p:xfrm>
          <a:off x="1981200" y="4554537"/>
          <a:ext cx="557212" cy="398463"/>
        </p:xfrm>
        <a:graphic>
          <a:graphicData uri="http://schemas.openxmlformats.org/presentationml/2006/ole">
            <p:oleObj spid="_x0000_s72708" name="Equation" r:id="rId6" imgW="266400" imgH="190440" progId="Equation.3">
              <p:embed/>
            </p:oleObj>
          </a:graphicData>
        </a:graphic>
      </p:graphicFrame>
      <p:graphicFrame>
        <p:nvGraphicFramePr>
          <p:cNvPr id="29709" name="Object 1024"/>
          <p:cNvGraphicFramePr>
            <a:graphicFrameLocks noChangeAspect="1"/>
          </p:cNvGraphicFramePr>
          <p:nvPr/>
        </p:nvGraphicFramePr>
        <p:xfrm>
          <a:off x="2441575" y="1143000"/>
          <a:ext cx="976507" cy="455613"/>
        </p:xfrm>
        <a:graphic>
          <a:graphicData uri="http://schemas.openxmlformats.org/presentationml/2006/ole">
            <p:oleObj spid="_x0000_s72709" name="Equation" r:id="rId7" imgW="545760" imgH="253800" progId="Equation.3">
              <p:embed/>
            </p:oleObj>
          </a:graphicData>
        </a:graphic>
      </p:graphicFrame>
      <p:graphicFrame>
        <p:nvGraphicFramePr>
          <p:cNvPr id="29710" name="Object 1024"/>
          <p:cNvGraphicFramePr>
            <a:graphicFrameLocks noChangeAspect="1"/>
          </p:cNvGraphicFramePr>
          <p:nvPr/>
        </p:nvGraphicFramePr>
        <p:xfrm>
          <a:off x="6477000" y="5105400"/>
          <a:ext cx="914400" cy="366712"/>
        </p:xfrm>
        <a:graphic>
          <a:graphicData uri="http://schemas.openxmlformats.org/presentationml/2006/ole">
            <p:oleObj spid="_x0000_s72710" name="Equation" r:id="rId8" imgW="5079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07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07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37B12-7A52-46AC-83A0-A52FF863FD7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30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 : Answer #2</a:t>
            </a:r>
          </a:p>
        </p:txBody>
      </p:sp>
      <p:sp>
        <p:nvSpPr>
          <p:cNvPr id="30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mtClean="0"/>
              <a:t>Find y[n] when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152400" y="3443288"/>
            <a:ext cx="8126413" cy="2728912"/>
            <a:chOff x="152400" y="3443288"/>
            <a:chExt cx="8126413" cy="2728912"/>
          </a:xfrm>
        </p:grpSpPr>
        <p:sp>
          <p:nvSpPr>
            <p:cNvPr id="30733" name="Freeform 7"/>
            <p:cNvSpPr>
              <a:spLocks/>
            </p:cNvSpPr>
            <p:nvPr/>
          </p:nvSpPr>
          <p:spPr bwMode="auto">
            <a:xfrm>
              <a:off x="152400" y="3505201"/>
              <a:ext cx="2273300" cy="2362200"/>
            </a:xfrm>
            <a:custGeom>
              <a:avLst/>
              <a:gdLst>
                <a:gd name="T0" fmla="*/ 424 w 1432"/>
                <a:gd name="T1" fmla="*/ 1488 h 1488"/>
                <a:gd name="T2" fmla="*/ 40 w 1432"/>
                <a:gd name="T3" fmla="*/ 1200 h 1488"/>
                <a:gd name="T4" fmla="*/ 184 w 1432"/>
                <a:gd name="T5" fmla="*/ 240 h 1488"/>
                <a:gd name="T6" fmla="*/ 1144 w 1432"/>
                <a:gd name="T7" fmla="*/ 144 h 1488"/>
                <a:gd name="T8" fmla="*/ 1432 w 1432"/>
                <a:gd name="T9" fmla="*/ 0 h 1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2"/>
                <a:gd name="T16" fmla="*/ 0 h 1488"/>
                <a:gd name="T17" fmla="*/ 1432 w 1432"/>
                <a:gd name="T18" fmla="*/ 1488 h 1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2" h="1488">
                  <a:moveTo>
                    <a:pt x="424" y="1488"/>
                  </a:moveTo>
                  <a:cubicBezTo>
                    <a:pt x="251" y="1447"/>
                    <a:pt x="79" y="1407"/>
                    <a:pt x="40" y="1200"/>
                  </a:cubicBezTo>
                  <a:cubicBezTo>
                    <a:pt x="0" y="992"/>
                    <a:pt x="0" y="415"/>
                    <a:pt x="184" y="240"/>
                  </a:cubicBezTo>
                  <a:cubicBezTo>
                    <a:pt x="367" y="64"/>
                    <a:pt x="936" y="183"/>
                    <a:pt x="1144" y="144"/>
                  </a:cubicBezTo>
                  <a:cubicBezTo>
                    <a:pt x="1351" y="104"/>
                    <a:pt x="1391" y="52"/>
                    <a:pt x="1432" y="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26" name="Object 8"/>
            <p:cNvGraphicFramePr>
              <a:graphicFrameLocks noChangeAspect="1"/>
            </p:cNvGraphicFramePr>
            <p:nvPr/>
          </p:nvGraphicFramePr>
          <p:xfrm>
            <a:off x="6158660" y="4749800"/>
            <a:ext cx="1537540" cy="660400"/>
          </p:xfrm>
          <a:graphic>
            <a:graphicData uri="http://schemas.openxmlformats.org/presentationml/2006/ole">
              <p:oleObj spid="_x0000_s73730" name="Equation" r:id="rId3" imgW="533160" imgH="228600" progId="Equation.3">
                <p:embed/>
              </p:oleObj>
            </a:graphicData>
          </a:graphic>
        </p:graphicFrame>
        <p:graphicFrame>
          <p:nvGraphicFramePr>
            <p:cNvPr id="3" name="Object 1024"/>
            <p:cNvGraphicFramePr>
              <a:graphicFrameLocks noChangeAspect="1"/>
            </p:cNvGraphicFramePr>
            <p:nvPr/>
          </p:nvGraphicFramePr>
          <p:xfrm>
            <a:off x="762000" y="4724400"/>
            <a:ext cx="6916284" cy="1447800"/>
          </p:xfrm>
          <a:graphic>
            <a:graphicData uri="http://schemas.openxmlformats.org/presentationml/2006/ole">
              <p:oleObj spid="_x0000_s73731" name="Equation" r:id="rId4" imgW="2311200" imgH="482400" progId="Equation.3">
                <p:embed/>
              </p:oleObj>
            </a:graphicData>
          </a:graphic>
        </p:graphicFrame>
        <p:sp>
          <p:nvSpPr>
            <p:cNvPr id="30734" name="Freeform 9"/>
            <p:cNvSpPr>
              <a:spLocks/>
            </p:cNvSpPr>
            <p:nvPr/>
          </p:nvSpPr>
          <p:spPr bwMode="auto">
            <a:xfrm>
              <a:off x="4343400" y="3443288"/>
              <a:ext cx="3935413" cy="1585913"/>
            </a:xfrm>
            <a:custGeom>
              <a:avLst/>
              <a:gdLst>
                <a:gd name="T0" fmla="*/ 160 w 2479"/>
                <a:gd name="T1" fmla="*/ 0 h 999"/>
                <a:gd name="T2" fmla="*/ 304 w 2479"/>
                <a:gd name="T3" fmla="*/ 144 h 999"/>
                <a:gd name="T4" fmla="*/ 1984 w 2479"/>
                <a:gd name="T5" fmla="*/ 144 h 999"/>
                <a:gd name="T6" fmla="*/ 2464 w 2479"/>
                <a:gd name="T7" fmla="*/ 864 h 999"/>
                <a:gd name="T8" fmla="*/ 2080 w 2479"/>
                <a:gd name="T9" fmla="*/ 960 h 9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9"/>
                <a:gd name="T16" fmla="*/ 0 h 999"/>
                <a:gd name="T17" fmla="*/ 2479 w 2479"/>
                <a:gd name="T18" fmla="*/ 999 h 9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9" h="999">
                  <a:moveTo>
                    <a:pt x="160" y="0"/>
                  </a:moveTo>
                  <a:cubicBezTo>
                    <a:pt x="80" y="60"/>
                    <a:pt x="0" y="120"/>
                    <a:pt x="304" y="144"/>
                  </a:cubicBezTo>
                  <a:cubicBezTo>
                    <a:pt x="607" y="167"/>
                    <a:pt x="1624" y="24"/>
                    <a:pt x="1984" y="144"/>
                  </a:cubicBezTo>
                  <a:cubicBezTo>
                    <a:pt x="2343" y="263"/>
                    <a:pt x="2448" y="728"/>
                    <a:pt x="2464" y="864"/>
                  </a:cubicBezTo>
                  <a:cubicBezTo>
                    <a:pt x="2479" y="999"/>
                    <a:pt x="2143" y="944"/>
                    <a:pt x="2080" y="96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3657600" y="1981200"/>
          <a:ext cx="3571875" cy="608874"/>
        </p:xfrm>
        <a:graphic>
          <a:graphicData uri="http://schemas.openxmlformats.org/presentationml/2006/ole">
            <p:oleObj spid="_x0000_s73732" name="Equation" r:id="rId5" imgW="1193760" imgH="203040" progId="Equation.3">
              <p:embed/>
            </p:oleObj>
          </a:graphicData>
        </a:graphic>
      </p:graphicFrame>
      <p:graphicFrame>
        <p:nvGraphicFramePr>
          <p:cNvPr id="5" name="Object 1024"/>
          <p:cNvGraphicFramePr>
            <a:graphicFrameLocks noChangeAspect="1"/>
          </p:cNvGraphicFramePr>
          <p:nvPr/>
        </p:nvGraphicFramePr>
        <p:xfrm>
          <a:off x="1047750" y="2770188"/>
          <a:ext cx="5754688" cy="811212"/>
        </p:xfrm>
        <a:graphic>
          <a:graphicData uri="http://schemas.openxmlformats.org/presentationml/2006/ole">
            <p:oleObj spid="_x0000_s73733" name="Equation" r:id="rId6" imgW="1803240" imgH="253800" progId="Equation.3">
              <p:embed/>
            </p:oleObj>
          </a:graphicData>
        </a:graphic>
      </p:graphicFrame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2057400" y="3810000"/>
          <a:ext cx="4343400" cy="657874"/>
        </p:xfrm>
        <a:graphic>
          <a:graphicData uri="http://schemas.openxmlformats.org/presentationml/2006/ole">
            <p:oleObj spid="_x0000_s73734" name="Equation" r:id="rId7" imgW="15112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286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86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39586A-FB0C-422C-9BA4-26DFEE748061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POP QUIZ: MAG &amp; PHASE</a:t>
            </a:r>
          </a:p>
        </p:txBody>
      </p:sp>
      <p:sp>
        <p:nvSpPr>
          <p:cNvPr id="286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mtClean="0">
                <a:ea typeface="ＭＳ Ｐゴシック" charset="-128"/>
              </a:rPr>
              <a:t>Given:</a:t>
            </a:r>
          </a:p>
          <a:p>
            <a:pPr>
              <a:lnSpc>
                <a:spcPct val="130000"/>
              </a:lnSpc>
            </a:pPr>
            <a:r>
              <a:rPr lang="en-US" smtClean="0">
                <a:ea typeface="ＭＳ Ｐゴシック" charset="-128"/>
              </a:rPr>
              <a:t>Derive Magnitude and Phase</a:t>
            </a:r>
          </a:p>
          <a:p>
            <a:pPr>
              <a:lnSpc>
                <a:spcPct val="130000"/>
              </a:lnSpc>
            </a:pPr>
            <a:endParaRPr lang="en-US" smtClean="0">
              <a:ea typeface="ＭＳ Ｐゴシック" charset="-128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286000" y="1676400"/>
          <a:ext cx="4495800" cy="790575"/>
        </p:xfrm>
        <a:graphic>
          <a:graphicData uri="http://schemas.openxmlformats.org/presentationml/2006/ole">
            <p:oleObj spid="_x0000_s28674" name="Equation" r:id="rId3" imgW="1371600" imgH="2412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790575" y="3276600"/>
          <a:ext cx="7118350" cy="998538"/>
        </p:xfrm>
        <a:graphic>
          <a:graphicData uri="http://schemas.openxmlformats.org/presentationml/2006/ole">
            <p:oleObj spid="_x0000_s28675" name="Equation" r:id="rId4" imgW="2171520" imgH="30456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838200" y="4419600"/>
          <a:ext cx="6867525" cy="1747838"/>
        </p:xfrm>
        <a:graphic>
          <a:graphicData uri="http://schemas.openxmlformats.org/presentationml/2006/ole">
            <p:oleObj spid="_x0000_s28676" name="Equation" r:id="rId5" imgW="2095200" imgH="53316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297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97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3116DB-41C8-4FA0-92B6-7A79D009D795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8382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Ans: FREQ RESPONSE</a:t>
            </a:r>
          </a:p>
        </p:txBody>
      </p:sp>
      <p:pic>
        <p:nvPicPr>
          <p:cNvPr id="29707" name="Picture 3" descr="&#10;HW-simple.gif                                                  000073A8JJ2                            B37C3755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143000"/>
            <a:ext cx="7150100" cy="557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819400" y="1371600"/>
          <a:ext cx="914400" cy="457200"/>
        </p:xfrm>
        <a:graphic>
          <a:graphicData uri="http://schemas.openxmlformats.org/presentationml/2006/ole">
            <p:oleObj spid="_x0000_s29698" name="Equation" r:id="rId4" imgW="507960" imgH="253800" progId="Equation.3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6096000" y="2819400"/>
          <a:ext cx="846138" cy="388938"/>
        </p:xfrm>
        <a:graphic>
          <a:graphicData uri="http://schemas.openxmlformats.org/presentationml/2006/ole">
            <p:oleObj spid="_x0000_s29699" name="Equation" r:id="rId5" imgW="469800" imgH="215640" progId="Equation.3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676400" y="4419600"/>
          <a:ext cx="555625" cy="396875"/>
        </p:xfrm>
        <a:graphic>
          <a:graphicData uri="http://schemas.openxmlformats.org/presentationml/2006/ole">
            <p:oleObj spid="_x0000_s29700" name="Equation" r:id="rId6" imgW="266400" imgH="19044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276600" y="5181600"/>
          <a:ext cx="1058863" cy="422275"/>
        </p:xfrm>
        <a:graphic>
          <a:graphicData uri="http://schemas.openxmlformats.org/presentationml/2006/ole">
            <p:oleObj spid="_x0000_s29701" name="Equation" r:id="rId7" imgW="507960" imgH="20304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6477000" y="5105400"/>
          <a:ext cx="290513" cy="290513"/>
        </p:xfrm>
        <a:graphic>
          <a:graphicData uri="http://schemas.openxmlformats.org/presentationml/2006/ole">
            <p:oleObj spid="_x0000_s29702" name="Equation" r:id="rId8" imgW="139680" imgH="13968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307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307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C0B4C9-2697-4602-84D6-1DDB0C21506C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0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POP QUIZ : Answer #2</a:t>
            </a:r>
          </a:p>
        </p:txBody>
      </p:sp>
      <p:sp>
        <p:nvSpPr>
          <p:cNvPr id="307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mtClean="0">
                <a:ea typeface="ＭＳ Ｐゴシック" charset="-128"/>
              </a:rPr>
              <a:t>Find y[n] when</a:t>
            </a:r>
          </a:p>
        </p:txBody>
      </p:sp>
      <p:sp>
        <p:nvSpPr>
          <p:cNvPr id="30732" name="Freeform 9"/>
          <p:cNvSpPr>
            <a:spLocks/>
          </p:cNvSpPr>
          <p:nvPr/>
        </p:nvSpPr>
        <p:spPr bwMode="auto">
          <a:xfrm>
            <a:off x="152400" y="3505200"/>
            <a:ext cx="2273300" cy="2362200"/>
          </a:xfrm>
          <a:custGeom>
            <a:avLst/>
            <a:gdLst>
              <a:gd name="T0" fmla="*/ 2147483647 w 1432"/>
              <a:gd name="T1" fmla="*/ 2147483647 h 1488"/>
              <a:gd name="T2" fmla="*/ 2147483647 w 1432"/>
              <a:gd name="T3" fmla="*/ 2147483647 h 1488"/>
              <a:gd name="T4" fmla="*/ 2147483647 w 1432"/>
              <a:gd name="T5" fmla="*/ 2147483647 h 1488"/>
              <a:gd name="T6" fmla="*/ 2147483647 w 1432"/>
              <a:gd name="T7" fmla="*/ 2147483647 h 1488"/>
              <a:gd name="T8" fmla="*/ 2147483647 w 1432"/>
              <a:gd name="T9" fmla="*/ 0 h 1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2"/>
              <a:gd name="T16" fmla="*/ 0 h 1488"/>
              <a:gd name="T17" fmla="*/ 1432 w 1432"/>
              <a:gd name="T18" fmla="*/ 1488 h 1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2" h="1488">
                <a:moveTo>
                  <a:pt x="424" y="1488"/>
                </a:moveTo>
                <a:cubicBezTo>
                  <a:pt x="251" y="1447"/>
                  <a:pt x="79" y="1407"/>
                  <a:pt x="40" y="1200"/>
                </a:cubicBezTo>
                <a:cubicBezTo>
                  <a:pt x="0" y="992"/>
                  <a:pt x="0" y="415"/>
                  <a:pt x="184" y="240"/>
                </a:cubicBezTo>
                <a:cubicBezTo>
                  <a:pt x="367" y="64"/>
                  <a:pt x="936" y="183"/>
                  <a:pt x="1144" y="144"/>
                </a:cubicBezTo>
                <a:cubicBezTo>
                  <a:pt x="1351" y="104"/>
                  <a:pt x="1391" y="52"/>
                  <a:pt x="1432" y="0"/>
                </a:cubicBezTo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6019800" y="4724400"/>
          <a:ext cx="1546225" cy="719138"/>
        </p:xfrm>
        <a:graphic>
          <a:graphicData uri="http://schemas.openxmlformats.org/presentationml/2006/ole">
            <p:oleObj spid="_x0000_s30722" name="Equation" r:id="rId3" imgW="545760" imgH="25380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819150" y="4724400"/>
          <a:ext cx="7410450" cy="1489075"/>
        </p:xfrm>
        <a:graphic>
          <a:graphicData uri="http://schemas.openxmlformats.org/presentationml/2006/ole">
            <p:oleObj spid="_x0000_s30723" name="Equation" r:id="rId4" imgW="2400120" imgH="48240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733800" y="1981200"/>
          <a:ext cx="3954463" cy="665163"/>
        </p:xfrm>
        <a:graphic>
          <a:graphicData uri="http://schemas.openxmlformats.org/presentationml/2006/ole">
            <p:oleObj spid="_x0000_s30724" name="Equation" r:id="rId5" imgW="1206360" imgH="203040" progId="Equation.3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990600" y="2819400"/>
          <a:ext cx="5911850" cy="831850"/>
        </p:xfrm>
        <a:graphic>
          <a:graphicData uri="http://schemas.openxmlformats.org/presentationml/2006/ole">
            <p:oleObj spid="_x0000_s30725" name="Equation" r:id="rId6" imgW="1803240" imgH="253800" progId="Equation.3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057400" y="3663950"/>
          <a:ext cx="4954588" cy="831850"/>
        </p:xfrm>
        <a:graphic>
          <a:graphicData uri="http://schemas.openxmlformats.org/presentationml/2006/ole">
            <p:oleObj spid="_x0000_s30726" name="Equation" r:id="rId7" imgW="1511280" imgH="253800" progId="Equation.3">
              <p:embed/>
            </p:oleObj>
          </a:graphicData>
        </a:graphic>
      </p:graphicFrame>
      <p:sp>
        <p:nvSpPr>
          <p:cNvPr id="30733" name="Freeform 11"/>
          <p:cNvSpPr>
            <a:spLocks/>
          </p:cNvSpPr>
          <p:nvPr/>
        </p:nvSpPr>
        <p:spPr bwMode="auto">
          <a:xfrm>
            <a:off x="4343400" y="3443288"/>
            <a:ext cx="3935413" cy="1585912"/>
          </a:xfrm>
          <a:custGeom>
            <a:avLst/>
            <a:gdLst>
              <a:gd name="T0" fmla="*/ 2147483647 w 2479"/>
              <a:gd name="T1" fmla="*/ 0 h 999"/>
              <a:gd name="T2" fmla="*/ 2147483647 w 2479"/>
              <a:gd name="T3" fmla="*/ 2147483647 h 999"/>
              <a:gd name="T4" fmla="*/ 2147483647 w 2479"/>
              <a:gd name="T5" fmla="*/ 2147483647 h 999"/>
              <a:gd name="T6" fmla="*/ 2147483647 w 2479"/>
              <a:gd name="T7" fmla="*/ 2147483647 h 999"/>
              <a:gd name="T8" fmla="*/ 2147483647 w 2479"/>
              <a:gd name="T9" fmla="*/ 2147483647 h 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79"/>
              <a:gd name="T16" fmla="*/ 0 h 999"/>
              <a:gd name="T17" fmla="*/ 2479 w 2479"/>
              <a:gd name="T18" fmla="*/ 999 h 9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79" h="999">
                <a:moveTo>
                  <a:pt x="160" y="0"/>
                </a:moveTo>
                <a:cubicBezTo>
                  <a:pt x="80" y="60"/>
                  <a:pt x="0" y="120"/>
                  <a:pt x="304" y="144"/>
                </a:cubicBezTo>
                <a:cubicBezTo>
                  <a:pt x="607" y="167"/>
                  <a:pt x="1624" y="24"/>
                  <a:pt x="1984" y="144"/>
                </a:cubicBezTo>
                <a:cubicBezTo>
                  <a:pt x="2343" y="263"/>
                  <a:pt x="2448" y="728"/>
                  <a:pt x="2464" y="864"/>
                </a:cubicBezTo>
                <a:cubicBezTo>
                  <a:pt x="2479" y="999"/>
                  <a:pt x="2143" y="944"/>
                  <a:pt x="2080" y="96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6955AF-08DE-4D47-BDC0-8DA9D2974B24}" type="slidenum">
              <a:rPr lang="en-US" smtClean="0"/>
              <a:pPr/>
              <a:t>48</a:t>
            </a:fld>
            <a:endParaRPr lang="en-US" smtClean="0"/>
          </a:p>
        </p:txBody>
      </p:sp>
      <p:pic>
        <p:nvPicPr>
          <p:cNvPr id="47109" name="Picture 9" descr="&#10;3-dom-BPF.gif                                                  0000DCF0JIM-2                          B29E03F8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8072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DOMAINS MOVIE: FIR</a:t>
            </a: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914400" y="5657850"/>
            <a:ext cx="2209800" cy="40011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charset="0"/>
              </a:rPr>
              <a:t>ZEROS MISSING</a:t>
            </a:r>
            <a:endParaRPr lang="en-US" i="1"/>
          </a:p>
        </p:txBody>
      </p:sp>
      <p:sp>
        <p:nvSpPr>
          <p:cNvPr id="47112" name="Text Box 5"/>
          <p:cNvSpPr txBox="1">
            <a:spLocks noChangeArrowheads="1"/>
          </p:cNvSpPr>
          <p:nvPr/>
        </p:nvSpPr>
        <p:spPr bwMode="auto">
          <a:xfrm>
            <a:off x="7953375" y="2305050"/>
            <a:ext cx="733425" cy="4381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h[n]</a:t>
            </a:r>
            <a:endParaRPr lang="en-US" i="1"/>
          </a:p>
        </p:txBody>
      </p:sp>
      <p:sp>
        <p:nvSpPr>
          <p:cNvPr id="47113" name="Text Box 6"/>
          <p:cNvSpPr txBox="1">
            <a:spLocks noChangeArrowheads="1"/>
          </p:cNvSpPr>
          <p:nvPr/>
        </p:nvSpPr>
        <p:spPr bwMode="auto">
          <a:xfrm>
            <a:off x="7924800" y="4191000"/>
            <a:ext cx="765175" cy="4381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H(</a:t>
            </a:r>
            <a:r>
              <a:rPr lang="en-US" sz="2000" b="1">
                <a:latin typeface="Symbol" pitchFamily="-1" charset="2"/>
              </a:rPr>
              <a:t>w</a:t>
            </a:r>
            <a:r>
              <a:rPr lang="en-US" sz="2000" b="1">
                <a:latin typeface="Arial" charset="0"/>
              </a:rPr>
              <a:t>)</a:t>
            </a:r>
            <a:endParaRPr lang="en-US" i="1"/>
          </a:p>
        </p:txBody>
      </p:sp>
      <p:sp>
        <p:nvSpPr>
          <p:cNvPr id="47114" name="Text Box 7"/>
          <p:cNvSpPr txBox="1">
            <a:spLocks noChangeArrowheads="1"/>
          </p:cNvSpPr>
          <p:nvPr/>
        </p:nvSpPr>
        <p:spPr bwMode="auto">
          <a:xfrm>
            <a:off x="577850" y="1695450"/>
            <a:ext cx="717550" cy="4381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H(z)</a:t>
            </a:r>
            <a:endParaRPr lang="en-US" i="1"/>
          </a:p>
        </p:txBody>
      </p:sp>
      <p:sp>
        <p:nvSpPr>
          <p:cNvPr id="47115" name="Freeform 8"/>
          <p:cNvSpPr>
            <a:spLocks/>
          </p:cNvSpPr>
          <p:nvPr/>
        </p:nvSpPr>
        <p:spPr bwMode="auto">
          <a:xfrm>
            <a:off x="609600" y="2133600"/>
            <a:ext cx="2309813" cy="3505200"/>
          </a:xfrm>
          <a:custGeom>
            <a:avLst/>
            <a:gdLst>
              <a:gd name="T0" fmla="*/ 2147483647 w 1056"/>
              <a:gd name="T1" fmla="*/ 2147483647 h 2208"/>
              <a:gd name="T2" fmla="*/ 0 w 1056"/>
              <a:gd name="T3" fmla="*/ 2147483647 h 2208"/>
              <a:gd name="T4" fmla="*/ 2147483647 w 1056"/>
              <a:gd name="T5" fmla="*/ 2147483647 h 2208"/>
              <a:gd name="T6" fmla="*/ 2147483647 w 1056"/>
              <a:gd name="T7" fmla="*/ 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92" y="2208"/>
                </a:moveTo>
                <a:cubicBezTo>
                  <a:pt x="96" y="2032"/>
                  <a:pt x="0" y="1856"/>
                  <a:pt x="0" y="1584"/>
                </a:cubicBezTo>
                <a:cubicBezTo>
                  <a:pt x="0" y="1312"/>
                  <a:pt x="16" y="840"/>
                  <a:pt x="192" y="576"/>
                </a:cubicBezTo>
                <a:cubicBezTo>
                  <a:pt x="368" y="312"/>
                  <a:pt x="712" y="156"/>
                  <a:pt x="1056" y="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EB4150-F328-4924-B7FF-34F35289147B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PLOT ZEROS in z-DOMAIN</a:t>
            </a:r>
          </a:p>
        </p:txBody>
      </p:sp>
      <p:pic>
        <p:nvPicPr>
          <p:cNvPr id="48134" name="Picture 3" descr="&#10;zero-plot.gif                                                  0000968B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541463"/>
            <a:ext cx="6292850" cy="531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19800" y="2209800"/>
            <a:ext cx="3116263" cy="3200400"/>
            <a:chOff x="3792" y="1392"/>
            <a:chExt cx="1963" cy="2016"/>
          </a:xfrm>
        </p:grpSpPr>
        <p:sp>
          <p:nvSpPr>
            <p:cNvPr id="48142" name="Line 5"/>
            <p:cNvSpPr>
              <a:spLocks noChangeShapeType="1"/>
            </p:cNvSpPr>
            <p:nvPr/>
          </p:nvSpPr>
          <p:spPr bwMode="auto">
            <a:xfrm flipH="1" flipV="1">
              <a:off x="3840" y="1392"/>
              <a:ext cx="1056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3" name="Line 6"/>
            <p:cNvSpPr>
              <a:spLocks noChangeShapeType="1"/>
            </p:cNvSpPr>
            <p:nvPr/>
          </p:nvSpPr>
          <p:spPr bwMode="auto">
            <a:xfrm flipH="1">
              <a:off x="3792" y="2160"/>
              <a:ext cx="1440" cy="12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Line 7"/>
            <p:cNvSpPr>
              <a:spLocks noChangeShapeType="1"/>
            </p:cNvSpPr>
            <p:nvPr/>
          </p:nvSpPr>
          <p:spPr bwMode="auto">
            <a:xfrm flipH="1">
              <a:off x="4368" y="2016"/>
              <a:ext cx="48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Text Box 8"/>
            <p:cNvSpPr txBox="1">
              <a:spLocks noChangeArrowheads="1"/>
            </p:cNvSpPr>
            <p:nvPr/>
          </p:nvSpPr>
          <p:spPr bwMode="auto">
            <a:xfrm>
              <a:off x="4800" y="1824"/>
              <a:ext cx="955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3 ZEROS</a:t>
              </a:r>
            </a:p>
            <a:p>
              <a:r>
                <a:rPr lang="en-US">
                  <a:latin typeface="Arial" charset="0"/>
                </a:rPr>
                <a:t>H(z) = 0</a:t>
              </a:r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7200" y="3962400"/>
            <a:ext cx="4419600" cy="1704975"/>
            <a:chOff x="288" y="2496"/>
            <a:chExt cx="2784" cy="1074"/>
          </a:xfrm>
        </p:grpSpPr>
        <p:sp>
          <p:nvSpPr>
            <p:cNvPr id="48140" name="Line 10"/>
            <p:cNvSpPr>
              <a:spLocks noChangeShapeType="1"/>
            </p:cNvSpPr>
            <p:nvPr/>
          </p:nvSpPr>
          <p:spPr bwMode="auto">
            <a:xfrm flipV="1">
              <a:off x="1008" y="2496"/>
              <a:ext cx="2064" cy="9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Text Box 11"/>
            <p:cNvSpPr txBox="1">
              <a:spLocks noChangeArrowheads="1"/>
            </p:cNvSpPr>
            <p:nvPr/>
          </p:nvSpPr>
          <p:spPr bwMode="auto">
            <a:xfrm>
              <a:off x="288" y="3264"/>
              <a:ext cx="934" cy="30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3 POLES</a:t>
              </a:r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04800" y="1905000"/>
            <a:ext cx="3276600" cy="850900"/>
            <a:chOff x="192" y="1200"/>
            <a:chExt cx="2064" cy="536"/>
          </a:xfrm>
        </p:grpSpPr>
        <p:sp>
          <p:nvSpPr>
            <p:cNvPr id="48138" name="Line 13"/>
            <p:cNvSpPr>
              <a:spLocks noChangeShapeType="1"/>
            </p:cNvSpPr>
            <p:nvPr/>
          </p:nvSpPr>
          <p:spPr bwMode="auto">
            <a:xfrm>
              <a:off x="864" y="1488"/>
              <a:ext cx="13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Text Box 14"/>
            <p:cNvSpPr txBox="1">
              <a:spLocks noChangeArrowheads="1"/>
            </p:cNvSpPr>
            <p:nvPr/>
          </p:nvSpPr>
          <p:spPr bwMode="auto">
            <a:xfrm>
              <a:off x="192" y="1200"/>
              <a:ext cx="839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UNIT</a:t>
              </a:r>
            </a:p>
            <a:p>
              <a:r>
                <a:rPr lang="en-US">
                  <a:latin typeface="Arial" charset="0"/>
                </a:rPr>
                <a:t>CIRCLE</a:t>
              </a: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B14D37-435F-49A9-806E-DCB69286D3E5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994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DESIGN PROBLEM</a:t>
            </a:r>
          </a:p>
        </p:txBody>
      </p:sp>
      <p:sp>
        <p:nvSpPr>
          <p:cNvPr id="3994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Example:</a:t>
            </a:r>
          </a:p>
          <a:p>
            <a:pPr lvl="1"/>
            <a:r>
              <a:rPr lang="en-US" smtClean="0">
                <a:ea typeface="ＭＳ Ｐゴシック" charset="-128"/>
              </a:rPr>
              <a:t>Design a Lowpass FIR filter   (Find b</a:t>
            </a:r>
            <a:r>
              <a:rPr lang="en-US" baseline="-25000" smtClean="0">
                <a:ea typeface="ＭＳ Ｐゴシック" charset="-128"/>
              </a:rPr>
              <a:t>k</a:t>
            </a:r>
            <a:r>
              <a:rPr lang="en-US" smtClean="0">
                <a:ea typeface="ＭＳ Ｐゴシック" charset="-128"/>
              </a:rPr>
              <a:t>)</a:t>
            </a:r>
          </a:p>
          <a:p>
            <a:pPr lvl="1"/>
            <a:r>
              <a:rPr lang="en-US" smtClean="0">
                <a:ea typeface="ＭＳ Ｐゴシック" charset="-128"/>
              </a:rPr>
              <a:t>Reject completely 0.7</a:t>
            </a:r>
            <a:r>
              <a:rPr lang="en-US" b="1" smtClean="0">
                <a:latin typeface="Symbol" pitchFamily="-1" charset="2"/>
                <a:ea typeface="ＭＳ Ｐゴシック" charset="-128"/>
              </a:rPr>
              <a:t>p</a:t>
            </a:r>
            <a:r>
              <a:rPr lang="en-US" smtClean="0">
                <a:ea typeface="ＭＳ Ｐゴシック" charset="-128"/>
              </a:rPr>
              <a:t>, 0.8</a:t>
            </a:r>
            <a:r>
              <a:rPr lang="en-US" b="1" smtClean="0">
                <a:latin typeface="Symbol" pitchFamily="-1" charset="2"/>
                <a:ea typeface="ＭＳ Ｐゴシック" charset="-128"/>
              </a:rPr>
              <a:t>p</a:t>
            </a:r>
            <a:r>
              <a:rPr lang="en-US" smtClean="0">
                <a:ea typeface="ＭＳ Ｐゴシック" charset="-128"/>
              </a:rPr>
              <a:t>, and 0.9</a:t>
            </a:r>
            <a:r>
              <a:rPr lang="en-US" b="1" smtClean="0">
                <a:latin typeface="Symbol" pitchFamily="-1" charset="2"/>
                <a:ea typeface="ＭＳ Ｐゴシック" charset="-128"/>
              </a:rPr>
              <a:t>p</a:t>
            </a:r>
          </a:p>
          <a:p>
            <a:pPr lvl="2"/>
            <a:r>
              <a:rPr lang="en-US" smtClean="0">
                <a:ea typeface="ＭＳ Ｐゴシック" charset="-128"/>
              </a:rPr>
              <a:t>This is NULLING</a:t>
            </a:r>
          </a:p>
          <a:p>
            <a:pPr lvl="1"/>
            <a:r>
              <a:rPr lang="en-US" smtClean="0">
                <a:ea typeface="ＭＳ Ｐゴシック" charset="-128"/>
              </a:rPr>
              <a:t>Estimate the filter length needed to accomplish this task.  How many b</a:t>
            </a:r>
            <a:r>
              <a:rPr lang="en-US" baseline="-25000" smtClean="0">
                <a:ea typeface="ＭＳ Ｐゴシック" charset="-128"/>
              </a:rPr>
              <a:t>k</a:t>
            </a:r>
            <a:r>
              <a:rPr lang="en-US" smtClean="0">
                <a:ea typeface="ＭＳ Ｐゴシック" charset="-128"/>
              </a:rPr>
              <a:t> ? </a:t>
            </a:r>
          </a:p>
          <a:p>
            <a:pPr lvl="1"/>
            <a:endParaRPr lang="en-US" smtClean="0">
              <a:ea typeface="ＭＳ Ｐゴシック" charset="-128"/>
            </a:endParaRPr>
          </a:p>
          <a:p>
            <a:r>
              <a:rPr lang="en-US" smtClean="0">
                <a:ea typeface="ＭＳ Ｐゴシック" charset="-128"/>
              </a:rPr>
              <a:t>Z POLYNOMIALS provide the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256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56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C02026-BFAB-419D-8939-008EDA26C372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5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CASCADE EQUIVALENT</a:t>
            </a:r>
          </a:p>
        </p:txBody>
      </p:sp>
      <p:sp>
        <p:nvSpPr>
          <p:cNvPr id="25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Multiply the System Functions</a:t>
            </a:r>
          </a:p>
        </p:txBody>
      </p:sp>
      <p:sp>
        <p:nvSpPr>
          <p:cNvPr id="25611" name="Rectangle 4"/>
          <p:cNvSpPr>
            <a:spLocks noChangeArrowheads="1"/>
          </p:cNvSpPr>
          <p:nvPr/>
        </p:nvSpPr>
        <p:spPr bwMode="auto">
          <a:xfrm>
            <a:off x="3352800" y="390525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25612" name="Line 5"/>
          <p:cNvSpPr>
            <a:spLocks noChangeShapeType="1"/>
          </p:cNvSpPr>
          <p:nvPr/>
        </p:nvSpPr>
        <p:spPr bwMode="auto">
          <a:xfrm>
            <a:off x="2362200" y="436245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6"/>
          <p:cNvSpPr>
            <a:spLocks noChangeShapeType="1"/>
          </p:cNvSpPr>
          <p:nvPr/>
        </p:nvSpPr>
        <p:spPr bwMode="auto">
          <a:xfrm>
            <a:off x="5257800" y="436245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Rectangle 7"/>
          <p:cNvSpPr>
            <a:spLocks noChangeArrowheads="1"/>
          </p:cNvSpPr>
          <p:nvPr/>
        </p:nvSpPr>
        <p:spPr bwMode="auto">
          <a:xfrm>
            <a:off x="5480050" y="3876675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y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25615" name="Rectangle 8"/>
          <p:cNvSpPr>
            <a:spLocks noChangeArrowheads="1"/>
          </p:cNvSpPr>
          <p:nvPr/>
        </p:nvSpPr>
        <p:spPr bwMode="auto">
          <a:xfrm>
            <a:off x="2286000" y="3876675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679825" y="4033838"/>
          <a:ext cx="1322388" cy="730250"/>
        </p:xfrm>
        <a:graphic>
          <a:graphicData uri="http://schemas.openxmlformats.org/presentationml/2006/ole">
            <p:oleObj spid="_x0000_s75778" name="Equation" r:id="rId3" imgW="368280" imgH="203040" progId="Equation.3">
              <p:embed/>
            </p:oleObj>
          </a:graphicData>
        </a:graphic>
      </p:graphicFrame>
      <p:sp>
        <p:nvSpPr>
          <p:cNvPr id="25616" name="Rectangle 10"/>
          <p:cNvSpPr>
            <a:spLocks noChangeArrowheads="1"/>
          </p:cNvSpPr>
          <p:nvPr/>
        </p:nvSpPr>
        <p:spPr bwMode="auto">
          <a:xfrm>
            <a:off x="1752600" y="260985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25617" name="Line 11"/>
          <p:cNvSpPr>
            <a:spLocks noChangeShapeType="1"/>
          </p:cNvSpPr>
          <p:nvPr/>
        </p:nvSpPr>
        <p:spPr bwMode="auto">
          <a:xfrm>
            <a:off x="762000" y="306705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2"/>
          <p:cNvSpPr>
            <a:spLocks noChangeShapeType="1"/>
          </p:cNvSpPr>
          <p:nvPr/>
        </p:nvSpPr>
        <p:spPr bwMode="auto">
          <a:xfrm>
            <a:off x="3657600" y="306705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13"/>
          <p:cNvSpPr>
            <a:spLocks noChangeArrowheads="1"/>
          </p:cNvSpPr>
          <p:nvPr/>
        </p:nvSpPr>
        <p:spPr bwMode="auto">
          <a:xfrm>
            <a:off x="685800" y="2581275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011363" y="2716213"/>
          <a:ext cx="1457325" cy="776287"/>
        </p:xfrm>
        <a:graphic>
          <a:graphicData uri="http://schemas.openxmlformats.org/presentationml/2006/ole">
            <p:oleObj spid="_x0000_s75779" name="Equation" r:id="rId4" imgW="406080" imgH="215640" progId="Equation.3">
              <p:embed/>
            </p:oleObj>
          </a:graphicData>
        </a:graphic>
      </p:graphicFrame>
      <p:sp>
        <p:nvSpPr>
          <p:cNvPr id="25620" name="Rectangle 15"/>
          <p:cNvSpPr>
            <a:spLocks noChangeArrowheads="1"/>
          </p:cNvSpPr>
          <p:nvPr/>
        </p:nvSpPr>
        <p:spPr bwMode="auto">
          <a:xfrm>
            <a:off x="4648200" y="260985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25621" name="Line 16"/>
          <p:cNvSpPr>
            <a:spLocks noChangeShapeType="1"/>
          </p:cNvSpPr>
          <p:nvPr/>
        </p:nvSpPr>
        <p:spPr bwMode="auto">
          <a:xfrm>
            <a:off x="6553200" y="306705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Rectangle 17"/>
          <p:cNvSpPr>
            <a:spLocks noChangeArrowheads="1"/>
          </p:cNvSpPr>
          <p:nvPr/>
        </p:nvSpPr>
        <p:spPr bwMode="auto">
          <a:xfrm>
            <a:off x="6851650" y="2581275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y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884738" y="2716213"/>
          <a:ext cx="1503362" cy="776287"/>
        </p:xfrm>
        <a:graphic>
          <a:graphicData uri="http://schemas.openxmlformats.org/presentationml/2006/ole">
            <p:oleObj spid="_x0000_s75780" name="Equation" r:id="rId5" imgW="419040" imgH="215640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671888" y="5154613"/>
          <a:ext cx="4464050" cy="774700"/>
        </p:xfrm>
        <a:graphic>
          <a:graphicData uri="http://schemas.openxmlformats.org/presentationml/2006/ole">
            <p:oleObj spid="_x0000_s75781" name="Equation" r:id="rId6" imgW="1244520" imgH="215640" progId="Equation.3">
              <p:embed/>
            </p:oleObj>
          </a:graphicData>
        </a:graphic>
      </p:graphicFrame>
      <p:sp>
        <p:nvSpPr>
          <p:cNvPr id="25623" name="Line 20"/>
          <p:cNvSpPr>
            <a:spLocks noChangeShapeType="1"/>
          </p:cNvSpPr>
          <p:nvPr/>
        </p:nvSpPr>
        <p:spPr bwMode="auto">
          <a:xfrm flipV="1">
            <a:off x="2743200" y="4743450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Text Box 21"/>
          <p:cNvSpPr txBox="1">
            <a:spLocks noChangeArrowheads="1"/>
          </p:cNvSpPr>
          <p:nvPr/>
        </p:nvSpPr>
        <p:spPr bwMode="auto">
          <a:xfrm>
            <a:off x="754063" y="4941888"/>
            <a:ext cx="2206625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EQUIVALENT</a:t>
            </a:r>
          </a:p>
          <a:p>
            <a:r>
              <a:rPr lang="en-US" b="1">
                <a:latin typeface="Arial" charset="0"/>
              </a:rPr>
              <a:t>SYSTEM</a:t>
            </a:r>
            <a:endParaRPr lang="en-US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266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66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B24286-15C5-4CF7-A368-D1FCE104FAA5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66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CASCADE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2200" y="3933825"/>
            <a:ext cx="3886200" cy="942975"/>
            <a:chOff x="1488" y="2478"/>
            <a:chExt cx="2448" cy="594"/>
          </a:xfrm>
        </p:grpSpPr>
        <p:sp>
          <p:nvSpPr>
            <p:cNvPr id="26649" name="Rectangle 4"/>
            <p:cNvSpPr>
              <a:spLocks noChangeArrowheads="1"/>
            </p:cNvSpPr>
            <p:nvPr/>
          </p:nvSpPr>
          <p:spPr bwMode="auto">
            <a:xfrm>
              <a:off x="2112" y="2496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>
                <a:latin typeface="Arial" charset="0"/>
              </a:endParaRPr>
            </a:p>
          </p:txBody>
        </p:sp>
        <p:sp>
          <p:nvSpPr>
            <p:cNvPr id="26650" name="Line 5"/>
            <p:cNvSpPr>
              <a:spLocks noChangeShapeType="1"/>
            </p:cNvSpPr>
            <p:nvPr/>
          </p:nvSpPr>
          <p:spPr bwMode="auto">
            <a:xfrm>
              <a:off x="1488" y="278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Line 6"/>
            <p:cNvSpPr>
              <a:spLocks noChangeShapeType="1"/>
            </p:cNvSpPr>
            <p:nvPr/>
          </p:nvSpPr>
          <p:spPr bwMode="auto">
            <a:xfrm>
              <a:off x="3312" y="278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7"/>
            <p:cNvSpPr>
              <a:spLocks noChangeArrowheads="1"/>
            </p:cNvSpPr>
            <p:nvPr/>
          </p:nvSpPr>
          <p:spPr bwMode="auto">
            <a:xfrm>
              <a:off x="3408" y="2478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6653" name="Rectangle 8"/>
            <p:cNvSpPr>
              <a:spLocks noChangeArrowheads="1"/>
            </p:cNvSpPr>
            <p:nvPr/>
          </p:nvSpPr>
          <p:spPr bwMode="auto">
            <a:xfrm>
              <a:off x="1488" y="2478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26634" name="Object 10"/>
            <p:cNvGraphicFramePr>
              <a:graphicFrameLocks noChangeAspect="1"/>
            </p:cNvGraphicFramePr>
            <p:nvPr/>
          </p:nvGraphicFramePr>
          <p:xfrm>
            <a:off x="2304" y="2564"/>
            <a:ext cx="833" cy="460"/>
          </p:xfrm>
          <a:graphic>
            <a:graphicData uri="http://schemas.openxmlformats.org/presentationml/2006/ole">
              <p:oleObj spid="_x0000_s76810" name="Equation" r:id="rId3" imgW="368280" imgH="203040" progId="Equation.3">
                <p:embed/>
              </p:oleObj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38200" y="1571625"/>
            <a:ext cx="6781800" cy="942975"/>
            <a:chOff x="528" y="990"/>
            <a:chExt cx="4272" cy="594"/>
          </a:xfrm>
        </p:grpSpPr>
        <p:sp>
          <p:nvSpPr>
            <p:cNvPr id="26641" name="Rectangle 11"/>
            <p:cNvSpPr>
              <a:spLocks noChangeArrowheads="1"/>
            </p:cNvSpPr>
            <p:nvPr/>
          </p:nvSpPr>
          <p:spPr bwMode="auto">
            <a:xfrm>
              <a:off x="1152" y="1008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>
                <a:latin typeface="Arial" charset="0"/>
              </a:endParaRPr>
            </a:p>
          </p:txBody>
        </p:sp>
        <p:sp>
          <p:nvSpPr>
            <p:cNvPr id="26642" name="Line 12"/>
            <p:cNvSpPr>
              <a:spLocks noChangeShapeType="1"/>
            </p:cNvSpPr>
            <p:nvPr/>
          </p:nvSpPr>
          <p:spPr bwMode="auto">
            <a:xfrm>
              <a:off x="528" y="129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Line 13"/>
            <p:cNvSpPr>
              <a:spLocks noChangeShapeType="1"/>
            </p:cNvSpPr>
            <p:nvPr/>
          </p:nvSpPr>
          <p:spPr bwMode="auto">
            <a:xfrm>
              <a:off x="2352" y="129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14"/>
            <p:cNvSpPr>
              <a:spLocks noChangeArrowheads="1"/>
            </p:cNvSpPr>
            <p:nvPr/>
          </p:nvSpPr>
          <p:spPr bwMode="auto">
            <a:xfrm>
              <a:off x="528" y="990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26632" name="Object 8"/>
            <p:cNvGraphicFramePr>
              <a:graphicFrameLocks noChangeAspect="1"/>
            </p:cNvGraphicFramePr>
            <p:nvPr/>
          </p:nvGraphicFramePr>
          <p:xfrm>
            <a:off x="1315" y="1075"/>
            <a:ext cx="919" cy="489"/>
          </p:xfrm>
          <a:graphic>
            <a:graphicData uri="http://schemas.openxmlformats.org/presentationml/2006/ole">
              <p:oleObj spid="_x0000_s76808" name="Equation" r:id="rId4" imgW="406080" imgH="215640" progId="Equation.3">
                <p:embed/>
              </p:oleObj>
            </a:graphicData>
          </a:graphic>
        </p:graphicFrame>
        <p:sp>
          <p:nvSpPr>
            <p:cNvPr id="26645" name="Rectangle 16"/>
            <p:cNvSpPr>
              <a:spLocks noChangeArrowheads="1"/>
            </p:cNvSpPr>
            <p:nvPr/>
          </p:nvSpPr>
          <p:spPr bwMode="auto">
            <a:xfrm>
              <a:off x="2976" y="1008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>
                <a:latin typeface="Arial" charset="0"/>
              </a:endParaRPr>
            </a:p>
          </p:txBody>
        </p:sp>
        <p:sp>
          <p:nvSpPr>
            <p:cNvPr id="26646" name="Line 17"/>
            <p:cNvSpPr>
              <a:spLocks noChangeShapeType="1"/>
            </p:cNvSpPr>
            <p:nvPr/>
          </p:nvSpPr>
          <p:spPr bwMode="auto">
            <a:xfrm>
              <a:off x="4176" y="129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18"/>
            <p:cNvSpPr>
              <a:spLocks noChangeArrowheads="1"/>
            </p:cNvSpPr>
            <p:nvPr/>
          </p:nvSpPr>
          <p:spPr bwMode="auto">
            <a:xfrm>
              <a:off x="4272" y="990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3125" y="1075"/>
            <a:ext cx="947" cy="489"/>
          </p:xfrm>
          <a:graphic>
            <a:graphicData uri="http://schemas.openxmlformats.org/presentationml/2006/ole">
              <p:oleObj spid="_x0000_s76809" name="Equation" r:id="rId5" imgW="419040" imgH="215640" progId="Equation.3">
                <p:embed/>
              </p:oleObj>
            </a:graphicData>
          </a:graphic>
        </p:graphicFrame>
        <p:sp>
          <p:nvSpPr>
            <p:cNvPr id="26648" name="Rectangle 20"/>
            <p:cNvSpPr>
              <a:spLocks noChangeArrowheads="1"/>
            </p:cNvSpPr>
            <p:nvPr/>
          </p:nvSpPr>
          <p:spPr bwMode="auto">
            <a:xfrm>
              <a:off x="2400" y="990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w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</p:grpSp>
      <p:graphicFrame>
        <p:nvGraphicFramePr>
          <p:cNvPr id="350229" name="Object 2"/>
          <p:cNvGraphicFramePr>
            <a:graphicFrameLocks noChangeAspect="1"/>
          </p:cNvGraphicFramePr>
          <p:nvPr/>
        </p:nvGraphicFramePr>
        <p:xfrm>
          <a:off x="6172200" y="3200400"/>
          <a:ext cx="2660650" cy="674688"/>
        </p:xfrm>
        <a:graphic>
          <a:graphicData uri="http://schemas.openxmlformats.org/presentationml/2006/ole">
            <p:oleObj spid="_x0000_s76802" name="Equation" r:id="rId6" imgW="952200" imgH="241200" progId="Equation.3">
              <p:embed/>
            </p:oleObj>
          </a:graphicData>
        </a:graphic>
      </p:graphicFrame>
      <p:graphicFrame>
        <p:nvGraphicFramePr>
          <p:cNvPr id="350230" name="Object 3"/>
          <p:cNvGraphicFramePr>
            <a:graphicFrameLocks noChangeAspect="1"/>
          </p:cNvGraphicFramePr>
          <p:nvPr/>
        </p:nvGraphicFramePr>
        <p:xfrm>
          <a:off x="304800" y="3135313"/>
          <a:ext cx="2589213" cy="674687"/>
        </p:xfrm>
        <a:graphic>
          <a:graphicData uri="http://schemas.openxmlformats.org/presentationml/2006/ole">
            <p:oleObj spid="_x0000_s76803" name="Equation" r:id="rId7" imgW="927000" imgH="241200" progId="Equation.3">
              <p:embed/>
            </p:oleObj>
          </a:graphicData>
        </a:graphic>
      </p:graphicFrame>
      <p:graphicFrame>
        <p:nvGraphicFramePr>
          <p:cNvPr id="350231" name="Object 4"/>
          <p:cNvGraphicFramePr>
            <a:graphicFrameLocks noChangeAspect="1"/>
          </p:cNvGraphicFramePr>
          <p:nvPr/>
        </p:nvGraphicFramePr>
        <p:xfrm>
          <a:off x="1524000" y="4953000"/>
          <a:ext cx="6019800" cy="715963"/>
        </p:xfrm>
        <a:graphic>
          <a:graphicData uri="http://schemas.openxmlformats.org/presentationml/2006/ole">
            <p:oleObj spid="_x0000_s76804" name="Equation" r:id="rId8" imgW="2031840" imgH="241200" progId="Equation.3">
              <p:embed/>
            </p:oleObj>
          </a:graphicData>
        </a:graphic>
      </p:graphicFrame>
      <p:graphicFrame>
        <p:nvGraphicFramePr>
          <p:cNvPr id="350232" name="Object 5"/>
          <p:cNvGraphicFramePr>
            <a:graphicFrameLocks noChangeAspect="1"/>
          </p:cNvGraphicFramePr>
          <p:nvPr/>
        </p:nvGraphicFramePr>
        <p:xfrm>
          <a:off x="2895600" y="5791200"/>
          <a:ext cx="3951288" cy="603250"/>
        </p:xfrm>
        <a:graphic>
          <a:graphicData uri="http://schemas.openxmlformats.org/presentationml/2006/ole">
            <p:oleObj spid="_x0000_s76805" name="Equation" r:id="rId9" imgW="1333440" imgH="203040" progId="Equation.3">
              <p:embed/>
            </p:oleObj>
          </a:graphicData>
        </a:graphic>
      </p:graphicFrame>
      <p:graphicFrame>
        <p:nvGraphicFramePr>
          <p:cNvPr id="350233" name="Object 6"/>
          <p:cNvGraphicFramePr>
            <a:graphicFrameLocks noChangeAspect="1"/>
          </p:cNvGraphicFramePr>
          <p:nvPr/>
        </p:nvGraphicFramePr>
        <p:xfrm>
          <a:off x="304800" y="2514600"/>
          <a:ext cx="3657600" cy="563563"/>
        </p:xfrm>
        <a:graphic>
          <a:graphicData uri="http://schemas.openxmlformats.org/presentationml/2006/ole">
            <p:oleObj spid="_x0000_s76806" name="Equation" r:id="rId10" imgW="1320480" imgH="203040" progId="Equation.3">
              <p:embed/>
            </p:oleObj>
          </a:graphicData>
        </a:graphic>
      </p:graphicFrame>
      <p:graphicFrame>
        <p:nvGraphicFramePr>
          <p:cNvPr id="350234" name="Object 7"/>
          <p:cNvGraphicFramePr>
            <a:graphicFrameLocks noChangeAspect="1"/>
          </p:cNvGraphicFramePr>
          <p:nvPr/>
        </p:nvGraphicFramePr>
        <p:xfrm>
          <a:off x="4965700" y="2543175"/>
          <a:ext cx="3873500" cy="581025"/>
        </p:xfrm>
        <a:graphic>
          <a:graphicData uri="http://schemas.openxmlformats.org/presentationml/2006/ole">
            <p:oleObj spid="_x0000_s76807" name="Equation" r:id="rId11" imgW="135864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276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76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8B02DD-EB3B-4890-9E15-948837F06941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76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NULLING FILTER</a:t>
            </a:r>
          </a:p>
        </p:txBody>
      </p:sp>
      <p:sp>
        <p:nvSpPr>
          <p:cNvPr id="276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PLACE ZEROS to make y[n] = 0</a:t>
            </a:r>
          </a:p>
        </p:txBody>
      </p:sp>
      <p:pic>
        <p:nvPicPr>
          <p:cNvPr id="27658" name="Picture 4" descr="Hz-nulls-signals.gif                                           0000968BJKL-2                          B0CAADC9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03500"/>
            <a:ext cx="5765800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 Box 5"/>
          <p:cNvSpPr txBox="1">
            <a:spLocks noChangeArrowheads="1"/>
          </p:cNvSpPr>
          <p:nvPr/>
        </p:nvSpPr>
        <p:spPr bwMode="auto">
          <a:xfrm>
            <a:off x="228600" y="4343400"/>
            <a:ext cx="1444625" cy="5016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H(z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) = 0</a:t>
            </a:r>
            <a:endParaRPr lang="en-US"/>
          </a:p>
        </p:txBody>
      </p:sp>
      <p:sp>
        <p:nvSpPr>
          <p:cNvPr id="27660" name="Text Box 6"/>
          <p:cNvSpPr txBox="1">
            <a:spLocks noChangeArrowheads="1"/>
          </p:cNvSpPr>
          <p:nvPr/>
        </p:nvSpPr>
        <p:spPr bwMode="auto">
          <a:xfrm>
            <a:off x="228600" y="5105400"/>
            <a:ext cx="1444625" cy="5016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H(z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) = 0</a:t>
            </a:r>
            <a:endParaRPr lang="en-US"/>
          </a:p>
        </p:txBody>
      </p:sp>
      <p:sp>
        <p:nvSpPr>
          <p:cNvPr id="27661" name="Text Box 7"/>
          <p:cNvSpPr txBox="1">
            <a:spLocks noChangeArrowheads="1"/>
          </p:cNvSpPr>
          <p:nvPr/>
        </p:nvSpPr>
        <p:spPr bwMode="auto">
          <a:xfrm>
            <a:off x="228600" y="5867400"/>
            <a:ext cx="1444625" cy="5016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H(z</a:t>
            </a:r>
            <a:r>
              <a:rPr lang="en-US" baseline="-25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) = 0</a:t>
            </a:r>
            <a:endParaRPr lang="en-US"/>
          </a:p>
        </p:txBody>
      </p:sp>
      <p:sp>
        <p:nvSpPr>
          <p:cNvPr id="27662" name="Line 8"/>
          <p:cNvSpPr>
            <a:spLocks noChangeShapeType="1"/>
          </p:cNvSpPr>
          <p:nvPr/>
        </p:nvSpPr>
        <p:spPr bwMode="auto">
          <a:xfrm flipH="1">
            <a:off x="6248400" y="29718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Text Box 9"/>
          <p:cNvSpPr txBox="1">
            <a:spLocks noChangeArrowheads="1"/>
          </p:cNvSpPr>
          <p:nvPr/>
        </p:nvSpPr>
        <p:spPr bwMode="auto">
          <a:xfrm>
            <a:off x="7323138" y="2546350"/>
            <a:ext cx="1516062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3 ZEROS</a:t>
            </a:r>
          </a:p>
          <a:p>
            <a:r>
              <a:rPr lang="en-US">
                <a:latin typeface="Arial" charset="0"/>
              </a:rPr>
              <a:t>H(z) = 0</a:t>
            </a:r>
            <a:endParaRPr lang="en-US"/>
          </a:p>
        </p:txBody>
      </p:sp>
      <p:sp>
        <p:nvSpPr>
          <p:cNvPr id="27664" name="Line 10"/>
          <p:cNvSpPr>
            <a:spLocks noChangeShapeType="1"/>
          </p:cNvSpPr>
          <p:nvPr/>
        </p:nvSpPr>
        <p:spPr bwMode="auto">
          <a:xfrm>
            <a:off x="5867400" y="4495800"/>
            <a:ext cx="9144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1"/>
          <p:cNvSpPr>
            <a:spLocks noChangeShapeType="1"/>
          </p:cNvSpPr>
          <p:nvPr/>
        </p:nvSpPr>
        <p:spPr bwMode="auto">
          <a:xfrm flipV="1">
            <a:off x="6172200" y="6096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7388" name="Object 2"/>
          <p:cNvGraphicFramePr>
            <a:graphicFrameLocks noChangeAspect="1"/>
          </p:cNvGraphicFramePr>
          <p:nvPr/>
        </p:nvGraphicFramePr>
        <p:xfrm>
          <a:off x="6781800" y="4038600"/>
          <a:ext cx="1819275" cy="673100"/>
        </p:xfrm>
        <a:graphic>
          <a:graphicData uri="http://schemas.openxmlformats.org/presentationml/2006/ole">
            <p:oleObj spid="_x0000_s77826" name="Equation" r:id="rId4" imgW="583920" imgH="215640" progId="Equation.3">
              <p:embed/>
            </p:oleObj>
          </a:graphicData>
        </a:graphic>
      </p:graphicFrame>
      <p:graphicFrame>
        <p:nvGraphicFramePr>
          <p:cNvPr id="357389" name="Object 3"/>
          <p:cNvGraphicFramePr>
            <a:graphicFrameLocks noChangeAspect="1"/>
          </p:cNvGraphicFramePr>
          <p:nvPr/>
        </p:nvGraphicFramePr>
        <p:xfrm>
          <a:off x="6781800" y="5715000"/>
          <a:ext cx="1858963" cy="712788"/>
        </p:xfrm>
        <a:graphic>
          <a:graphicData uri="http://schemas.openxmlformats.org/presentationml/2006/ole">
            <p:oleObj spid="_x0000_s77827" name="Equation" r:id="rId5" imgW="596880" imgH="228600" progId="Equation.3">
              <p:embed/>
            </p:oleObj>
          </a:graphicData>
        </a:graphic>
      </p:graphicFrame>
      <p:graphicFrame>
        <p:nvGraphicFramePr>
          <p:cNvPr id="357390" name="Object 4"/>
          <p:cNvGraphicFramePr>
            <a:graphicFrameLocks noChangeAspect="1"/>
          </p:cNvGraphicFramePr>
          <p:nvPr/>
        </p:nvGraphicFramePr>
        <p:xfrm>
          <a:off x="6781800" y="4876800"/>
          <a:ext cx="1858963" cy="673100"/>
        </p:xfrm>
        <a:graphic>
          <a:graphicData uri="http://schemas.openxmlformats.org/presentationml/2006/ole">
            <p:oleObj spid="_x0000_s77828" name="Equation" r:id="rId6" imgW="59688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A88C47-2CE0-457D-B3CE-839C103A0214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17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CHANGE in NOTATION</a:t>
            </a:r>
          </a:p>
        </p:txBody>
      </p:sp>
      <p:sp>
        <p:nvSpPr>
          <p:cNvPr id="317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09750"/>
            <a:ext cx="8178800" cy="100965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Relate H(z) to FREQUENCY RESPONSE</a:t>
            </a:r>
          </a:p>
          <a:p>
            <a:endParaRPr lang="en-US" smtClean="0">
              <a:ea typeface="ＭＳ Ｐゴシック" charset="-128"/>
            </a:endParaRP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57200" y="4019550"/>
            <a:ext cx="8610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  <a:latin typeface="Arial" charset="0"/>
              </a:rPr>
              <a:t>NEW NOTATION for FREQUENCY RESPONSE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506538" y="2544763"/>
          <a:ext cx="5214937" cy="1182687"/>
        </p:xfrm>
        <a:graphic>
          <a:graphicData uri="http://schemas.openxmlformats.org/presentationml/2006/ole">
            <p:oleObj spid="_x0000_s78850" name="Equation" r:id="rId3" imgW="1117440" imgH="25380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590675" y="4681538"/>
          <a:ext cx="5581650" cy="1195387"/>
        </p:xfrm>
        <a:graphic>
          <a:graphicData uri="http://schemas.openxmlformats.org/presentationml/2006/ole">
            <p:oleObj spid="_x0000_s78851" name="Equation" r:id="rId4" imgW="10666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20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22A44B-4F87-445D-BED5-D0DF7FA5230B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Z-Transform DEFINITION</a:t>
            </a:r>
          </a:p>
        </p:txBody>
      </p:sp>
      <p:sp>
        <p:nvSpPr>
          <p:cNvPr id="2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POLYNOMIAL Representation of LTI SYSTEM:</a:t>
            </a:r>
          </a:p>
          <a:p>
            <a:endParaRPr lang="en-US" smtClean="0">
              <a:ea typeface="ＭＳ Ｐゴシック" charset="-128"/>
            </a:endParaRPr>
          </a:p>
          <a:p>
            <a:pPr>
              <a:lnSpc>
                <a:spcPct val="70000"/>
              </a:lnSpc>
            </a:pPr>
            <a:r>
              <a:rPr lang="en-US" smtClean="0">
                <a:ea typeface="ＭＳ Ｐゴシック" charset="-128"/>
              </a:rPr>
              <a:t>EXAMPLE: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954338" y="2359025"/>
          <a:ext cx="3170237" cy="954088"/>
        </p:xfrm>
        <a:graphic>
          <a:graphicData uri="http://schemas.openxmlformats.org/presentationml/2006/ole">
            <p:oleObj spid="_x0000_s2050" name="Equation" r:id="rId3" imgW="1143000" imgH="342720" progId="Equation.3">
              <p:embed/>
            </p:oleObj>
          </a:graphicData>
        </a:graphic>
      </p:graphicFrame>
      <p:sp>
        <p:nvSpPr>
          <p:cNvPr id="2060" name="Line 5"/>
          <p:cNvSpPr>
            <a:spLocks noChangeShapeType="1"/>
          </p:cNvSpPr>
          <p:nvPr/>
        </p:nvSpPr>
        <p:spPr bwMode="auto">
          <a:xfrm flipH="1" flipV="1">
            <a:off x="5181600" y="2971800"/>
            <a:ext cx="8382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Text Box 6"/>
          <p:cNvSpPr txBox="1">
            <a:spLocks noChangeArrowheads="1"/>
          </p:cNvSpPr>
          <p:nvPr/>
        </p:nvSpPr>
        <p:spPr bwMode="auto">
          <a:xfrm>
            <a:off x="6019800" y="3384550"/>
            <a:ext cx="1703388" cy="7302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APPLIES to</a:t>
            </a:r>
          </a:p>
          <a:p>
            <a:r>
              <a:rPr lang="en-US" sz="2000" b="1"/>
              <a:t>Any SIGNAL</a:t>
            </a:r>
            <a:endParaRPr lang="en-US" i="1"/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6248400" y="5486400"/>
            <a:ext cx="2581275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POLYNOMIAL in z</a:t>
            </a:r>
            <a:r>
              <a:rPr lang="en-US" sz="2000" b="1" baseline="30000"/>
              <a:t>-1</a:t>
            </a:r>
            <a:endParaRPr lang="en-US" i="1"/>
          </a:p>
        </p:txBody>
      </p:sp>
      <p:graphicFrame>
        <p:nvGraphicFramePr>
          <p:cNvPr id="347144" name="Object 3"/>
          <p:cNvGraphicFramePr>
            <a:graphicFrameLocks noChangeAspect="1"/>
          </p:cNvGraphicFramePr>
          <p:nvPr/>
        </p:nvGraphicFramePr>
        <p:xfrm>
          <a:off x="914400" y="4419600"/>
          <a:ext cx="6731000" cy="671513"/>
        </p:xfrm>
        <a:graphic>
          <a:graphicData uri="http://schemas.openxmlformats.org/presentationml/2006/ole">
            <p:oleObj spid="_x0000_s2051" name="Equation" r:id="rId4" imgW="2425680" imgH="241200" progId="Equation.3">
              <p:embed/>
            </p:oleObj>
          </a:graphicData>
        </a:graphic>
      </p:graphicFrame>
      <p:graphicFrame>
        <p:nvGraphicFramePr>
          <p:cNvPr id="347145" name="Object 4"/>
          <p:cNvGraphicFramePr>
            <a:graphicFrameLocks noChangeAspect="1"/>
          </p:cNvGraphicFramePr>
          <p:nvPr/>
        </p:nvGraphicFramePr>
        <p:xfrm>
          <a:off x="1905000" y="5029200"/>
          <a:ext cx="2924175" cy="600075"/>
        </p:xfrm>
        <a:graphic>
          <a:graphicData uri="http://schemas.openxmlformats.org/presentationml/2006/ole">
            <p:oleObj spid="_x0000_s2052" name="Equation" r:id="rId5" imgW="1054080" imgH="215640" progId="Equation.3">
              <p:embed/>
            </p:oleObj>
          </a:graphicData>
        </a:graphic>
      </p:graphicFrame>
      <p:graphicFrame>
        <p:nvGraphicFramePr>
          <p:cNvPr id="347146" name="Object 5"/>
          <p:cNvGraphicFramePr>
            <a:graphicFrameLocks noChangeAspect="1"/>
          </p:cNvGraphicFramePr>
          <p:nvPr/>
        </p:nvGraphicFramePr>
        <p:xfrm>
          <a:off x="1916113" y="5638800"/>
          <a:ext cx="3875087" cy="669925"/>
        </p:xfrm>
        <a:graphic>
          <a:graphicData uri="http://schemas.openxmlformats.org/presentationml/2006/ole">
            <p:oleObj spid="_x0000_s2053" name="Equation" r:id="rId6" imgW="1396800" imgH="241200" progId="Equation.3">
              <p:embed/>
            </p:oleObj>
          </a:graphicData>
        </a:graphic>
      </p:graphicFrame>
      <p:graphicFrame>
        <p:nvGraphicFramePr>
          <p:cNvPr id="347147" name="Object 6"/>
          <p:cNvGraphicFramePr>
            <a:graphicFrameLocks noChangeAspect="1"/>
          </p:cNvGraphicFramePr>
          <p:nvPr/>
        </p:nvGraphicFramePr>
        <p:xfrm>
          <a:off x="762000" y="3810000"/>
          <a:ext cx="3944938" cy="565150"/>
        </p:xfrm>
        <a:graphic>
          <a:graphicData uri="http://schemas.openxmlformats.org/presentationml/2006/ole">
            <p:oleObj spid="_x0000_s2054" name="Equation" r:id="rId7" imgW="14223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7DC267-420D-4906-BB0D-45E9E6B9406E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28600" y="3448050"/>
          <a:ext cx="8534400" cy="666750"/>
        </p:xfrm>
        <a:graphic>
          <a:graphicData uri="http://schemas.openxmlformats.org/presentationml/2006/ole">
            <p:oleObj spid="_x0000_s3074" name="Equation" r:id="rId3" imgW="2616120" imgH="203040" progId="Equation.3">
              <p:embed/>
            </p:oleObj>
          </a:graphicData>
        </a:graphic>
      </p:graphicFrame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CONVOLUTION PROPERTY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4171950"/>
          </a:xfrm>
        </p:spPr>
        <p:txBody>
          <a:bodyPr/>
          <a:lstStyle/>
          <a:p>
            <a:r>
              <a:rPr lang="en-US" u="sng" smtClean="0">
                <a:ea typeface="ＭＳ Ｐゴシック" charset="-128"/>
              </a:rPr>
              <a:t>Convolution</a:t>
            </a:r>
            <a:r>
              <a:rPr lang="en-US" smtClean="0">
                <a:ea typeface="ＭＳ Ｐゴシック" charset="-128"/>
              </a:rPr>
              <a:t> in the </a:t>
            </a:r>
            <a:r>
              <a:rPr lang="en-US" smtClean="0">
                <a:solidFill>
                  <a:schemeClr val="accent1"/>
                </a:solidFill>
                <a:ea typeface="ＭＳ Ｐゴシック" charset="-128"/>
              </a:rPr>
              <a:t>n</a:t>
            </a:r>
            <a:r>
              <a:rPr lang="en-US" smtClean="0">
                <a:ea typeface="ＭＳ Ｐゴシック" charset="-128"/>
              </a:rPr>
              <a:t>-domain</a:t>
            </a:r>
          </a:p>
          <a:p>
            <a:pPr lvl="2"/>
            <a:r>
              <a:rPr lang="en-US" smtClean="0">
                <a:solidFill>
                  <a:schemeClr val="accent1"/>
                </a:solidFill>
                <a:ea typeface="ＭＳ Ｐゴシック" charset="-128"/>
              </a:rPr>
              <a:t>SAME AS</a:t>
            </a:r>
            <a:endParaRPr lang="en-US" smtClean="0">
              <a:ea typeface="ＭＳ Ｐゴシック" charset="-128"/>
            </a:endParaRPr>
          </a:p>
          <a:p>
            <a:r>
              <a:rPr lang="en-US" u="sng" smtClean="0">
                <a:ea typeface="ＭＳ Ｐゴシック" charset="-128"/>
              </a:rPr>
              <a:t>Multiplication</a:t>
            </a:r>
            <a:r>
              <a:rPr lang="en-US" smtClean="0">
                <a:ea typeface="ＭＳ Ｐゴシック" charset="-128"/>
              </a:rPr>
              <a:t> in the </a:t>
            </a:r>
            <a:r>
              <a:rPr lang="en-US" smtClean="0">
                <a:solidFill>
                  <a:schemeClr val="accent1"/>
                </a:solidFill>
                <a:ea typeface="ＭＳ Ｐゴシック" charset="-128"/>
              </a:rPr>
              <a:t>z</a:t>
            </a:r>
            <a:r>
              <a:rPr lang="en-US" smtClean="0">
                <a:ea typeface="ＭＳ Ｐゴシック" charset="-128"/>
              </a:rPr>
              <a:t>-domain</a:t>
            </a:r>
          </a:p>
        </p:txBody>
      </p:sp>
      <p:sp>
        <p:nvSpPr>
          <p:cNvPr id="3081" name="Line 5"/>
          <p:cNvSpPr>
            <a:spLocks noChangeShapeType="1"/>
          </p:cNvSpPr>
          <p:nvPr/>
        </p:nvSpPr>
        <p:spPr bwMode="auto">
          <a:xfrm flipV="1">
            <a:off x="7162800" y="4038600"/>
            <a:ext cx="53340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Text Box 6"/>
          <p:cNvSpPr txBox="1">
            <a:spLocks noChangeArrowheads="1"/>
          </p:cNvSpPr>
          <p:nvPr/>
        </p:nvSpPr>
        <p:spPr bwMode="auto">
          <a:xfrm>
            <a:off x="6359525" y="4770438"/>
            <a:ext cx="2617788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MULTIPLY</a:t>
            </a:r>
          </a:p>
          <a:p>
            <a:r>
              <a:rPr lang="en-US" b="1">
                <a:latin typeface="Arial" charset="0"/>
              </a:rPr>
              <a:t>z-TRANSFORMS</a:t>
            </a:r>
            <a:endParaRPr lang="en-US" i="1"/>
          </a:p>
        </p:txBody>
      </p:sp>
      <p:sp>
        <p:nvSpPr>
          <p:cNvPr id="3083" name="Text Box 8"/>
          <p:cNvSpPr txBox="1">
            <a:spLocks noChangeArrowheads="1"/>
          </p:cNvSpPr>
          <p:nvPr/>
        </p:nvSpPr>
        <p:spPr bwMode="auto">
          <a:xfrm>
            <a:off x="4038600" y="5837238"/>
            <a:ext cx="1574800" cy="5016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FIR Filter</a:t>
            </a:r>
            <a:endParaRPr lang="en-US" i="1"/>
          </a:p>
        </p:txBody>
      </p:sp>
      <p:sp>
        <p:nvSpPr>
          <p:cNvPr id="3084" name="Line 9"/>
          <p:cNvSpPr>
            <a:spLocks noChangeShapeType="1"/>
          </p:cNvSpPr>
          <p:nvPr/>
        </p:nvSpPr>
        <p:spPr bwMode="auto">
          <a:xfrm>
            <a:off x="4343400" y="2133600"/>
            <a:ext cx="7620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8600" y="4533900"/>
          <a:ext cx="3733800" cy="1790700"/>
        </p:xfrm>
        <a:graphic>
          <a:graphicData uri="http://schemas.openxmlformats.org/presentationml/2006/ole">
            <p:oleObj spid="_x0000_s3075" name="Equation" r:id="rId4" imgW="138420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32D0A6-86F1-4E9B-B6AB-00FC2C158C93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09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CONVOLUTION EXAMPLE</a:t>
            </a:r>
          </a:p>
        </p:txBody>
      </p:sp>
      <p:grpSp>
        <p:nvGrpSpPr>
          <p:cNvPr id="4110" name="Group 3102"/>
          <p:cNvGrpSpPr>
            <a:grpSpLocks/>
          </p:cNvGrpSpPr>
          <p:nvPr/>
        </p:nvGrpSpPr>
        <p:grpSpPr bwMode="auto">
          <a:xfrm>
            <a:off x="2590800" y="1646238"/>
            <a:ext cx="3886200" cy="944562"/>
            <a:chOff x="1632" y="1037"/>
            <a:chExt cx="2448" cy="595"/>
          </a:xfrm>
        </p:grpSpPr>
        <p:sp>
          <p:nvSpPr>
            <p:cNvPr id="4111" name="Rectangle 3076"/>
            <p:cNvSpPr>
              <a:spLocks noChangeArrowheads="1"/>
            </p:cNvSpPr>
            <p:nvPr/>
          </p:nvSpPr>
          <p:spPr bwMode="auto">
            <a:xfrm>
              <a:off x="2256" y="1056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4112" name="Line 3077"/>
            <p:cNvSpPr>
              <a:spLocks noChangeShapeType="1"/>
            </p:cNvSpPr>
            <p:nvPr/>
          </p:nvSpPr>
          <p:spPr bwMode="auto">
            <a:xfrm>
              <a:off x="1632" y="134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Line 3078"/>
            <p:cNvSpPr>
              <a:spLocks noChangeShapeType="1"/>
            </p:cNvSpPr>
            <p:nvPr/>
          </p:nvSpPr>
          <p:spPr bwMode="auto">
            <a:xfrm>
              <a:off x="3456" y="134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Rectangle 3079"/>
            <p:cNvSpPr>
              <a:spLocks noChangeArrowheads="1"/>
            </p:cNvSpPr>
            <p:nvPr/>
          </p:nvSpPr>
          <p:spPr bwMode="auto">
            <a:xfrm>
              <a:off x="3552" y="1037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sz="2800" b="1"/>
            </a:p>
          </p:txBody>
        </p:sp>
        <p:sp>
          <p:nvSpPr>
            <p:cNvPr id="4115" name="Rectangle 3080"/>
            <p:cNvSpPr>
              <a:spLocks noChangeArrowheads="1"/>
            </p:cNvSpPr>
            <p:nvPr/>
          </p:nvSpPr>
          <p:spPr bwMode="auto">
            <a:xfrm>
              <a:off x="1632" y="1037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4105" name="Object 9"/>
            <p:cNvGraphicFramePr>
              <a:graphicFrameLocks noChangeAspect="1"/>
            </p:cNvGraphicFramePr>
            <p:nvPr/>
          </p:nvGraphicFramePr>
          <p:xfrm>
            <a:off x="2505" y="1152"/>
            <a:ext cx="746" cy="402"/>
          </p:xfrm>
          <a:graphic>
            <a:graphicData uri="http://schemas.openxmlformats.org/presentationml/2006/ole">
              <p:oleObj spid="_x0000_s4105" name="Equation" r:id="rId3" imgW="330200" imgH="177800" progId="Equation.3">
                <p:embed/>
              </p:oleObj>
            </a:graphicData>
          </a:graphic>
        </p:graphicFrame>
      </p:grp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352800" y="3276600"/>
          <a:ext cx="2971800" cy="557213"/>
        </p:xfrm>
        <a:graphic>
          <a:graphicData uri="http://schemas.openxmlformats.org/presentationml/2006/ole">
            <p:oleObj spid="_x0000_s4098" name="Equation" r:id="rId4" imgW="1091880" imgH="203040" progId="Equation.3">
              <p:embed/>
            </p:oleObj>
          </a:graphicData>
        </a:graphic>
      </p:graphicFrame>
      <p:graphicFrame>
        <p:nvGraphicFramePr>
          <p:cNvPr id="328736" name="Object 3"/>
          <p:cNvGraphicFramePr>
            <a:graphicFrameLocks noChangeAspect="1"/>
          </p:cNvGraphicFramePr>
          <p:nvPr/>
        </p:nvGraphicFramePr>
        <p:xfrm>
          <a:off x="158750" y="3986213"/>
          <a:ext cx="3041650" cy="661987"/>
        </p:xfrm>
        <a:graphic>
          <a:graphicData uri="http://schemas.openxmlformats.org/presentationml/2006/ole">
            <p:oleObj spid="_x0000_s4099" name="Equation" r:id="rId5" imgW="1117440" imgH="241200" progId="Equation.3">
              <p:embed/>
            </p:oleObj>
          </a:graphicData>
        </a:graphic>
      </p:graphicFrame>
      <p:graphicFrame>
        <p:nvGraphicFramePr>
          <p:cNvPr id="328737" name="Object 4"/>
          <p:cNvGraphicFramePr>
            <a:graphicFrameLocks noChangeAspect="1"/>
          </p:cNvGraphicFramePr>
          <p:nvPr/>
        </p:nvGraphicFramePr>
        <p:xfrm>
          <a:off x="6096000" y="3986213"/>
          <a:ext cx="2419350" cy="661987"/>
        </p:xfrm>
        <a:graphic>
          <a:graphicData uri="http://schemas.openxmlformats.org/presentationml/2006/ole">
            <p:oleObj spid="_x0000_s4100" name="Equation" r:id="rId6" imgW="888840" imgH="241200" progId="Equation.3">
              <p:embed/>
            </p:oleObj>
          </a:graphicData>
        </a:graphic>
      </p:graphicFrame>
      <p:graphicFrame>
        <p:nvGraphicFramePr>
          <p:cNvPr id="328738" name="Object 5"/>
          <p:cNvGraphicFramePr>
            <a:graphicFrameLocks noChangeAspect="1"/>
          </p:cNvGraphicFramePr>
          <p:nvPr/>
        </p:nvGraphicFramePr>
        <p:xfrm>
          <a:off x="381000" y="4849813"/>
          <a:ext cx="8153400" cy="712787"/>
        </p:xfrm>
        <a:graphic>
          <a:graphicData uri="http://schemas.openxmlformats.org/presentationml/2006/ole">
            <p:oleObj spid="_x0000_s4101" name="Equation" r:id="rId7" imgW="2781000" imgH="24120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5334000" y="2643188"/>
          <a:ext cx="3594100" cy="557212"/>
        </p:xfrm>
        <a:graphic>
          <a:graphicData uri="http://schemas.openxmlformats.org/presentationml/2006/ole">
            <p:oleObj spid="_x0000_s4102" name="Equation" r:id="rId8" imgW="1320480" imgH="20304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52400" y="2643188"/>
          <a:ext cx="4424363" cy="557212"/>
        </p:xfrm>
        <a:graphic>
          <a:graphicData uri="http://schemas.openxmlformats.org/presentationml/2006/ole">
            <p:oleObj spid="_x0000_s4103" name="Equation" r:id="rId9" imgW="1625400" imgH="203040" progId="Equation.3">
              <p:embed/>
            </p:oleObj>
          </a:graphicData>
        </a:graphic>
      </p:graphicFrame>
      <p:graphicFrame>
        <p:nvGraphicFramePr>
          <p:cNvPr id="328741" name="Object 8"/>
          <p:cNvGraphicFramePr>
            <a:graphicFrameLocks noChangeAspect="1"/>
          </p:cNvGraphicFramePr>
          <p:nvPr/>
        </p:nvGraphicFramePr>
        <p:xfrm>
          <a:off x="1044575" y="5767388"/>
          <a:ext cx="6118225" cy="557212"/>
        </p:xfrm>
        <a:graphic>
          <a:graphicData uri="http://schemas.openxmlformats.org/presentationml/2006/ole">
            <p:oleObj spid="_x0000_s4104" name="Equation" r:id="rId10" imgW="2247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1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1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B1E57E-2715-46A7-A7DA-9FEB38A3D1E4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280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THREE DOMAINS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1676400"/>
            <a:ext cx="5549900" cy="3124200"/>
            <a:chOff x="1584" y="1056"/>
            <a:chExt cx="3496" cy="1968"/>
          </a:xfrm>
        </p:grpSpPr>
        <p:sp>
          <p:nvSpPr>
            <p:cNvPr id="5139" name="Text Box 4"/>
            <p:cNvSpPr txBox="1">
              <a:spLocks noChangeArrowheads="1"/>
            </p:cNvSpPr>
            <p:nvPr/>
          </p:nvSpPr>
          <p:spPr bwMode="auto">
            <a:xfrm>
              <a:off x="1680" y="1056"/>
              <a:ext cx="2308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Z-TRANSFORM-DOMAIN</a:t>
              </a:r>
              <a:endParaRPr lang="en-US" i="1"/>
            </a:p>
          </p:txBody>
        </p:sp>
        <p:sp>
          <p:nvSpPr>
            <p:cNvPr id="5140" name="Text Box 5"/>
            <p:cNvSpPr txBox="1">
              <a:spLocks noChangeArrowheads="1"/>
            </p:cNvSpPr>
            <p:nvPr/>
          </p:nvSpPr>
          <p:spPr bwMode="auto">
            <a:xfrm>
              <a:off x="3168" y="1344"/>
              <a:ext cx="1912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POLYNOMIALS: H(z)</a:t>
              </a:r>
              <a:endParaRPr lang="en-US" i="1"/>
            </a:p>
          </p:txBody>
        </p:sp>
        <p:sp>
          <p:nvSpPr>
            <p:cNvPr id="5141" name="Freeform 6"/>
            <p:cNvSpPr>
              <a:spLocks/>
            </p:cNvSpPr>
            <p:nvPr/>
          </p:nvSpPr>
          <p:spPr bwMode="auto">
            <a:xfrm>
              <a:off x="1584" y="1392"/>
              <a:ext cx="2496" cy="1632"/>
            </a:xfrm>
            <a:custGeom>
              <a:avLst/>
              <a:gdLst>
                <a:gd name="T0" fmla="*/ 0 w 2496"/>
                <a:gd name="T1" fmla="*/ 1632 h 1632"/>
                <a:gd name="T2" fmla="*/ 1152 w 2496"/>
                <a:gd name="T3" fmla="*/ 0 h 1632"/>
                <a:gd name="T4" fmla="*/ 2496 w 2496"/>
                <a:gd name="T5" fmla="*/ 1632 h 1632"/>
                <a:gd name="T6" fmla="*/ 0 60000 65536"/>
                <a:gd name="T7" fmla="*/ 0 60000 65536"/>
                <a:gd name="T8" fmla="*/ 0 60000 65536"/>
                <a:gd name="T9" fmla="*/ 0 w 2496"/>
                <a:gd name="T10" fmla="*/ 0 h 1632"/>
                <a:gd name="T11" fmla="*/ 2496 w 249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1632">
                  <a:moveTo>
                    <a:pt x="0" y="1632"/>
                  </a:moveTo>
                  <a:lnTo>
                    <a:pt x="1152" y="0"/>
                  </a:lnTo>
                  <a:lnTo>
                    <a:pt x="2496" y="1632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2438400"/>
            <a:ext cx="4572000" cy="1524000"/>
            <a:chOff x="1392" y="1536"/>
            <a:chExt cx="2880" cy="960"/>
          </a:xfrm>
        </p:grpSpPr>
        <p:sp>
          <p:nvSpPr>
            <p:cNvPr id="5137" name="Line 8"/>
            <p:cNvSpPr>
              <a:spLocks noChangeShapeType="1"/>
            </p:cNvSpPr>
            <p:nvPr/>
          </p:nvSpPr>
          <p:spPr bwMode="auto">
            <a:xfrm flipH="1">
              <a:off x="1392" y="1536"/>
              <a:ext cx="672" cy="912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9"/>
            <p:cNvSpPr>
              <a:spLocks noChangeShapeType="1"/>
            </p:cNvSpPr>
            <p:nvPr/>
          </p:nvSpPr>
          <p:spPr bwMode="auto">
            <a:xfrm flipH="1" flipV="1">
              <a:off x="3648" y="1728"/>
              <a:ext cx="624" cy="76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1" name="Group 19"/>
          <p:cNvGrpSpPr>
            <a:grpSpLocks/>
          </p:cNvGrpSpPr>
          <p:nvPr/>
        </p:nvGrpSpPr>
        <p:grpSpPr bwMode="auto">
          <a:xfrm>
            <a:off x="5184775" y="4419600"/>
            <a:ext cx="3727450" cy="1865313"/>
            <a:chOff x="3266" y="2784"/>
            <a:chExt cx="2348" cy="1175"/>
          </a:xfrm>
        </p:grpSpPr>
        <p:sp>
          <p:nvSpPr>
            <p:cNvPr id="5136" name="Text Box 11"/>
            <p:cNvSpPr txBox="1">
              <a:spLocks noChangeArrowheads="1"/>
            </p:cNvSpPr>
            <p:nvPr/>
          </p:nvSpPr>
          <p:spPr bwMode="auto">
            <a:xfrm>
              <a:off x="4080" y="2784"/>
              <a:ext cx="1481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FREQ-DOMAIN</a:t>
              </a:r>
              <a:endParaRPr lang="en-US" i="1"/>
            </a:p>
          </p:txBody>
        </p:sp>
        <p:graphicFrame>
          <p:nvGraphicFramePr>
            <p:cNvPr id="5124" name="Object 4"/>
            <p:cNvGraphicFramePr>
              <a:graphicFrameLocks noChangeAspect="1"/>
            </p:cNvGraphicFramePr>
            <p:nvPr/>
          </p:nvGraphicFramePr>
          <p:xfrm>
            <a:off x="3266" y="3131"/>
            <a:ext cx="2348" cy="828"/>
          </p:xfrm>
          <a:graphic>
            <a:graphicData uri="http://schemas.openxmlformats.org/presentationml/2006/ole">
              <p:oleObj spid="_x0000_s5124" name="Equation" r:id="rId3" imgW="1295280" imgH="457200" progId="Equation.3">
                <p:embed/>
              </p:oleObj>
            </a:graphicData>
          </a:graphic>
        </p:graphicFrame>
      </p:grpSp>
      <p:grpSp>
        <p:nvGrpSpPr>
          <p:cNvPr id="5132" name="Group 13"/>
          <p:cNvGrpSpPr>
            <a:grpSpLocks/>
          </p:cNvGrpSpPr>
          <p:nvPr/>
        </p:nvGrpSpPr>
        <p:grpSpPr bwMode="auto">
          <a:xfrm>
            <a:off x="152400" y="4479925"/>
            <a:ext cx="3581400" cy="1844675"/>
            <a:chOff x="96" y="2822"/>
            <a:chExt cx="2256" cy="1162"/>
          </a:xfrm>
        </p:grpSpPr>
        <p:sp>
          <p:nvSpPr>
            <p:cNvPr id="5135" name="Text Box 14"/>
            <p:cNvSpPr txBox="1">
              <a:spLocks noChangeArrowheads="1"/>
            </p:cNvSpPr>
            <p:nvPr/>
          </p:nvSpPr>
          <p:spPr bwMode="auto">
            <a:xfrm>
              <a:off x="144" y="2822"/>
              <a:ext cx="1406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TIME-DOMAIN</a:t>
              </a:r>
              <a:endParaRPr lang="en-US" i="1"/>
            </a:p>
          </p:txBody>
        </p:sp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96" y="3156"/>
            <a:ext cx="2256" cy="828"/>
          </p:xfrm>
          <a:graphic>
            <a:graphicData uri="http://schemas.openxmlformats.org/presentationml/2006/ole">
              <p:oleObj spid="_x0000_s5123" name="Equation" r:id="rId4" imgW="1244520" imgH="457200" progId="Equation.3">
                <p:embed/>
              </p:oleObj>
            </a:graphicData>
          </a:graphic>
        </p:graphicFrame>
      </p:grpSp>
      <p:grpSp>
        <p:nvGrpSpPr>
          <p:cNvPr id="5133" name="Group 16"/>
          <p:cNvGrpSpPr>
            <a:grpSpLocks/>
          </p:cNvGrpSpPr>
          <p:nvPr/>
        </p:nvGrpSpPr>
        <p:grpSpPr bwMode="auto">
          <a:xfrm>
            <a:off x="2514600" y="3429000"/>
            <a:ext cx="3962400" cy="1371600"/>
            <a:chOff x="1584" y="2160"/>
            <a:chExt cx="2496" cy="864"/>
          </a:xfrm>
        </p:grpSpPr>
        <p:sp>
          <p:nvSpPr>
            <p:cNvPr id="5134" name="Line 17"/>
            <p:cNvSpPr>
              <a:spLocks noChangeShapeType="1"/>
            </p:cNvSpPr>
            <p:nvPr/>
          </p:nvSpPr>
          <p:spPr bwMode="auto">
            <a:xfrm>
              <a:off x="1584" y="3024"/>
              <a:ext cx="249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2256" y="2160"/>
            <a:ext cx="1056" cy="829"/>
          </p:xfrm>
          <a:graphic>
            <a:graphicData uri="http://schemas.openxmlformats.org/presentationml/2006/ole">
              <p:oleObj spid="_x0000_s5122" name="Equation" r:id="rId5" imgW="29196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2129</TotalTime>
  <Words>1612</Words>
  <Application>Microsoft Office PowerPoint</Application>
  <PresentationFormat>On-screen Show (4:3)</PresentationFormat>
  <Paragraphs>414</Paragraphs>
  <Slides>53</Slides>
  <Notes>5</Notes>
  <HiddenSlides>20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2025-aLectures</vt:lpstr>
      <vt:lpstr>Equation</vt:lpstr>
      <vt:lpstr>DSP First, 2/e</vt:lpstr>
      <vt:lpstr>License Info for DSPFirst Slides</vt:lpstr>
      <vt:lpstr>READING ASSIGNMENTS</vt:lpstr>
      <vt:lpstr>LECTURE OBJECTIVES</vt:lpstr>
      <vt:lpstr>DESIGN PROBLEM</vt:lpstr>
      <vt:lpstr>Z-Transform DEFINITION</vt:lpstr>
      <vt:lpstr>CONVOLUTION PROPERTY</vt:lpstr>
      <vt:lpstr>CONVOLUTION EXAMPLE</vt:lpstr>
      <vt:lpstr>THREE DOMAINS</vt:lpstr>
      <vt:lpstr>FREQUENCY RESPONSE ?</vt:lpstr>
      <vt:lpstr>H(z) as ANALYSIS TOOL</vt:lpstr>
      <vt:lpstr>ZEROS of H(z)</vt:lpstr>
      <vt:lpstr>ZEROS of H(z) – example 2</vt:lpstr>
      <vt:lpstr>PLOT ZEROS in z-DOMAIN</vt:lpstr>
      <vt:lpstr>POLES of H(z)</vt:lpstr>
      <vt:lpstr>FREQUENCY RESPONSE ?</vt:lpstr>
      <vt:lpstr>FREQ RESPONSE from System Function</vt:lpstr>
      <vt:lpstr>Slide 18</vt:lpstr>
      <vt:lpstr>Evaluate H(z) on Unit Circle</vt:lpstr>
      <vt:lpstr>FIR Frequency Response</vt:lpstr>
      <vt:lpstr>3 DOMAINS MOVIE: FIR</vt:lpstr>
      <vt:lpstr>4 MOVIES @ WEBSITE</vt:lpstr>
      <vt:lpstr>NULLING PROPERTY of H(z)</vt:lpstr>
      <vt:lpstr>NULLING PROPERTY of H(z)</vt:lpstr>
      <vt:lpstr>FIR Frequency Response</vt:lpstr>
      <vt:lpstr>DESIGN PROBLEM</vt:lpstr>
      <vt:lpstr>NULLING FILTER DESIGN</vt:lpstr>
      <vt:lpstr>3 DOMAINS MOVIE: FIR</vt:lpstr>
      <vt:lpstr>PeZ Demo: Zero Placing</vt:lpstr>
      <vt:lpstr>One zero, two zeros, …</vt:lpstr>
      <vt:lpstr>Block Multiple Frequencies</vt:lpstr>
      <vt:lpstr>L-pt RUNNING SUM  H(z)</vt:lpstr>
      <vt:lpstr>11-pt RUNNING SUM  H(z)</vt:lpstr>
      <vt:lpstr>FILTER DESIGN: CHANGE L</vt:lpstr>
      <vt:lpstr>3 DOMAINS MOVIE: FIR BPF</vt:lpstr>
      <vt:lpstr>CONVOLUTION PROPERTY</vt:lpstr>
      <vt:lpstr>MATH FORMULA for h[n]</vt:lpstr>
      <vt:lpstr>LTI: Convolution</vt:lpstr>
      <vt:lpstr>L-pt RUNNING AVG  H(z)</vt:lpstr>
      <vt:lpstr>L-pt RUNNING AVG: Step Response</vt:lpstr>
      <vt:lpstr>POP QUIZ</vt:lpstr>
      <vt:lpstr>POP QUIZ: MAG &amp; PHASE</vt:lpstr>
      <vt:lpstr>Ans: FREQ RESPONSE</vt:lpstr>
      <vt:lpstr>POP QUIZ : Answer #2</vt:lpstr>
      <vt:lpstr>POP QUIZ: MAG &amp; PHASE</vt:lpstr>
      <vt:lpstr>Ans: FREQ RESPONSE</vt:lpstr>
      <vt:lpstr>POP QUIZ : Answer #2</vt:lpstr>
      <vt:lpstr>3 DOMAINS MOVIE: FIR</vt:lpstr>
      <vt:lpstr>PLOT ZEROS in z-DOMAIN</vt:lpstr>
      <vt:lpstr>CASCADE EQUIVALENT</vt:lpstr>
      <vt:lpstr>CASCADE EXAMPLE</vt:lpstr>
      <vt:lpstr>NULLING FILTER</vt:lpstr>
      <vt:lpstr>CHANGE in NOTATION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#15</dc:title>
  <dc:creator>Jim McClellan</dc:creator>
  <cp:lastModifiedBy>mcclella</cp:lastModifiedBy>
  <cp:revision>365</cp:revision>
  <cp:lastPrinted>1999-10-09T18:53:54Z</cp:lastPrinted>
  <dcterms:created xsi:type="dcterms:W3CDTF">2011-10-23T23:47:31Z</dcterms:created>
  <dcterms:modified xsi:type="dcterms:W3CDTF">2016-08-14T15:29:24Z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