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576" r:id="rId2"/>
    <p:sldId id="577" r:id="rId3"/>
    <p:sldId id="270" r:id="rId4"/>
    <p:sldId id="571" r:id="rId5"/>
    <p:sldId id="578" r:id="rId6"/>
    <p:sldId id="547" r:id="rId7"/>
    <p:sldId id="555" r:id="rId8"/>
    <p:sldId id="556" r:id="rId9"/>
    <p:sldId id="557" r:id="rId10"/>
    <p:sldId id="558" r:id="rId11"/>
    <p:sldId id="551" r:id="rId12"/>
    <p:sldId id="559" r:id="rId13"/>
    <p:sldId id="560" r:id="rId14"/>
    <p:sldId id="561" r:id="rId15"/>
    <p:sldId id="562" r:id="rId16"/>
    <p:sldId id="483" r:id="rId17"/>
    <p:sldId id="563" r:id="rId18"/>
    <p:sldId id="485" r:id="rId19"/>
    <p:sldId id="486" r:id="rId20"/>
    <p:sldId id="564" r:id="rId21"/>
    <p:sldId id="488" r:id="rId22"/>
    <p:sldId id="565" r:id="rId23"/>
    <p:sldId id="515" r:id="rId24"/>
    <p:sldId id="566" r:id="rId25"/>
    <p:sldId id="567" r:id="rId26"/>
    <p:sldId id="568" r:id="rId27"/>
    <p:sldId id="569" r:id="rId28"/>
    <p:sldId id="570" r:id="rId29"/>
    <p:sldId id="537" r:id="rId30"/>
    <p:sldId id="490" r:id="rId31"/>
    <p:sldId id="491" r:id="rId32"/>
    <p:sldId id="546" r:id="rId33"/>
    <p:sldId id="579" r:id="rId3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0"/>
            <a:ext cx="3076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987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8818563"/>
            <a:ext cx="3076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CE67B6-EC82-46F5-9D66-14E8AD8E7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DF6484-BC1B-4BEF-822A-DEB28B9E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1A692-9E2A-406D-B678-835AD25A785A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A20D5-C43D-44A0-AAB6-4CB9B8E36DBF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BD85D-2CD6-4058-A946-5D6D7FD9D95F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A782B-D297-432D-A349-8F9C006063C8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43F3C-02B7-41C2-BF87-F2C3719B087D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D1FD2-4996-4955-8037-DA44C8356C0A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BCDB4-EE45-4482-BA6E-B776BE33183C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9DD2E-0718-4EEF-BA6F-34727819D15D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9FC92-3301-4ECC-90BA-42F28FCA9168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7C593-D249-447D-8114-F3B259FA8BFE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7EA4-6BE6-44F2-86A7-256CA3B103C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75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0" name="Rectangle 7170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65571" name="Rectangle 7171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7172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717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717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039A1C2-D9F4-435F-A846-C38DE1CB5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DE5FD-73D0-486B-963E-134F797F4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51FB-5F1C-4179-A4DE-454E30F0F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D9E43-C50D-4484-A2CE-C26827BB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5E62B-ADDA-4903-ABB6-26E04B91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E02C-EDDD-4B91-8596-0C731AEAF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078F-ABCE-46EA-AD44-C474A7DF3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659D-B429-43A9-B7DC-DD725D6AA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F043-F26C-4AAB-A172-3071D2CE4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CA0A-5F4F-43C8-88AE-E21A5DBDB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9CB22-7605-4FCD-83F5-D1A535DA9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B87E9-F21A-464E-A7D4-B3FA94DB4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7CBD0-153D-44B3-B336-1BF56E5D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4548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64549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64550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B75E4E8-816E-41CE-9626-957E65F29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775" name="Picture 2055" descr="A:\paint.GIF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First, 2/e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57550"/>
            <a:ext cx="5943600" cy="1771650"/>
          </a:xfrm>
        </p:spPr>
        <p:txBody>
          <a:bodyPr/>
          <a:lstStyle/>
          <a:p>
            <a:r>
              <a:rPr lang="en-US" smtClean="0"/>
              <a:t>Lecture 22</a:t>
            </a:r>
          </a:p>
          <a:p>
            <a:r>
              <a:rPr lang="en-US" smtClean="0"/>
              <a:t>IIR Filters: Feedback</a:t>
            </a:r>
          </a:p>
          <a:p>
            <a:r>
              <a:rPr lang="en-US" smtClean="0"/>
              <a:t>  and H(z)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9A1C2-D9F4-435F-A846-C38DE1CB51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9B565-B7B1-49F7-99A8-50E4619147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smtClean="0"/>
              <a:t>Motivation: </a:t>
            </a:r>
            <a:r>
              <a:rPr lang="en-US" u="sng" smtClean="0"/>
              <a:t>DE</a:t>
            </a:r>
            <a:r>
              <a:rPr lang="en-US" smtClean="0"/>
              <a:t>convolution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458200" cy="4171950"/>
          </a:xfrm>
        </p:spPr>
        <p:txBody>
          <a:bodyPr/>
          <a:lstStyle/>
          <a:p>
            <a:r>
              <a:rPr lang="en-US" smtClean="0"/>
              <a:t>Ex: Remove optical blur in postprocessing?</a:t>
            </a:r>
          </a:p>
        </p:txBody>
      </p:sp>
      <p:pic>
        <p:nvPicPr>
          <p:cNvPr id="37895" name="Picture 3" descr="C:\Documents and Settings\Jim McClellan\My Documents\deblurringPepp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769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168400" y="4478338"/>
          <a:ext cx="6616700" cy="1922462"/>
        </p:xfrm>
        <a:graphic>
          <a:graphicData uri="http://schemas.openxmlformats.org/presentationml/2006/ole">
            <p:oleObj spid="_x0000_s6146" name="Equation" r:id="rId3" imgW="2361960" imgH="685800" progId="Equation.3">
              <p:embed/>
            </p:oleObj>
          </a:graphicData>
        </a:graphic>
      </p:graphicFrame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8A6F6-8F48-4282-A344-51936296F46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Deconvolution Filter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171950"/>
          </a:xfrm>
        </p:spPr>
        <p:txBody>
          <a:bodyPr/>
          <a:lstStyle/>
          <a:p>
            <a:r>
              <a:rPr lang="en-US" sz="2800" smtClean="0"/>
              <a:t>System to remove optical blur in postprocessing</a:t>
            </a:r>
          </a:p>
          <a:p>
            <a:pPr lvl="4"/>
            <a:endParaRPr lang="en-US" sz="1100" smtClean="0"/>
          </a:p>
          <a:p>
            <a:r>
              <a:rPr lang="en-US" sz="2800" smtClean="0"/>
              <a:t>Given h</a:t>
            </a:r>
            <a:r>
              <a:rPr lang="en-US" sz="2800" baseline="-25000" smtClean="0"/>
              <a:t>1</a:t>
            </a:r>
            <a:r>
              <a:rPr lang="en-US" sz="2800" smtClean="0"/>
              <a:t>[n], can we find h</a:t>
            </a:r>
            <a:r>
              <a:rPr lang="en-US" sz="2800" baseline="-25000" smtClean="0"/>
              <a:t>2</a:t>
            </a:r>
            <a:r>
              <a:rPr lang="en-US" sz="2800" smtClean="0"/>
              <a:t>[n] to make y[n] equal to s[n]?</a:t>
            </a:r>
          </a:p>
        </p:txBody>
      </p:sp>
      <p:grpSp>
        <p:nvGrpSpPr>
          <p:cNvPr id="6154" name="Group 24"/>
          <p:cNvGrpSpPr>
            <a:grpSpLocks/>
          </p:cNvGrpSpPr>
          <p:nvPr/>
        </p:nvGrpSpPr>
        <p:grpSpPr bwMode="auto">
          <a:xfrm>
            <a:off x="838200" y="3413125"/>
            <a:ext cx="6781800" cy="914400"/>
            <a:chOff x="762000" y="2743200"/>
            <a:chExt cx="6781800" cy="914400"/>
          </a:xfrm>
        </p:grpSpPr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851277" y="2743200"/>
              <a:ext cx="68159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s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17526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Times" charset="0"/>
              </a:endParaRP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7620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36576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3786187" y="2743200"/>
              <a:ext cx="7152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x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125663" y="2849563"/>
            <a:ext cx="1231900" cy="776287"/>
          </p:xfrm>
          <a:graphic>
            <a:graphicData uri="http://schemas.openxmlformats.org/presentationml/2006/ole">
              <p:oleObj spid="_x0000_s6147" name="Equation" r:id="rId4" imgW="342720" imgH="215640" progId="Equation.3">
                <p:embed/>
              </p:oleObj>
            </a:graphicData>
          </a:graphic>
        </p:graphicFrame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46482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Times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5532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6705600" y="2743200"/>
              <a:ext cx="697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y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4999038" y="2849563"/>
            <a:ext cx="1276350" cy="776287"/>
          </p:xfrm>
          <a:graphic>
            <a:graphicData uri="http://schemas.openxmlformats.org/presentationml/2006/ole">
              <p:oleObj spid="_x0000_s6148" name="Equation" r:id="rId5" imgW="35532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E661F-9068-415E-90D2-C969EABE706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1143000"/>
          </a:xfrm>
        </p:spPr>
        <p:txBody>
          <a:bodyPr/>
          <a:lstStyle/>
          <a:p>
            <a:r>
              <a:rPr lang="en-US" sz="3600" smtClean="0"/>
              <a:t>Deconvolution in Z-DOMAIN</a:t>
            </a:r>
          </a:p>
        </p:txBody>
      </p:sp>
      <p:sp>
        <p:nvSpPr>
          <p:cNvPr id="7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458200" cy="4171950"/>
          </a:xfrm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Hard to solve for h</a:t>
            </a:r>
            <a:r>
              <a:rPr lang="en-US" sz="2800" baseline="-25000" smtClean="0"/>
              <a:t>2</a:t>
            </a:r>
            <a:r>
              <a:rPr lang="en-US" sz="2800" smtClean="0"/>
              <a:t>[n] in convolution sum</a:t>
            </a:r>
          </a:p>
          <a:p>
            <a:r>
              <a:rPr lang="en-US" sz="2800" smtClean="0"/>
              <a:t>z-domain? Y(z) = H</a:t>
            </a:r>
            <a:r>
              <a:rPr lang="en-US" sz="2800" baseline="-25000" smtClean="0"/>
              <a:t>2</a:t>
            </a:r>
            <a:r>
              <a:rPr lang="en-US" sz="2800" smtClean="0"/>
              <a:t>(z)H</a:t>
            </a:r>
            <a:r>
              <a:rPr lang="en-US" sz="2800" baseline="-25000" smtClean="0"/>
              <a:t>1</a:t>
            </a:r>
            <a:r>
              <a:rPr lang="en-US" sz="2800" smtClean="0"/>
              <a:t>(z)S(z)= H(z)S(z)</a:t>
            </a:r>
          </a:p>
        </p:txBody>
      </p:sp>
      <p:grpSp>
        <p:nvGrpSpPr>
          <p:cNvPr id="7180" name="Group 24"/>
          <p:cNvGrpSpPr>
            <a:grpSpLocks/>
          </p:cNvGrpSpPr>
          <p:nvPr/>
        </p:nvGrpSpPr>
        <p:grpSpPr bwMode="auto">
          <a:xfrm>
            <a:off x="838200" y="3429000"/>
            <a:ext cx="6781800" cy="914400"/>
            <a:chOff x="762000" y="2743200"/>
            <a:chExt cx="6781800" cy="914400"/>
          </a:xfrm>
        </p:grpSpPr>
        <p:sp>
          <p:nvSpPr>
            <p:cNvPr id="7185" name="Rectangle 8"/>
            <p:cNvSpPr>
              <a:spLocks noChangeArrowheads="1"/>
            </p:cNvSpPr>
            <p:nvPr/>
          </p:nvSpPr>
          <p:spPr bwMode="auto">
            <a:xfrm>
              <a:off x="851277" y="2743200"/>
              <a:ext cx="7489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s[n]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17526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" charset="0"/>
              </a:endParaRPr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7620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>
              <a:off x="36576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3"/>
            <p:cNvSpPr>
              <a:spLocks noChangeArrowheads="1"/>
            </p:cNvSpPr>
            <p:nvPr/>
          </p:nvSpPr>
          <p:spPr bwMode="auto">
            <a:xfrm>
              <a:off x="3786187" y="2743200"/>
              <a:ext cx="709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x[n]</a:t>
              </a:r>
              <a:endParaRPr lang="en-US" b="1">
                <a:latin typeface="Times" charset="0"/>
              </a:endParaRPr>
            </a:p>
          </p:txBody>
        </p:sp>
        <p:graphicFrame>
          <p:nvGraphicFramePr>
            <p:cNvPr id="7173" name="Object 3"/>
            <p:cNvGraphicFramePr>
              <a:graphicFrameLocks noChangeAspect="1"/>
            </p:cNvGraphicFramePr>
            <p:nvPr/>
          </p:nvGraphicFramePr>
          <p:xfrm>
            <a:off x="2011363" y="2849563"/>
            <a:ext cx="1458912" cy="777875"/>
          </p:xfrm>
          <a:graphic>
            <a:graphicData uri="http://schemas.openxmlformats.org/presentationml/2006/ole">
              <p:oleObj spid="_x0000_s7173" name="Equation" r:id="rId3" imgW="406080" imgH="215640" progId="Equation.3">
                <p:embed/>
              </p:oleObj>
            </a:graphicData>
          </a:graphic>
        </p:graphicFrame>
        <p:sp>
          <p:nvSpPr>
            <p:cNvPr id="7190" name="Rectangle 15"/>
            <p:cNvSpPr>
              <a:spLocks noChangeArrowheads="1"/>
            </p:cNvSpPr>
            <p:nvPr/>
          </p:nvSpPr>
          <p:spPr bwMode="auto">
            <a:xfrm>
              <a:off x="46482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" charset="0"/>
              </a:endParaRPr>
            </a:p>
          </p:txBody>
        </p:sp>
        <p:sp>
          <p:nvSpPr>
            <p:cNvPr id="7191" name="Line 16"/>
            <p:cNvSpPr>
              <a:spLocks noChangeShapeType="1"/>
            </p:cNvSpPr>
            <p:nvPr/>
          </p:nvSpPr>
          <p:spPr bwMode="auto">
            <a:xfrm>
              <a:off x="65532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17"/>
            <p:cNvSpPr>
              <a:spLocks noChangeArrowheads="1"/>
            </p:cNvSpPr>
            <p:nvPr/>
          </p:nvSpPr>
          <p:spPr bwMode="auto">
            <a:xfrm>
              <a:off x="6705600" y="27432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y[n]</a:t>
              </a:r>
              <a:endParaRPr lang="en-US" b="1">
                <a:latin typeface="Times" charset="0"/>
              </a:endParaRPr>
            </a:p>
          </p:txBody>
        </p:sp>
        <p:graphicFrame>
          <p:nvGraphicFramePr>
            <p:cNvPr id="7174" name="Object 4"/>
            <p:cNvGraphicFramePr>
              <a:graphicFrameLocks noChangeAspect="1"/>
            </p:cNvGraphicFramePr>
            <p:nvPr/>
          </p:nvGraphicFramePr>
          <p:xfrm>
            <a:off x="4884738" y="2849563"/>
            <a:ext cx="1503362" cy="777875"/>
          </p:xfrm>
          <a:graphic>
            <a:graphicData uri="http://schemas.openxmlformats.org/presentationml/2006/ole">
              <p:oleObj spid="_x0000_s7174" name="Equation" r:id="rId4" imgW="419040" imgH="215640" progId="Equation.3">
                <p:embed/>
              </p:oleObj>
            </a:graphicData>
          </a:graphic>
        </p:graphicFrame>
      </p:grp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34950" y="4727575"/>
          <a:ext cx="4160838" cy="1316038"/>
        </p:xfrm>
        <a:graphic>
          <a:graphicData uri="http://schemas.openxmlformats.org/presentationml/2006/ole">
            <p:oleObj spid="_x0000_s7170" name="Equation" r:id="rId5" imgW="1447560" imgH="45720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468938" y="4513263"/>
          <a:ext cx="3455987" cy="1801812"/>
        </p:xfrm>
        <a:graphic>
          <a:graphicData uri="http://schemas.openxmlformats.org/presentationml/2006/ole">
            <p:oleObj spid="_x0000_s7171" name="Equation" r:id="rId6" imgW="1218960" imgH="634680" progId="Equation.3">
              <p:embed/>
            </p:oleObj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162800" y="3944938"/>
            <a:ext cx="1881188" cy="2608262"/>
            <a:chOff x="7101892" y="3945276"/>
            <a:chExt cx="1881818" cy="2847997"/>
          </a:xfrm>
        </p:grpSpPr>
        <p:sp>
          <p:nvSpPr>
            <p:cNvPr id="7182" name="TextBox 19"/>
            <p:cNvSpPr txBox="1">
              <a:spLocks noChangeArrowheads="1"/>
            </p:cNvSpPr>
            <p:nvPr/>
          </p:nvSpPr>
          <p:spPr bwMode="auto">
            <a:xfrm>
              <a:off x="7734924" y="3945276"/>
              <a:ext cx="1101982" cy="461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Not FIR</a:t>
              </a:r>
            </a:p>
          </p:txBody>
        </p:sp>
        <p:sp>
          <p:nvSpPr>
            <p:cNvPr id="7183" name="Oval 20"/>
            <p:cNvSpPr>
              <a:spLocks noChangeArrowheads="1"/>
            </p:cNvSpPr>
            <p:nvPr/>
          </p:nvSpPr>
          <p:spPr bwMode="auto">
            <a:xfrm>
              <a:off x="7101892" y="5165846"/>
              <a:ext cx="1881818" cy="16274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84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8199241" y="4419611"/>
              <a:ext cx="86672" cy="70958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09613" y="1625600"/>
          <a:ext cx="7777162" cy="569913"/>
        </p:xfrm>
        <a:graphic>
          <a:graphicData uri="http://schemas.openxmlformats.org/presentationml/2006/ole">
            <p:oleObj spid="_x0000_s7172" name="Equation" r:id="rId7" imgW="295884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8070F-E5CA-4CD2-BB76-76335BB752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IIR FILTERS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714500"/>
            <a:ext cx="8178800" cy="4305300"/>
          </a:xfrm>
        </p:spPr>
        <p:txBody>
          <a:bodyPr/>
          <a:lstStyle/>
          <a:p>
            <a:r>
              <a:rPr lang="en-US" sz="2800" smtClean="0"/>
              <a:t>IIR = </a:t>
            </a:r>
            <a:r>
              <a:rPr lang="en-US" sz="2800" b="1" u="sng" smtClean="0"/>
              <a:t>infinite impulse response</a:t>
            </a:r>
            <a:r>
              <a:rPr lang="en-US" sz="2800" smtClean="0"/>
              <a:t>; the impulse response h[n] has infinite length</a:t>
            </a:r>
          </a:p>
          <a:p>
            <a:pPr lvl="2"/>
            <a:endParaRPr lang="en-US" sz="2000" smtClean="0"/>
          </a:p>
          <a:p>
            <a:r>
              <a:rPr lang="en-US" sz="2800" b="1" smtClean="0"/>
              <a:t>FIR</a:t>
            </a:r>
            <a:r>
              <a:rPr lang="en-US" sz="2800" smtClean="0"/>
              <a:t>: is a weighted sum of inputs, so the current output value does </a:t>
            </a:r>
            <a:r>
              <a:rPr lang="en-US" sz="2800" b="1" smtClean="0"/>
              <a:t>not</a:t>
            </a:r>
            <a:r>
              <a:rPr lang="en-US" sz="2800" smtClean="0"/>
              <a:t> involve previous output values, only the input values</a:t>
            </a:r>
          </a:p>
          <a:p>
            <a:pPr lvl="2"/>
            <a:endParaRPr lang="en-US" sz="2000" smtClean="0"/>
          </a:p>
          <a:p>
            <a:r>
              <a:rPr lang="en-US" sz="2800" b="1" smtClean="0"/>
              <a:t>IIR</a:t>
            </a:r>
            <a:r>
              <a:rPr lang="en-US" sz="2800" smtClean="0"/>
              <a:t>: the current output value involves </a:t>
            </a:r>
            <a:r>
              <a:rPr lang="en-US" sz="2800" b="1" smtClean="0"/>
              <a:t>previous output values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chemeClr val="accent1"/>
                </a:solidFill>
              </a:rPr>
              <a:t>feedback</a:t>
            </a:r>
            <a:r>
              <a:rPr lang="en-US" sz="2800" smtClean="0"/>
              <a:t>) as well as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CBDAA9-86B4-4C00-9285-DBAC9136CB6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IIR – ONE FEEDBACK TERM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09550" y="3198813"/>
          <a:ext cx="1123950" cy="652462"/>
        </p:xfrm>
        <a:graphic>
          <a:graphicData uri="http://schemas.openxmlformats.org/presentationml/2006/ole">
            <p:oleObj spid="_x0000_s8194" name="Equation" r:id="rId3" imgW="393480" imgH="228600" progId="Equation.3">
              <p:embed/>
            </p:oleObj>
          </a:graphicData>
        </a:graphic>
      </p:graphicFrame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425450" y="4781550"/>
            <a:ext cx="8178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CAUSALITY: </a:t>
            </a:r>
            <a:r>
              <a:rPr kumimoji="1" lang="en-US" sz="2800">
                <a:latin typeface="Arial" charset="0"/>
              </a:rPr>
              <a:t>NOT USING </a:t>
            </a:r>
            <a:r>
              <a:rPr kumimoji="1" lang="en-US" sz="2800">
                <a:solidFill>
                  <a:schemeClr val="accent1"/>
                </a:solidFill>
                <a:latin typeface="Arial" charset="0"/>
              </a:rPr>
              <a:t>FUTURE</a:t>
            </a:r>
            <a:r>
              <a:rPr kumimoji="1" lang="en-US" sz="2800">
                <a:latin typeface="Arial" charset="0"/>
              </a:rPr>
              <a:t> OUTPUTS or INPUTS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71575" y="2432050"/>
          <a:ext cx="7016750" cy="719138"/>
        </p:xfrm>
        <a:graphic>
          <a:graphicData uri="http://schemas.openxmlformats.org/presentationml/2006/ole">
            <p:oleObj spid="_x0000_s8195" name="Equation" r:id="rId4" imgW="2234880" imgH="2286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6025" y="3232150"/>
            <a:ext cx="3571875" cy="838200"/>
            <a:chOff x="3138" y="2096"/>
            <a:chExt cx="2250" cy="528"/>
          </a:xfrm>
        </p:grpSpPr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3138" y="2096"/>
              <a:ext cx="1957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FIR PART of the FILTER</a:t>
              </a:r>
              <a:endParaRPr lang="en-US">
                <a:latin typeface="Arial" charset="0"/>
              </a:endParaRPr>
            </a:p>
          </p:txBody>
        </p:sp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3936" y="2356"/>
              <a:ext cx="1452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FEED-FORWARD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25650" y="3028950"/>
            <a:ext cx="1984375" cy="1346200"/>
            <a:chOff x="1248" y="1968"/>
            <a:chExt cx="1250" cy="848"/>
          </a:xfrm>
        </p:grpSpPr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 flipV="1">
              <a:off x="2160" y="196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1536" y="2288"/>
              <a:ext cx="962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PREVIOUS</a:t>
              </a:r>
              <a:endParaRPr lang="en-US">
                <a:latin typeface="Arial" charset="0"/>
              </a:endParaRPr>
            </a:p>
          </p:txBody>
        </p: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1248" y="2548"/>
              <a:ext cx="1026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FEEDBACK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501650" y="1733550"/>
            <a:ext cx="817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ADD </a:t>
            </a: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PREVIOUS</a:t>
            </a:r>
            <a:r>
              <a:rPr kumimoji="1" lang="en-US" sz="3200">
                <a:latin typeface="Arial" charset="0"/>
              </a:rPr>
              <a:t> OUTPUTS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2800">
              <a:latin typeface="Arial" charset="0"/>
            </a:endParaRPr>
          </a:p>
        </p:txBody>
      </p:sp>
      <p:sp>
        <p:nvSpPr>
          <p:cNvPr id="8204" name="Freeform 18"/>
          <p:cNvSpPr>
            <a:spLocks/>
          </p:cNvSpPr>
          <p:nvPr/>
        </p:nvSpPr>
        <p:spPr bwMode="auto">
          <a:xfrm>
            <a:off x="309563" y="2813050"/>
            <a:ext cx="844550" cy="482600"/>
          </a:xfrm>
          <a:custGeom>
            <a:avLst/>
            <a:gdLst>
              <a:gd name="T0" fmla="*/ 2147483647 w 532"/>
              <a:gd name="T1" fmla="*/ 2147483647 h 304"/>
              <a:gd name="T2" fmla="*/ 2147483647 w 532"/>
              <a:gd name="T3" fmla="*/ 2147483647 h 304"/>
              <a:gd name="T4" fmla="*/ 2147483647 w 532"/>
              <a:gd name="T5" fmla="*/ 2147483647 h 304"/>
              <a:gd name="T6" fmla="*/ 2147483647 w 532"/>
              <a:gd name="T7" fmla="*/ 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532"/>
              <a:gd name="T13" fmla="*/ 0 h 304"/>
              <a:gd name="T14" fmla="*/ 532 w 532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2" h="304">
                <a:moveTo>
                  <a:pt x="196" y="304"/>
                </a:moveTo>
                <a:cubicBezTo>
                  <a:pt x="98" y="279"/>
                  <a:pt x="0" y="254"/>
                  <a:pt x="25" y="213"/>
                </a:cubicBezTo>
                <a:cubicBezTo>
                  <a:pt x="50" y="172"/>
                  <a:pt x="261" y="94"/>
                  <a:pt x="345" y="59"/>
                </a:cubicBezTo>
                <a:cubicBezTo>
                  <a:pt x="429" y="24"/>
                  <a:pt x="480" y="12"/>
                  <a:pt x="5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8B873-4B0E-41E4-9CF3-2BA104E8224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 COEFFICIENTS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4800"/>
            <a:ext cx="7848600" cy="4171950"/>
          </a:xfrm>
        </p:spPr>
        <p:txBody>
          <a:bodyPr/>
          <a:lstStyle/>
          <a:p>
            <a:r>
              <a:rPr lang="en-US" smtClean="0"/>
              <a:t>ADD </a:t>
            </a:r>
            <a:r>
              <a:rPr lang="en-US" smtClean="0">
                <a:solidFill>
                  <a:schemeClr val="accent1"/>
                </a:solidFill>
              </a:rPr>
              <a:t>PREVIOUS</a:t>
            </a:r>
            <a:r>
              <a:rPr lang="en-US" smtClean="0"/>
              <a:t> OUTPUTS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MATLAB</a:t>
            </a:r>
          </a:p>
          <a:p>
            <a:pPr lvl="1"/>
            <a:r>
              <a:rPr lang="en-US" b="1" smtClean="0">
                <a:latin typeface="Courier New" charset="0"/>
              </a:rPr>
              <a:t>yy = filter([3,-2],[1,-0.8],xx)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50938" y="2379662"/>
          <a:ext cx="7383462" cy="668338"/>
        </p:xfrm>
        <a:graphic>
          <a:graphicData uri="http://schemas.openxmlformats.org/presentationml/2006/ole">
            <p:oleObj spid="_x0000_s9218" name="Equation" r:id="rId4" imgW="2247840" imgH="20304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" y="2870200"/>
            <a:ext cx="7473950" cy="2209800"/>
            <a:chOff x="96" y="1920"/>
            <a:chExt cx="4708" cy="1392"/>
          </a:xfrm>
        </p:grpSpPr>
        <p:sp>
          <p:nvSpPr>
            <p:cNvPr id="9226" name="Freeform 6"/>
            <p:cNvSpPr>
              <a:spLocks/>
            </p:cNvSpPr>
            <p:nvPr/>
          </p:nvSpPr>
          <p:spPr bwMode="auto">
            <a:xfrm>
              <a:off x="1975" y="1961"/>
              <a:ext cx="2688" cy="1015"/>
            </a:xfrm>
            <a:custGeom>
              <a:avLst/>
              <a:gdLst>
                <a:gd name="T0" fmla="*/ 4471 w 2447"/>
                <a:gd name="T1" fmla="*/ 368 h 1152"/>
                <a:gd name="T2" fmla="*/ 5252 w 2447"/>
                <a:gd name="T3" fmla="*/ 277 h 1152"/>
                <a:gd name="T4" fmla="*/ 5142 w 2447"/>
                <a:gd name="T5" fmla="*/ 107 h 1152"/>
                <a:gd name="T6" fmla="*/ 1898 w 2447"/>
                <a:gd name="T7" fmla="*/ 93 h 1152"/>
                <a:gd name="T8" fmla="*/ 670 w 2447"/>
                <a:gd name="T9" fmla="*/ 77 h 1152"/>
                <a:gd name="T10" fmla="*/ 0 w 2447"/>
                <a:gd name="T11" fmla="*/ 0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47"/>
                <a:gd name="T19" fmla="*/ 0 h 1152"/>
                <a:gd name="T20" fmla="*/ 2447 w 2447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47" h="1152">
                  <a:moveTo>
                    <a:pt x="1920" y="1152"/>
                  </a:moveTo>
                  <a:cubicBezTo>
                    <a:pt x="2063" y="1076"/>
                    <a:pt x="2207" y="1000"/>
                    <a:pt x="2256" y="864"/>
                  </a:cubicBezTo>
                  <a:cubicBezTo>
                    <a:pt x="2304" y="727"/>
                    <a:pt x="2447" y="431"/>
                    <a:pt x="2208" y="336"/>
                  </a:cubicBezTo>
                  <a:cubicBezTo>
                    <a:pt x="1968" y="240"/>
                    <a:pt x="1136" y="304"/>
                    <a:pt x="816" y="288"/>
                  </a:cubicBezTo>
                  <a:cubicBezTo>
                    <a:pt x="496" y="272"/>
                    <a:pt x="424" y="288"/>
                    <a:pt x="288" y="240"/>
                  </a:cubicBezTo>
                  <a:cubicBezTo>
                    <a:pt x="151" y="191"/>
                    <a:pt x="75" y="95"/>
                    <a:pt x="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3654" y="2274"/>
              <a:ext cx="1150" cy="24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SIGN CHANGE</a:t>
              </a:r>
              <a:endParaRPr lang="en-US">
                <a:latin typeface="Arial" charset="0"/>
              </a:endParaRPr>
            </a:p>
          </p:txBody>
        </p:sp>
        <p:sp>
          <p:nvSpPr>
            <p:cNvPr id="9228" name="Freeform 8"/>
            <p:cNvSpPr>
              <a:spLocks/>
            </p:cNvSpPr>
            <p:nvPr/>
          </p:nvSpPr>
          <p:spPr bwMode="auto">
            <a:xfrm>
              <a:off x="96" y="1920"/>
              <a:ext cx="3601" cy="1392"/>
            </a:xfrm>
            <a:custGeom>
              <a:avLst/>
              <a:gdLst>
                <a:gd name="T0" fmla="*/ 3456 w 3601"/>
                <a:gd name="T1" fmla="*/ 1227 h 1392"/>
                <a:gd name="T2" fmla="*/ 3169 w 3601"/>
                <a:gd name="T3" fmla="*/ 1325 h 1392"/>
                <a:gd name="T4" fmla="*/ 864 w 3601"/>
                <a:gd name="T5" fmla="*/ 1325 h 1392"/>
                <a:gd name="T6" fmla="*/ 96 w 3601"/>
                <a:gd name="T7" fmla="*/ 920 h 1392"/>
                <a:gd name="T8" fmla="*/ 288 w 3601"/>
                <a:gd name="T9" fmla="*/ 184 h 1392"/>
                <a:gd name="T10" fmla="*/ 672 w 3601"/>
                <a:gd name="T11" fmla="*/ 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1"/>
                <a:gd name="T19" fmla="*/ 0 h 1392"/>
                <a:gd name="T20" fmla="*/ 3601 w 3601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1" h="1392">
                  <a:moveTo>
                    <a:pt x="3456" y="1227"/>
                  </a:moveTo>
                  <a:cubicBezTo>
                    <a:pt x="3409" y="1243"/>
                    <a:pt x="3601" y="1309"/>
                    <a:pt x="3169" y="1325"/>
                  </a:cubicBezTo>
                  <a:cubicBezTo>
                    <a:pt x="2737" y="1341"/>
                    <a:pt x="1375" y="1392"/>
                    <a:pt x="864" y="1325"/>
                  </a:cubicBezTo>
                  <a:cubicBezTo>
                    <a:pt x="352" y="1258"/>
                    <a:pt x="191" y="1110"/>
                    <a:pt x="96" y="920"/>
                  </a:cubicBezTo>
                  <a:cubicBezTo>
                    <a:pt x="0" y="730"/>
                    <a:pt x="192" y="337"/>
                    <a:pt x="288" y="184"/>
                  </a:cubicBezTo>
                  <a:cubicBezTo>
                    <a:pt x="384" y="31"/>
                    <a:pt x="608" y="30"/>
                    <a:pt x="67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3404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066800" y="5395913"/>
          <a:ext cx="6888163" cy="622300"/>
        </p:xfrm>
        <a:graphic>
          <a:graphicData uri="http://schemas.openxmlformats.org/presentationml/2006/ole">
            <p:oleObj spid="_x0000_s9219" name="Equation" r:id="rId5" imgW="2247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0E2AD-FE62-4AD6-9A4E-AB6B2CE0C4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OUTPUT</a:t>
            </a:r>
          </a:p>
        </p:txBody>
      </p:sp>
      <p:pic>
        <p:nvPicPr>
          <p:cNvPr id="39942" name="Picture 3" descr="input-to-1st-order.gif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762000" y="1828800"/>
            <a:ext cx="41910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57600" y="3124200"/>
            <a:ext cx="4114800" cy="2514600"/>
            <a:chOff x="2304" y="1968"/>
            <a:chExt cx="2592" cy="1584"/>
          </a:xfrm>
        </p:grpSpPr>
        <p:sp>
          <p:nvSpPr>
            <p:cNvPr id="39945" name="Line 5"/>
            <p:cNvSpPr>
              <a:spLocks noChangeShapeType="1"/>
            </p:cNvSpPr>
            <p:nvPr/>
          </p:nvSpPr>
          <p:spPr bwMode="auto">
            <a:xfrm flipH="1">
              <a:off x="2304" y="1968"/>
              <a:ext cx="768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 flipH="1">
              <a:off x="3600" y="2016"/>
              <a:ext cx="1296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Freeform 8"/>
            <p:cNvSpPr>
              <a:spLocks/>
            </p:cNvSpPr>
            <p:nvPr/>
          </p:nvSpPr>
          <p:spPr bwMode="auto">
            <a:xfrm>
              <a:off x="2688" y="1968"/>
              <a:ext cx="1056" cy="1584"/>
            </a:xfrm>
            <a:custGeom>
              <a:avLst/>
              <a:gdLst>
                <a:gd name="T0" fmla="*/ 1056 w 1056"/>
                <a:gd name="T1" fmla="*/ 0 h 1584"/>
                <a:gd name="T2" fmla="*/ 432 w 1056"/>
                <a:gd name="T3" fmla="*/ 288 h 1584"/>
                <a:gd name="T4" fmla="*/ 144 w 1056"/>
                <a:gd name="T5" fmla="*/ 960 h 1584"/>
                <a:gd name="T6" fmla="*/ 0 w 1056"/>
                <a:gd name="T7" fmla="*/ 1584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1584"/>
                <a:gd name="T14" fmla="*/ 1056 w 1056"/>
                <a:gd name="T15" fmla="*/ 1584 h 1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1584">
                  <a:moveTo>
                    <a:pt x="1056" y="0"/>
                  </a:moveTo>
                  <a:cubicBezTo>
                    <a:pt x="819" y="64"/>
                    <a:pt x="583" y="128"/>
                    <a:pt x="432" y="288"/>
                  </a:cubicBezTo>
                  <a:cubicBezTo>
                    <a:pt x="280" y="447"/>
                    <a:pt x="216" y="744"/>
                    <a:pt x="144" y="960"/>
                  </a:cubicBezTo>
                  <a:cubicBezTo>
                    <a:pt x="72" y="1176"/>
                    <a:pt x="36" y="1380"/>
                    <a:pt x="0" y="158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6A87E-9543-419A-A562-DC7EF8419B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y[n]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763713"/>
            <a:ext cx="8178800" cy="933450"/>
          </a:xfrm>
        </p:spPr>
        <p:txBody>
          <a:bodyPr/>
          <a:lstStyle/>
          <a:p>
            <a:r>
              <a:rPr lang="en-US" smtClean="0"/>
              <a:t>FEEDBACK DIFFERENCE EQUATION:</a:t>
            </a:r>
          </a:p>
          <a:p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181225" y="2528888"/>
          <a:ext cx="5175250" cy="668337"/>
        </p:xfrm>
        <a:graphic>
          <a:graphicData uri="http://schemas.openxmlformats.org/presentationml/2006/ole">
            <p:oleObj spid="_x0000_s10242" name="Equation" r:id="rId4" imgW="1574640" imgH="203040" progId="Equation.3">
              <p:embed/>
            </p:oleObj>
          </a:graphicData>
        </a:graphic>
      </p:graphicFrame>
      <p:graphicFrame>
        <p:nvGraphicFramePr>
          <p:cNvPr id="445445" name="Object 3"/>
          <p:cNvGraphicFramePr>
            <a:graphicFrameLocks noChangeAspect="1"/>
          </p:cNvGraphicFramePr>
          <p:nvPr/>
        </p:nvGraphicFramePr>
        <p:xfrm>
          <a:off x="1912938" y="4637088"/>
          <a:ext cx="4756150" cy="666750"/>
        </p:xfrm>
        <a:graphic>
          <a:graphicData uri="http://schemas.openxmlformats.org/presentationml/2006/ole">
            <p:oleObj spid="_x0000_s10243" name="Equation" r:id="rId5" imgW="1447560" imgH="203040" progId="Equation.3">
              <p:embed/>
            </p:oleObj>
          </a:graphicData>
        </a:graphic>
      </p:graphicFrame>
      <p:sp>
        <p:nvSpPr>
          <p:cNvPr id="445446" name="Freeform 6"/>
          <p:cNvSpPr>
            <a:spLocks/>
          </p:cNvSpPr>
          <p:nvPr/>
        </p:nvSpPr>
        <p:spPr bwMode="auto">
          <a:xfrm>
            <a:off x="2532063" y="4144963"/>
            <a:ext cx="2386012" cy="609600"/>
          </a:xfrm>
          <a:custGeom>
            <a:avLst/>
            <a:gdLst>
              <a:gd name="T0" fmla="*/ 2147483647 w 1503"/>
              <a:gd name="T1" fmla="*/ 0 h 384"/>
              <a:gd name="T2" fmla="*/ 2147483647 w 1503"/>
              <a:gd name="T3" fmla="*/ 2147483647 h 384"/>
              <a:gd name="T4" fmla="*/ 2147483647 w 1503"/>
              <a:gd name="T5" fmla="*/ 2147483647 h 384"/>
              <a:gd name="T6" fmla="*/ 2147483647 w 1503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03"/>
              <a:gd name="T13" fmla="*/ 0 h 384"/>
              <a:gd name="T14" fmla="*/ 1503 w 1503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3" h="384">
                <a:moveTo>
                  <a:pt x="64" y="0"/>
                </a:moveTo>
                <a:cubicBezTo>
                  <a:pt x="32" y="64"/>
                  <a:pt x="0" y="128"/>
                  <a:pt x="208" y="144"/>
                </a:cubicBezTo>
                <a:cubicBezTo>
                  <a:pt x="415" y="159"/>
                  <a:pt x="1120" y="56"/>
                  <a:pt x="1312" y="96"/>
                </a:cubicBezTo>
                <a:cubicBezTo>
                  <a:pt x="1503" y="135"/>
                  <a:pt x="1431" y="259"/>
                  <a:pt x="1360" y="3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500063" y="3668713"/>
            <a:ext cx="8178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NEED y[-1] to get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ABB0D-11C6-408C-BC34-83E1FFE6239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 REST CONDITION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y[n] = 0,  for n&lt;0</a:t>
            </a:r>
          </a:p>
          <a:p>
            <a:r>
              <a:rPr lang="en-US" smtClean="0"/>
              <a:t>BECAUSE x[n] = 0,  for n&lt;0</a:t>
            </a:r>
          </a:p>
        </p:txBody>
      </p:sp>
      <p:pic>
        <p:nvPicPr>
          <p:cNvPr id="40967" name="Picture 7" descr="at-rest-conditions.gif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14713"/>
            <a:ext cx="90678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0E4C8-AD99-4913-8D85-89117A90910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y[0]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STARTS THE RECURSION: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SAME with MORE FEEDBACK TERMS</a:t>
            </a:r>
          </a:p>
        </p:txBody>
      </p:sp>
      <p:pic>
        <p:nvPicPr>
          <p:cNvPr id="11272" name="Picture 4" descr="&#10;eval-y[0].gif    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249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008063" y="4953000"/>
          <a:ext cx="7432675" cy="1187450"/>
        </p:xfrm>
        <a:graphic>
          <a:graphicData uri="http://schemas.openxmlformats.org/presentationml/2006/ole">
            <p:oleObj spid="_x0000_s11266" name="Equation" r:id="rId4" imgW="2705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8B8A6-B422-4375-ADFB-70156C2A5EA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/>
              <a:t>License Info for DSPFirst Slides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BAAAF-FE5F-4A9A-8C62-32768CADF23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MORE y[n]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smtClean="0"/>
              <a:t>CONTINUE THE RECURSION:</a:t>
            </a: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081213"/>
            <a:ext cx="9067800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Line 5"/>
          <p:cNvSpPr>
            <a:spLocks noChangeShapeType="1"/>
          </p:cNvSpPr>
          <p:nvPr/>
        </p:nvSpPr>
        <p:spPr bwMode="auto">
          <a:xfrm flipV="1">
            <a:off x="609600" y="3148013"/>
            <a:ext cx="0" cy="152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V="1">
            <a:off x="3657600" y="3148013"/>
            <a:ext cx="0" cy="152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 flipV="1">
            <a:off x="2286000" y="314801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51613" y="3962400"/>
            <a:ext cx="2117725" cy="2406650"/>
            <a:chOff x="4127" y="2496"/>
            <a:chExt cx="1334" cy="1516"/>
          </a:xfrm>
        </p:grpSpPr>
        <p:sp>
          <p:nvSpPr>
            <p:cNvPr id="41999" name="Freeform 9"/>
            <p:cNvSpPr>
              <a:spLocks/>
            </p:cNvSpPr>
            <p:nvPr/>
          </p:nvSpPr>
          <p:spPr bwMode="auto">
            <a:xfrm>
              <a:off x="4127" y="2496"/>
              <a:ext cx="603" cy="1284"/>
            </a:xfrm>
            <a:custGeom>
              <a:avLst/>
              <a:gdLst>
                <a:gd name="T0" fmla="*/ 124 w 603"/>
                <a:gd name="T1" fmla="*/ 17 h 1284"/>
                <a:gd name="T2" fmla="*/ 20 w 603"/>
                <a:gd name="T3" fmla="*/ 126 h 1284"/>
                <a:gd name="T4" fmla="*/ 20 w 603"/>
                <a:gd name="T5" fmla="*/ 351 h 1284"/>
                <a:gd name="T6" fmla="*/ 141 w 603"/>
                <a:gd name="T7" fmla="*/ 673 h 1284"/>
                <a:gd name="T8" fmla="*/ 228 w 603"/>
                <a:gd name="T9" fmla="*/ 1025 h 1284"/>
                <a:gd name="T10" fmla="*/ 331 w 603"/>
                <a:gd name="T11" fmla="*/ 1254 h 1284"/>
                <a:gd name="T12" fmla="*/ 567 w 603"/>
                <a:gd name="T13" fmla="*/ 1203 h 1284"/>
                <a:gd name="T14" fmla="*/ 550 w 603"/>
                <a:gd name="T15" fmla="*/ 898 h 1284"/>
                <a:gd name="T16" fmla="*/ 435 w 603"/>
                <a:gd name="T17" fmla="*/ 472 h 1284"/>
                <a:gd name="T18" fmla="*/ 331 w 603"/>
                <a:gd name="T19" fmla="*/ 114 h 1284"/>
                <a:gd name="T20" fmla="*/ 222 w 603"/>
                <a:gd name="T21" fmla="*/ 22 h 1284"/>
                <a:gd name="T22" fmla="*/ 124 w 603"/>
                <a:gd name="T23" fmla="*/ 17 h 1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3"/>
                <a:gd name="T37" fmla="*/ 0 h 1284"/>
                <a:gd name="T38" fmla="*/ 603 w 603"/>
                <a:gd name="T39" fmla="*/ 1284 h 1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3" h="1284">
                  <a:moveTo>
                    <a:pt x="124" y="17"/>
                  </a:moveTo>
                  <a:cubicBezTo>
                    <a:pt x="90" y="34"/>
                    <a:pt x="37" y="70"/>
                    <a:pt x="20" y="126"/>
                  </a:cubicBezTo>
                  <a:cubicBezTo>
                    <a:pt x="3" y="182"/>
                    <a:pt x="0" y="260"/>
                    <a:pt x="20" y="351"/>
                  </a:cubicBezTo>
                  <a:cubicBezTo>
                    <a:pt x="40" y="442"/>
                    <a:pt x="106" y="561"/>
                    <a:pt x="141" y="673"/>
                  </a:cubicBezTo>
                  <a:cubicBezTo>
                    <a:pt x="176" y="785"/>
                    <a:pt x="196" y="928"/>
                    <a:pt x="228" y="1025"/>
                  </a:cubicBezTo>
                  <a:cubicBezTo>
                    <a:pt x="260" y="1122"/>
                    <a:pt x="275" y="1224"/>
                    <a:pt x="331" y="1254"/>
                  </a:cubicBezTo>
                  <a:cubicBezTo>
                    <a:pt x="387" y="1284"/>
                    <a:pt x="531" y="1262"/>
                    <a:pt x="567" y="1203"/>
                  </a:cubicBezTo>
                  <a:cubicBezTo>
                    <a:pt x="603" y="1144"/>
                    <a:pt x="572" y="1020"/>
                    <a:pt x="550" y="898"/>
                  </a:cubicBezTo>
                  <a:cubicBezTo>
                    <a:pt x="528" y="776"/>
                    <a:pt x="471" y="603"/>
                    <a:pt x="435" y="472"/>
                  </a:cubicBezTo>
                  <a:cubicBezTo>
                    <a:pt x="399" y="341"/>
                    <a:pt x="367" y="189"/>
                    <a:pt x="331" y="114"/>
                  </a:cubicBezTo>
                  <a:cubicBezTo>
                    <a:pt x="295" y="39"/>
                    <a:pt x="253" y="38"/>
                    <a:pt x="222" y="22"/>
                  </a:cubicBezTo>
                  <a:cubicBezTo>
                    <a:pt x="191" y="6"/>
                    <a:pt x="158" y="0"/>
                    <a:pt x="124" y="17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Text Box 10"/>
            <p:cNvSpPr txBox="1">
              <a:spLocks noChangeArrowheads="1"/>
            </p:cNvSpPr>
            <p:nvPr/>
          </p:nvSpPr>
          <p:spPr bwMode="auto">
            <a:xfrm>
              <a:off x="4331" y="3760"/>
              <a:ext cx="1130" cy="25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No more input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44888" y="5916613"/>
            <a:ext cx="3098800" cy="479425"/>
            <a:chOff x="2233" y="3727"/>
            <a:chExt cx="1952" cy="302"/>
          </a:xfrm>
        </p:grpSpPr>
        <p:sp>
          <p:nvSpPr>
            <p:cNvPr id="41997" name="Text Box 11"/>
            <p:cNvSpPr txBox="1">
              <a:spLocks noChangeArrowheads="1"/>
            </p:cNvSpPr>
            <p:nvPr/>
          </p:nvSpPr>
          <p:spPr bwMode="auto">
            <a:xfrm>
              <a:off x="2233" y="3738"/>
              <a:ext cx="1952" cy="29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</a:rPr>
                <a:t>Continues @ (0.8)</a:t>
              </a:r>
              <a:r>
                <a:rPr lang="en-US" i="1" baseline="30000" dirty="0">
                  <a:latin typeface="+mn-lt"/>
                </a:rPr>
                <a:t>n-3</a:t>
              </a: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180" y="3727"/>
              <a:ext cx="6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36DCB-40D4-4080-A8AB-CA5A2945EE8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990600"/>
          </a:xfrm>
        </p:spPr>
        <p:txBody>
          <a:bodyPr/>
          <a:lstStyle/>
          <a:p>
            <a:r>
              <a:rPr lang="en-US" smtClean="0"/>
              <a:t>PLOT y[n]    (infinite length)</a:t>
            </a:r>
          </a:p>
        </p:txBody>
      </p:sp>
      <p:pic>
        <p:nvPicPr>
          <p:cNvPr id="43014" name="Picture 3" descr="plot-yn.gif      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3581400" y="1828800"/>
            <a:ext cx="5562600" cy="1219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8EA56-9C7B-4C0D-AE33-DCB55BA73AB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IMPULSE RESPONSE</a:t>
            </a:r>
          </a:p>
        </p:txBody>
      </p:sp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4" cstate="print"/>
          <a:srcRect r="9923"/>
          <a:stretch>
            <a:fillRect/>
          </a:stretch>
        </p:blipFill>
        <p:spPr bwMode="auto">
          <a:xfrm>
            <a:off x="76200" y="2197100"/>
            <a:ext cx="8991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984625" y="5761038"/>
          <a:ext cx="2490788" cy="498475"/>
        </p:xfrm>
        <a:graphic>
          <a:graphicData uri="http://schemas.openxmlformats.org/presentationml/2006/ole">
            <p:oleObj spid="_x0000_s12290" name="Equation" r:id="rId5" imgW="101592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87375" y="1489075"/>
          <a:ext cx="7970838" cy="561975"/>
        </p:xfrm>
        <a:graphic>
          <a:graphicData uri="http://schemas.openxmlformats.org/presentationml/2006/ole">
            <p:oleObj spid="_x0000_s12291" name="Equation" r:id="rId6" imgW="3251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1D600-6987-41A5-9D26-B71B1D94149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IMPULSE RESPONSE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DIFFERENCE EQUATION: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Find h[n]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r>
              <a:rPr lang="en-US" b="1" u="sng" smtClean="0">
                <a:solidFill>
                  <a:schemeClr val="accent1"/>
                </a:solidFill>
              </a:rPr>
              <a:t>CONVOLUTION</a:t>
            </a:r>
            <a:r>
              <a:rPr lang="en-US" smtClean="0"/>
              <a:t> in TIME-DOMAIN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3473450" y="5292725"/>
          <a:ext cx="1001713" cy="666750"/>
        </p:xfrm>
        <a:graphic>
          <a:graphicData uri="http://schemas.openxmlformats.org/presentationml/2006/ole">
            <p:oleObj spid="_x0000_s13314" name="Equation" r:id="rId3" imgW="304560" imgH="203040" progId="Equation.3">
              <p:embed/>
            </p:oleObj>
          </a:graphicData>
        </a:graphic>
      </p:graphicFrame>
      <p:sp>
        <p:nvSpPr>
          <p:cNvPr id="13324" name="Line 5"/>
          <p:cNvSpPr>
            <a:spLocks noChangeShapeType="1"/>
          </p:cNvSpPr>
          <p:nvPr/>
        </p:nvSpPr>
        <p:spPr bwMode="auto">
          <a:xfrm>
            <a:off x="1995488" y="56388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6"/>
          <p:cNvSpPr>
            <a:spLocks noChangeShapeType="1"/>
          </p:cNvSpPr>
          <p:nvPr/>
        </p:nvSpPr>
        <p:spPr bwMode="auto">
          <a:xfrm>
            <a:off x="4662488" y="56388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4665663" y="4911725"/>
          <a:ext cx="3586162" cy="665163"/>
        </p:xfrm>
        <a:graphic>
          <a:graphicData uri="http://schemas.openxmlformats.org/presentationml/2006/ole">
            <p:oleObj spid="_x0000_s13315" name="Equation" r:id="rId4" imgW="1091880" imgH="203040" progId="Equation.3">
              <p:embed/>
            </p:oleObj>
          </a:graphicData>
        </a:graphic>
      </p:graphicFrame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905000" y="4953000"/>
          <a:ext cx="990600" cy="659353"/>
        </p:xfrm>
        <a:graphic>
          <a:graphicData uri="http://schemas.openxmlformats.org/presentationml/2006/ole">
            <p:oleObj spid="_x0000_s13316" name="Equation" r:id="rId5" imgW="304560" imgH="203040" progId="Equation.3">
              <p:embed/>
            </p:oleObj>
          </a:graphicData>
        </a:graphic>
      </p:graphicFrame>
      <p:sp>
        <p:nvSpPr>
          <p:cNvPr id="13326" name="Rectangle 9"/>
          <p:cNvSpPr>
            <a:spLocks noChangeArrowheads="1"/>
          </p:cNvSpPr>
          <p:nvPr/>
        </p:nvSpPr>
        <p:spPr bwMode="auto">
          <a:xfrm>
            <a:off x="3214688" y="51816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0"/>
          <p:cNvSpPr>
            <a:spLocks noChangeShapeType="1"/>
          </p:cNvSpPr>
          <p:nvPr/>
        </p:nvSpPr>
        <p:spPr bwMode="auto">
          <a:xfrm flipV="1">
            <a:off x="2133600" y="5791200"/>
            <a:ext cx="1219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1"/>
          <p:cNvSpPr txBox="1">
            <a:spLocks noChangeArrowheads="1"/>
          </p:cNvSpPr>
          <p:nvPr/>
        </p:nvSpPr>
        <p:spPr bwMode="auto">
          <a:xfrm>
            <a:off x="381000" y="5791200"/>
            <a:ext cx="1981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IMPULSE RESPONSE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2214563" y="2244725"/>
          <a:ext cx="5175250" cy="668338"/>
        </p:xfrm>
        <a:graphic>
          <a:graphicData uri="http://schemas.openxmlformats.org/presentationml/2006/ole">
            <p:oleObj spid="_x0000_s13317" name="Equation" r:id="rId6" imgW="1574640" imgH="203040" progId="Equation.3">
              <p:embed/>
            </p:oleObj>
          </a:graphicData>
        </a:graphic>
      </p:graphicFrame>
      <p:sp>
        <p:nvSpPr>
          <p:cNvPr id="13329" name="Text Box 14"/>
          <p:cNvSpPr txBox="1">
            <a:spLocks noChangeArrowheads="1"/>
          </p:cNvSpPr>
          <p:nvPr/>
        </p:nvSpPr>
        <p:spPr bwMode="auto">
          <a:xfrm>
            <a:off x="3352800" y="6172200"/>
            <a:ext cx="2438400" cy="4619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LTI SYSTEM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720975" y="3290888"/>
          <a:ext cx="3756025" cy="752475"/>
        </p:xfrm>
        <a:graphic>
          <a:graphicData uri="http://schemas.openxmlformats.org/presentationml/2006/ole">
            <p:oleObj spid="_x0000_s13318" name="Equation" r:id="rId7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2077CD-87AC-41F6-8B01-FCD578169B2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 IMPULSE RESPONSE</a:t>
            </a:r>
          </a:p>
        </p:txBody>
      </p:sp>
      <p:pic>
        <p:nvPicPr>
          <p:cNvPr id="452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400" y="3048000"/>
            <a:ext cx="88646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3" name="Freeform 5"/>
          <p:cNvSpPr>
            <a:spLocks/>
          </p:cNvSpPr>
          <p:nvPr/>
        </p:nvSpPr>
        <p:spPr bwMode="auto">
          <a:xfrm>
            <a:off x="4043363" y="2368550"/>
            <a:ext cx="2324100" cy="2105025"/>
          </a:xfrm>
          <a:custGeom>
            <a:avLst/>
            <a:gdLst>
              <a:gd name="T0" fmla="*/ 2147483647 w 1464"/>
              <a:gd name="T1" fmla="*/ 0 h 1215"/>
              <a:gd name="T2" fmla="*/ 2147483647 w 1464"/>
              <a:gd name="T3" fmla="*/ 2147483647 h 1215"/>
              <a:gd name="T4" fmla="*/ 2147483647 w 1464"/>
              <a:gd name="T5" fmla="*/ 2147483647 h 1215"/>
              <a:gd name="T6" fmla="*/ 0 w 1464"/>
              <a:gd name="T7" fmla="*/ 2147483647 h 1215"/>
              <a:gd name="T8" fmla="*/ 0 60000 65536"/>
              <a:gd name="T9" fmla="*/ 0 60000 65536"/>
              <a:gd name="T10" fmla="*/ 0 60000 65536"/>
              <a:gd name="T11" fmla="*/ 0 60000 65536"/>
              <a:gd name="T12" fmla="*/ 0 w 1464"/>
              <a:gd name="T13" fmla="*/ 0 h 1215"/>
              <a:gd name="T14" fmla="*/ 1464 w 1464"/>
              <a:gd name="T15" fmla="*/ 1215 h 1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4" h="1215">
                <a:moveTo>
                  <a:pt x="1464" y="0"/>
                </a:moveTo>
                <a:cubicBezTo>
                  <a:pt x="1416" y="46"/>
                  <a:pt x="1338" y="194"/>
                  <a:pt x="1173" y="278"/>
                </a:cubicBezTo>
                <a:cubicBezTo>
                  <a:pt x="1008" y="362"/>
                  <a:pt x="668" y="351"/>
                  <a:pt x="472" y="507"/>
                </a:cubicBezTo>
                <a:cubicBezTo>
                  <a:pt x="276" y="663"/>
                  <a:pt x="98" y="1068"/>
                  <a:pt x="0" y="12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5108575" y="3665538"/>
            <a:ext cx="3730625" cy="8302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At every index increment, only 80% of value retained</a:t>
            </a:r>
          </a:p>
        </p:txBody>
      </p:sp>
      <p:sp>
        <p:nvSpPr>
          <p:cNvPr id="47114" name="Freeform 7"/>
          <p:cNvSpPr>
            <a:spLocks/>
          </p:cNvSpPr>
          <p:nvPr/>
        </p:nvSpPr>
        <p:spPr bwMode="auto">
          <a:xfrm>
            <a:off x="6742113" y="2435225"/>
            <a:ext cx="1001712" cy="1398588"/>
          </a:xfrm>
          <a:custGeom>
            <a:avLst/>
            <a:gdLst>
              <a:gd name="T0" fmla="*/ 0 w 631"/>
              <a:gd name="T1" fmla="*/ 0 h 881"/>
              <a:gd name="T2" fmla="*/ 2147483647 w 631"/>
              <a:gd name="T3" fmla="*/ 2147483647 h 881"/>
              <a:gd name="T4" fmla="*/ 2147483647 w 631"/>
              <a:gd name="T5" fmla="*/ 2147483647 h 881"/>
              <a:gd name="T6" fmla="*/ 2147483647 w 631"/>
              <a:gd name="T7" fmla="*/ 2147483647 h 881"/>
              <a:gd name="T8" fmla="*/ 2147483647 w 631"/>
              <a:gd name="T9" fmla="*/ 2147483647 h 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1"/>
              <a:gd name="T16" fmla="*/ 0 h 881"/>
              <a:gd name="T17" fmla="*/ 631 w 631"/>
              <a:gd name="T18" fmla="*/ 881 h 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1" h="881">
                <a:moveTo>
                  <a:pt x="0" y="0"/>
                </a:moveTo>
                <a:cubicBezTo>
                  <a:pt x="8" y="55"/>
                  <a:pt x="16" y="111"/>
                  <a:pt x="90" y="173"/>
                </a:cubicBezTo>
                <a:cubicBezTo>
                  <a:pt x="164" y="235"/>
                  <a:pt x="357" y="305"/>
                  <a:pt x="444" y="374"/>
                </a:cubicBezTo>
                <a:cubicBezTo>
                  <a:pt x="531" y="443"/>
                  <a:pt x="591" y="506"/>
                  <a:pt x="611" y="590"/>
                </a:cubicBezTo>
                <a:cubicBezTo>
                  <a:pt x="631" y="674"/>
                  <a:pt x="596" y="777"/>
                  <a:pt x="562" y="8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246188" y="1643063"/>
          <a:ext cx="7040562" cy="863600"/>
        </p:xfrm>
        <a:graphic>
          <a:graphicData uri="http://schemas.openxmlformats.org/presentationml/2006/ole">
            <p:oleObj spid="_x0000_s14338" name="Equation" r:id="rId5" imgW="1968480" imgH="241200" progId="Equation.3">
              <p:embed/>
            </p:oleObj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07975" y="3106738"/>
            <a:ext cx="258763" cy="176371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284163" y="29829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nimBg="1"/>
      <p:bldP spid="47113" grpId="0" animBg="1"/>
      <p:bldP spid="471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562E2-BF07-4049-9E9F-DAB77B2A25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Infinite-Length Signal:  h[n]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543050"/>
            <a:ext cx="8178800" cy="4171950"/>
          </a:xfrm>
        </p:spPr>
        <p:txBody>
          <a:bodyPr/>
          <a:lstStyle/>
          <a:p>
            <a:r>
              <a:rPr lang="en-US" sz="2800" smtClean="0"/>
              <a:t>POLYNOMIAL Representation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SIMPLIFY the SUMMATION in IIR</a:t>
            </a:r>
          </a:p>
        </p:txBody>
      </p:sp>
      <p:sp>
        <p:nvSpPr>
          <p:cNvPr id="15369" name="Line 5"/>
          <p:cNvSpPr>
            <a:spLocks noChangeShapeType="1"/>
          </p:cNvSpPr>
          <p:nvPr/>
        </p:nvSpPr>
        <p:spPr bwMode="auto">
          <a:xfrm flipH="1" flipV="1">
            <a:off x="4572000" y="2819400"/>
            <a:ext cx="1524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6"/>
          <p:cNvSpPr txBox="1">
            <a:spLocks noChangeArrowheads="1"/>
          </p:cNvSpPr>
          <p:nvPr/>
        </p:nvSpPr>
        <p:spPr bwMode="auto">
          <a:xfrm>
            <a:off x="6096000" y="2717800"/>
            <a:ext cx="1757363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APPLIES to</a:t>
            </a:r>
          </a:p>
          <a:p>
            <a:r>
              <a:rPr lang="en-US" sz="2000" b="1">
                <a:latin typeface="Arial" charset="0"/>
              </a:rPr>
              <a:t>Any SIGNAL</a:t>
            </a:r>
            <a:endParaRPr lang="en-US">
              <a:latin typeface="Arial" charset="0"/>
            </a:endParaRPr>
          </a:p>
        </p:txBody>
      </p:sp>
      <p:graphicFrame>
        <p:nvGraphicFramePr>
          <p:cNvPr id="453639" name="Object 2"/>
          <p:cNvGraphicFramePr>
            <a:graphicFrameLocks noChangeAspect="1"/>
          </p:cNvGraphicFramePr>
          <p:nvPr/>
        </p:nvGraphicFramePr>
        <p:xfrm>
          <a:off x="555625" y="4514850"/>
          <a:ext cx="7739063" cy="1400175"/>
        </p:xfrm>
        <a:graphic>
          <a:graphicData uri="http://schemas.openxmlformats.org/presentationml/2006/ole">
            <p:oleObj spid="_x0000_s15362" name="Equation" r:id="rId4" imgW="2387520" imgH="4316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12800" y="2105025"/>
          <a:ext cx="3787775" cy="1401763"/>
        </p:xfrm>
        <a:graphic>
          <a:graphicData uri="http://schemas.openxmlformats.org/presentationml/2006/ole">
            <p:oleObj spid="_x0000_s15363" name="Equation" r:id="rId5" imgW="11682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A7461-67B4-4AD9-A751-F99B7E3B066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Derivation of H(z)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600200"/>
            <a:ext cx="8178800" cy="4171950"/>
          </a:xfrm>
        </p:spPr>
        <p:txBody>
          <a:bodyPr/>
          <a:lstStyle/>
          <a:p>
            <a:r>
              <a:rPr lang="en-US" smtClean="0"/>
              <a:t>Recall Sum of Geometric Sequence:</a:t>
            </a:r>
          </a:p>
          <a:p>
            <a:endParaRPr lang="en-US" smtClean="0"/>
          </a:p>
          <a:p>
            <a:r>
              <a:rPr lang="en-US" smtClean="0"/>
              <a:t>Yields a COMPACT FORM</a:t>
            </a:r>
          </a:p>
        </p:txBody>
      </p:sp>
      <p:graphicFrame>
        <p:nvGraphicFramePr>
          <p:cNvPr id="454661" name="Object 2"/>
          <p:cNvGraphicFramePr>
            <a:graphicFrameLocks noChangeAspect="1"/>
          </p:cNvGraphicFramePr>
          <p:nvPr/>
        </p:nvGraphicFramePr>
        <p:xfrm>
          <a:off x="1219200" y="3484563"/>
          <a:ext cx="6710363" cy="2882900"/>
        </p:xfrm>
        <a:graphic>
          <a:graphicData uri="http://schemas.openxmlformats.org/presentationml/2006/ole">
            <p:oleObj spid="_x0000_s16386" name="Equation" r:id="rId4" imgW="2070000" imgH="88884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916738" y="2195513"/>
          <a:ext cx="2111375" cy="1139825"/>
        </p:xfrm>
        <a:graphic>
          <a:graphicData uri="http://schemas.openxmlformats.org/presentationml/2006/ole">
            <p:oleObj spid="_x0000_s16387" name="Equation" r:id="rId5" imgW="7999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C2C6-FE0D-49FB-855D-B3E915A9BF3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H(z) = z-Transform{ h[n] }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b="1" smtClean="0"/>
              <a:t>FIRST-ORDER</a:t>
            </a:r>
            <a:r>
              <a:rPr lang="en-US" smtClean="0"/>
              <a:t> IIR FILTER:</a:t>
            </a:r>
          </a:p>
        </p:txBody>
      </p:sp>
      <p:graphicFrame>
        <p:nvGraphicFramePr>
          <p:cNvPr id="455686" name="Object 2"/>
          <p:cNvGraphicFramePr>
            <a:graphicFrameLocks noChangeAspect="1"/>
          </p:cNvGraphicFramePr>
          <p:nvPr/>
        </p:nvGraphicFramePr>
        <p:xfrm>
          <a:off x="514350" y="3406775"/>
          <a:ext cx="4287838" cy="915988"/>
        </p:xfrm>
        <a:graphic>
          <a:graphicData uri="http://schemas.openxmlformats.org/presentationml/2006/ole">
            <p:oleObj spid="_x0000_s17410" name="Equation" r:id="rId4" imgW="1130040" imgH="241200" progId="Equation.3">
              <p:embed/>
            </p:oleObj>
          </a:graphicData>
        </a:graphic>
      </p:graphicFrame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5299075" y="3389313"/>
            <a:ext cx="36925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latin typeface="Calibri" pitchFamily="34" charset="0"/>
              </a:rPr>
              <a:t>The impulse response is </a:t>
            </a:r>
            <a:r>
              <a:rPr lang="en-US" sz="2800" b="1" i="1" u="sng">
                <a:latin typeface="Calibri" pitchFamily="34" charset="0"/>
              </a:rPr>
              <a:t>infinitely</a:t>
            </a:r>
            <a:r>
              <a:rPr lang="en-US" sz="2800" i="1">
                <a:latin typeface="Calibri" pitchFamily="34" charset="0"/>
              </a:rPr>
              <a:t> long.</a:t>
            </a:r>
          </a:p>
          <a:p>
            <a:r>
              <a:rPr lang="en-US" sz="2800" i="1">
                <a:latin typeface="Calibri" pitchFamily="34" charset="0"/>
              </a:rPr>
              <a:t>But, the filter is specified by only a few coefficients –</a:t>
            </a:r>
          </a:p>
          <a:p>
            <a:r>
              <a:rPr lang="en-US" sz="2800" i="1">
                <a:latin typeface="Calibri" pitchFamily="34" charset="0"/>
              </a:rPr>
              <a:t>The </a:t>
            </a:r>
            <a:r>
              <a:rPr lang="en-US" sz="2800" b="1" i="1">
                <a:latin typeface="Calibri" pitchFamily="34" charset="0"/>
              </a:rPr>
              <a:t>order</a:t>
            </a:r>
            <a:r>
              <a:rPr lang="en-US" sz="2800" i="1">
                <a:latin typeface="Calibri" pitchFamily="34" charset="0"/>
              </a:rPr>
              <a:t> is </a:t>
            </a:r>
            <a:r>
              <a:rPr lang="en-US" sz="2800" b="1" i="1" u="sng">
                <a:latin typeface="Calibri" pitchFamily="34" charset="0"/>
              </a:rPr>
              <a:t>finite</a:t>
            </a:r>
            <a:r>
              <a:rPr lang="en-US" sz="2800" i="1">
                <a:latin typeface="Calibri" pitchFamily="34" charset="0"/>
              </a:rPr>
              <a:t>.</a:t>
            </a:r>
          </a:p>
        </p:txBody>
      </p:sp>
      <p:graphicFrame>
        <p:nvGraphicFramePr>
          <p:cNvPr id="455688" name="Object 3"/>
          <p:cNvGraphicFramePr>
            <a:graphicFrameLocks noChangeAspect="1"/>
          </p:cNvGraphicFramePr>
          <p:nvPr/>
        </p:nvGraphicFramePr>
        <p:xfrm>
          <a:off x="862013" y="4543425"/>
          <a:ext cx="3333750" cy="1398588"/>
        </p:xfrm>
        <a:graphic>
          <a:graphicData uri="http://schemas.openxmlformats.org/presentationml/2006/ole">
            <p:oleObj spid="_x0000_s17411" name="Equation" r:id="rId5" imgW="1028520" imgH="43164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014538" y="2189163"/>
          <a:ext cx="5876925" cy="868362"/>
        </p:xfrm>
        <a:graphic>
          <a:graphicData uri="http://schemas.openxmlformats.org/presentationml/2006/ole">
            <p:oleObj spid="_x0000_s17412" name="Equation" r:id="rId6" imgW="1549080" imgH="228600" progId="Equation.3">
              <p:embed/>
            </p:oleObj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" y="3200400"/>
            <a:ext cx="4689475" cy="2971800"/>
          </a:xfrm>
          <a:prstGeom prst="rect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4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4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A8EDA-A5F6-497B-8854-79C3DB25E1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" y="228600"/>
            <a:ext cx="8991600" cy="923925"/>
          </a:xfrm>
        </p:spPr>
        <p:txBody>
          <a:bodyPr/>
          <a:lstStyle/>
          <a:p>
            <a:r>
              <a:rPr lang="en-US" smtClean="0"/>
              <a:t>Find H(z) from DE via </a:t>
            </a:r>
            <a:r>
              <a:rPr lang="en-US" u="sng" smtClean="0"/>
              <a:t>ALGEBRA</a:t>
            </a:r>
          </a:p>
        </p:txBody>
      </p:sp>
      <p:graphicFrame>
        <p:nvGraphicFramePr>
          <p:cNvPr id="579599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365250" y="2882900"/>
          <a:ext cx="6364288" cy="666750"/>
        </p:xfrm>
        <a:graphic>
          <a:graphicData uri="http://schemas.openxmlformats.org/presentationml/2006/ole">
            <p:oleObj spid="_x0000_s18434" name="Equation" r:id="rId3" imgW="2184120" imgH="228600" progId="Equation.3">
              <p:embed/>
            </p:oleObj>
          </a:graphicData>
        </a:graphic>
      </p:graphicFrame>
      <p:graphicFrame>
        <p:nvGraphicFramePr>
          <p:cNvPr id="57960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5557838" y="2436813"/>
          <a:ext cx="3030537" cy="531812"/>
        </p:xfrm>
        <a:graphic>
          <a:graphicData uri="http://schemas.openxmlformats.org/presentationml/2006/ole">
            <p:oleObj spid="_x0000_s18435" name="Equation" r:id="rId4" imgW="1231560" imgH="21564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97001" y="3478213"/>
            <a:ext cx="5487988" cy="1009650"/>
            <a:chOff x="880" y="2191"/>
            <a:chExt cx="3457" cy="636"/>
          </a:xfrm>
        </p:grpSpPr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880" y="2369"/>
            <a:ext cx="3260" cy="458"/>
          </p:xfrm>
          <a:graphic>
            <a:graphicData uri="http://schemas.openxmlformats.org/presentationml/2006/ole">
              <p:oleObj spid="_x0000_s18439" name="Equation" r:id="rId5" imgW="1612800" imgH="241200" progId="Equation.3">
                <p:embed/>
              </p:oleObj>
            </a:graphicData>
          </a:graphic>
        </p:graphicFrame>
        <p:sp>
          <p:nvSpPr>
            <p:cNvPr id="18445" name="Freeform 21"/>
            <p:cNvSpPr>
              <a:spLocks/>
            </p:cNvSpPr>
            <p:nvPr/>
          </p:nvSpPr>
          <p:spPr bwMode="auto">
            <a:xfrm>
              <a:off x="1173" y="2225"/>
              <a:ext cx="41" cy="195"/>
            </a:xfrm>
            <a:custGeom>
              <a:avLst/>
              <a:gdLst>
                <a:gd name="T0" fmla="*/ 41 w 41"/>
                <a:gd name="T1" fmla="*/ 0 h 195"/>
                <a:gd name="T2" fmla="*/ 0 w 41"/>
                <a:gd name="T3" fmla="*/ 195 h 195"/>
                <a:gd name="T4" fmla="*/ 0 60000 65536"/>
                <a:gd name="T5" fmla="*/ 0 60000 65536"/>
                <a:gd name="T6" fmla="*/ 0 w 41"/>
                <a:gd name="T7" fmla="*/ 0 h 195"/>
                <a:gd name="T8" fmla="*/ 41 w 41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195">
                  <a:moveTo>
                    <a:pt x="41" y="0"/>
                  </a:moveTo>
                  <a:cubicBezTo>
                    <a:pt x="24" y="82"/>
                    <a:pt x="8" y="165"/>
                    <a:pt x="0" y="1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Freeform 22"/>
            <p:cNvSpPr>
              <a:spLocks/>
            </p:cNvSpPr>
            <p:nvPr/>
          </p:nvSpPr>
          <p:spPr bwMode="auto">
            <a:xfrm>
              <a:off x="2471" y="2225"/>
              <a:ext cx="131" cy="195"/>
            </a:xfrm>
            <a:custGeom>
              <a:avLst/>
              <a:gdLst>
                <a:gd name="T0" fmla="*/ 131 w 131"/>
                <a:gd name="T1" fmla="*/ 0 h 195"/>
                <a:gd name="T2" fmla="*/ 0 w 131"/>
                <a:gd name="T3" fmla="*/ 195 h 195"/>
                <a:gd name="T4" fmla="*/ 0 60000 65536"/>
                <a:gd name="T5" fmla="*/ 0 60000 65536"/>
                <a:gd name="T6" fmla="*/ 0 w 131"/>
                <a:gd name="T7" fmla="*/ 0 h 195"/>
                <a:gd name="T8" fmla="*/ 131 w 131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195">
                  <a:moveTo>
                    <a:pt x="131" y="0"/>
                  </a:moveTo>
                  <a:cubicBezTo>
                    <a:pt x="77" y="83"/>
                    <a:pt x="23" y="166"/>
                    <a:pt x="0" y="1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Freeform 23"/>
            <p:cNvSpPr>
              <a:spLocks/>
            </p:cNvSpPr>
            <p:nvPr/>
          </p:nvSpPr>
          <p:spPr bwMode="auto">
            <a:xfrm>
              <a:off x="3897" y="2191"/>
              <a:ext cx="440" cy="257"/>
            </a:xfrm>
            <a:custGeom>
              <a:avLst/>
              <a:gdLst>
                <a:gd name="T0" fmla="*/ 440 w 440"/>
                <a:gd name="T1" fmla="*/ 0 h 257"/>
                <a:gd name="T2" fmla="*/ 364 w 440"/>
                <a:gd name="T3" fmla="*/ 76 h 257"/>
                <a:gd name="T4" fmla="*/ 190 w 440"/>
                <a:gd name="T5" fmla="*/ 132 h 257"/>
                <a:gd name="T6" fmla="*/ 31 w 440"/>
                <a:gd name="T7" fmla="*/ 222 h 257"/>
                <a:gd name="T8" fmla="*/ 3 w 440"/>
                <a:gd name="T9" fmla="*/ 257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257"/>
                <a:gd name="T17" fmla="*/ 440 w 44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257">
                  <a:moveTo>
                    <a:pt x="440" y="0"/>
                  </a:moveTo>
                  <a:cubicBezTo>
                    <a:pt x="423" y="27"/>
                    <a:pt x="406" y="54"/>
                    <a:pt x="364" y="76"/>
                  </a:cubicBezTo>
                  <a:cubicBezTo>
                    <a:pt x="322" y="98"/>
                    <a:pt x="245" y="108"/>
                    <a:pt x="190" y="132"/>
                  </a:cubicBezTo>
                  <a:cubicBezTo>
                    <a:pt x="135" y="156"/>
                    <a:pt x="62" y="201"/>
                    <a:pt x="31" y="222"/>
                  </a:cubicBezTo>
                  <a:cubicBezTo>
                    <a:pt x="0" y="243"/>
                    <a:pt x="1" y="250"/>
                    <a:pt x="3" y="25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79608" name="Object 4"/>
          <p:cNvGraphicFramePr>
            <a:graphicFrameLocks noChangeAspect="1"/>
          </p:cNvGraphicFramePr>
          <p:nvPr/>
        </p:nvGraphicFramePr>
        <p:xfrm>
          <a:off x="720725" y="4408488"/>
          <a:ext cx="7870825" cy="674687"/>
        </p:xfrm>
        <a:graphic>
          <a:graphicData uri="http://schemas.openxmlformats.org/presentationml/2006/ole">
            <p:oleObj spid="_x0000_s18436" name="Equation" r:id="rId6" imgW="2641320" imgH="241200" progId="Equation.3">
              <p:embed/>
            </p:oleObj>
          </a:graphicData>
        </a:graphic>
      </p:graphicFrame>
      <p:graphicFrame>
        <p:nvGraphicFramePr>
          <p:cNvPr id="579609" name="Object 5"/>
          <p:cNvGraphicFramePr>
            <a:graphicFrameLocks noChangeAspect="1"/>
          </p:cNvGraphicFramePr>
          <p:nvPr/>
        </p:nvGraphicFramePr>
        <p:xfrm>
          <a:off x="2073275" y="5072062"/>
          <a:ext cx="4692650" cy="1328738"/>
        </p:xfrm>
        <a:graphic>
          <a:graphicData uri="http://schemas.openxmlformats.org/presentationml/2006/ole">
            <p:oleObj spid="_x0000_s18437" name="Equation" r:id="rId7" imgW="1523880" imgH="43164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54200" y="1592263"/>
          <a:ext cx="5878513" cy="866775"/>
        </p:xfrm>
        <a:graphic>
          <a:graphicData uri="http://schemas.openxmlformats.org/presentationml/2006/ole">
            <p:oleObj spid="_x0000_s18438" name="Equation" r:id="rId8" imgW="1549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D500E-F2B1-482B-8A4E-B220DA3F7BA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z-Transform{ h[n] }</a:t>
            </a:r>
          </a:p>
        </p:txBody>
      </p:sp>
      <p:sp>
        <p:nvSpPr>
          <p:cNvPr id="19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ANOTHER FIRST-ORDER IIR FILTER:</a:t>
            </a:r>
          </a:p>
        </p:txBody>
      </p:sp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609600" y="3298825"/>
          <a:ext cx="7704138" cy="841957"/>
        </p:xfrm>
        <a:graphic>
          <a:graphicData uri="http://schemas.openxmlformats.org/presentationml/2006/ole">
            <p:oleObj spid="_x0000_s19458" name="Equation" r:id="rId3" imgW="2209680" imgH="241200" progId="Equation.3">
              <p:embed/>
            </p:oleObj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5105400" y="4191000"/>
          <a:ext cx="1817688" cy="568325"/>
        </p:xfrm>
        <a:graphic>
          <a:graphicData uri="http://schemas.openxmlformats.org/presentationml/2006/ole">
            <p:oleObj spid="_x0000_s19459" name="Equation" r:id="rId4" imgW="774360" imgH="2412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09600" y="2357438"/>
          <a:ext cx="8094662" cy="827385"/>
        </p:xfrm>
        <a:graphic>
          <a:graphicData uri="http://schemas.openxmlformats.org/presentationml/2006/ole">
            <p:oleObj spid="_x0000_s19460" name="Equation" r:id="rId5" imgW="2234880" imgH="2286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3399" y="4852203"/>
          <a:ext cx="8112125" cy="1558122"/>
        </p:xfrm>
        <a:graphic>
          <a:graphicData uri="http://schemas.openxmlformats.org/presentationml/2006/ole">
            <p:oleObj spid="_x0000_s19461" name="Equation" r:id="rId6" imgW="2387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B308D-2629-481E-9CD3-9398135D9E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10, Sects. 10-1, </a:t>
            </a:r>
            <a:r>
              <a:rPr lang="en-US" dirty="0" smtClean="0"/>
              <a:t>10-2, </a:t>
            </a:r>
            <a:r>
              <a:rPr lang="en-US" dirty="0" smtClean="0"/>
              <a:t>&amp; 10-3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Optional: </a:t>
            </a:r>
            <a:r>
              <a:rPr lang="en-US" dirty="0" smtClean="0"/>
              <a:t>Ch. 10, </a:t>
            </a:r>
            <a:r>
              <a:rPr lang="en-US" dirty="0" smtClean="0"/>
              <a:t>Sect </a:t>
            </a:r>
            <a:r>
              <a:rPr lang="en-US" dirty="0" smtClean="0"/>
              <a:t>10-4</a:t>
            </a:r>
          </a:p>
          <a:p>
            <a:pPr lvl="2"/>
            <a:r>
              <a:rPr lang="en-US" dirty="0" smtClean="0"/>
              <a:t>FILTER STRUCTURES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F8411-0637-4605-BBEF-E4829E4D1C6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RESPONSE: x[n]=u[n]</a:t>
            </a:r>
          </a:p>
        </p:txBody>
      </p:sp>
      <p:pic>
        <p:nvPicPr>
          <p:cNvPr id="20487" name="Picture 7" descr="step-response-table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153400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5781675" y="2555875"/>
          <a:ext cx="3175000" cy="558800"/>
        </p:xfrm>
        <a:graphic>
          <a:graphicData uri="http://schemas.openxmlformats.org/presentationml/2006/ole">
            <p:oleObj spid="_x0000_s20482" name="Equation" r:id="rId4" imgW="1155600" imgH="203040" progId="Equation.3">
              <p:embed/>
            </p:oleObj>
          </a:graphicData>
        </a:graphic>
      </p:graphicFrame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191000" y="4495800"/>
            <a:ext cx="685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5562600" y="4343400"/>
            <a:ext cx="9906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D1D13-C82A-4EC2-B8E3-580F107DE36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 STEP RESPONSE</a:t>
            </a:r>
          </a:p>
        </p:txBody>
      </p:sp>
      <p:pic>
        <p:nvPicPr>
          <p:cNvPr id="44038" name="Picture 3" descr="step-response.gif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676400"/>
            <a:ext cx="8877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4" descr="step-response-formula.gif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953000"/>
            <a:ext cx="90678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5" descr="geometric-sum.gif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300" y="3352800"/>
            <a:ext cx="4711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Line 6"/>
          <p:cNvSpPr>
            <a:spLocks noChangeShapeType="1"/>
          </p:cNvSpPr>
          <p:nvPr/>
        </p:nvSpPr>
        <p:spPr bwMode="auto">
          <a:xfrm flipH="1">
            <a:off x="3581400" y="2743200"/>
            <a:ext cx="40386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Freeform 8"/>
          <p:cNvSpPr>
            <a:spLocks/>
          </p:cNvSpPr>
          <p:nvPr/>
        </p:nvSpPr>
        <p:spPr bwMode="auto">
          <a:xfrm>
            <a:off x="3657600" y="4038600"/>
            <a:ext cx="2654300" cy="1447800"/>
          </a:xfrm>
          <a:custGeom>
            <a:avLst/>
            <a:gdLst>
              <a:gd name="T0" fmla="*/ 2147483647 w 1672"/>
              <a:gd name="T1" fmla="*/ 0 h 912"/>
              <a:gd name="T2" fmla="*/ 2147483647 w 1672"/>
              <a:gd name="T3" fmla="*/ 2147483647 h 912"/>
              <a:gd name="T4" fmla="*/ 2147483647 w 1672"/>
              <a:gd name="T5" fmla="*/ 2147483647 h 912"/>
              <a:gd name="T6" fmla="*/ 0 w 1672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912"/>
              <a:gd name="T14" fmla="*/ 1672 w 167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912">
                <a:moveTo>
                  <a:pt x="1440" y="0"/>
                </a:moveTo>
                <a:cubicBezTo>
                  <a:pt x="1556" y="151"/>
                  <a:pt x="1672" y="303"/>
                  <a:pt x="1584" y="432"/>
                </a:cubicBezTo>
                <a:cubicBezTo>
                  <a:pt x="1495" y="560"/>
                  <a:pt x="1175" y="688"/>
                  <a:pt x="912" y="768"/>
                </a:cubicBezTo>
                <a:cubicBezTo>
                  <a:pt x="648" y="847"/>
                  <a:pt x="324" y="879"/>
                  <a:pt x="0" y="9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47BAE-C254-4400-9DD5-B441292A2C6D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21511" name="Picture 2" descr="step_esample.gif                                               0000DC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6925"/>
            <a:ext cx="7315200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 STEP RESPONSE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5867400" y="762000"/>
          <a:ext cx="2164773" cy="381000"/>
        </p:xfrm>
        <a:graphic>
          <a:graphicData uri="http://schemas.openxmlformats.org/presentationml/2006/ole">
            <p:oleObj spid="_x0000_s21508" name="Equation" r:id="rId4" imgW="1155600" imgH="203040" progId="Equation.3">
              <p:embed/>
            </p:oleObj>
          </a:graphicData>
        </a:graphic>
      </p:graphicFrame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381000" y="3770003"/>
          <a:ext cx="3259138" cy="420997"/>
        </p:xfrm>
        <a:graphic>
          <a:graphicData uri="http://schemas.openxmlformats.org/presentationml/2006/ole">
            <p:oleObj spid="_x0000_s21509" name="Equation" r:id="rId5" imgW="1574640" imgH="203040" progId="Equation.3">
              <p:embed/>
            </p:oleObj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5562600" y="3733800"/>
          <a:ext cx="3048000" cy="473075"/>
        </p:xfrm>
        <a:graphic>
          <a:graphicData uri="http://schemas.openxmlformats.org/presentationml/2006/ole">
            <p:oleObj spid="_x0000_s21511" name="Equation" r:id="rId6" imgW="14731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34F05-C3DE-4EF5-B3CA-EC6C6365D0B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z-Transform{ h[n] }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FIRST-ORDER CASE:</a:t>
            </a:r>
          </a:p>
        </p:txBody>
      </p:sp>
      <p:pic>
        <p:nvPicPr>
          <p:cNvPr id="26633" name="Picture 4" descr="&#10;Hz-for-an.gif                                                  0000975C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09900"/>
            <a:ext cx="84201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5791200" y="2438400"/>
          <a:ext cx="2772471" cy="746125"/>
        </p:xfrm>
        <a:graphic>
          <a:graphicData uri="http://schemas.openxmlformats.org/presentationml/2006/ole">
            <p:oleObj spid="_x0000_s71682" name="Equation" r:id="rId4" imgW="850680" imgH="228600" progId="Equation.3">
              <p:embed/>
            </p:oleObj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5791200" y="1752600"/>
          <a:ext cx="2074863" cy="594039"/>
        </p:xfrm>
        <a:graphic>
          <a:graphicData uri="http://schemas.openxmlformats.org/presentationml/2006/ole">
            <p:oleObj spid="_x0000_s71683" name="Equation" r:id="rId5" imgW="7999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altLang="en-US" smtClean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A5810-1B5B-46E7-843F-8B147BBF46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altLang="en-US" smtClean="0"/>
              <a:t>IIR: Infinite-Length Impulse Response</a:t>
            </a:r>
          </a:p>
          <a:p>
            <a:r>
              <a:rPr lang="en-US" altLang="en-US" smtClean="0"/>
              <a:t>SYSTEM FUNCTION: </a:t>
            </a:r>
            <a:r>
              <a:rPr lang="en-US" altLang="en-US" b="1" i="1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H</a:t>
            </a:r>
            <a:r>
              <a:rPr lang="en-US" altLang="en-US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en-US" b="1" i="1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z</a:t>
            </a:r>
            <a:r>
              <a:rPr lang="en-US" altLang="en-US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)</a:t>
            </a:r>
            <a:endParaRPr lang="en-US" altLang="en-US" smtClean="0">
              <a:latin typeface="Times New Roman" charset="0"/>
              <a:cs typeface="Times New Roman" charset="0"/>
            </a:endParaRPr>
          </a:p>
          <a:p>
            <a:r>
              <a:rPr lang="en-US" altLang="en-US" b="1" u="sng" smtClean="0"/>
              <a:t>FEEDBACK</a:t>
            </a:r>
            <a:r>
              <a:rPr lang="en-US" altLang="en-US" smtClean="0"/>
              <a:t> Difference Equations</a:t>
            </a:r>
          </a:p>
          <a:p>
            <a:pPr lvl="4"/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THREE-DOMAIN APPROACH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109788" y="4673600"/>
          <a:ext cx="5991225" cy="906463"/>
        </p:xfrm>
        <a:graphic>
          <a:graphicData uri="http://schemas.openxmlformats.org/presentationml/2006/ole">
            <p:oleObj spid="_x0000_s1026" name="Equation" r:id="rId3" imgW="1511280" imgH="228600" progId="Equation.3">
              <p:embed/>
            </p:oleObj>
          </a:graphicData>
        </a:graphic>
      </p:graphicFrame>
      <p:sp>
        <p:nvSpPr>
          <p:cNvPr id="1032" name="AutoShape 6"/>
          <p:cNvSpPr>
            <a:spLocks noChangeArrowheads="1"/>
          </p:cNvSpPr>
          <p:nvPr/>
        </p:nvSpPr>
        <p:spPr bwMode="auto">
          <a:xfrm>
            <a:off x="2743200" y="5408613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AutoShape 7"/>
          <p:cNvSpPr>
            <a:spLocks noChangeArrowheads="1"/>
          </p:cNvSpPr>
          <p:nvPr/>
        </p:nvSpPr>
        <p:spPr bwMode="auto">
          <a:xfrm>
            <a:off x="7391400" y="510381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AutoShape 8"/>
          <p:cNvSpPr>
            <a:spLocks noChangeArrowheads="1"/>
          </p:cNvSpPr>
          <p:nvPr/>
        </p:nvSpPr>
        <p:spPr bwMode="auto">
          <a:xfrm>
            <a:off x="4876800" y="5484813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A9A17-5CAC-4451-AB44-344F88C826C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381000" y="16764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3200" dirty="0">
                <a:latin typeface="+mn-lt"/>
              </a:rPr>
              <a:t>INFINITE IMPULSE RESPONSE FILTERS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>
                <a:latin typeface="+mn-lt"/>
              </a:rPr>
              <a:t>Define</a:t>
            </a:r>
            <a:r>
              <a:rPr kumimoji="1" 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kumimoji="1" lang="en-US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IIR</a:t>
            </a:r>
            <a:r>
              <a:rPr kumimoji="1" 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kumimoji="1" lang="en-US" sz="2800" dirty="0">
                <a:latin typeface="+mn-lt"/>
              </a:rPr>
              <a:t>DIGITAL Filters 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 smtClean="0">
                <a:latin typeface="+mn-lt"/>
              </a:rPr>
              <a:t>Filters with </a:t>
            </a:r>
            <a:r>
              <a:rPr kumimoji="1" lang="en-US" sz="28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FEEDBACK</a:t>
            </a:r>
            <a:endParaRPr kumimoji="1" lang="en-US" sz="2800" dirty="0" smtClean="0">
              <a:latin typeface="+mn-lt"/>
            </a:endParaRP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 smtClean="0">
                <a:latin typeface="+mn-lt"/>
              </a:rPr>
              <a:t>use </a:t>
            </a:r>
            <a:r>
              <a:rPr kumimoji="1" lang="en-US" sz="2800" dirty="0">
                <a:latin typeface="+mn-lt"/>
              </a:rPr>
              <a:t>PREVIOUS </a:t>
            </a:r>
            <a:r>
              <a:rPr kumimoji="1" lang="en-US" sz="2800" dirty="0" smtClean="0">
                <a:latin typeface="+mn-lt"/>
              </a:rPr>
              <a:t>OUTPUTS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Show how to compute the output y[n]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Derive</a:t>
            </a:r>
            <a:r>
              <a:rPr lang="en-US" sz="2800" i="1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Impulse Response h[n]</a:t>
            </a:r>
            <a:endParaRPr lang="en-US" sz="2800" b="1" dirty="0" smtClean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Derive</a:t>
            </a:r>
            <a:r>
              <a:rPr lang="en-US" sz="2800" i="1" dirty="0" smtClean="0">
                <a:latin typeface="+mn-lt"/>
              </a:rPr>
              <a:t> z</a:t>
            </a:r>
            <a:r>
              <a:rPr lang="en-US" sz="2800" dirty="0" smtClean="0">
                <a:latin typeface="+mn-lt"/>
              </a:rPr>
              <a:t>-transform: h[n] </a:t>
            </a:r>
            <a:r>
              <a:rPr lang="en-US" sz="2800" dirty="0" smtClean="0">
                <a:latin typeface="+mn-lt"/>
                <a:sym typeface="Wingdings" pitchFamily="2" charset="2"/>
              </a:rPr>
              <a:t></a:t>
            </a:r>
            <a:r>
              <a:rPr lang="en-US" sz="2800" dirty="0" smtClean="0">
                <a:latin typeface="+mn-lt"/>
              </a:rPr>
              <a:t> H(z)</a:t>
            </a:r>
            <a:endParaRPr lang="en-US" sz="2800" b="1" dirty="0" smtClean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kumimoji="1" 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E35A8-3F7C-4897-937F-50C1BF94A7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2067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2068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2069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2438400"/>
            <a:ext cx="4572000" cy="1524000"/>
            <a:chOff x="1392" y="1536"/>
            <a:chExt cx="2880" cy="960"/>
          </a:xfrm>
        </p:grpSpPr>
        <p:sp>
          <p:nvSpPr>
            <p:cNvPr id="2065" name="Line 8"/>
            <p:cNvSpPr>
              <a:spLocks noChangeShapeType="1"/>
            </p:cNvSpPr>
            <p:nvPr/>
          </p:nvSpPr>
          <p:spPr bwMode="auto">
            <a:xfrm flipH="1">
              <a:off x="1392" y="1536"/>
              <a:ext cx="672" cy="91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Line 9"/>
            <p:cNvSpPr>
              <a:spLocks noChangeShapeType="1"/>
            </p:cNvSpPr>
            <p:nvPr/>
          </p:nvSpPr>
          <p:spPr bwMode="auto">
            <a:xfrm flipH="1" flipV="1">
              <a:off x="3648" y="1728"/>
              <a:ext cx="624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9" name="Group 19"/>
          <p:cNvGrpSpPr>
            <a:grpSpLocks/>
          </p:cNvGrpSpPr>
          <p:nvPr/>
        </p:nvGrpSpPr>
        <p:grpSpPr bwMode="auto">
          <a:xfrm>
            <a:off x="5275263" y="4419599"/>
            <a:ext cx="3552825" cy="1828800"/>
            <a:chOff x="3323" y="2784"/>
            <a:chExt cx="2238" cy="1152"/>
          </a:xfrm>
        </p:grpSpPr>
        <p:sp>
          <p:nvSpPr>
            <p:cNvPr id="2064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2052" name="Object 2"/>
            <p:cNvGraphicFramePr>
              <a:graphicFrameLocks noChangeAspect="1"/>
            </p:cNvGraphicFramePr>
            <p:nvPr/>
          </p:nvGraphicFramePr>
          <p:xfrm>
            <a:off x="3323" y="3154"/>
            <a:ext cx="2233" cy="782"/>
          </p:xfrm>
          <a:graphic>
            <a:graphicData uri="http://schemas.openxmlformats.org/presentationml/2006/ole">
              <p:oleObj spid="_x0000_s2052" name="Equation" r:id="rId3" imgW="1231560" imgH="431640" progId="Equation.3">
                <p:embed/>
              </p:oleObj>
            </a:graphicData>
          </a:graphic>
        </p:graphicFrame>
      </p:grpSp>
      <p:grpSp>
        <p:nvGrpSpPr>
          <p:cNvPr id="2060" name="Group 13"/>
          <p:cNvGrpSpPr>
            <a:grpSpLocks/>
          </p:cNvGrpSpPr>
          <p:nvPr/>
        </p:nvGrpSpPr>
        <p:grpSpPr bwMode="auto">
          <a:xfrm>
            <a:off x="152400" y="4479926"/>
            <a:ext cx="3581400" cy="1808163"/>
            <a:chOff x="96" y="2822"/>
            <a:chExt cx="2256" cy="1139"/>
          </a:xfrm>
        </p:grpSpPr>
        <p:sp>
          <p:nvSpPr>
            <p:cNvPr id="2063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2051" name="Object 1"/>
            <p:cNvGraphicFramePr>
              <a:graphicFrameLocks noChangeAspect="1"/>
            </p:cNvGraphicFramePr>
            <p:nvPr/>
          </p:nvGraphicFramePr>
          <p:xfrm>
            <a:off x="96" y="3179"/>
            <a:ext cx="2256" cy="782"/>
          </p:xfrm>
          <a:graphic>
            <a:graphicData uri="http://schemas.openxmlformats.org/presentationml/2006/ole">
              <p:oleObj spid="_x0000_s2051" name="Equation" r:id="rId4" imgW="1244520" imgH="431640" progId="Equation.3">
                <p:embed/>
              </p:oleObj>
            </a:graphicData>
          </a:graphic>
        </p:graphicFrame>
      </p:grpSp>
      <p:grpSp>
        <p:nvGrpSpPr>
          <p:cNvPr id="2061" name="Group 16"/>
          <p:cNvGrpSpPr>
            <a:grpSpLocks/>
          </p:cNvGrpSpPr>
          <p:nvPr/>
        </p:nvGrpSpPr>
        <p:grpSpPr bwMode="auto">
          <a:xfrm>
            <a:off x="2514600" y="3429000"/>
            <a:ext cx="3962400" cy="1371600"/>
            <a:chOff x="1584" y="2160"/>
            <a:chExt cx="2496" cy="864"/>
          </a:xfrm>
        </p:grpSpPr>
        <p:sp>
          <p:nvSpPr>
            <p:cNvPr id="2062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" name="Object 0"/>
            <p:cNvGraphicFramePr>
              <a:graphicFrameLocks noChangeAspect="1"/>
            </p:cNvGraphicFramePr>
            <p:nvPr/>
          </p:nvGraphicFramePr>
          <p:xfrm>
            <a:off x="2256" y="2160"/>
            <a:ext cx="1056" cy="829"/>
          </p:xfrm>
          <a:graphic>
            <a:graphicData uri="http://schemas.openxmlformats.org/presentationml/2006/ole">
              <p:oleObj spid="_x0000_s2050" name="Equation" r:id="rId5" imgW="2919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C447F-1B43-4F79-A225-931D996E54A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766763" y="3101975"/>
            <a:ext cx="33289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IMPULSE RESPONSE</a:t>
            </a:r>
            <a:endParaRPr lang="en-US"/>
          </a:p>
        </p:txBody>
      </p:sp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971550" y="4273550"/>
            <a:ext cx="31242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SYSTEM FUNCTION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5175" y="4176713"/>
          <a:ext cx="2478088" cy="757237"/>
        </p:xfrm>
        <a:graphic>
          <a:graphicData uri="http://schemas.openxmlformats.org/presentationml/2006/ole">
            <p:oleObj spid="_x0000_s3074" name="Equation" r:id="rId4" imgW="74916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76763" y="1752600"/>
          <a:ext cx="3536950" cy="806450"/>
        </p:xfrm>
        <a:graphic>
          <a:graphicData uri="http://schemas.openxmlformats.org/presentationml/2006/ole">
            <p:oleObj spid="_x0000_s3075" name="Equation" r:id="rId5" imgW="1002960" imgH="228600" progId="Equation.3">
              <p:embed/>
            </p:oleObj>
          </a:graphicData>
        </a:graphic>
      </p:graphicFrame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982663" y="5445125"/>
            <a:ext cx="31130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Frequency Response</a:t>
            </a:r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576763" y="2954338"/>
          <a:ext cx="3536950" cy="806450"/>
        </p:xfrm>
        <a:graphic>
          <a:graphicData uri="http://schemas.openxmlformats.org/presentationml/2006/ole">
            <p:oleObj spid="_x0000_s3076" name="Equation" r:id="rId6" imgW="100296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637088" y="5372100"/>
          <a:ext cx="3233737" cy="755650"/>
        </p:xfrm>
        <a:graphic>
          <a:graphicData uri="http://schemas.openxmlformats.org/presentationml/2006/ole">
            <p:oleObj spid="_x0000_s3077" name="Equation" r:id="rId7" imgW="977760" imgH="228600" progId="Equation.3">
              <p:embed/>
            </p:oleObj>
          </a:graphicData>
        </a:graphic>
      </p:graphicFrame>
      <p:sp>
        <p:nvSpPr>
          <p:cNvPr id="3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Review: Delay by n</a:t>
            </a:r>
            <a:r>
              <a:rPr lang="en-US" baseline="-25000" smtClean="0"/>
              <a:t>d</a:t>
            </a:r>
          </a:p>
        </p:txBody>
      </p:sp>
      <p:sp>
        <p:nvSpPr>
          <p:cNvPr id="3085" name="Text Box 11"/>
          <p:cNvSpPr txBox="1">
            <a:spLocks noChangeArrowheads="1"/>
          </p:cNvSpPr>
          <p:nvPr/>
        </p:nvSpPr>
        <p:spPr bwMode="auto">
          <a:xfrm>
            <a:off x="1203325" y="1930400"/>
            <a:ext cx="28924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Difference Equation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3A56C2-8099-4E42-B0E9-5121A55ACD9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smtClean="0"/>
              <a:t>Quick Review:  L-pt Averager</a:t>
            </a:r>
          </a:p>
        </p:txBody>
      </p:sp>
      <p:sp>
        <p:nvSpPr>
          <p:cNvPr id="4106" name="Text Box 5"/>
          <p:cNvSpPr txBox="1">
            <a:spLocks noChangeArrowheads="1"/>
          </p:cNvSpPr>
          <p:nvPr/>
        </p:nvSpPr>
        <p:spPr bwMode="auto">
          <a:xfrm>
            <a:off x="825500" y="3260725"/>
            <a:ext cx="33289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IMPULSE RESPONSE</a:t>
            </a:r>
            <a:endParaRPr lang="en-US"/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1030288" y="4375150"/>
            <a:ext cx="31242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SYSTEM FUNCTION</a:t>
            </a:r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41813" y="4070350"/>
          <a:ext cx="2589212" cy="1128713"/>
        </p:xfrm>
        <a:graphic>
          <a:graphicData uri="http://schemas.openxmlformats.org/presentationml/2006/ole">
            <p:oleObj spid="_x0000_s4098" name="Equation" r:id="rId4" imgW="990360" imgH="431640" progId="Equation.3">
              <p:embed/>
            </p:oleObj>
          </a:graphicData>
        </a:graphic>
      </p:graphicFrame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722313" y="5600700"/>
            <a:ext cx="34321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Frequency RESPONSE</a:t>
            </a:r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ph idx="1"/>
          </p:nvPr>
        </p:nvGraphicFramePr>
        <p:xfrm>
          <a:off x="4391025" y="5259388"/>
          <a:ext cx="4318000" cy="1112837"/>
        </p:xfrm>
        <a:graphic>
          <a:graphicData uri="http://schemas.openxmlformats.org/presentationml/2006/ole">
            <p:oleObj spid="_x0000_s4099" name="Equation" r:id="rId5" imgW="1676160" imgH="431640" progId="Equation.3">
              <p:embed/>
            </p:oleObj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262063" y="1960563"/>
            <a:ext cx="28924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Difference Equation</a:t>
            </a:r>
            <a:endParaRPr 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75150" y="2881313"/>
          <a:ext cx="3187700" cy="1130300"/>
        </p:xfrm>
        <a:graphic>
          <a:graphicData uri="http://schemas.openxmlformats.org/presentationml/2006/ole">
            <p:oleObj spid="_x0000_s4100" name="Equation" r:id="rId6" imgW="1218960" imgH="43164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375150" y="1692275"/>
          <a:ext cx="3187700" cy="1128713"/>
        </p:xfrm>
        <a:graphic>
          <a:graphicData uri="http://schemas.openxmlformats.org/presentationml/2006/ole">
            <p:oleObj spid="_x0000_s4101" name="Equation" r:id="rId7" imgW="12189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451CE-AD08-4AE7-9A72-17E891AABAC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/>
          <a:lstStyle/>
          <a:p>
            <a:r>
              <a:rPr lang="en-US" smtClean="0"/>
              <a:t>Recall: CASCADE Equivalent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Multiply the System Functions</a:t>
            </a:r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3352800" y="40386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32" name="Line 5"/>
          <p:cNvSpPr>
            <a:spLocks noChangeShapeType="1"/>
          </p:cNvSpPr>
          <p:nvPr/>
        </p:nvSpPr>
        <p:spPr bwMode="auto">
          <a:xfrm>
            <a:off x="23622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6"/>
          <p:cNvSpPr>
            <a:spLocks noChangeShapeType="1"/>
          </p:cNvSpPr>
          <p:nvPr/>
        </p:nvSpPr>
        <p:spPr bwMode="auto">
          <a:xfrm>
            <a:off x="52578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7"/>
          <p:cNvSpPr>
            <a:spLocks noChangeArrowheads="1"/>
          </p:cNvSpPr>
          <p:nvPr/>
        </p:nvSpPr>
        <p:spPr bwMode="auto">
          <a:xfrm>
            <a:off x="5410200" y="4038600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y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sp>
        <p:nvSpPr>
          <p:cNvPr id="5135" name="Rectangle 8"/>
          <p:cNvSpPr>
            <a:spLocks noChangeArrowheads="1"/>
          </p:cNvSpPr>
          <p:nvPr/>
        </p:nvSpPr>
        <p:spPr bwMode="auto">
          <a:xfrm>
            <a:off x="2514600" y="40386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x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679825" y="4168775"/>
          <a:ext cx="1322388" cy="728663"/>
        </p:xfrm>
        <a:graphic>
          <a:graphicData uri="http://schemas.openxmlformats.org/presentationml/2006/ole">
            <p:oleObj spid="_x0000_s5122" name="Equation" r:id="rId3" imgW="368280" imgH="203040" progId="Equation.3">
              <p:embed/>
            </p:oleObj>
          </a:graphicData>
        </a:graphic>
      </p:graphicFrame>
      <p:sp>
        <p:nvSpPr>
          <p:cNvPr id="5136" name="Rectangle 10"/>
          <p:cNvSpPr>
            <a:spLocks noChangeArrowheads="1"/>
          </p:cNvSpPr>
          <p:nvPr/>
        </p:nvSpPr>
        <p:spPr bwMode="auto">
          <a:xfrm>
            <a:off x="17526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37" name="Line 11"/>
          <p:cNvSpPr>
            <a:spLocks noChangeShapeType="1"/>
          </p:cNvSpPr>
          <p:nvPr/>
        </p:nvSpPr>
        <p:spPr bwMode="auto">
          <a:xfrm>
            <a:off x="762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2"/>
          <p:cNvSpPr>
            <a:spLocks noChangeShapeType="1"/>
          </p:cNvSpPr>
          <p:nvPr/>
        </p:nvSpPr>
        <p:spPr bwMode="auto">
          <a:xfrm>
            <a:off x="36576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3"/>
          <p:cNvSpPr>
            <a:spLocks noChangeArrowheads="1"/>
          </p:cNvSpPr>
          <p:nvPr/>
        </p:nvSpPr>
        <p:spPr bwMode="auto">
          <a:xfrm>
            <a:off x="914400" y="27432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x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079625" y="2917825"/>
          <a:ext cx="1320800" cy="639763"/>
        </p:xfrm>
        <a:graphic>
          <a:graphicData uri="http://schemas.openxmlformats.org/presentationml/2006/ole">
            <p:oleObj spid="_x0000_s5123" name="Equation" r:id="rId4" imgW="368300" imgH="177800" progId="Equation.3">
              <p:embed/>
            </p:oleObj>
          </a:graphicData>
        </a:graphic>
      </p:graphicFrame>
      <p:sp>
        <p:nvSpPr>
          <p:cNvPr id="5140" name="Rectangle 15"/>
          <p:cNvSpPr>
            <a:spLocks noChangeArrowheads="1"/>
          </p:cNvSpPr>
          <p:nvPr/>
        </p:nvSpPr>
        <p:spPr bwMode="auto">
          <a:xfrm>
            <a:off x="46482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41" name="Line 16"/>
          <p:cNvSpPr>
            <a:spLocks noChangeShapeType="1"/>
          </p:cNvSpPr>
          <p:nvPr/>
        </p:nvSpPr>
        <p:spPr bwMode="auto">
          <a:xfrm>
            <a:off x="65532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17"/>
          <p:cNvSpPr>
            <a:spLocks noChangeArrowheads="1"/>
          </p:cNvSpPr>
          <p:nvPr/>
        </p:nvSpPr>
        <p:spPr bwMode="auto">
          <a:xfrm>
            <a:off x="6705600" y="2743200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y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953000" y="2917825"/>
          <a:ext cx="1366838" cy="639763"/>
        </p:xfrm>
        <a:graphic>
          <a:graphicData uri="http://schemas.openxmlformats.org/presentationml/2006/ole">
            <p:oleObj spid="_x0000_s5124" name="Equation" r:id="rId5" imgW="381000" imgH="1778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671888" y="5287963"/>
          <a:ext cx="4465637" cy="774700"/>
        </p:xfrm>
        <a:graphic>
          <a:graphicData uri="http://schemas.openxmlformats.org/presentationml/2006/ole">
            <p:oleObj spid="_x0000_s5125" name="Equation" r:id="rId6" imgW="1244520" imgH="215640" progId="Equation.3">
              <p:embed/>
            </p:oleObj>
          </a:graphicData>
        </a:graphic>
      </p:graphicFrame>
      <p:sp>
        <p:nvSpPr>
          <p:cNvPr id="5143" name="Line 20"/>
          <p:cNvSpPr>
            <a:spLocks noChangeShapeType="1"/>
          </p:cNvSpPr>
          <p:nvPr/>
        </p:nvSpPr>
        <p:spPr bwMode="auto">
          <a:xfrm flipV="1">
            <a:off x="2819400" y="48768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1185863" y="5105400"/>
            <a:ext cx="1633537" cy="6461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latin typeface="+mn-lt"/>
              </a:rPr>
              <a:t>EQUIVALENT</a:t>
            </a:r>
          </a:p>
          <a:p>
            <a:pPr>
              <a:defRPr/>
            </a:pPr>
            <a:r>
              <a:rPr lang="en-US" sz="1800" i="1" dirty="0">
                <a:latin typeface="+mn-lt"/>
              </a:rPr>
              <a:t>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2886</TotalTime>
  <Words>1036</Words>
  <Application>Microsoft Office PowerPoint</Application>
  <PresentationFormat>On-screen Show (4:3)</PresentationFormat>
  <Paragraphs>262</Paragraphs>
  <Slides>33</Slides>
  <Notes>11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LECTURE OBJECTIVES</vt:lpstr>
      <vt:lpstr>THREE DOMAINS</vt:lpstr>
      <vt:lpstr>Quick Review: Delay by nd</vt:lpstr>
      <vt:lpstr>Quick Review:  L-pt Averager</vt:lpstr>
      <vt:lpstr>Recall: CASCADE Equivalent</vt:lpstr>
      <vt:lpstr>Motivation: DEconvolution</vt:lpstr>
      <vt:lpstr>Deconvolution Filter</vt:lpstr>
      <vt:lpstr>Deconvolution in Z-DOMAIN</vt:lpstr>
      <vt:lpstr>IIR FILTERS</vt:lpstr>
      <vt:lpstr>First Order IIR – ONE FEEDBACK TERM</vt:lpstr>
      <vt:lpstr>FILTER COEFFICIENTS</vt:lpstr>
      <vt:lpstr>COMPUTE OUTPUT</vt:lpstr>
      <vt:lpstr>COMPUTE y[n]</vt:lpstr>
      <vt:lpstr>AT REST CONDITION</vt:lpstr>
      <vt:lpstr>COMPUTE y[0]</vt:lpstr>
      <vt:lpstr>COMPUTE MORE y[n]</vt:lpstr>
      <vt:lpstr>PLOT y[n]    (infinite length)</vt:lpstr>
      <vt:lpstr>IMPULSE RESPONSE</vt:lpstr>
      <vt:lpstr>IMPULSE RESPONSE</vt:lpstr>
      <vt:lpstr>PLOT IMPULSE RESPONSE</vt:lpstr>
      <vt:lpstr>Infinite-Length Signal:  h[n]</vt:lpstr>
      <vt:lpstr>Derivation of H(z)</vt:lpstr>
      <vt:lpstr>H(z) = z-Transform{ h[n] }</vt:lpstr>
      <vt:lpstr>Find H(z) from DE via ALGEBRA</vt:lpstr>
      <vt:lpstr>H(z) = z-Transform{ h[n] }</vt:lpstr>
      <vt:lpstr>STEP RESPONSE: x[n]=u[n]</vt:lpstr>
      <vt:lpstr>DERIVE STEP RESPONSE</vt:lpstr>
      <vt:lpstr>PLOT STEP RESPONSE </vt:lpstr>
      <vt:lpstr>H(z) = z-Transform{ h[n]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#16</dc:title>
  <dc:creator>Jim McClellan</dc:creator>
  <cp:lastModifiedBy>mcclella</cp:lastModifiedBy>
  <cp:revision>367</cp:revision>
  <cp:lastPrinted>1999-10-15T00:17:22Z</cp:lastPrinted>
  <dcterms:created xsi:type="dcterms:W3CDTF">2011-10-26T18:52:21Z</dcterms:created>
  <dcterms:modified xsi:type="dcterms:W3CDTF">2016-08-14T15:36:33Z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