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612" r:id="rId2"/>
    <p:sldId id="613" r:id="rId3"/>
    <p:sldId id="614" r:id="rId4"/>
    <p:sldId id="627" r:id="rId5"/>
    <p:sldId id="608" r:id="rId6"/>
    <p:sldId id="605" r:id="rId7"/>
    <p:sldId id="657" r:id="rId8"/>
    <p:sldId id="658" r:id="rId9"/>
    <p:sldId id="659" r:id="rId10"/>
    <p:sldId id="660" r:id="rId11"/>
    <p:sldId id="661" r:id="rId12"/>
    <p:sldId id="645" r:id="rId13"/>
    <p:sldId id="646" r:id="rId14"/>
    <p:sldId id="647" r:id="rId15"/>
    <p:sldId id="648" r:id="rId16"/>
    <p:sldId id="649" r:id="rId17"/>
    <p:sldId id="650" r:id="rId18"/>
    <p:sldId id="651" r:id="rId19"/>
    <p:sldId id="652" r:id="rId20"/>
    <p:sldId id="653" r:id="rId21"/>
    <p:sldId id="654" r:id="rId22"/>
    <p:sldId id="655" r:id="rId23"/>
    <p:sldId id="656" r:id="rId24"/>
    <p:sldId id="667" r:id="rId25"/>
    <p:sldId id="668" r:id="rId26"/>
    <p:sldId id="669" r:id="rId27"/>
    <p:sldId id="670" r:id="rId28"/>
    <p:sldId id="671" r:id="rId29"/>
    <p:sldId id="637" r:id="rId30"/>
    <p:sldId id="638" r:id="rId31"/>
    <p:sldId id="639" r:id="rId32"/>
    <p:sldId id="640" r:id="rId33"/>
    <p:sldId id="641" r:id="rId34"/>
    <p:sldId id="644" r:id="rId35"/>
    <p:sldId id="642" r:id="rId36"/>
    <p:sldId id="643" r:id="rId37"/>
    <p:sldId id="672" r:id="rId38"/>
    <p:sldId id="673" r:id="rId39"/>
  </p:sldIdLst>
  <p:sldSz cx="9144000" cy="6858000" type="screen4x3"/>
  <p:notesSz cx="6921500" cy="9385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931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880" y="-120"/>
      </p:cViewPr>
      <p:guideLst>
        <p:guide orient="horz" pos="2956"/>
        <p:guide pos="218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6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915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14D15E0-3346-4443-B74F-C52A6EDED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2713" y="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4425" y="703263"/>
            <a:ext cx="4692650" cy="3519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4457700"/>
            <a:ext cx="5076825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987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2713" y="8915400"/>
            <a:ext cx="29987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A58764A-B092-49F7-A40D-0EB53143D4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AEC6D9-9F34-486B-9DE7-FD2862112288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43FDC1-52DD-4F38-AFB7-5EB80B47B849}" type="slidenum">
              <a:rPr lang="en-US" altLang="en-US" smtClean="0"/>
              <a:pPr/>
              <a:t>14</a:t>
            </a:fld>
            <a:endParaRPr lang="en-US" alt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BFD5D-46BE-4E06-B35F-C12E374713D6}" type="slidenum">
              <a:rPr lang="en-US" altLang="en-US" smtClean="0"/>
              <a:pPr/>
              <a:t>15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6C13F7-CD05-4B07-850D-F3A72213CD7D}" type="slidenum">
              <a:rPr lang="en-US" altLang="en-US" smtClean="0"/>
              <a:pPr/>
              <a:t>16</a:t>
            </a:fld>
            <a:endParaRPr lang="en-US" alt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678BE8-B29E-4A4D-8B42-017A3A2B85DC}" type="slidenum">
              <a:rPr lang="en-US" altLang="en-US" smtClean="0"/>
              <a:pPr/>
              <a:t>17</a:t>
            </a:fld>
            <a:endParaRPr lang="en-US" alt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14DEC-F4D8-4B60-A630-A26B0214509A}" type="slidenum">
              <a:rPr lang="en-US" altLang="en-US" smtClean="0"/>
              <a:pPr/>
              <a:t>18</a:t>
            </a:fld>
            <a:endParaRPr lang="en-US" alt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B8DC90-9120-4407-8A5D-D6D34C070738}" type="slidenum">
              <a:rPr lang="en-US" altLang="en-US" smtClean="0"/>
              <a:pPr/>
              <a:t>19</a:t>
            </a:fld>
            <a:endParaRPr lang="en-US" alt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567AC-3C0C-4C1A-8550-02DA091F88F6}" type="slidenum">
              <a:rPr lang="en-US" altLang="en-US" smtClean="0"/>
              <a:pPr/>
              <a:t>20</a:t>
            </a:fld>
            <a:endParaRPr lang="en-US" alt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7F0C03-6AEA-49A0-ADF9-2AE8C75D24A9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B699D5-5939-410D-919C-7957C9AA0F1D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8A9C88-1DE4-428A-9A80-E8150B55477F}" type="slidenum">
              <a:rPr lang="en-US" altLang="en-US" smtClean="0"/>
              <a:pPr/>
              <a:t>23</a:t>
            </a:fld>
            <a:endParaRPr lang="en-US" alt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6BAC34-6326-41B6-B1A9-96793776F683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5FDD3-1901-41ED-84E7-42E393B2CFA4}" type="slidenum">
              <a:rPr lang="en-US" altLang="en-US" smtClean="0"/>
              <a:pPr/>
              <a:t>24</a:t>
            </a:fld>
            <a:endParaRPr lang="en-US" alt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5D8C3-4B3D-4525-9A2B-82E63B758D1D}" type="slidenum">
              <a:rPr lang="en-US" altLang="en-US" smtClean="0"/>
              <a:pPr/>
              <a:t>25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9A2B8-B837-4E68-87CF-926CF78AD40F}" type="slidenum">
              <a:rPr lang="en-US" altLang="en-US" smtClean="0"/>
              <a:pPr/>
              <a:t>26</a:t>
            </a:fld>
            <a:endParaRPr lang="en-US" alt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9B93C-2E64-468C-8C18-AF57873F7A80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5B3B91-8B38-44A0-BE02-4AA642CB6F22}" type="slidenum">
              <a:rPr lang="en-US" altLang="en-US" smtClean="0"/>
              <a:pPr/>
              <a:t>28</a:t>
            </a:fld>
            <a:endParaRPr lang="en-US" alt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1CFED3-220D-4F87-BD85-AA3A8E8620D6}" type="slidenum">
              <a:rPr lang="en-US" altLang="en-US" smtClean="0"/>
              <a:pPr/>
              <a:t>29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2695AD-CDB2-4FA1-8A5D-884C6ECE7307}" type="slidenum">
              <a:rPr lang="en-US" altLang="en-US" smtClean="0"/>
              <a:pPr/>
              <a:t>30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06DC2-751A-4D4D-AB44-3155A1064669}" type="slidenum">
              <a:rPr lang="en-US" altLang="en-US" smtClean="0"/>
              <a:pPr/>
              <a:t>31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318EA3-CBAA-4409-B4A1-07FBA80421AD}" type="slidenum">
              <a:rPr lang="en-US" altLang="en-US" smtClean="0"/>
              <a:pPr/>
              <a:t>32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BDD36B-8B9B-4FF4-922B-EFF6C84B724B}" type="slidenum">
              <a:rPr lang="en-US" altLang="en-US" smtClean="0"/>
              <a:pPr/>
              <a:t>33</a:t>
            </a:fld>
            <a:endParaRPr lang="en-US" alt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9BF75-3740-4BF4-98CD-1AD67CF5116E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727E0F-DDB1-4DD2-908D-351C71C53A19}" type="slidenum">
              <a:rPr lang="en-US" altLang="en-US" smtClean="0"/>
              <a:pPr/>
              <a:t>34</a:t>
            </a:fld>
            <a:endParaRPr lang="en-US" alt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6F4434-2865-43EC-A20C-2CDAFE5ADAAC}" type="slidenum">
              <a:rPr lang="en-US" smtClean="0">
                <a:ea typeface="ＭＳ Ｐゴシック" pitchFamily="34" charset="-128"/>
              </a:rPr>
              <a:pPr/>
              <a:t>35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AA954-8DA3-4D9A-99FB-9E41A0694830}" type="slidenum">
              <a:rPr lang="en-US" altLang="en-US" smtClean="0"/>
              <a:pPr/>
              <a:t>36</a:t>
            </a:fld>
            <a:endParaRPr lang="en-US" alt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E903B-6661-40FC-B61A-EF2891DFBEF6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AF488B-37DC-4F7A-A763-7F4106AB8259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52FDD1-B83D-4C33-8CA6-B676148640AE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1F16A-F9D7-4D01-A1CB-02C54ECCE993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F22993-F216-4FE1-9901-C4496D5BED98}" type="slidenum">
              <a:rPr lang="en-US" altLang="en-US" smtClean="0"/>
              <a:pPr/>
              <a:t>12</a:t>
            </a:fld>
            <a:endParaRPr lang="en-US" alt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7F2555-FC90-4F93-8639-AEC45C3F657A}" type="slidenum">
              <a:rPr lang="en-US" altLang="en-US" smtClean="0"/>
              <a:pPr/>
              <a:t>13</a:t>
            </a:fld>
            <a:endParaRPr lang="en-US" alt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31" descr="A:\paint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70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870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4613E602-868A-4091-9DFB-D7746DF081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14616-5D89-4322-B975-DE1B71F5D5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7100E-29B0-4132-8A7A-6C5075FCBC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13AB6-F154-4927-9915-EBB7F04434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45E92-347D-481E-ADF9-CAE6AAF2C3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55B7E8-27EB-44E4-AEF4-88AAF48552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66F8A-6371-482B-BF26-6DD48A5C6C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1580E-0D2A-470E-8B51-E89AF86732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04E4F-80A7-49A7-A476-F10B7DB77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E2F7C-3EF2-4E62-AE8E-07FCB1B47F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64B9-D624-4AC8-8020-73B0E3C384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386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16DAE7CF-5F01-45CB-8C01-2929BA39E5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9703" name="Picture 7" descr="A:\paint.GIF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1.0/legalcode" TargetMode="External"/><Relationship Id="rId2" Type="http://schemas.openxmlformats.org/officeDocument/2006/relationships/hyperlink" Target="http://creativecommons.org/licenses/by-nc-sa/1.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67.bin"/><Relationship Id="rId5" Type="http://schemas.openxmlformats.org/officeDocument/2006/relationships/image" Target="NULL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DSP First, 2/e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429000"/>
            <a:ext cx="6019800" cy="1771650"/>
          </a:xfrm>
        </p:spPr>
        <p:txBody>
          <a:bodyPr/>
          <a:lstStyle/>
          <a:p>
            <a:r>
              <a:rPr lang="en-US" altLang="en-US" dirty="0" smtClean="0"/>
              <a:t>Lecture 24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Time-Domain Response</a:t>
            </a:r>
          </a:p>
          <a:p>
            <a:pPr>
              <a:spcBef>
                <a:spcPct val="0"/>
              </a:spcBef>
              <a:buClrTx/>
            </a:pPr>
            <a:r>
              <a:rPr lang="en-US" altLang="en-US" dirty="0" smtClean="0"/>
              <a:t>   for IIR Systems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13E602-868A-4091-9DFB-D7746DF0813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 smtClean="0"/>
              <a:t>© 2003-2016, JH McClellan &amp; RW Schafer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51D34B-9DD8-4940-9AE3-F15734BFD053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128000" cy="1143000"/>
          </a:xfrm>
        </p:spPr>
        <p:txBody>
          <a:bodyPr/>
          <a:lstStyle/>
          <a:p>
            <a:r>
              <a:rPr lang="en-US" smtClean="0"/>
              <a:t>Step Response:  x[n] is u[n]</a:t>
            </a:r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76200" y="2803525"/>
            <a:ext cx="3073400" cy="3968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Partial Fraction Expansion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7891463" y="2057400"/>
            <a:ext cx="1023937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Product</a:t>
            </a:r>
          </a:p>
        </p:txBody>
      </p:sp>
      <p:sp>
        <p:nvSpPr>
          <p:cNvPr id="5132" name="Text Box 8"/>
          <p:cNvSpPr txBox="1">
            <a:spLocks noChangeArrowheads="1"/>
          </p:cNvSpPr>
          <p:nvPr/>
        </p:nvSpPr>
        <p:spPr bwMode="auto">
          <a:xfrm>
            <a:off x="6781800" y="5638800"/>
            <a:ext cx="226060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/>
              <a:t>Need Sum of Terms</a:t>
            </a:r>
          </a:p>
        </p:txBody>
      </p:sp>
      <p:graphicFrame>
        <p:nvGraphicFramePr>
          <p:cNvPr id="5126" name="Object 1"/>
          <p:cNvGraphicFramePr>
            <a:graphicFrameLocks noChangeAspect="1"/>
          </p:cNvGraphicFramePr>
          <p:nvPr/>
        </p:nvGraphicFramePr>
        <p:xfrm>
          <a:off x="457200" y="3276600"/>
          <a:ext cx="8062509" cy="1143000"/>
        </p:xfrm>
        <a:graphic>
          <a:graphicData uri="http://schemas.openxmlformats.org/presentationml/2006/ole">
            <p:oleObj spid="_x0000_s97282" name="Equation" r:id="rId4" imgW="3187440" imgH="444240" progId="Equation.3">
              <p:embed/>
            </p:oleObj>
          </a:graphicData>
        </a:graphic>
      </p:graphicFrame>
      <p:graphicFrame>
        <p:nvGraphicFramePr>
          <p:cNvPr id="5127" name="Object 1"/>
          <p:cNvGraphicFramePr>
            <a:graphicFrameLocks noChangeAspect="1"/>
          </p:cNvGraphicFramePr>
          <p:nvPr/>
        </p:nvGraphicFramePr>
        <p:xfrm>
          <a:off x="566738" y="1587500"/>
          <a:ext cx="7129462" cy="1231900"/>
        </p:xfrm>
        <a:graphic>
          <a:graphicData uri="http://schemas.openxmlformats.org/presentationml/2006/ole">
            <p:oleObj spid="_x0000_s97283" name="Equation" r:id="rId5" imgW="2539800" imgH="431640" progId="Equation.3">
              <p:embed/>
            </p:oleObj>
          </a:graphicData>
        </a:graphic>
      </p:graphicFrame>
      <p:graphicFrame>
        <p:nvGraphicFramePr>
          <p:cNvPr id="5128" name="Object 1"/>
          <p:cNvGraphicFramePr>
            <a:graphicFrameLocks noChangeAspect="1"/>
          </p:cNvGraphicFramePr>
          <p:nvPr/>
        </p:nvGraphicFramePr>
        <p:xfrm>
          <a:off x="2133600" y="5486400"/>
          <a:ext cx="4492625" cy="1123950"/>
        </p:xfrm>
        <a:graphic>
          <a:graphicData uri="http://schemas.openxmlformats.org/presentationml/2006/ole">
            <p:oleObj spid="_x0000_s97284" name="Equation" r:id="rId6" imgW="1600200" imgH="393480" progId="Equation.3">
              <p:embed/>
            </p:oleObj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85799" y="4659312"/>
          <a:ext cx="6956279" cy="598488"/>
        </p:xfrm>
        <a:graphic>
          <a:graphicData uri="http://schemas.openxmlformats.org/presentationml/2006/ole">
            <p:oleObj spid="_x0000_s97285" name="Equation" r:id="rId7" imgW="240012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C49C2-89AB-4096-98F3-DC44DD37DD9A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Step Response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5943600" y="5181600"/>
            <a:ext cx="2490788" cy="70167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What is DC value of</a:t>
            </a:r>
          </a:p>
          <a:p>
            <a:r>
              <a:rPr lang="en-US" sz="2000" b="1" i="1" dirty="0"/>
              <a:t>Frequency Response?</a:t>
            </a:r>
          </a:p>
        </p:txBody>
      </p:sp>
      <p:sp>
        <p:nvSpPr>
          <p:cNvPr id="6154" name="Text Box 11"/>
          <p:cNvSpPr txBox="1">
            <a:spLocks noChangeArrowheads="1"/>
          </p:cNvSpPr>
          <p:nvPr/>
        </p:nvSpPr>
        <p:spPr bwMode="auto">
          <a:xfrm>
            <a:off x="6248400" y="2057400"/>
            <a:ext cx="2319338" cy="7080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/>
              <a:t>Do the INVERSE</a:t>
            </a:r>
          </a:p>
          <a:p>
            <a:r>
              <a:rPr lang="en-US" sz="2000" b="1" i="1" dirty="0" smtClean="0"/>
              <a:t>z-Transform </a:t>
            </a:r>
            <a:r>
              <a:rPr lang="en-US" sz="2000" b="1" i="1" dirty="0"/>
              <a:t>of Y(z)</a:t>
            </a:r>
          </a:p>
        </p:txBody>
      </p:sp>
      <p:graphicFrame>
        <p:nvGraphicFramePr>
          <p:cNvPr id="6149" name="Object 1"/>
          <p:cNvGraphicFramePr>
            <a:graphicFrameLocks noChangeAspect="1"/>
          </p:cNvGraphicFramePr>
          <p:nvPr/>
        </p:nvGraphicFramePr>
        <p:xfrm>
          <a:off x="1143000" y="1904999"/>
          <a:ext cx="4733925" cy="1184411"/>
        </p:xfrm>
        <a:graphic>
          <a:graphicData uri="http://schemas.openxmlformats.org/presentationml/2006/ole">
            <p:oleObj spid="_x0000_s98306" name="Equation" r:id="rId4" imgW="1600200" imgH="393480" progId="Equation.3">
              <p:embed/>
            </p:oleObj>
          </a:graphicData>
        </a:graphic>
      </p:graphicFrame>
      <p:graphicFrame>
        <p:nvGraphicFramePr>
          <p:cNvPr id="6150" name="Object 3"/>
          <p:cNvGraphicFramePr>
            <a:graphicFrameLocks noChangeAspect="1"/>
          </p:cNvGraphicFramePr>
          <p:nvPr/>
        </p:nvGraphicFramePr>
        <p:xfrm>
          <a:off x="762000" y="3505200"/>
          <a:ext cx="5334000" cy="1076038"/>
        </p:xfrm>
        <a:graphic>
          <a:graphicData uri="http://schemas.openxmlformats.org/presentationml/2006/ole">
            <p:oleObj spid="_x0000_s98307" name="Equation" r:id="rId5" imgW="1942920" imgH="393480" progId="Equation.3">
              <p:embed/>
            </p:oleObj>
          </a:graphicData>
        </a:graphic>
      </p:graphicFrame>
      <p:graphicFrame>
        <p:nvGraphicFramePr>
          <p:cNvPr id="6151" name="Object 3"/>
          <p:cNvGraphicFramePr>
            <a:graphicFrameLocks noChangeAspect="1"/>
          </p:cNvGraphicFramePr>
          <p:nvPr/>
        </p:nvGraphicFramePr>
        <p:xfrm>
          <a:off x="1227854" y="4876800"/>
          <a:ext cx="4479209" cy="1152525"/>
        </p:xfrm>
        <a:graphic>
          <a:graphicData uri="http://schemas.openxmlformats.org/presentationml/2006/ole">
            <p:oleObj spid="_x0000_s98308" name="Equation" r:id="rId6" imgW="15238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342AB-5964-484B-9395-C8822749667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20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sp>
        <p:nvSpPr>
          <p:cNvPr id="820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input: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Then y[n]</a:t>
            </a:r>
          </a:p>
        </p:txBody>
      </p:sp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3124200" y="3211513"/>
          <a:ext cx="4648200" cy="674687"/>
        </p:xfrm>
        <a:graphic>
          <a:graphicData uri="http://schemas.openxmlformats.org/presentationml/2006/ole">
            <p:oleObj spid="_x0000_s86018" name="Equation" r:id="rId4" imgW="1396800" imgH="203040" progId="Equation.3">
              <p:embed/>
            </p:oleObj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2801938" y="4114800"/>
          <a:ext cx="6130925" cy="1279525"/>
        </p:xfrm>
        <a:graphic>
          <a:graphicData uri="http://schemas.openxmlformats.org/presentationml/2006/ole">
            <p:oleObj spid="_x0000_s86019" name="Equation" r:id="rId5" imgW="2184120" imgH="457200" progId="Equation.3">
              <p:embed/>
            </p:oleObj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550863" y="5656263"/>
          <a:ext cx="6845300" cy="639762"/>
        </p:xfrm>
        <a:graphic>
          <a:graphicData uri="http://schemas.openxmlformats.org/presentationml/2006/ole">
            <p:oleObj spid="_x0000_s86020" name="Equation" r:id="rId6" imgW="2438280" imgH="228600" progId="Equation.3">
              <p:embed/>
            </p:oleObj>
          </a:graphicData>
        </a:graphic>
      </p:graphicFrame>
      <p:graphicFrame>
        <p:nvGraphicFramePr>
          <p:cNvPr id="8199" name="Object 3"/>
          <p:cNvGraphicFramePr>
            <a:graphicFrameLocks noChangeAspect="1"/>
          </p:cNvGraphicFramePr>
          <p:nvPr/>
        </p:nvGraphicFramePr>
        <p:xfrm>
          <a:off x="2209800" y="1676400"/>
          <a:ext cx="2998788" cy="1066800"/>
        </p:xfrm>
        <a:graphic>
          <a:graphicData uri="http://schemas.openxmlformats.org/presentationml/2006/ole">
            <p:oleObj spid="_x0000_s86021" name="Equation" r:id="rId7" imgW="11048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CB305-445A-4B60-97B9-D4FA829A3CC3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97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411163" y="1738313"/>
          <a:ext cx="6132512" cy="641350"/>
        </p:xfrm>
        <a:graphic>
          <a:graphicData uri="http://schemas.openxmlformats.org/presentationml/2006/ole">
            <p:oleObj spid="_x0000_s87042" name="Equation" r:id="rId4" imgW="2184120" imgH="228600" progId="Equation.3">
              <p:embed/>
            </p:oleObj>
          </a:graphicData>
        </a:graphic>
      </p:graphicFrame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423863" y="2562225"/>
          <a:ext cx="7200900" cy="1123950"/>
        </p:xfrm>
        <a:graphic>
          <a:graphicData uri="http://schemas.openxmlformats.org/presentationml/2006/ole">
            <p:oleObj spid="_x0000_s87043" name="Equation" r:id="rId5" imgW="2565360" imgH="393480" progId="Equation.3">
              <p:embed/>
            </p:oleObj>
          </a:graphicData>
        </a:graphic>
      </p:graphicFrame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587375" y="3892550"/>
          <a:ext cx="5667375" cy="2319338"/>
        </p:xfrm>
        <a:graphic>
          <a:graphicData uri="http://schemas.openxmlformats.org/presentationml/2006/ole">
            <p:oleObj spid="_x0000_s87044" name="Equation" r:id="rId6" imgW="2019240" imgH="812520" progId="Equation.3">
              <p:embed/>
            </p:oleObj>
          </a:graphicData>
        </a:graphic>
      </p:graphicFrame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7045325" y="4065588"/>
          <a:ext cx="1711325" cy="639762"/>
        </p:xfrm>
        <a:graphic>
          <a:graphicData uri="http://schemas.openxmlformats.org/presentationml/2006/ole">
            <p:oleObj spid="_x0000_s87045" name="Equation" r:id="rId7" imgW="609480" imgH="228600" progId="Equation.3">
              <p:embed/>
            </p:oleObj>
          </a:graphicData>
        </a:graphic>
      </p:graphicFrame>
      <p:sp>
        <p:nvSpPr>
          <p:cNvPr id="29706" name="Line 13"/>
          <p:cNvSpPr>
            <a:spLocks noChangeShapeType="1"/>
          </p:cNvSpPr>
          <p:nvPr/>
        </p:nvSpPr>
        <p:spPr bwMode="auto">
          <a:xfrm flipH="1" flipV="1">
            <a:off x="5638800" y="4191000"/>
            <a:ext cx="1371600" cy="152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AD8D4B-4FB2-4737-BF35-76012686E9CD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072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90600"/>
          </a:xfrm>
        </p:spPr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graphicFrame>
        <p:nvGraphicFramePr>
          <p:cNvPr id="30722" name="Object 0"/>
          <p:cNvGraphicFramePr>
            <a:graphicFrameLocks noChangeAspect="1"/>
          </p:cNvGraphicFramePr>
          <p:nvPr/>
        </p:nvGraphicFramePr>
        <p:xfrm>
          <a:off x="533400" y="1600200"/>
          <a:ext cx="5775325" cy="2390775"/>
        </p:xfrm>
        <a:graphic>
          <a:graphicData uri="http://schemas.openxmlformats.org/presentationml/2006/ole">
            <p:oleObj spid="_x0000_s88066" name="Equation" r:id="rId4" imgW="2057400" imgH="838080" progId="Equation.3">
              <p:embed/>
            </p:oleObj>
          </a:graphicData>
        </a:graphic>
      </p:graphicFrame>
      <p:graphicFrame>
        <p:nvGraphicFramePr>
          <p:cNvPr id="30723" name="Object 1"/>
          <p:cNvGraphicFramePr>
            <a:graphicFrameLocks noChangeAspect="1"/>
          </p:cNvGraphicFramePr>
          <p:nvPr/>
        </p:nvGraphicFramePr>
        <p:xfrm>
          <a:off x="7010400" y="1790700"/>
          <a:ext cx="1782763" cy="676275"/>
        </p:xfrm>
        <a:graphic>
          <a:graphicData uri="http://schemas.openxmlformats.org/presentationml/2006/ole">
            <p:oleObj spid="_x0000_s88067" name="Equation" r:id="rId5" imgW="634680" imgH="241200" progId="Equation.3">
              <p:embed/>
            </p:oleObj>
          </a:graphicData>
        </a:graphic>
      </p:graphicFrame>
      <p:sp>
        <p:nvSpPr>
          <p:cNvPr id="30730" name="Line 7"/>
          <p:cNvSpPr>
            <a:spLocks noChangeShapeType="1"/>
          </p:cNvSpPr>
          <p:nvPr/>
        </p:nvSpPr>
        <p:spPr bwMode="auto">
          <a:xfrm flipH="1" flipV="1">
            <a:off x="5638800" y="1933575"/>
            <a:ext cx="1371600" cy="1524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24" name="Object 2"/>
          <p:cNvGraphicFramePr>
            <a:graphicFrameLocks noChangeAspect="1"/>
          </p:cNvGraphicFramePr>
          <p:nvPr/>
        </p:nvGraphicFramePr>
        <p:xfrm>
          <a:off x="355600" y="4267200"/>
          <a:ext cx="8483600" cy="574675"/>
        </p:xfrm>
        <a:graphic>
          <a:graphicData uri="http://schemas.openxmlformats.org/presentationml/2006/ole">
            <p:oleObj spid="_x0000_s88068" name="Equation" r:id="rId6" imgW="3555720" imgH="241200" progId="Equation.3">
              <p:embed/>
            </p:oleObj>
          </a:graphicData>
        </a:graphic>
      </p:graphicFrame>
      <p:graphicFrame>
        <p:nvGraphicFramePr>
          <p:cNvPr id="30725" name="Object 3"/>
          <p:cNvGraphicFramePr>
            <a:graphicFrameLocks noChangeAspect="1"/>
          </p:cNvGraphicFramePr>
          <p:nvPr/>
        </p:nvGraphicFramePr>
        <p:xfrm>
          <a:off x="414338" y="5140325"/>
          <a:ext cx="8120062" cy="612775"/>
        </p:xfrm>
        <a:graphic>
          <a:graphicData uri="http://schemas.openxmlformats.org/presentationml/2006/ole">
            <p:oleObj spid="_x0000_s88069" name="Equation" r:id="rId7" imgW="3187440" imgH="241200" progId="Equation.3">
              <p:embed/>
            </p:oleObj>
          </a:graphicData>
        </a:graphic>
      </p:graphicFrame>
      <p:sp>
        <p:nvSpPr>
          <p:cNvPr id="30731" name="Text Box 10"/>
          <p:cNvSpPr txBox="1">
            <a:spLocks noChangeArrowheads="1"/>
          </p:cNvSpPr>
          <p:nvPr/>
        </p:nvSpPr>
        <p:spPr bwMode="auto">
          <a:xfrm>
            <a:off x="1797050" y="5791200"/>
            <a:ext cx="140335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/>
              <a:t>Transient</a:t>
            </a:r>
          </a:p>
        </p:txBody>
      </p:sp>
      <p:sp>
        <p:nvSpPr>
          <p:cNvPr id="30732" name="Text Box 11"/>
          <p:cNvSpPr txBox="1">
            <a:spLocks noChangeArrowheads="1"/>
          </p:cNvSpPr>
          <p:nvPr/>
        </p:nvSpPr>
        <p:spPr bwMode="auto">
          <a:xfrm>
            <a:off x="4889500" y="5791200"/>
            <a:ext cx="17399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u="sng"/>
              <a:t>Steady-State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30694B-E7EF-4A3C-803B-E3556CB099C3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112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BONUS QUESTION</a:t>
            </a:r>
          </a:p>
        </p:txBody>
      </p:sp>
      <p:sp>
        <p:nvSpPr>
          <p:cNvPr id="112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 is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Then find y[n]</a:t>
            </a:r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3124200" y="3124200"/>
          <a:ext cx="5478462" cy="762000"/>
        </p:xfrm>
        <a:graphic>
          <a:graphicData uri="http://schemas.openxmlformats.org/presentationml/2006/ole">
            <p:oleObj spid="_x0000_s89090" name="Equation" r:id="rId4" imgW="1460160" imgH="203040" progId="Equation.3">
              <p:embed/>
            </p:oleObj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3733800" y="4800600"/>
          <a:ext cx="2057400" cy="782638"/>
        </p:xfrm>
        <a:graphic>
          <a:graphicData uri="http://schemas.openxmlformats.org/presentationml/2006/ole">
            <p:oleObj spid="_x0000_s89091" name="Equation" r:id="rId5" imgW="533160" imgH="203040" progId="Equation.3">
              <p:embed/>
            </p:oleObj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2362200" y="1606816"/>
          <a:ext cx="3657600" cy="1301168"/>
        </p:xfrm>
        <a:graphic>
          <a:graphicData uri="http://schemas.openxmlformats.org/presentationml/2006/ole">
            <p:oleObj spid="_x0000_s89092" name="Equation" r:id="rId6" imgW="1104840" imgH="393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6A5C9D-FC81-4325-AF06-1616BD80A309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32775" name="Picture 2" descr="Transient-SteadyStat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128713"/>
            <a:ext cx="7858125" cy="557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3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Transient &amp; Steady State</a:t>
            </a:r>
          </a:p>
        </p:txBody>
      </p:sp>
      <p:graphicFrame>
        <p:nvGraphicFramePr>
          <p:cNvPr id="32770" name="Object 0"/>
          <p:cNvGraphicFramePr>
            <a:graphicFrameLocks noChangeAspect="1"/>
          </p:cNvGraphicFramePr>
          <p:nvPr/>
        </p:nvGraphicFramePr>
        <p:xfrm>
          <a:off x="4581525" y="3200400"/>
          <a:ext cx="1133475" cy="638175"/>
        </p:xfrm>
        <a:graphic>
          <a:graphicData uri="http://schemas.openxmlformats.org/presentationml/2006/ole">
            <p:oleObj spid="_x0000_s90114" name="Equation" r:id="rId5" imgW="406400" imgH="228600" progId="Equation.DSMT36">
              <p:embed/>
            </p:oleObj>
          </a:graphicData>
        </a:graphic>
      </p:graphicFrame>
      <p:graphicFrame>
        <p:nvGraphicFramePr>
          <p:cNvPr id="32771" name="Object 1"/>
          <p:cNvGraphicFramePr>
            <a:graphicFrameLocks noChangeAspect="1"/>
          </p:cNvGraphicFramePr>
          <p:nvPr/>
        </p:nvGraphicFramePr>
        <p:xfrm>
          <a:off x="8142288" y="2590800"/>
          <a:ext cx="873125" cy="414338"/>
        </p:xfrm>
        <a:graphic>
          <a:graphicData uri="http://schemas.openxmlformats.org/presentationml/2006/ole">
            <p:oleObj spid="_x0000_s90115" name="Equation" r:id="rId6" imgW="482400" imgH="2286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98DC0-6915-4921-824B-CACD3197DFF4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1143000"/>
          </a:xfrm>
        </p:spPr>
        <p:txBody>
          <a:bodyPr/>
          <a:lstStyle/>
          <a:p>
            <a:r>
              <a:rPr lang="en-US" altLang="en-US" smtClean="0"/>
              <a:t>CALCULATE the RESPONSE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5100" y="1695450"/>
            <a:ext cx="8813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00" name="Line 5"/>
          <p:cNvSpPr>
            <a:spLocks noChangeShapeType="1"/>
          </p:cNvSpPr>
          <p:nvPr/>
        </p:nvSpPr>
        <p:spPr bwMode="auto">
          <a:xfrm flipH="1">
            <a:off x="5029200" y="2590800"/>
            <a:ext cx="1676400" cy="1371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3794" name="Object 0"/>
          <p:cNvGraphicFramePr>
            <a:graphicFrameLocks noChangeAspect="1"/>
          </p:cNvGraphicFramePr>
          <p:nvPr/>
        </p:nvGraphicFramePr>
        <p:xfrm>
          <a:off x="6096000" y="2209800"/>
          <a:ext cx="1296988" cy="698500"/>
        </p:xfrm>
        <a:graphic>
          <a:graphicData uri="http://schemas.openxmlformats.org/presentationml/2006/ole">
            <p:oleObj spid="_x0000_s91138" name="Equation" r:id="rId5" imgW="330200" imgH="177800" progId="Equation.3">
              <p:embed/>
            </p:oleObj>
          </a:graphicData>
        </a:graphic>
      </p:graphicFrame>
      <p:sp>
        <p:nvSpPr>
          <p:cNvPr id="33801" name="Text Box 7"/>
          <p:cNvSpPr txBox="1">
            <a:spLocks noChangeArrowheads="1"/>
          </p:cNvSpPr>
          <p:nvPr/>
        </p:nvSpPr>
        <p:spPr bwMode="auto">
          <a:xfrm>
            <a:off x="1752600" y="5289550"/>
            <a:ext cx="4089400" cy="857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Use the Z-Transform Method</a:t>
            </a:r>
          </a:p>
          <a:p>
            <a:r>
              <a:rPr lang="en-US" altLang="en-US">
                <a:latin typeface="Arial" charset="0"/>
              </a:rPr>
              <a:t>And PARTIAL FRACTIONS</a:t>
            </a:r>
            <a:endParaRPr lang="en-US" altLang="en-US" sz="2800" i="1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A64AB-04BD-406C-95FB-9A819466598F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GENERAL INVERSE Z</a:t>
            </a:r>
          </a:p>
        </p:txBody>
      </p:sp>
      <p:pic>
        <p:nvPicPr>
          <p:cNvPr id="553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25625"/>
            <a:ext cx="9144000" cy="427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3" name="AutoShape 5"/>
          <p:cNvSpPr>
            <a:spLocks noChangeArrowheads="1"/>
          </p:cNvSpPr>
          <p:nvPr/>
        </p:nvSpPr>
        <p:spPr bwMode="auto">
          <a:xfrm>
            <a:off x="4876800" y="57150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4" name="Text Box 6"/>
          <p:cNvSpPr txBox="1">
            <a:spLocks noChangeArrowheads="1"/>
          </p:cNvSpPr>
          <p:nvPr/>
        </p:nvSpPr>
        <p:spPr bwMode="auto">
          <a:xfrm>
            <a:off x="6235700" y="5486400"/>
            <a:ext cx="1981200" cy="733425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4000" b="1">
                <a:latin typeface="Arial" charset="0"/>
              </a:rPr>
              <a:t>(pole)</a:t>
            </a:r>
            <a:r>
              <a:rPr lang="en-US" altLang="en-US" sz="4000" b="1" baseline="30000">
                <a:latin typeface="Arial" charset="0"/>
              </a:rPr>
              <a:t>n</a:t>
            </a:r>
            <a:endParaRPr lang="en-US" altLang="en-US" sz="4400" i="1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9F2C7E-C2A5-47D0-AEB3-2651E9705255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SPLIT  Y(z) to INVERT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305300"/>
          </a:xfrm>
        </p:spPr>
        <p:txBody>
          <a:bodyPr/>
          <a:lstStyle/>
          <a:p>
            <a:r>
              <a:rPr lang="en-US" altLang="en-US" smtClean="0"/>
              <a:t>Need </a:t>
            </a:r>
            <a:r>
              <a:rPr lang="en-US" altLang="en-US" smtClean="0">
                <a:solidFill>
                  <a:schemeClr val="accent1"/>
                </a:solidFill>
              </a:rPr>
              <a:t>SUM</a:t>
            </a:r>
            <a:r>
              <a:rPr lang="en-US" altLang="en-US" smtClean="0"/>
              <a:t> of Terms:</a:t>
            </a:r>
          </a:p>
        </p:txBody>
      </p:sp>
      <p:pic>
        <p:nvPicPr>
          <p:cNvPr id="563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350" y="2362200"/>
            <a:ext cx="887730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Oval 5"/>
          <p:cNvSpPr>
            <a:spLocks noChangeArrowheads="1"/>
          </p:cNvSpPr>
          <p:nvPr/>
        </p:nvSpPr>
        <p:spPr bwMode="auto">
          <a:xfrm>
            <a:off x="3581400" y="5334000"/>
            <a:ext cx="457200" cy="6858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7"/>
          <p:cNvSpPr>
            <a:spLocks noChangeShapeType="1"/>
          </p:cNvSpPr>
          <p:nvPr/>
        </p:nvSpPr>
        <p:spPr bwMode="auto">
          <a:xfrm>
            <a:off x="2590800" y="2209800"/>
            <a:ext cx="1143000" cy="304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pitchFamily="34" charset="-128"/>
              </a:rPr>
              <a:t>Aug 2016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>
                <a:ea typeface="ＭＳ Ｐゴシック" pitchFamily="34" charset="-128"/>
              </a:rPr>
              <a:t>© 2003-2016, JH McClellan &amp; RW Schafer</a:t>
            </a:r>
            <a:endParaRPr lang="en-US">
              <a:ea typeface="ＭＳ Ｐゴシック" pitchFamily="34" charset="-128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F9A41-78F4-4791-97E5-804BF80C098A}" type="slidenum">
              <a:rPr lang="en-US" smtClean="0">
                <a:ea typeface="ＭＳ Ｐゴシック" pitchFamily="34" charset="-128"/>
              </a:rPr>
              <a:pPr>
                <a:defRPr/>
              </a:pPr>
              <a:t>2</a:t>
            </a:fld>
            <a:endParaRPr lang="en-US" smtClean="0">
              <a:ea typeface="ＭＳ Ｐゴシック" pitchFamily="34" charset="-128"/>
            </a:endParaRPr>
          </a:p>
        </p:txBody>
      </p:sp>
      <p:sp>
        <p:nvSpPr>
          <p:cNvPr id="3277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85200" cy="1143000"/>
          </a:xfrm>
        </p:spPr>
        <p:txBody>
          <a:bodyPr/>
          <a:lstStyle/>
          <a:p>
            <a:r>
              <a:rPr lang="en-US" sz="3600" smtClean="0">
                <a:ea typeface="ＭＳ Ｐゴシック" pitchFamily="34" charset="-128"/>
              </a:rPr>
              <a:t>License Info for DSPFirst Slides</a:t>
            </a:r>
          </a:p>
        </p:txBody>
      </p:sp>
      <p:sp>
        <p:nvSpPr>
          <p:cNvPr id="3277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This work released under a </a:t>
            </a:r>
            <a:r>
              <a:rPr lang="en-US" sz="2400" smtClean="0">
                <a:ea typeface="ＭＳ Ｐゴシック" pitchFamily="34" charset="-128"/>
                <a:hlinkClick r:id="rId2"/>
              </a:rPr>
              <a:t>Creative Commons License</a:t>
            </a:r>
            <a:r>
              <a:rPr lang="en-US" sz="2400" smtClean="0">
                <a:ea typeface="ＭＳ Ｐゴシック" pitchFamily="34" charset="-128"/>
              </a:rPr>
              <a:t> with the following terms: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Attribution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must give the original authors credit.</a:t>
            </a:r>
            <a:r>
              <a:rPr lang="en-US" sz="1800" smtClean="0">
                <a:latin typeface="Verdana" pitchFamily="34" charset="0"/>
                <a:ea typeface="ＭＳ Ｐゴシック" pitchFamily="34" charset="-128"/>
              </a:rPr>
              <a:t> </a:t>
            </a:r>
            <a:endParaRPr lang="en-US" sz="18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Non-Commercial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copy, distribute, display, and perform the work. In return, licensees may not use the work for commercial purposes—unless they get the licensor's permission.</a:t>
            </a:r>
            <a:endParaRPr lang="en-US" sz="1600" smtClean="0"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ea typeface="ＭＳ Ｐゴシック" pitchFamily="34" charset="-128"/>
              </a:rPr>
              <a:t>Share Alike</a:t>
            </a:r>
          </a:p>
          <a:p>
            <a:pPr lvl="2">
              <a:lnSpc>
                <a:spcPct val="90000"/>
              </a:lnSpc>
            </a:pPr>
            <a:r>
              <a:rPr lang="en-US" sz="1600" smtClean="0">
                <a:latin typeface="Verdana" pitchFamily="34" charset="0"/>
                <a:ea typeface="ＭＳ Ｐゴシック" pitchFamily="34" charset="-128"/>
              </a:rPr>
              <a:t>The licensor permits others to distribute derivative works only under a license identical to the one that governs the licensor's work.</a:t>
            </a:r>
          </a:p>
          <a:p>
            <a:pPr>
              <a:lnSpc>
                <a:spcPct val="90000"/>
              </a:lnSpc>
            </a:pPr>
            <a:r>
              <a:rPr lang="en-US" sz="1800" smtClean="0">
                <a:latin typeface="Verdana" pitchFamily="34" charset="0"/>
                <a:ea typeface="ＭＳ Ｐゴシック" pitchFamily="34" charset="-128"/>
                <a:hlinkClick r:id="rId3"/>
              </a:rPr>
              <a:t>Full Text of the License</a:t>
            </a:r>
            <a:endParaRPr lang="en-US" sz="1800" smtClean="0">
              <a:latin typeface="Verdana" pitchFamily="34" charset="0"/>
              <a:ea typeface="ＭＳ Ｐゴシック" pitchFamily="34" charset="-128"/>
            </a:endParaRPr>
          </a:p>
          <a:p>
            <a:pPr>
              <a:lnSpc>
                <a:spcPct val="90000"/>
              </a:lnSpc>
            </a:pPr>
            <a:r>
              <a:rPr lang="en-US" sz="1800" i="1" smtClean="0">
                <a:solidFill>
                  <a:schemeClr val="accent1"/>
                </a:solidFill>
                <a:latin typeface="Verdana" pitchFamily="34" charset="0"/>
                <a:ea typeface="ＭＳ Ｐゴシック" pitchFamily="34" charset="-128"/>
              </a:rPr>
              <a:t>This (hidden) page should be kept with the presentation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6F1E1-C80F-4EBF-B3C7-1B7D26EBEC9D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INVERT Y(z) to y[n]</a:t>
            </a:r>
          </a:p>
        </p:txBody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mtClean="0"/>
              <a:t>Use the Z-Transform Table</a:t>
            </a:r>
          </a:p>
        </p:txBody>
      </p:sp>
      <p:pic>
        <p:nvPicPr>
          <p:cNvPr id="3256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922838"/>
            <a:ext cx="91440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5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54150" y="2514600"/>
            <a:ext cx="6235700" cy="153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6019800" y="3352800"/>
            <a:ext cx="1828800" cy="1981200"/>
            <a:chOff x="3792" y="2112"/>
            <a:chExt cx="1152" cy="1248"/>
          </a:xfrm>
        </p:grpSpPr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 flipH="1">
              <a:off x="3792" y="2112"/>
              <a:ext cx="192" cy="110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8" name="Line 9"/>
            <p:cNvSpPr>
              <a:spLocks noChangeShapeType="1"/>
            </p:cNvSpPr>
            <p:nvPr/>
          </p:nvSpPr>
          <p:spPr bwMode="auto">
            <a:xfrm>
              <a:off x="4272" y="2400"/>
              <a:ext cx="672" cy="96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209800" y="3200400"/>
            <a:ext cx="1752600" cy="2133600"/>
            <a:chOff x="1392" y="2016"/>
            <a:chExt cx="1104" cy="1344"/>
          </a:xfrm>
        </p:grpSpPr>
        <p:sp>
          <p:nvSpPr>
            <p:cNvPr id="57355" name="Line 7"/>
            <p:cNvSpPr>
              <a:spLocks noChangeShapeType="1"/>
            </p:cNvSpPr>
            <p:nvPr/>
          </p:nvSpPr>
          <p:spPr bwMode="auto">
            <a:xfrm flipH="1">
              <a:off x="1392" y="2016"/>
              <a:ext cx="624" cy="1104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 flipH="1">
              <a:off x="2304" y="2448"/>
              <a:ext cx="192" cy="91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9B0BB-5F2B-4EAA-9B15-D6439FC708D4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43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PARTS of y[n]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6324600" cy="2343150"/>
          </a:xfrm>
        </p:spPr>
        <p:txBody>
          <a:bodyPr/>
          <a:lstStyle/>
          <a:p>
            <a:pPr>
              <a:defRPr/>
            </a:pPr>
            <a:r>
              <a:rPr lang="en-US" altLang="en-US" b="1" u="sng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TRANSIENT</a:t>
            </a:r>
            <a:endParaRPr lang="en-US" altLang="en-US" b="1" u="sng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defRPr/>
            </a:pPr>
            <a:r>
              <a:rPr lang="en-US" altLang="en-US" smtClean="0"/>
              <a:t>Acts Like (pole)</a:t>
            </a:r>
            <a:r>
              <a:rPr lang="en-US" altLang="en-US" baseline="30000" smtClean="0"/>
              <a:t>n</a:t>
            </a:r>
            <a:endParaRPr lang="en-US" altLang="en-US" smtClean="0"/>
          </a:p>
          <a:p>
            <a:pPr lvl="1">
              <a:defRPr/>
            </a:pPr>
            <a:r>
              <a:rPr lang="en-US" altLang="en-US" smtClean="0"/>
              <a:t>Dies out ?</a:t>
            </a:r>
          </a:p>
          <a:p>
            <a:pPr lvl="2">
              <a:defRPr/>
            </a:pPr>
            <a:r>
              <a:rPr lang="en-US" altLang="en-US" smtClean="0"/>
              <a:t>IF |a</a:t>
            </a:r>
            <a:r>
              <a:rPr lang="en-US" altLang="en-US" baseline="-25000" smtClean="0"/>
              <a:t>1</a:t>
            </a:r>
            <a:r>
              <a:rPr lang="en-US" altLang="en-US" smtClean="0"/>
              <a:t>|&lt;1</a:t>
            </a:r>
          </a:p>
          <a:p>
            <a:pPr>
              <a:defRPr/>
            </a:pPr>
            <a:endParaRPr lang="en-US" altLang="en-US" smtClean="0"/>
          </a:p>
        </p:txBody>
      </p:sp>
      <p:sp>
        <p:nvSpPr>
          <p:cNvPr id="336903" name="Rectangle 7"/>
          <p:cNvSpPr>
            <a:spLocks noChangeArrowheads="1"/>
          </p:cNvSpPr>
          <p:nvPr/>
        </p:nvSpPr>
        <p:spPr bwMode="auto">
          <a:xfrm>
            <a:off x="431800" y="3886200"/>
            <a:ext cx="8178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32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STEADY-STATE</a:t>
            </a:r>
            <a:endParaRPr kumimoji="1" lang="en-US" altLang="en-US" sz="3200" dirty="0">
              <a:latin typeface="Arial" charset="0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Depends on the input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dirty="0">
                <a:latin typeface="Arial" charset="0"/>
              </a:rPr>
              <a:t>e.g., Sinusoidal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endParaRPr kumimoji="1" lang="en-US" altLang="en-US" sz="3200" dirty="0">
              <a:latin typeface="Arial" charset="0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4343400" y="2207381"/>
          <a:ext cx="4192588" cy="1602619"/>
        </p:xfrm>
        <a:graphic>
          <a:graphicData uri="http://schemas.openxmlformats.org/presentationml/2006/ole">
            <p:oleObj spid="_x0000_s92162" name="Equation" r:id="rId4" imgW="1257120" imgH="48240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800600" y="4419600"/>
          <a:ext cx="4191000" cy="1602012"/>
        </p:xfrm>
        <a:graphic>
          <a:graphicData uri="http://schemas.openxmlformats.org/presentationml/2006/ole">
            <p:oleObj spid="_x0000_s92163" name="Equation" r:id="rId5" imgW="1257120" imgH="482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6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36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6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533400" y="4343400"/>
          <a:ext cx="8258522" cy="1602471"/>
        </p:xfrm>
        <a:graphic>
          <a:graphicData uri="http://schemas.openxmlformats.org/presentationml/2006/ole">
            <p:oleObj spid="_x0000_s93186" name="Equation" r:id="rId4" imgW="2476440" imgH="482400" progId="Equation.3">
              <p:embed/>
            </p:oleObj>
          </a:graphicData>
        </a:graphic>
      </p:graphicFrame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5CCFF-AB80-40C1-A369-B85A24503541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STEADY STATE HAPPENS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altLang="en-US" dirty="0" smtClean="0"/>
              <a:t>When Transient dies out</a:t>
            </a:r>
          </a:p>
          <a:p>
            <a:r>
              <a:rPr lang="en-US" altLang="en-US" dirty="0" smtClean="0"/>
              <a:t>In the Limit as “n” approaches infinity</a:t>
            </a:r>
          </a:p>
          <a:p>
            <a:r>
              <a:rPr lang="en-US" altLang="en-US" dirty="0" smtClean="0"/>
              <a:t>Can use Frequency Response to get Magnitude &amp; Phase for sinusoid</a:t>
            </a:r>
          </a:p>
        </p:txBody>
      </p:sp>
      <p:sp>
        <p:nvSpPr>
          <p:cNvPr id="342022" name="Oval 6"/>
          <p:cNvSpPr>
            <a:spLocks noChangeArrowheads="1"/>
          </p:cNvSpPr>
          <p:nvPr/>
        </p:nvSpPr>
        <p:spPr bwMode="auto">
          <a:xfrm>
            <a:off x="6248400" y="4572000"/>
            <a:ext cx="1600200" cy="1143000"/>
          </a:xfrm>
          <a:prstGeom prst="ellipse">
            <a:avLst/>
          </a:prstGeom>
          <a:noFill/>
          <a:ln w="635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utoUpdateAnimBg="0"/>
      <p:bldP spid="3420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E2DCC6-3E54-4FA0-9F4A-8C83BB5A4E1C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NUMERICAL EXAMPLE</a:t>
            </a:r>
          </a:p>
        </p:txBody>
      </p:sp>
      <p:pic>
        <p:nvPicPr>
          <p:cNvPr id="1639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1752600"/>
            <a:ext cx="8839200" cy="434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2" name="Oval 4"/>
          <p:cNvSpPr>
            <a:spLocks noChangeArrowheads="1"/>
          </p:cNvSpPr>
          <p:nvPr/>
        </p:nvSpPr>
        <p:spPr bwMode="auto">
          <a:xfrm>
            <a:off x="2590800" y="5410200"/>
            <a:ext cx="6096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Object 0"/>
          <p:cNvGraphicFramePr>
            <a:graphicFrameLocks noChangeAspect="1"/>
          </p:cNvGraphicFramePr>
          <p:nvPr/>
        </p:nvGraphicFramePr>
        <p:xfrm>
          <a:off x="6096000" y="6104038"/>
          <a:ext cx="2209800" cy="372962"/>
        </p:xfrm>
        <a:graphic>
          <a:graphicData uri="http://schemas.openxmlformats.org/presentationml/2006/ole">
            <p:oleObj spid="_x0000_s94210" name="Equation" r:id="rId5" imgW="1054080" imgH="1774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138226-7C97-464A-9B45-60A807AF5813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starting at n=0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458200" cy="41719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We’ll look at an example in MATLAB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x[n]=cos(0.2</a:t>
            </a:r>
            <a:r>
              <a:rPr lang="en-US" altLang="en-US" b="1" smtClean="0">
                <a:latin typeface="Symbol" pitchFamily="18" charset="2"/>
              </a:rPr>
              <a:t>p</a:t>
            </a:r>
            <a:r>
              <a:rPr lang="en-US" altLang="en-US" smtClean="0"/>
              <a:t>n)u[n]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Pole at –0.8, so a</a:t>
            </a:r>
            <a:r>
              <a:rPr lang="en-US" altLang="en-US" baseline="30000" smtClean="0"/>
              <a:t>n</a:t>
            </a:r>
            <a:r>
              <a:rPr lang="en-US" altLang="en-US" smtClean="0"/>
              <a:t> is (–0.8) </a:t>
            </a:r>
            <a:r>
              <a:rPr lang="en-US" altLang="en-US" baseline="30000" smtClean="0"/>
              <a:t>n</a:t>
            </a:r>
            <a:endParaRPr lang="en-US" altLang="en-US" smtClean="0"/>
          </a:p>
          <a:p>
            <a:pPr>
              <a:lnSpc>
                <a:spcPct val="90000"/>
              </a:lnSpc>
            </a:pPr>
            <a:r>
              <a:rPr lang="en-US" altLang="en-US" smtClean="0"/>
              <a:t>There are two components:</a:t>
            </a:r>
          </a:p>
          <a:p>
            <a:pPr lvl="1">
              <a:lnSpc>
                <a:spcPct val="90000"/>
              </a:lnSpc>
            </a:pPr>
            <a:r>
              <a:rPr lang="en-US" altLang="en-US" smtClean="0"/>
              <a:t>TRANSIENT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Start-up region just after n=0;     </a:t>
            </a:r>
            <a:r>
              <a:rPr lang="en-US" altLang="en-US" b="1" smtClean="0">
                <a:solidFill>
                  <a:schemeClr val="accent1"/>
                </a:solidFill>
              </a:rPr>
              <a:t>(–0.8) </a:t>
            </a:r>
            <a:r>
              <a:rPr lang="en-US" altLang="en-US" b="1" baseline="30000" smtClean="0">
                <a:solidFill>
                  <a:schemeClr val="accent1"/>
                </a:solidFill>
              </a:rPr>
              <a:t>n</a:t>
            </a:r>
            <a:endParaRPr lang="en-US" altLang="en-US" b="1" smtClean="0">
              <a:solidFill>
                <a:schemeClr val="accent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mtClean="0"/>
              <a:t>STEADY-STATE</a:t>
            </a:r>
          </a:p>
          <a:p>
            <a:pPr lvl="2">
              <a:lnSpc>
                <a:spcPct val="90000"/>
              </a:lnSpc>
            </a:pPr>
            <a:r>
              <a:rPr lang="en-US" altLang="en-US" smtClean="0"/>
              <a:t>Eventually, y[n] looks sinusoidal.</a:t>
            </a:r>
          </a:p>
          <a:p>
            <a:pPr lvl="2">
              <a:lnSpc>
                <a:spcPct val="90000"/>
              </a:lnSpc>
            </a:pPr>
            <a:r>
              <a:rPr lang="en-US" altLang="en-US" b="1" smtClean="0">
                <a:solidFill>
                  <a:schemeClr val="accent1"/>
                </a:solidFill>
              </a:rPr>
              <a:t>Magnitude &amp; Phase from Frequency Response</a:t>
            </a:r>
            <a:endParaRPr lang="en-US" altLang="en-US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B2350-69DD-4F19-BDC9-5B837FD44741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176" name="Picture 102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800" y="30163"/>
            <a:ext cx="7747000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7" name="Text Box 1028"/>
          <p:cNvSpPr txBox="1">
            <a:spLocks noChangeArrowheads="1"/>
          </p:cNvSpPr>
          <p:nvPr/>
        </p:nvSpPr>
        <p:spPr bwMode="auto">
          <a:xfrm>
            <a:off x="152400" y="1295400"/>
            <a:ext cx="1871663" cy="4889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>
                <a:latin typeface="Arial" charset="0"/>
              </a:rPr>
              <a:t>Cosine input</a:t>
            </a:r>
            <a:endParaRPr lang="en-US" altLang="en-US" sz="2800" i="1"/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00012" y="1752600"/>
          <a:ext cx="2490788" cy="522288"/>
        </p:xfrm>
        <a:graphic>
          <a:graphicData uri="http://schemas.openxmlformats.org/presentationml/2006/ole">
            <p:oleObj spid="_x0000_s103426" name="Equation" r:id="rId5" imgW="965160" imgH="203040" progId="Equation.3">
              <p:embed/>
            </p:oleObj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7536823" y="4724400"/>
          <a:ext cx="1454777" cy="511175"/>
        </p:xfrm>
        <a:graphic>
          <a:graphicData uri="http://schemas.openxmlformats.org/presentationml/2006/ole">
            <p:oleObj spid="_x0000_s103427" name="Equation" r:id="rId6" imgW="647640" imgH="2286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7364412" y="2438400"/>
          <a:ext cx="1246188" cy="587375"/>
        </p:xfrm>
        <a:graphic>
          <a:graphicData uri="http://schemas.openxmlformats.org/presentationml/2006/ole">
            <p:oleObj spid="_x0000_s103428" name="Equation" r:id="rId7" imgW="482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E73158-E99B-4B13-A8D1-4317CA636A6A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174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</a:t>
            </a:r>
          </a:p>
        </p:txBody>
      </p:sp>
      <p:sp>
        <p:nvSpPr>
          <p:cNvPr id="174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178800" cy="4171950"/>
          </a:xfrm>
        </p:spPr>
        <p:txBody>
          <a:bodyPr/>
          <a:lstStyle/>
          <a:p>
            <a:r>
              <a:rPr lang="en-US" altLang="en-US" smtClean="0"/>
              <a:t>When Does the TRANSIENT DIE OUT ?</a:t>
            </a:r>
          </a:p>
        </p:txBody>
      </p:sp>
      <p:pic>
        <p:nvPicPr>
          <p:cNvPr id="174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2590800"/>
            <a:ext cx="9144000" cy="356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411" name="Object 0"/>
          <p:cNvGraphicFramePr>
            <a:graphicFrameLocks noChangeAspect="1"/>
          </p:cNvGraphicFramePr>
          <p:nvPr/>
        </p:nvGraphicFramePr>
        <p:xfrm>
          <a:off x="6088126" y="5334000"/>
          <a:ext cx="2427983" cy="838200"/>
        </p:xfrm>
        <a:graphic>
          <a:graphicData uri="http://schemas.openxmlformats.org/presentationml/2006/ole">
            <p:oleObj spid="_x0000_s104450" name="Equation" r:id="rId5" imgW="736560" imgH="2538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CD1FC-370C-4098-A6B7-02D3B0B5EF3B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Stability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Nec. &amp; suff. condition:</a:t>
            </a:r>
          </a:p>
        </p:txBody>
      </p:sp>
      <p:sp>
        <p:nvSpPr>
          <p:cNvPr id="18442" name="Text Box 8"/>
          <p:cNvSpPr txBox="1">
            <a:spLocks noChangeArrowheads="1"/>
          </p:cNvSpPr>
          <p:nvPr/>
        </p:nvSpPr>
        <p:spPr bwMode="auto">
          <a:xfrm>
            <a:off x="6477000" y="5007114"/>
            <a:ext cx="2638864" cy="70788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Pole </a:t>
            </a:r>
            <a:r>
              <a:rPr lang="en-US" sz="2000" b="1" i="1" dirty="0" smtClean="0">
                <a:latin typeface="Arial" charset="0"/>
              </a:rPr>
              <a:t>at z=a must </a:t>
            </a:r>
            <a:r>
              <a:rPr lang="en-US" sz="2000" b="1" i="1" dirty="0">
                <a:latin typeface="Arial" charset="0"/>
              </a:rPr>
              <a:t>be </a:t>
            </a:r>
          </a:p>
          <a:p>
            <a:r>
              <a:rPr lang="en-US" sz="2000" b="1" i="1" dirty="0">
                <a:latin typeface="Arial" charset="0"/>
              </a:rPr>
              <a:t>Inside unit circle</a:t>
            </a:r>
            <a:r>
              <a:rPr lang="en-US" sz="1800" b="1" i="1" dirty="0"/>
              <a:t> </a:t>
            </a:r>
          </a:p>
        </p:txBody>
      </p:sp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5181600" y="1676400"/>
          <a:ext cx="2286000" cy="1211385"/>
        </p:xfrm>
        <a:graphic>
          <a:graphicData uri="http://schemas.openxmlformats.org/presentationml/2006/ole">
            <p:oleObj spid="_x0000_s105474" name="Equation" r:id="rId4" imgW="812520" imgH="431640" progId="Equation.3">
              <p:embed/>
            </p:oleObj>
          </a:graphicData>
        </a:graphic>
      </p:graphicFrame>
      <p:graphicFrame>
        <p:nvGraphicFramePr>
          <p:cNvPr id="18439" name="Object 3"/>
          <p:cNvGraphicFramePr>
            <a:graphicFrameLocks noChangeAspect="1"/>
          </p:cNvGraphicFramePr>
          <p:nvPr/>
        </p:nvGraphicFramePr>
        <p:xfrm>
          <a:off x="685800" y="3158702"/>
          <a:ext cx="6934200" cy="1341094"/>
        </p:xfrm>
        <a:graphic>
          <a:graphicData uri="http://schemas.openxmlformats.org/presentationml/2006/ole">
            <p:oleObj spid="_x0000_s105475" name="Equation" r:id="rId5" imgW="2222280" imgH="43164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57200" y="4767129"/>
          <a:ext cx="5943600" cy="1176471"/>
        </p:xfrm>
        <a:graphic>
          <a:graphicData uri="http://schemas.openxmlformats.org/presentationml/2006/ole">
            <p:oleObj spid="_x0000_s105476" name="Equation" r:id="rId6" imgW="2171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87F58F-0D4C-410E-AFC6-2AD9619C62E2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94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STABILITY CONDITION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r>
              <a:rPr lang="en-US" altLang="en-US" smtClean="0">
                <a:solidFill>
                  <a:schemeClr val="accent1"/>
                </a:solidFill>
              </a:rPr>
              <a:t>ALL POLES INSIDE the UNIT CIRCLE</a:t>
            </a:r>
            <a:endParaRPr lang="en-US" altLang="en-US" smtClean="0"/>
          </a:p>
          <a:p>
            <a:r>
              <a:rPr lang="en-US" altLang="en-US" smtClean="0"/>
              <a:t>UNSTABLE EXAMPLE:</a:t>
            </a:r>
          </a:p>
        </p:txBody>
      </p:sp>
      <p:pic>
        <p:nvPicPr>
          <p:cNvPr id="194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276600"/>
            <a:ext cx="9144000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324600" y="2514600"/>
            <a:ext cx="2171700" cy="4889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dirty="0">
                <a:latin typeface="Arial" charset="0"/>
              </a:rPr>
              <a:t>POLE @ z=1.1</a:t>
            </a:r>
            <a:endParaRPr lang="en-US" altLang="en-US" sz="2800" i="1" dirty="0"/>
          </a:p>
        </p:txBody>
      </p:sp>
      <p:sp>
        <p:nvSpPr>
          <p:cNvPr id="19466" name="AutoShape 6"/>
          <p:cNvSpPr>
            <a:spLocks noChangeArrowheads="1"/>
          </p:cNvSpPr>
          <p:nvPr/>
        </p:nvSpPr>
        <p:spPr bwMode="auto">
          <a:xfrm>
            <a:off x="7848600" y="2895600"/>
            <a:ext cx="228600" cy="381000"/>
          </a:xfrm>
          <a:prstGeom prst="upArrow">
            <a:avLst>
              <a:gd name="adj1" fmla="val 50000"/>
              <a:gd name="adj2" fmla="val 41667"/>
            </a:avLst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762000" y="3886200"/>
          <a:ext cx="3200400" cy="464538"/>
        </p:xfrm>
        <a:graphic>
          <a:graphicData uri="http://schemas.openxmlformats.org/presentationml/2006/ole">
            <p:oleObj spid="_x0000_s106498" name="Equation" r:id="rId5" imgW="13968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E3F171-C1ED-4679-B387-FADD6FB37046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151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SECOND-ORDER FILTERS</a:t>
            </a:r>
          </a:p>
        </p:txBody>
      </p:sp>
      <p:sp>
        <p:nvSpPr>
          <p:cNvPr id="2151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r>
              <a:rPr lang="en-US" altLang="en-US" smtClean="0"/>
              <a:t>Two FEEDBACK TERMS</a:t>
            </a:r>
          </a:p>
        </p:txBody>
      </p:sp>
      <p:sp>
        <p:nvSpPr>
          <p:cNvPr id="21513" name="Line 1035"/>
          <p:cNvSpPr>
            <a:spLocks noChangeShapeType="1"/>
          </p:cNvSpPr>
          <p:nvPr/>
        </p:nvSpPr>
        <p:spPr bwMode="auto">
          <a:xfrm>
            <a:off x="24384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4" name="Line 1036"/>
          <p:cNvSpPr>
            <a:spLocks noChangeShapeType="1"/>
          </p:cNvSpPr>
          <p:nvPr/>
        </p:nvSpPr>
        <p:spPr bwMode="auto">
          <a:xfrm>
            <a:off x="4953000" y="2209800"/>
            <a:ext cx="0" cy="3810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2" name="Object 3"/>
          <p:cNvGraphicFramePr>
            <a:graphicFrameLocks noChangeAspect="1"/>
          </p:cNvGraphicFramePr>
          <p:nvPr/>
        </p:nvGraphicFramePr>
        <p:xfrm>
          <a:off x="1752600" y="4267200"/>
          <a:ext cx="5167313" cy="1535113"/>
        </p:xfrm>
        <a:graphic>
          <a:graphicData uri="http://schemas.openxmlformats.org/presentationml/2006/ole">
            <p:oleObj spid="_x0000_s21506" name="Equation" r:id="rId4" imgW="1536480" imgH="457200" progId="Equation.3">
              <p:embed/>
            </p:oleObj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411163" y="2362200"/>
          <a:ext cx="8199437" cy="1535113"/>
        </p:xfrm>
        <a:graphic>
          <a:graphicData uri="http://schemas.openxmlformats.org/presentationml/2006/ole">
            <p:oleObj spid="_x0000_s21507" name="Equation" r:id="rId5" imgW="24382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84263-E79F-4452-A4B6-EFB1F83525C3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READING ASSIGNMENTS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This Lecture:</a:t>
            </a:r>
          </a:p>
          <a:p>
            <a:pPr lvl="1"/>
            <a:r>
              <a:rPr lang="en-US" altLang="en-US" dirty="0" smtClean="0"/>
              <a:t>Chapter 10, </a:t>
            </a:r>
            <a:r>
              <a:rPr lang="en-US" altLang="en-US" dirty="0" smtClean="0"/>
              <a:t>Sects</a:t>
            </a:r>
            <a:r>
              <a:rPr lang="en-US" altLang="en-US" dirty="0" smtClean="0"/>
              <a:t>. </a:t>
            </a:r>
            <a:r>
              <a:rPr lang="en-US" altLang="en-US" dirty="0" smtClean="0"/>
              <a:t>10-9, 10-10, &amp; 10-11</a:t>
            </a:r>
          </a:p>
          <a:p>
            <a:pPr lvl="2"/>
            <a:r>
              <a:rPr lang="en-US" altLang="en-US" dirty="0" smtClean="0"/>
              <a:t>Partial Fraction Expansion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718877-4EEE-4679-8BE4-E344CDC7B132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POLES</a:t>
            </a:r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78800" cy="4171950"/>
          </a:xfrm>
        </p:spPr>
        <p:txBody>
          <a:bodyPr/>
          <a:lstStyle/>
          <a:p>
            <a:r>
              <a:rPr lang="en-US" altLang="en-US" smtClean="0"/>
              <a:t>Denominator is QUADRATIC</a:t>
            </a:r>
          </a:p>
          <a:p>
            <a:pPr lvl="1"/>
            <a:r>
              <a:rPr lang="en-US" altLang="en-US" smtClean="0"/>
              <a:t>2 Poles: REAL</a:t>
            </a:r>
          </a:p>
          <a:p>
            <a:pPr lvl="1"/>
            <a:r>
              <a:rPr lang="en-US" altLang="en-US" smtClean="0"/>
              <a:t>or  COMPLEX </a:t>
            </a:r>
            <a:r>
              <a:rPr lang="en-US" altLang="en-US" smtClean="0">
                <a:solidFill>
                  <a:schemeClr val="accent1"/>
                </a:solidFill>
              </a:rPr>
              <a:t>CONJUGATES</a:t>
            </a:r>
            <a:endParaRPr lang="en-US" altLang="en-US" smtClean="0"/>
          </a:p>
        </p:txBody>
      </p:sp>
      <p:pic>
        <p:nvPicPr>
          <p:cNvPr id="32768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064000"/>
            <a:ext cx="914400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2286000"/>
            <a:ext cx="2590800" cy="1216025"/>
          </a:xfrm>
          <a:prstGeom prst="rect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</p:spPr>
      </p:pic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52400" y="3657600"/>
          <a:ext cx="7848600" cy="1382713"/>
        </p:xfrm>
        <a:graphic>
          <a:graphicData uri="http://schemas.openxmlformats.org/presentationml/2006/ole">
            <p:oleObj spid="_x0000_s22530" name="Equation" r:id="rId6" imgW="25905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886200" y="2933700"/>
          <a:ext cx="4587875" cy="763588"/>
        </p:xfrm>
        <a:graphic>
          <a:graphicData uri="http://schemas.openxmlformats.org/presentationml/2006/ole">
            <p:oleObj spid="_x0000_s23555" name="Equation" r:id="rId4" imgW="1447560" imgH="241200" progId="Equation.3">
              <p:embed/>
            </p:oleObj>
          </a:graphicData>
        </a:graphic>
      </p:graphicFrame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C751F9-BB3B-4756-9B81-6F71D7C0ED41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235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TWO </a:t>
            </a:r>
            <a:r>
              <a:rPr lang="en-US" altLang="en-US" smtClean="0">
                <a:solidFill>
                  <a:schemeClr val="accent1"/>
                </a:solidFill>
              </a:rPr>
              <a:t>COMPLEX</a:t>
            </a:r>
            <a:r>
              <a:rPr lang="en-US" altLang="en-US" smtClean="0"/>
              <a:t> POLES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78800" cy="4171950"/>
          </a:xfrm>
        </p:spPr>
        <p:txBody>
          <a:bodyPr/>
          <a:lstStyle/>
          <a:p>
            <a:pPr>
              <a:defRPr/>
            </a:pPr>
            <a:r>
              <a:rPr lang="en-US" altLang="en-US" dirty="0" smtClean="0"/>
              <a:t>Find Impulse Response ?</a:t>
            </a:r>
          </a:p>
          <a:p>
            <a:pPr lvl="1">
              <a:defRPr/>
            </a:pPr>
            <a:r>
              <a:rPr lang="en-US" altLang="en-US" dirty="0" smtClean="0"/>
              <a:t>Can OSCILLATE vs. n</a:t>
            </a:r>
          </a:p>
          <a:p>
            <a:pPr lvl="1">
              <a:defRPr/>
            </a:pPr>
            <a:r>
              <a:rPr lang="en-US" altLang="en-US" dirty="0" smtClean="0"/>
              <a:t>“RESONANCE”</a:t>
            </a:r>
          </a:p>
          <a:p>
            <a:pPr lvl="1">
              <a:defRPr/>
            </a:pP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Find </a:t>
            </a:r>
            <a:r>
              <a:rPr lang="en-US" altLang="en-US" b="1" u="sng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FREQUENCY RESPONSE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Depends on Pole Location</a:t>
            </a:r>
          </a:p>
          <a:p>
            <a:pPr lvl="1">
              <a:defRPr/>
            </a:pPr>
            <a:r>
              <a:rPr lang="en-US" altLang="en-US" dirty="0" smtClean="0"/>
              <a:t>Close to the Unit Circle?</a:t>
            </a:r>
          </a:p>
          <a:p>
            <a:pPr lvl="2">
              <a:defRPr/>
            </a:pPr>
            <a:r>
              <a:rPr lang="en-US" altLang="en-US" dirty="0" smtClean="0"/>
              <a:t>Make </a:t>
            </a:r>
            <a:r>
              <a:rPr lang="en-US" altLang="en-US" b="1" u="sng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BANDPASS FILTER</a:t>
            </a:r>
          </a:p>
        </p:txBody>
      </p:sp>
      <p:sp>
        <p:nvSpPr>
          <p:cNvPr id="23561" name="Freeform 7"/>
          <p:cNvSpPr>
            <a:spLocks/>
          </p:cNvSpPr>
          <p:nvPr/>
        </p:nvSpPr>
        <p:spPr bwMode="auto">
          <a:xfrm>
            <a:off x="4876800" y="2265363"/>
            <a:ext cx="3543300" cy="801687"/>
          </a:xfrm>
          <a:custGeom>
            <a:avLst/>
            <a:gdLst>
              <a:gd name="T0" fmla="*/ 0 w 2328"/>
              <a:gd name="T1" fmla="*/ 2147483647 h 505"/>
              <a:gd name="T2" fmla="*/ 2147483647 w 2328"/>
              <a:gd name="T3" fmla="*/ 2147483647 h 505"/>
              <a:gd name="T4" fmla="*/ 2147483647 w 2328"/>
              <a:gd name="T5" fmla="*/ 2147483647 h 505"/>
              <a:gd name="T6" fmla="*/ 2147483647 w 2328"/>
              <a:gd name="T7" fmla="*/ 2147483647 h 505"/>
              <a:gd name="T8" fmla="*/ 0 60000 65536"/>
              <a:gd name="T9" fmla="*/ 0 60000 65536"/>
              <a:gd name="T10" fmla="*/ 0 60000 65536"/>
              <a:gd name="T11" fmla="*/ 0 60000 65536"/>
              <a:gd name="T12" fmla="*/ 0 w 2328"/>
              <a:gd name="T13" fmla="*/ 0 h 505"/>
              <a:gd name="T14" fmla="*/ 2328 w 2328"/>
              <a:gd name="T15" fmla="*/ 505 h 50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28" h="505">
                <a:moveTo>
                  <a:pt x="0" y="217"/>
                </a:moveTo>
                <a:cubicBezTo>
                  <a:pt x="420" y="157"/>
                  <a:pt x="840" y="97"/>
                  <a:pt x="1200" y="73"/>
                </a:cubicBezTo>
                <a:cubicBezTo>
                  <a:pt x="1560" y="49"/>
                  <a:pt x="1991" y="0"/>
                  <a:pt x="2160" y="73"/>
                </a:cubicBezTo>
                <a:cubicBezTo>
                  <a:pt x="2328" y="145"/>
                  <a:pt x="2268" y="325"/>
                  <a:pt x="2208" y="505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5981700" y="4648200"/>
          <a:ext cx="2552700" cy="1274763"/>
        </p:xfrm>
        <a:graphic>
          <a:graphicData uri="http://schemas.openxmlformats.org/presentationml/2006/ole">
            <p:oleObj spid="_x0000_s23554" name="Equation" r:id="rId5" imgW="863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27"/>
          <p:cNvSpPr txBox="1">
            <a:spLocks noChangeArrowheads="1"/>
          </p:cNvSpPr>
          <p:nvPr/>
        </p:nvSpPr>
        <p:spPr>
          <a:xfrm>
            <a:off x="457200" y="1676400"/>
            <a:ext cx="8178800" cy="47244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SECOND-ORDER</a:t>
            </a:r>
            <a:r>
              <a:rPr kumimoji="1" lang="en-US" altLang="en-US" sz="2800" kern="0" dirty="0">
                <a:latin typeface="+mn-lt"/>
              </a:rPr>
              <a:t> IIR FILTERS</a:t>
            </a:r>
            <a:endParaRPr kumimoji="1" lang="en-US" altLang="en-US" kern="0" dirty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>
              <a:latin typeface="+mn-lt"/>
            </a:endParaRPr>
          </a:p>
          <a:p>
            <a:pPr marL="1257300" lvl="2" indent="-342900">
              <a:lnSpc>
                <a:spcPct val="11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kumimoji="1" lang="en-US" altLang="en-US" sz="2800" kern="0" dirty="0">
              <a:latin typeface="+mn-lt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/>
            </a:pPr>
            <a:r>
              <a:rPr kumimoji="1" lang="en-US" altLang="en-US" sz="2800" kern="0" dirty="0">
                <a:latin typeface="+mn-lt"/>
              </a:rPr>
              <a:t>H(z) can have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COMPLEX</a:t>
            </a:r>
            <a:r>
              <a:rPr kumimoji="1" lang="en-US" altLang="en-US" sz="2800" kern="0" dirty="0">
                <a:latin typeface="+mn-lt"/>
              </a:rPr>
              <a:t> </a:t>
            </a:r>
            <a:r>
              <a:rPr kumimoji="1" lang="en-US" altLang="en-US" sz="2800" kern="0" dirty="0">
                <a:solidFill>
                  <a:schemeClr val="accent1"/>
                </a:solidFill>
                <a:latin typeface="+mn-lt"/>
              </a:rPr>
              <a:t>POLES</a:t>
            </a:r>
            <a:r>
              <a:rPr kumimoji="1" lang="en-US" altLang="en-US" sz="2800" kern="0" dirty="0">
                <a:latin typeface="+mn-lt"/>
              </a:rPr>
              <a:t> &amp; ZEROS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07BC30-22D3-4B7E-B06D-A45215D93FAA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458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Inverse z-Transform?</a:t>
            </a:r>
          </a:p>
        </p:txBody>
      </p:sp>
      <p:graphicFrame>
        <p:nvGraphicFramePr>
          <p:cNvPr id="24578" name="Object 3"/>
          <p:cNvGraphicFramePr>
            <a:graphicFrameLocks noChangeAspect="1"/>
          </p:cNvGraphicFramePr>
          <p:nvPr/>
        </p:nvGraphicFramePr>
        <p:xfrm>
          <a:off x="1981200" y="2209800"/>
          <a:ext cx="4660900" cy="1154113"/>
        </p:xfrm>
        <a:graphic>
          <a:graphicData uri="http://schemas.openxmlformats.org/presentationml/2006/ole">
            <p:oleObj spid="_x0000_s24578" name="Equation" r:id="rId4" imgW="1688760" imgH="419040" progId="Equation.3">
              <p:embed/>
            </p:oleObj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/>
        </p:nvGraphicFramePr>
        <p:xfrm>
          <a:off x="1485900" y="5410200"/>
          <a:ext cx="3976688" cy="611188"/>
        </p:xfrm>
        <a:graphic>
          <a:graphicData uri="http://schemas.openxmlformats.org/presentationml/2006/ole">
            <p:oleObj spid="_x0000_s24579" name="Equation" r:id="rId5" imgW="1320480" imgH="203040" progId="Equation.3">
              <p:embed/>
            </p:oleObj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295400" y="4038600"/>
          <a:ext cx="6172200" cy="1000125"/>
        </p:xfrm>
        <a:graphic>
          <a:graphicData uri="http://schemas.openxmlformats.org/presentationml/2006/ole">
            <p:oleObj spid="_x0000_s24580" name="Equation" r:id="rId6" imgW="24256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9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526A6F-7C7D-488A-9BE0-C7B942EA2BA0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2560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304800"/>
            <a:ext cx="7772400" cy="838200"/>
          </a:xfrm>
        </p:spPr>
        <p:txBody>
          <a:bodyPr/>
          <a:lstStyle/>
          <a:p>
            <a:r>
              <a:rPr lang="en-US" altLang="en-US" smtClean="0"/>
              <a:t>2nd ORDER z-Transform</a:t>
            </a:r>
          </a:p>
        </p:txBody>
      </p:sp>
      <p:graphicFrame>
        <p:nvGraphicFramePr>
          <p:cNvPr id="25602" name="Object 1031"/>
          <p:cNvGraphicFramePr>
            <a:graphicFrameLocks noChangeAspect="1"/>
          </p:cNvGraphicFramePr>
          <p:nvPr/>
        </p:nvGraphicFramePr>
        <p:xfrm>
          <a:off x="265113" y="1646238"/>
          <a:ext cx="8613775" cy="608012"/>
        </p:xfrm>
        <a:graphic>
          <a:graphicData uri="http://schemas.openxmlformats.org/presentationml/2006/ole">
            <p:oleObj spid="_x0000_s25602" name="Equation" r:id="rId4" imgW="3416040" imgH="241200" progId="Equation.3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428750" y="5410200"/>
          <a:ext cx="5276850" cy="1306513"/>
        </p:xfrm>
        <a:graphic>
          <a:graphicData uri="http://schemas.openxmlformats.org/presentationml/2006/ole">
            <p:oleObj spid="_x0000_s25603" name="Equation" r:id="rId5" imgW="1688760" imgH="419040" progId="Equation.3">
              <p:embed/>
            </p:oleObj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28600" y="2362200"/>
          <a:ext cx="7994650" cy="1295400"/>
        </p:xfrm>
        <a:graphic>
          <a:graphicData uri="http://schemas.openxmlformats.org/presentationml/2006/ole">
            <p:oleObj spid="_x0000_s25604" name="Equation" r:id="rId6" imgW="2425680" imgH="393480" progId="Equation.3">
              <p:embed/>
            </p:oleObj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219075" y="3795713"/>
          <a:ext cx="8010525" cy="1435100"/>
        </p:xfrm>
        <a:graphic>
          <a:graphicData uri="http://schemas.openxmlformats.org/presentationml/2006/ole">
            <p:oleObj spid="_x0000_s25605" name="Equation" r:id="rId7" imgW="247644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D4A8F-A23C-435F-9B08-B17D62773FA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2868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838200"/>
          </a:xfrm>
        </p:spPr>
        <p:txBody>
          <a:bodyPr/>
          <a:lstStyle/>
          <a:p>
            <a:r>
              <a:rPr lang="en-US" altLang="en-US" smtClean="0"/>
              <a:t>2nd ORDER Z-transform PAIRS</a:t>
            </a:r>
          </a:p>
        </p:txBody>
      </p:sp>
      <p:sp>
        <p:nvSpPr>
          <p:cNvPr id="347147" name="Text Box 1035"/>
          <p:cNvSpPr txBox="1">
            <a:spLocks noChangeArrowheads="1"/>
          </p:cNvSpPr>
          <p:nvPr/>
        </p:nvSpPr>
        <p:spPr bwMode="auto">
          <a:xfrm>
            <a:off x="6096000" y="1371600"/>
            <a:ext cx="2727325" cy="7302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GENERAL ENTRY for</a:t>
            </a:r>
          </a:p>
          <a:p>
            <a:r>
              <a:rPr lang="en-US" altLang="en-US" sz="2000">
                <a:solidFill>
                  <a:schemeClr val="accent1"/>
                </a:solidFill>
                <a:latin typeface="Arial" charset="0"/>
              </a:rPr>
              <a:t>z-Transform TABLE</a:t>
            </a:r>
            <a:endParaRPr lang="en-US" altLang="en-US" i="1"/>
          </a:p>
        </p:txBody>
      </p:sp>
      <p:graphicFrame>
        <p:nvGraphicFramePr>
          <p:cNvPr id="28674" name="Object 3"/>
          <p:cNvGraphicFramePr>
            <a:graphicFrameLocks noChangeAspect="1"/>
          </p:cNvGraphicFramePr>
          <p:nvPr/>
        </p:nvGraphicFramePr>
        <p:xfrm>
          <a:off x="2819400" y="2584450"/>
          <a:ext cx="5989638" cy="1377950"/>
        </p:xfrm>
        <a:graphic>
          <a:graphicData uri="http://schemas.openxmlformats.org/presentationml/2006/ole">
            <p:oleObj spid="_x0000_s28674" name="Equation" r:id="rId4" imgW="1930320" imgH="44424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28600" y="1752600"/>
          <a:ext cx="4178300" cy="708025"/>
        </p:xfrm>
        <a:graphic>
          <a:graphicData uri="http://schemas.openxmlformats.org/presentationml/2006/ole">
            <p:oleObj spid="_x0000_s28676" name="Equation" r:id="rId5" imgW="1346040" imgH="228600" progId="Equation.3">
              <p:embed/>
            </p:oleObj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81000" y="4191000"/>
            <a:ext cx="8548688" cy="2209800"/>
            <a:chOff x="381000" y="4191000"/>
            <a:chExt cx="8548688" cy="2209800"/>
          </a:xfrm>
        </p:grpSpPr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743200" y="5022850"/>
            <a:ext cx="6186488" cy="1377950"/>
          </p:xfrm>
          <a:graphic>
            <a:graphicData uri="http://schemas.openxmlformats.org/presentationml/2006/ole">
              <p:oleObj spid="_x0000_s28675" name="Equation" r:id="rId6" imgW="1993680" imgH="444240" progId="Equation.3">
                <p:embed/>
              </p:oleObj>
            </a:graphicData>
          </a:graphic>
        </p:graphicFrame>
        <p:graphicFrame>
          <p:nvGraphicFramePr>
            <p:cNvPr id="28677" name="Object 5"/>
            <p:cNvGraphicFramePr>
              <a:graphicFrameLocks noChangeAspect="1"/>
            </p:cNvGraphicFramePr>
            <p:nvPr/>
          </p:nvGraphicFramePr>
          <p:xfrm>
            <a:off x="381000" y="4191000"/>
            <a:ext cx="5241925" cy="709612"/>
          </p:xfrm>
          <a:graphic>
            <a:graphicData uri="http://schemas.openxmlformats.org/presentationml/2006/ole">
              <p:oleObj spid="_x0000_s28677" name="Equation" r:id="rId7" imgW="168876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7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E5BF6E-E2B9-4FF0-931E-EB77113B850A}" type="slidenum">
              <a:rPr lang="en-US" smtClean="0">
                <a:ea typeface="ＭＳ Ｐゴシック" charset="-128"/>
              </a:rPr>
              <a:pPr>
                <a:defRPr/>
              </a:pPr>
              <a:t>35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6631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h[n]: Decays &amp; Oscillates</a:t>
            </a:r>
          </a:p>
        </p:txBody>
      </p:sp>
      <p:pic>
        <p:nvPicPr>
          <p:cNvPr id="362501" name="Picture 102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1227138"/>
            <a:ext cx="7772400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2502" name="Picture 103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4114800"/>
            <a:ext cx="34798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2503" name="Text Box 1031"/>
          <p:cNvSpPr txBox="1">
            <a:spLocks noChangeArrowheads="1"/>
          </p:cNvSpPr>
          <p:nvPr/>
        </p:nvSpPr>
        <p:spPr bwMode="auto">
          <a:xfrm>
            <a:off x="7299325" y="1447800"/>
            <a:ext cx="1625600" cy="4270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“PERIOD”=6</a:t>
            </a:r>
            <a:endParaRPr lang="en-US" i="1"/>
          </a:p>
        </p:txBody>
      </p:sp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3810000" y="5399088"/>
          <a:ext cx="4965700" cy="1230312"/>
        </p:xfrm>
        <a:graphic>
          <a:graphicData uri="http://schemas.openxmlformats.org/presentationml/2006/ole">
            <p:oleObj spid="_x0000_s26626" name="Equation" r:id="rId6" imgW="1688760" imgH="419040" progId="Equation.3">
              <p:embed/>
            </p:oleObj>
          </a:graphicData>
        </a:graphic>
      </p:graphicFrame>
      <p:graphicFrame>
        <p:nvGraphicFramePr>
          <p:cNvPr id="26627" name="Object 2"/>
          <p:cNvGraphicFramePr>
            <a:graphicFrameLocks noChangeAspect="1"/>
          </p:cNvGraphicFramePr>
          <p:nvPr/>
        </p:nvGraphicFramePr>
        <p:xfrm>
          <a:off x="3733800" y="4476750"/>
          <a:ext cx="5051425" cy="781050"/>
        </p:xfrm>
        <a:graphic>
          <a:graphicData uri="http://schemas.openxmlformats.org/presentationml/2006/ole">
            <p:oleObj spid="_x0000_s26627" name="Equation" r:id="rId7" imgW="1562040" imgH="2412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6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E811E-0273-4D22-AAC6-4337347F017A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2765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2nd ORDER EX: n-Domain</a:t>
            </a:r>
          </a:p>
        </p:txBody>
      </p:sp>
      <p:sp>
        <p:nvSpPr>
          <p:cNvPr id="340997" name="Text Box 1029"/>
          <p:cNvSpPr txBox="1">
            <a:spLocks noChangeArrowheads="1"/>
          </p:cNvSpPr>
          <p:nvPr/>
        </p:nvSpPr>
        <p:spPr bwMode="auto">
          <a:xfrm>
            <a:off x="304800" y="3962400"/>
            <a:ext cx="8296275" cy="2255838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2800" b="1">
                <a:latin typeface="Courier New" pitchFamily="49" charset="0"/>
              </a:rPr>
              <a:t>aa = [ 1, -0.9, 0.81 ];</a:t>
            </a:r>
          </a:p>
          <a:p>
            <a:r>
              <a:rPr lang="en-US" altLang="en-US" sz="2800" b="1">
                <a:latin typeface="Courier New" pitchFamily="49" charset="0"/>
              </a:rPr>
              <a:t>bb = [ 1, -0.45 ];</a:t>
            </a:r>
          </a:p>
          <a:p>
            <a:r>
              <a:rPr lang="en-US" altLang="en-US" sz="2800" b="1">
                <a:latin typeface="Courier New" pitchFamily="49" charset="0"/>
              </a:rPr>
              <a:t>nn = -2:19;</a:t>
            </a:r>
          </a:p>
          <a:p>
            <a:r>
              <a:rPr lang="en-US" altLang="en-US" sz="2800" b="1">
                <a:latin typeface="Courier New" pitchFamily="49" charset="0"/>
              </a:rPr>
              <a:t>hh = filter( bb, aa, (nn==0) );</a:t>
            </a:r>
          </a:p>
          <a:p>
            <a:r>
              <a:rPr lang="en-US" altLang="en-US" sz="2800" b="1">
                <a:latin typeface="Courier New" pitchFamily="49" charset="0"/>
              </a:rPr>
              <a:t>HH = freqz( bb, aa, [-pi,pi/100:pi] );</a:t>
            </a:r>
          </a:p>
        </p:txBody>
      </p:sp>
      <p:graphicFrame>
        <p:nvGraphicFramePr>
          <p:cNvPr id="27650" name="Object 3"/>
          <p:cNvGraphicFramePr>
            <a:graphicFrameLocks noChangeAspect="1"/>
          </p:cNvGraphicFramePr>
          <p:nvPr/>
        </p:nvGraphicFramePr>
        <p:xfrm>
          <a:off x="1981200" y="1741488"/>
          <a:ext cx="4660900" cy="1154112"/>
        </p:xfrm>
        <a:graphic>
          <a:graphicData uri="http://schemas.openxmlformats.org/presentationml/2006/ole">
            <p:oleObj spid="_x0000_s27650" name="Equation" r:id="rId4" imgW="1688760" imgH="419040" progId="Equation.3">
              <p:embed/>
            </p:oleObj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304800" y="3117850"/>
          <a:ext cx="8631238" cy="539750"/>
        </p:xfrm>
        <a:graphic>
          <a:graphicData uri="http://schemas.openxmlformats.org/presentationml/2006/ole">
            <p:oleObj spid="_x0000_s27651" name="Equation" r:id="rId5" imgW="3238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98C5F-1EA0-4F89-81DD-1202EEAD33EF}" type="slidenum">
              <a:rPr lang="en-US" smtClean="0">
                <a:ea typeface="ＭＳ Ｐゴシック" charset="-128"/>
              </a:rPr>
              <a:pPr/>
              <a:t>37</a:t>
            </a:fld>
            <a:endParaRPr lang="en-US" smtClean="0">
              <a:ea typeface="ＭＳ Ｐゴシック" charset="-128"/>
            </a:endParaRPr>
          </a:p>
        </p:txBody>
      </p:sp>
      <p:pic>
        <p:nvPicPr>
          <p:cNvPr id="13318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82677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smtClean="0"/>
              <a:t>3 DOMAINS MOVIE: IIR</a:t>
            </a:r>
          </a:p>
        </p:txBody>
      </p:sp>
      <p:sp>
        <p:nvSpPr>
          <p:cNvPr id="13320" name="Text Box 13"/>
          <p:cNvSpPr txBox="1">
            <a:spLocks noChangeArrowheads="1"/>
          </p:cNvSpPr>
          <p:nvPr/>
        </p:nvSpPr>
        <p:spPr bwMode="auto">
          <a:xfrm>
            <a:off x="0" y="4267200"/>
            <a:ext cx="1878013" cy="4254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POLE MOVES</a:t>
            </a:r>
            <a:endParaRPr lang="en-US" i="1">
              <a:latin typeface="Times" charset="0"/>
            </a:endParaRPr>
          </a:p>
        </p:txBody>
      </p:sp>
      <p:sp>
        <p:nvSpPr>
          <p:cNvPr id="13321" name="Text Box 14"/>
          <p:cNvSpPr txBox="1">
            <a:spLocks noChangeArrowheads="1"/>
          </p:cNvSpPr>
          <p:nvPr/>
        </p:nvSpPr>
        <p:spPr bwMode="auto">
          <a:xfrm>
            <a:off x="762000" y="5867400"/>
            <a:ext cx="733425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h[n]</a:t>
            </a:r>
            <a:endParaRPr lang="en-US" i="1">
              <a:latin typeface="Times" charset="0"/>
            </a:endParaRPr>
          </a:p>
        </p:txBody>
      </p:sp>
      <p:sp>
        <p:nvSpPr>
          <p:cNvPr id="13322" name="Text Box 16"/>
          <p:cNvSpPr txBox="1">
            <a:spLocks noChangeArrowheads="1"/>
          </p:cNvSpPr>
          <p:nvPr/>
        </p:nvSpPr>
        <p:spPr bwMode="auto">
          <a:xfrm>
            <a:off x="7924800" y="1752600"/>
            <a:ext cx="717550" cy="43815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" charset="0"/>
              </a:rPr>
              <a:t>H(z)</a:t>
            </a:r>
            <a:endParaRPr lang="en-US" i="1">
              <a:latin typeface="Times" charset="0"/>
            </a:endParaRPr>
          </a:p>
        </p:txBody>
      </p:sp>
      <p:sp>
        <p:nvSpPr>
          <p:cNvPr id="13323" name="Freeform 17"/>
          <p:cNvSpPr>
            <a:spLocks/>
          </p:cNvSpPr>
          <p:nvPr/>
        </p:nvSpPr>
        <p:spPr bwMode="auto">
          <a:xfrm>
            <a:off x="1295400" y="2895600"/>
            <a:ext cx="2133600" cy="1371600"/>
          </a:xfrm>
          <a:custGeom>
            <a:avLst/>
            <a:gdLst>
              <a:gd name="T0" fmla="*/ 2147483647 w 1056"/>
              <a:gd name="T1" fmla="*/ 2147483647 h 2208"/>
              <a:gd name="T2" fmla="*/ 0 w 1056"/>
              <a:gd name="T3" fmla="*/ 2147483647 h 2208"/>
              <a:gd name="T4" fmla="*/ 2147483647 w 1056"/>
              <a:gd name="T5" fmla="*/ 2147483647 h 2208"/>
              <a:gd name="T6" fmla="*/ 2147483647 w 1056"/>
              <a:gd name="T7" fmla="*/ 0 h 220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208"/>
              <a:gd name="T14" fmla="*/ 1056 w 1056"/>
              <a:gd name="T15" fmla="*/ 2208 h 2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208">
                <a:moveTo>
                  <a:pt x="192" y="2208"/>
                </a:moveTo>
                <a:cubicBezTo>
                  <a:pt x="96" y="2032"/>
                  <a:pt x="0" y="1856"/>
                  <a:pt x="0" y="1584"/>
                </a:cubicBezTo>
                <a:cubicBezTo>
                  <a:pt x="0" y="1312"/>
                  <a:pt x="16" y="840"/>
                  <a:pt x="192" y="576"/>
                </a:cubicBezTo>
                <a:cubicBezTo>
                  <a:pt x="368" y="312"/>
                  <a:pt x="712" y="156"/>
                  <a:pt x="1056" y="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7924800" y="4521200"/>
          <a:ext cx="1066800" cy="508000"/>
        </p:xfrm>
        <a:graphic>
          <a:graphicData uri="http://schemas.openxmlformats.org/presentationml/2006/ole">
            <p:oleObj spid="_x0000_s139266" name="Equation" r:id="rId4" imgW="507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>
                <a:ea typeface="ＭＳ Ｐゴシック" charset="-128"/>
              </a:rPr>
              <a:t>Aug 2016</a:t>
            </a:r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v-SE" smtClean="0">
                <a:ea typeface="ＭＳ Ｐゴシック" charset="-128"/>
              </a:rPr>
              <a:t>© 2003-2016, JH McClellan &amp; RW Schafer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C76799-2B1A-4BD4-96A6-06F377693D08}" type="slidenum">
              <a:rPr lang="en-US" smtClean="0">
                <a:ea typeface="ＭＳ Ｐゴシック" charset="-128"/>
              </a:rPr>
              <a:pPr/>
              <a:t>38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 IIR MOVIES @ WEBSITE</a:t>
            </a:r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71950"/>
          </a:xfrm>
        </p:spPr>
        <p:txBody>
          <a:bodyPr/>
          <a:lstStyle/>
          <a:p>
            <a:r>
              <a:rPr lang="en-US" sz="1400" b="1" dirty="0" smtClean="0">
                <a:latin typeface="Courier New" charset="0"/>
                <a:cs typeface="Courier New" charset="0"/>
              </a:rPr>
              <a:t>http://dspfirst.gatech.edu/chapters/08feedbac/demos/3_domain/index.html</a:t>
            </a:r>
          </a:p>
          <a:p>
            <a:r>
              <a:rPr lang="en-US" dirty="0" smtClean="0"/>
              <a:t>3 DOMAINS MOVIES: </a:t>
            </a:r>
            <a:r>
              <a:rPr lang="en-US" u="sng" dirty="0" smtClean="0"/>
              <a:t>IIR</a:t>
            </a:r>
            <a:r>
              <a:rPr lang="en-US" dirty="0" smtClean="0"/>
              <a:t> Filters</a:t>
            </a:r>
          </a:p>
          <a:p>
            <a:pPr lvl="1"/>
            <a:r>
              <a:rPr lang="en-US" sz="2400" dirty="0" smtClean="0"/>
              <a:t>One pole moving and a zero at the origin</a:t>
            </a:r>
          </a:p>
          <a:p>
            <a:pPr lvl="1"/>
            <a:r>
              <a:rPr lang="en-US" sz="2400" dirty="0" smtClean="0"/>
              <a:t>One pole and one zero; both moving</a:t>
            </a:r>
          </a:p>
          <a:p>
            <a:pPr lvl="1"/>
            <a:r>
              <a:rPr lang="en-US" sz="2400" dirty="0" smtClean="0"/>
              <a:t>Two complex-conjugate poles moving </a:t>
            </a:r>
            <a:r>
              <a:rPr lang="en-US" sz="2400" dirty="0" err="1" smtClean="0"/>
              <a:t>radially</a:t>
            </a:r>
            <a:endParaRPr lang="en-US" sz="2400" dirty="0" smtClean="0"/>
          </a:p>
          <a:p>
            <a:pPr lvl="1"/>
            <a:r>
              <a:rPr lang="en-US" sz="2400" dirty="0" smtClean="0"/>
              <a:t>Two complex-conjugate poles moving in angle</a:t>
            </a:r>
          </a:p>
          <a:p>
            <a:pPr lvl="1"/>
            <a:r>
              <a:rPr lang="en-US" sz="2400" dirty="0" smtClean="0"/>
              <a:t>Movement of a zero in a two-pole Filter</a:t>
            </a:r>
          </a:p>
          <a:p>
            <a:pPr lvl="1"/>
            <a:r>
              <a:rPr lang="en-US" sz="2400" dirty="0" smtClean="0"/>
              <a:t>Radial Movement of Two out of Four Poles</a:t>
            </a:r>
          </a:p>
          <a:p>
            <a:pPr lvl="1"/>
            <a:r>
              <a:rPr lang="en-US" sz="2400" dirty="0" smtClean="0"/>
              <a:t>Angular Movement of Two out of Four Poles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6302B7-8357-46CB-B48C-0DA0E16027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LECTURE OBJECTIVES</a:t>
            </a:r>
          </a:p>
        </p:txBody>
      </p:sp>
      <p:sp>
        <p:nvSpPr>
          <p:cNvPr id="103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7244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800" smtClean="0"/>
              <a:t>Calculate output from Input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Transient and Steady State Responses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Z-Transform method with </a:t>
            </a:r>
            <a:r>
              <a:rPr lang="en-US" altLang="en-US" sz="2400" u="sng" smtClean="0"/>
              <a:t>Partial Fraction Expansion</a:t>
            </a:r>
          </a:p>
          <a:p>
            <a:pPr>
              <a:lnSpc>
                <a:spcPct val="110000"/>
              </a:lnSpc>
            </a:pPr>
            <a:r>
              <a:rPr lang="en-US" altLang="en-US" sz="2800" smtClean="0">
                <a:solidFill>
                  <a:schemeClr val="accent1"/>
                </a:solidFill>
              </a:rPr>
              <a:t>SECOND-ORDER</a:t>
            </a:r>
            <a:r>
              <a:rPr lang="en-US" altLang="en-US" sz="2800" smtClean="0"/>
              <a:t> IIR FILTERS</a:t>
            </a:r>
          </a:p>
          <a:p>
            <a:pPr lvl="1">
              <a:lnSpc>
                <a:spcPct val="110000"/>
              </a:lnSpc>
            </a:pPr>
            <a:r>
              <a:rPr lang="en-US" altLang="en-US" sz="2400" smtClean="0"/>
              <a:t>TWO FEEDBACK TERMS</a:t>
            </a:r>
          </a:p>
          <a:p>
            <a:pPr lvl="1">
              <a:lnSpc>
                <a:spcPct val="110000"/>
              </a:lnSpc>
            </a:pPr>
            <a:endParaRPr lang="en-US" altLang="en-US" sz="2400" smtClean="0"/>
          </a:p>
          <a:p>
            <a:pPr>
              <a:lnSpc>
                <a:spcPct val="110000"/>
              </a:lnSpc>
            </a:pPr>
            <a:endParaRPr lang="en-US" altLang="en-US" sz="2800" smtClean="0"/>
          </a:p>
          <a:p>
            <a:pPr>
              <a:lnSpc>
                <a:spcPct val="130000"/>
              </a:lnSpc>
            </a:pPr>
            <a:r>
              <a:rPr lang="en-US" altLang="en-US" sz="2800" smtClean="0"/>
              <a:t>H(z) can have </a:t>
            </a:r>
            <a:r>
              <a:rPr lang="en-US" altLang="en-US" sz="2800" smtClean="0">
                <a:solidFill>
                  <a:schemeClr val="accent1"/>
                </a:solidFill>
              </a:rPr>
              <a:t>COMPLEX</a:t>
            </a:r>
            <a:r>
              <a:rPr lang="en-US" altLang="en-US" sz="2800" smtClean="0"/>
              <a:t> </a:t>
            </a:r>
            <a:r>
              <a:rPr lang="en-US" altLang="en-US" sz="2800" smtClean="0">
                <a:solidFill>
                  <a:schemeClr val="accent1"/>
                </a:solidFill>
              </a:rPr>
              <a:t>POLES</a:t>
            </a:r>
            <a:r>
              <a:rPr lang="en-US" altLang="en-US" sz="2800" smtClean="0"/>
              <a:t> &amp; ZEROS</a:t>
            </a:r>
          </a:p>
        </p:txBody>
      </p:sp>
      <p:graphicFrame>
        <p:nvGraphicFramePr>
          <p:cNvPr id="1026" name="Object 1028"/>
          <p:cNvGraphicFramePr>
            <a:graphicFrameLocks noChangeAspect="1"/>
          </p:cNvGraphicFramePr>
          <p:nvPr/>
        </p:nvGraphicFramePr>
        <p:xfrm>
          <a:off x="1295400" y="4191000"/>
          <a:ext cx="6400800" cy="989013"/>
        </p:xfrm>
        <a:graphic>
          <a:graphicData uri="http://schemas.openxmlformats.org/presentationml/2006/ole">
            <p:oleObj spid="_x0000_s1026" name="MathType Equation 3.6+" r:id="rId4" imgW="2628900" imgH="406400" progId="Equation.DSMT3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215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27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49F43-EC4B-4235-86CD-5EECA6E0432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914400"/>
          </a:xfrm>
        </p:spPr>
        <p:txBody>
          <a:bodyPr/>
          <a:lstStyle/>
          <a:p>
            <a:r>
              <a:rPr lang="en-US" sz="3600" smtClean="0"/>
              <a:t>CASCADE: Pole-Zero Cancellation</a:t>
            </a:r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178800" cy="4171950"/>
          </a:xfrm>
        </p:spPr>
        <p:txBody>
          <a:bodyPr/>
          <a:lstStyle/>
          <a:p>
            <a:r>
              <a:rPr lang="en-US" smtClean="0"/>
              <a:t>Multiply the z-transforms</a:t>
            </a:r>
          </a:p>
        </p:txBody>
      </p:sp>
      <p:sp>
        <p:nvSpPr>
          <p:cNvPr id="2059" name="Rectangle 10"/>
          <p:cNvSpPr>
            <a:spLocks noChangeArrowheads="1"/>
          </p:cNvSpPr>
          <p:nvPr/>
        </p:nvSpPr>
        <p:spPr bwMode="auto">
          <a:xfrm>
            <a:off x="17526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2060" name="Line 11"/>
          <p:cNvSpPr>
            <a:spLocks noChangeShapeType="1"/>
          </p:cNvSpPr>
          <p:nvPr/>
        </p:nvSpPr>
        <p:spPr bwMode="auto">
          <a:xfrm>
            <a:off x="7620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2"/>
          <p:cNvSpPr>
            <a:spLocks noChangeShapeType="1"/>
          </p:cNvSpPr>
          <p:nvPr/>
        </p:nvSpPr>
        <p:spPr bwMode="auto">
          <a:xfrm>
            <a:off x="36576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Rectangle 13"/>
          <p:cNvSpPr>
            <a:spLocks noChangeArrowheads="1"/>
          </p:cNvSpPr>
          <p:nvPr/>
        </p:nvSpPr>
        <p:spPr bwMode="auto">
          <a:xfrm>
            <a:off x="914400" y="2362200"/>
            <a:ext cx="709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x[n]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2011363" y="2468563"/>
          <a:ext cx="1457325" cy="777875"/>
        </p:xfrm>
        <a:graphic>
          <a:graphicData uri="http://schemas.openxmlformats.org/presentationml/2006/ole">
            <p:oleObj spid="_x0000_s2050" name="Equation" r:id="rId3" imgW="406080" imgH="215640" progId="Equation.3">
              <p:embed/>
            </p:oleObj>
          </a:graphicData>
        </a:graphic>
      </p:graphicFrame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648200" y="2362200"/>
            <a:ext cx="1905000" cy="914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Times" charset="0"/>
            </a:endParaRPr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6553200" y="28194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6705600" y="2362200"/>
            <a:ext cx="692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y[n]</a:t>
            </a:r>
            <a:endParaRPr lang="en-US" b="1">
              <a:latin typeface="Times" charset="0"/>
            </a:endParaRPr>
          </a:p>
        </p:txBody>
      </p:sp>
      <p:graphicFrame>
        <p:nvGraphicFramePr>
          <p:cNvPr id="2051" name="Object 4"/>
          <p:cNvGraphicFramePr>
            <a:graphicFrameLocks noChangeAspect="1"/>
          </p:cNvGraphicFramePr>
          <p:nvPr/>
        </p:nvGraphicFramePr>
        <p:xfrm>
          <a:off x="4884738" y="2468563"/>
          <a:ext cx="1503362" cy="777875"/>
        </p:xfrm>
        <a:graphic>
          <a:graphicData uri="http://schemas.openxmlformats.org/presentationml/2006/ole">
            <p:oleObj spid="_x0000_s2051" name="Equation" r:id="rId4" imgW="419040" imgH="215640" progId="Equation.3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304800" y="3827463"/>
          <a:ext cx="7848600" cy="2420937"/>
        </p:xfrm>
        <a:graphic>
          <a:graphicData uri="http://schemas.openxmlformats.org/presentationml/2006/ole">
            <p:oleObj spid="_x0000_s2052" name="Equation" r:id="rId5" imgW="2273040" imgH="698400" progId="Equation.3">
              <p:embed/>
            </p:oleObj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7216775" y="2925763"/>
          <a:ext cx="1514475" cy="579437"/>
        </p:xfrm>
        <a:graphic>
          <a:graphicData uri="http://schemas.openxmlformats.org/presentationml/2006/ole">
            <p:oleObj spid="_x0000_s2053" name="Equation" r:id="rId6" imgW="533160" imgH="203040" progId="Equation.3">
              <p:embed/>
            </p:oleObj>
          </a:graphicData>
        </a:graphic>
      </p:graphicFrame>
      <p:sp>
        <p:nvSpPr>
          <p:cNvPr id="2066" name="Rectangle 13"/>
          <p:cNvSpPr>
            <a:spLocks noChangeArrowheads="1"/>
          </p:cNvSpPr>
          <p:nvPr/>
        </p:nvSpPr>
        <p:spPr bwMode="auto">
          <a:xfrm>
            <a:off x="3810000" y="2362200"/>
            <a:ext cx="715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1"/>
                </a:solidFill>
                <a:latin typeface="Times" charset="0"/>
              </a:rPr>
              <a:t>v[n]</a:t>
            </a:r>
            <a:endParaRPr lang="en-US" b="1">
              <a:latin typeface="Time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4572000" y="3276600"/>
            <a:ext cx="1676400" cy="457200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/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© 2003-2016, JH McClellan &amp; RW Schafer</a:t>
            </a:r>
            <a:endParaRPr lang="en-US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194CA-C765-4A11-997C-ED719C7BCD3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737600" cy="1143000"/>
          </a:xfrm>
        </p:spPr>
        <p:txBody>
          <a:bodyPr/>
          <a:lstStyle/>
          <a:p>
            <a:r>
              <a:rPr lang="en-US" smtClean="0"/>
              <a:t>What is Frequency Response?</a:t>
            </a:r>
          </a:p>
        </p:txBody>
      </p:sp>
      <p:sp>
        <p:nvSpPr>
          <p:cNvPr id="30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95450"/>
            <a:ext cx="8534400" cy="48577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sz="2800" b="1" u="sng" dirty="0" smtClean="0"/>
              <a:t>Sinusoid-in gives sinusoid-out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True for LTI systems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Seems to require an infinite-length sinusoid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sz="2400" dirty="0" smtClean="0"/>
          </a:p>
          <a:p>
            <a:pPr lvl="3">
              <a:lnSpc>
                <a:spcPct val="120000"/>
              </a:lnSpc>
              <a:spcBef>
                <a:spcPct val="10000"/>
              </a:spcBef>
            </a:pPr>
            <a:endParaRPr lang="en-US" sz="16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But, real-world sinusoids start at n=0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sz="2400" dirty="0" smtClean="0"/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2000" dirty="0" smtClean="0"/>
          </a:p>
          <a:p>
            <a:pPr lvl="2">
              <a:lnSpc>
                <a:spcPct val="120000"/>
              </a:lnSpc>
              <a:spcBef>
                <a:spcPct val="10000"/>
              </a:spcBef>
            </a:pPr>
            <a:endParaRPr lang="en-US" sz="1200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sz="2400" dirty="0" smtClean="0"/>
              <a:t>With z-transforms, we can solve this one-sided problem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endParaRPr lang="en-US" dirty="0" smtClean="0"/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dirty="0" smtClean="0"/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1905000" y="3276600"/>
          <a:ext cx="4216400" cy="457200"/>
        </p:xfrm>
        <a:graphic>
          <a:graphicData uri="http://schemas.openxmlformats.org/presentationml/2006/ole">
            <p:oleObj spid="_x0000_s3074" name="Equation" r:id="rId3" imgW="2108160" imgH="228600" progId="Equation.3">
              <p:embed/>
            </p:oleObj>
          </a:graphicData>
        </a:graphic>
      </p:graphicFrame>
      <p:graphicFrame>
        <p:nvGraphicFramePr>
          <p:cNvPr id="3075" name="Object 4"/>
          <p:cNvGraphicFramePr>
            <a:graphicFrameLocks noChangeAspect="1"/>
          </p:cNvGraphicFramePr>
          <p:nvPr/>
        </p:nvGraphicFramePr>
        <p:xfrm>
          <a:off x="1905000" y="4572000"/>
          <a:ext cx="4927600" cy="914400"/>
        </p:xfrm>
        <a:graphic>
          <a:graphicData uri="http://schemas.openxmlformats.org/presentationml/2006/ole">
            <p:oleObj spid="_x0000_s3075" name="Equation" r:id="rId4" imgW="2463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EB46A-1C7E-4A3C-9690-2B51CDDBB906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32800" cy="1143000"/>
          </a:xfrm>
        </p:spPr>
        <p:txBody>
          <a:bodyPr/>
          <a:lstStyle/>
          <a:p>
            <a:r>
              <a:rPr lang="en-US" altLang="en-US" dirty="0" smtClean="0"/>
              <a:t>THREE significant INPUTS</a:t>
            </a:r>
          </a:p>
        </p:txBody>
      </p:sp>
      <p:sp>
        <p:nvSpPr>
          <p:cNvPr id="30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dirty="0" smtClean="0"/>
              <a:t>Given:</a:t>
            </a:r>
          </a:p>
          <a:p>
            <a:pPr>
              <a:lnSpc>
                <a:spcPct val="180000"/>
              </a:lnSpc>
            </a:pPr>
            <a:r>
              <a:rPr lang="en-US" altLang="en-US" dirty="0" smtClean="0"/>
              <a:t>Find the output, y[n]</a:t>
            </a:r>
          </a:p>
          <a:p>
            <a:pPr lvl="1"/>
            <a:r>
              <a:rPr lang="en-US" altLang="en-US" dirty="0" smtClean="0"/>
              <a:t>For 3 cases:</a:t>
            </a:r>
          </a:p>
        </p:txBody>
      </p:sp>
      <p:sp>
        <p:nvSpPr>
          <p:cNvPr id="3081" name="Line 6"/>
          <p:cNvSpPr>
            <a:spLocks noChangeShapeType="1"/>
          </p:cNvSpPr>
          <p:nvPr/>
        </p:nvSpPr>
        <p:spPr bwMode="auto">
          <a:xfrm>
            <a:off x="28956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7"/>
          <p:cNvSpPr>
            <a:spLocks noChangeShapeType="1"/>
          </p:cNvSpPr>
          <p:nvPr/>
        </p:nvSpPr>
        <p:spPr bwMode="auto">
          <a:xfrm>
            <a:off x="6629400" y="21336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6" name="Object 3"/>
          <p:cNvGraphicFramePr>
            <a:graphicFrameLocks noChangeAspect="1"/>
          </p:cNvGraphicFramePr>
          <p:nvPr/>
        </p:nvGraphicFramePr>
        <p:xfrm>
          <a:off x="3657599" y="1600200"/>
          <a:ext cx="2998909" cy="1066800"/>
        </p:xfrm>
        <a:graphic>
          <a:graphicData uri="http://schemas.openxmlformats.org/presentationml/2006/ole">
            <p:oleObj spid="_x0000_s95234" name="Equation" r:id="rId4" imgW="1104840" imgH="393480" progId="Equation.3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2057400" y="3962400"/>
          <a:ext cx="4953000" cy="2356182"/>
        </p:xfrm>
        <a:graphic>
          <a:graphicData uri="http://schemas.openxmlformats.org/presentationml/2006/ole">
            <p:oleObj spid="_x0000_s95235" name="Equation" r:id="rId5" imgW="1384200" imgH="660240" progId="Equation.3">
              <p:embed/>
            </p:oleObj>
          </a:graphicData>
        </a:graphic>
      </p:graphicFrame>
      <p:sp>
        <p:nvSpPr>
          <p:cNvPr id="3083" name="Line 8"/>
          <p:cNvSpPr>
            <a:spLocks noChangeShapeType="1"/>
          </p:cNvSpPr>
          <p:nvPr/>
        </p:nvSpPr>
        <p:spPr bwMode="auto">
          <a:xfrm>
            <a:off x="2189163" y="4648200"/>
            <a:ext cx="4897437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3200400" y="4038600"/>
          <a:ext cx="5295399" cy="685800"/>
        </p:xfrm>
        <a:graphic>
          <a:graphicData uri="http://schemas.openxmlformats.org/presentationml/2006/ole">
            <p:oleObj spid="_x0000_s96261" name="Equation" r:id="rId4" imgW="1562040" imgH="203040" progId="Equation.3">
              <p:embed/>
            </p:oleObj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013F9-A977-45A8-BFA3-68AB6BEB975F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39713" y="5029200"/>
          <a:ext cx="8386762" cy="1360488"/>
        </p:xfrm>
        <a:graphic>
          <a:graphicData uri="http://schemas.openxmlformats.org/presentationml/2006/ole">
            <p:oleObj spid="_x0000_s96258" name="Equation" r:id="rId5" imgW="2425680" imgH="393480" progId="Equation.3">
              <p:embed/>
            </p:oleObj>
          </a:graphicData>
        </a:graphic>
      </p:graphicFrame>
      <p:sp>
        <p:nvSpPr>
          <p:cNvPr id="4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SINUSOID ANSWER</a:t>
            </a:r>
          </a:p>
        </p:txBody>
      </p:sp>
      <p:sp>
        <p:nvSpPr>
          <p:cNvPr id="4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78800" cy="43815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mtClean="0"/>
              <a:t>Given:</a:t>
            </a:r>
          </a:p>
          <a:p>
            <a:pPr>
              <a:lnSpc>
                <a:spcPct val="130000"/>
              </a:lnSpc>
            </a:pPr>
            <a:endParaRPr lang="en-US" altLang="en-US" smtClean="0"/>
          </a:p>
          <a:p>
            <a:pPr>
              <a:lnSpc>
                <a:spcPct val="130000"/>
              </a:lnSpc>
            </a:pPr>
            <a:r>
              <a:rPr lang="en-US" altLang="en-US" smtClean="0"/>
              <a:t>The input:</a:t>
            </a:r>
          </a:p>
          <a:p>
            <a:pPr>
              <a:lnSpc>
                <a:spcPct val="130000"/>
              </a:lnSpc>
            </a:pPr>
            <a:r>
              <a:rPr lang="en-US" altLang="en-US" smtClean="0"/>
              <a:t>Then y[n]</a:t>
            </a:r>
          </a:p>
        </p:txBody>
      </p:sp>
      <p:sp>
        <p:nvSpPr>
          <p:cNvPr id="319496" name="Line 8"/>
          <p:cNvSpPr>
            <a:spLocks noChangeShapeType="1"/>
          </p:cNvSpPr>
          <p:nvPr/>
        </p:nvSpPr>
        <p:spPr bwMode="auto">
          <a:xfrm flipH="1" flipV="1">
            <a:off x="5029200" y="4572000"/>
            <a:ext cx="1447800" cy="91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497" name="Line 9"/>
          <p:cNvSpPr>
            <a:spLocks noChangeShapeType="1"/>
          </p:cNvSpPr>
          <p:nvPr/>
        </p:nvSpPr>
        <p:spPr bwMode="auto">
          <a:xfrm flipV="1">
            <a:off x="7924800" y="46482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9500" name="Freeform 12"/>
          <p:cNvSpPr>
            <a:spLocks/>
          </p:cNvSpPr>
          <p:nvPr/>
        </p:nvSpPr>
        <p:spPr bwMode="auto">
          <a:xfrm>
            <a:off x="76200" y="2438400"/>
            <a:ext cx="2286000" cy="3124200"/>
          </a:xfrm>
          <a:custGeom>
            <a:avLst/>
            <a:gdLst>
              <a:gd name="T0" fmla="*/ 2147483647 w 1440"/>
              <a:gd name="T1" fmla="*/ 2147483647 h 1968"/>
              <a:gd name="T2" fmla="*/ 2147483647 w 1440"/>
              <a:gd name="T3" fmla="*/ 2147483647 h 1968"/>
              <a:gd name="T4" fmla="*/ 2147483647 w 1440"/>
              <a:gd name="T5" fmla="*/ 2147483647 h 1968"/>
              <a:gd name="T6" fmla="*/ 2147483647 w 1440"/>
              <a:gd name="T7" fmla="*/ 2147483647 h 1968"/>
              <a:gd name="T8" fmla="*/ 2147483647 w 1440"/>
              <a:gd name="T9" fmla="*/ 0 h 19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968"/>
              <a:gd name="T17" fmla="*/ 1440 w 1440"/>
              <a:gd name="T18" fmla="*/ 1968 h 19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968">
                <a:moveTo>
                  <a:pt x="192" y="1968"/>
                </a:moveTo>
                <a:cubicBezTo>
                  <a:pt x="132" y="1884"/>
                  <a:pt x="72" y="1800"/>
                  <a:pt x="48" y="1632"/>
                </a:cubicBezTo>
                <a:cubicBezTo>
                  <a:pt x="24" y="1464"/>
                  <a:pt x="0" y="1175"/>
                  <a:pt x="48" y="960"/>
                </a:cubicBezTo>
                <a:cubicBezTo>
                  <a:pt x="95" y="744"/>
                  <a:pt x="104" y="495"/>
                  <a:pt x="336" y="336"/>
                </a:cubicBezTo>
                <a:cubicBezTo>
                  <a:pt x="567" y="176"/>
                  <a:pt x="1003" y="88"/>
                  <a:pt x="1440" y="0"/>
                </a:cubicBezTo>
              </a:path>
            </a:pathLst>
          </a:custGeom>
          <a:noFill/>
          <a:ln w="76200" cmpd="sng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3" name="Object 3"/>
          <p:cNvGraphicFramePr>
            <a:graphicFrameLocks noChangeAspect="1"/>
          </p:cNvGraphicFramePr>
          <p:nvPr/>
        </p:nvGraphicFramePr>
        <p:xfrm>
          <a:off x="2362200" y="1752600"/>
          <a:ext cx="2998788" cy="1066800"/>
        </p:xfrm>
        <a:graphic>
          <a:graphicData uri="http://schemas.openxmlformats.org/presentationml/2006/ole">
            <p:oleObj spid="_x0000_s96259" name="Equation" r:id="rId6" imgW="1104840" imgH="393480" progId="Equation.3">
              <p:embed/>
            </p:oleObj>
          </a:graphicData>
        </a:graphic>
      </p:graphicFrame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3200400" y="3200400"/>
          <a:ext cx="3816350" cy="684486"/>
        </p:xfrm>
        <a:graphic>
          <a:graphicData uri="http://schemas.openxmlformats.org/presentationml/2006/ole">
            <p:oleObj spid="_x0000_s96260" name="Equation" r:id="rId7" imgW="11300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6" grpId="0" animBg="1"/>
      <p:bldP spid="319497" grpId="0" animBg="1"/>
      <p:bldP spid="31950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Aug 2016</a:t>
            </a: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 altLang="en-US"/>
              <a:t>© 2003-2016, JH McClellan &amp; RW Schafer</a:t>
            </a: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566902-DE3D-41E4-8123-D9F9D5149B83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7772400" cy="914400"/>
          </a:xfrm>
        </p:spPr>
        <p:txBody>
          <a:bodyPr/>
          <a:lstStyle/>
          <a:p>
            <a:r>
              <a:rPr lang="en-US" altLang="en-US" smtClean="0"/>
              <a:t>Step Response: u[n]</a:t>
            </a:r>
            <a:r>
              <a:rPr lang="en-US" altLang="en-US" smtClean="0">
                <a:sym typeface="Wingdings" pitchFamily="2" charset="2"/>
              </a:rPr>
              <a:t>U(z)</a:t>
            </a:r>
            <a:endParaRPr lang="en-US" altLang="en-US" smtClean="0"/>
          </a:p>
        </p:txBody>
      </p:sp>
      <p:pic>
        <p:nvPicPr>
          <p:cNvPr id="512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71600"/>
            <a:ext cx="9144000" cy="545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25-aLectures">
  <a:themeElements>
    <a:clrScheme name="2025-aLectures 8">
      <a:dk1>
        <a:srgbClr val="333399"/>
      </a:dk1>
      <a:lt1>
        <a:srgbClr val="CCECFF"/>
      </a:lt1>
      <a:dk2>
        <a:srgbClr val="0000CC"/>
      </a:dk2>
      <a:lt2>
        <a:srgbClr val="5E574E"/>
      </a:lt2>
      <a:accent1>
        <a:srgbClr val="FF6600"/>
      </a:accent1>
      <a:accent2>
        <a:srgbClr val="FFCC00"/>
      </a:accent2>
      <a:accent3>
        <a:srgbClr val="E2F4FF"/>
      </a:accent3>
      <a:accent4>
        <a:srgbClr val="2A2A82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2025-aLecture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25-aLecture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25-aLecture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25-aLectures 8">
        <a:dk1>
          <a:srgbClr val="333399"/>
        </a:dk1>
        <a:lt1>
          <a:srgbClr val="CCECFF"/>
        </a:lt1>
        <a:dk2>
          <a:srgbClr val="0000CC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E2F4FF"/>
        </a:accent3>
        <a:accent4>
          <a:srgbClr val="2A2A82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Settings\mcclella\Application Data\Microsoft\Templates\2025-aLectures.pot</Template>
  <TotalTime>3358</TotalTime>
  <Words>1184</Words>
  <Application>Microsoft Office PowerPoint</Application>
  <PresentationFormat>On-screen Show (4:3)</PresentationFormat>
  <Paragraphs>316</Paragraphs>
  <Slides>38</Slides>
  <Notes>32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2025-aLectures</vt:lpstr>
      <vt:lpstr>MathType Equation 3.6+</vt:lpstr>
      <vt:lpstr>Equation</vt:lpstr>
      <vt:lpstr>DSP First, 2/e</vt:lpstr>
      <vt:lpstr>License Info for DSPFirst Slides</vt:lpstr>
      <vt:lpstr>READING ASSIGNMENTS</vt:lpstr>
      <vt:lpstr>LECTURE OBJECTIVES</vt:lpstr>
      <vt:lpstr>CASCADE: Pole-Zero Cancellation</vt:lpstr>
      <vt:lpstr>What is Frequency Response?</vt:lpstr>
      <vt:lpstr>THREE significant INPUTS</vt:lpstr>
      <vt:lpstr>SINUSOID ANSWER</vt:lpstr>
      <vt:lpstr>Step Response: u[n]U(z)</vt:lpstr>
      <vt:lpstr>Step Response:  x[n] is u[n]</vt:lpstr>
      <vt:lpstr>Step Response</vt:lpstr>
      <vt:lpstr>SINUSOID Starting at n=0</vt:lpstr>
      <vt:lpstr>SINUSOID Starting at n=0</vt:lpstr>
      <vt:lpstr>SINUSOID Starting at n=0</vt:lpstr>
      <vt:lpstr>BONUS QUESTION</vt:lpstr>
      <vt:lpstr>Transient &amp; Steady State</vt:lpstr>
      <vt:lpstr>CALCULATE the RESPONSE</vt:lpstr>
      <vt:lpstr>GENERAL INVERSE Z</vt:lpstr>
      <vt:lpstr>SPLIT  Y(z) to INVERT</vt:lpstr>
      <vt:lpstr>INVERT Y(z) to y[n]</vt:lpstr>
      <vt:lpstr>TWO PARTS of y[n]</vt:lpstr>
      <vt:lpstr>STEADY STATE HAPPENS</vt:lpstr>
      <vt:lpstr>NUMERICAL EXAMPLE</vt:lpstr>
      <vt:lpstr>SINUSOID starting at n=0</vt:lpstr>
      <vt:lpstr>Slide 25</vt:lpstr>
      <vt:lpstr>STABILITY</vt:lpstr>
      <vt:lpstr>Stability</vt:lpstr>
      <vt:lpstr>STABILITY CONDITION</vt:lpstr>
      <vt:lpstr>SECOND-ORDER FILTERS</vt:lpstr>
      <vt:lpstr>MORE POLES</vt:lpstr>
      <vt:lpstr>TWO COMPLEX POLES</vt:lpstr>
      <vt:lpstr>Inverse z-Transform?</vt:lpstr>
      <vt:lpstr>2nd ORDER z-Transform</vt:lpstr>
      <vt:lpstr>2nd ORDER Z-transform PAIRS</vt:lpstr>
      <vt:lpstr>h[n]: Decays &amp; Oscillates</vt:lpstr>
      <vt:lpstr>2nd ORDER EX: n-Domain</vt:lpstr>
      <vt:lpstr>3 DOMAINS MOVIE: IIR</vt:lpstr>
      <vt:lpstr>7 IIR MOVIES @ WEBSITE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SPFirst Lecture #18</dc:title>
  <dc:creator>Jim McClellan</dc:creator>
  <cp:lastModifiedBy>mcclella</cp:lastModifiedBy>
  <cp:revision>421</cp:revision>
  <cp:lastPrinted>1998-11-30T13:48:12Z</cp:lastPrinted>
  <dcterms:created xsi:type="dcterms:W3CDTF">1998-10-09T04:53:29Z</dcterms:created>
  <dcterms:modified xsi:type="dcterms:W3CDTF">2016-08-14T15:42:07Z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jim.mcclellan@ece.gatech.edu</vt:lpwstr>
  </property>
  <property fmtid="{D5CDD505-2E9C-101B-9397-08002B2CF9AE}" pid="8" name="HomePage">
    <vt:lpwstr>http://users.ece.gatech.edu/mcclella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4</vt:i4>
  </property>
  <property fmtid="{D5CDD505-2E9C-101B-9397-08002B2CF9AE}" pid="21" name="OutputDir">
    <vt:lpwstr>D:</vt:lpwstr>
  </property>
</Properties>
</file>