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612" r:id="rId2"/>
    <p:sldId id="613" r:id="rId3"/>
    <p:sldId id="614" r:id="rId4"/>
    <p:sldId id="615" r:id="rId5"/>
    <p:sldId id="633" r:id="rId6"/>
    <p:sldId id="634" r:id="rId7"/>
    <p:sldId id="637" r:id="rId8"/>
    <p:sldId id="638" r:id="rId9"/>
    <p:sldId id="639" r:id="rId10"/>
    <p:sldId id="640" r:id="rId11"/>
    <p:sldId id="641" r:id="rId12"/>
    <p:sldId id="642" r:id="rId13"/>
    <p:sldId id="643" r:id="rId14"/>
    <p:sldId id="644" r:id="rId15"/>
    <p:sldId id="645" r:id="rId16"/>
    <p:sldId id="646" r:id="rId17"/>
    <p:sldId id="647" r:id="rId18"/>
    <p:sldId id="648" r:id="rId19"/>
    <p:sldId id="649" r:id="rId20"/>
    <p:sldId id="650" r:id="rId21"/>
    <p:sldId id="651" r:id="rId22"/>
    <p:sldId id="608" r:id="rId23"/>
    <p:sldId id="591" r:id="rId24"/>
    <p:sldId id="592" r:id="rId25"/>
    <p:sldId id="594" r:id="rId26"/>
    <p:sldId id="593" r:id="rId27"/>
    <p:sldId id="605" r:id="rId28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931" y="-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80" y="-120"/>
      </p:cViewPr>
      <p:guideLst>
        <p:guide orient="horz" pos="2956"/>
        <p:guide pos="21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5.wmf"/><Relationship Id="rId1" Type="http://schemas.openxmlformats.org/officeDocument/2006/relationships/image" Target="../media/image18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FCD3AFB-584D-4DBD-A427-8515200EB1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9AF0D4C7-50E5-4AB1-AD65-32F40DF6E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2F804-71C9-4EEE-A91B-9D80C1EA4D31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02683-6E62-4CE5-98C7-B3C152EDE102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5CBF71-96B7-4198-B8AF-53EF178209EF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9FBFA-916A-43CE-AAB3-750022EBC6B9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E80F9F-1B55-43E6-8A56-78322DD66FEB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65AF21-92B3-46FC-9D30-AA0F7D847189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A90A5-7D22-49C9-9A30-AA6B59B95F1F}" type="slidenum">
              <a:rPr lang="en-US" smtClean="0">
                <a:latin typeface="Times New Roman" charset="0"/>
                <a:ea typeface="ＭＳ Ｐゴシック" charset="-128"/>
              </a:rPr>
              <a:pPr/>
              <a:t>17</a:t>
            </a:fld>
            <a:endParaRPr lang="en-US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DFB74-7B28-489E-8348-8115286E0A2A}" type="slidenum">
              <a:rPr lang="en-US" smtClean="0">
                <a:latin typeface="Times New Roman" charset="0"/>
                <a:ea typeface="ＭＳ Ｐゴシック" charset="-128"/>
              </a:rPr>
              <a:pPr/>
              <a:t>18</a:t>
            </a:fld>
            <a:endParaRPr lang="en-US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760576-242E-4D36-875D-6F64EA4CACB6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03083B-7FAB-4DBD-9356-8D6A4B393130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64F00C-ED0E-44CB-BDCD-C68A8D15F9E2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1ED83-D51E-462C-8E61-66E67C4063FF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E9585-7B4B-49AB-A71B-68C13DF0E65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10EC91-4F5A-47AC-9B09-EA75B539FA3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6ED3B-F2EE-4B86-92E5-60A41953F2F1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1D74B5-B252-4AA4-8923-8115B0A91AAA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541486-3751-4FD9-853C-13848B9D6574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3467C-D943-4D9B-B9E8-F56E529DE6C9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D2A06A-D2D0-491E-8B72-3DEFB21C1D6B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333AA0-5876-4717-9539-88D6C04788C8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A90A5-7D22-49C9-9A30-AA6B59B95F1F}" type="slidenum">
              <a:rPr lang="en-US" smtClean="0">
                <a:latin typeface="Times New Roman" charset="0"/>
                <a:ea typeface="ＭＳ Ｐゴシック" charset="-128"/>
              </a:rPr>
              <a:pPr/>
              <a:t>11</a:t>
            </a:fld>
            <a:endParaRPr lang="en-US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A:\pain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7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87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3407C76F-C632-4081-8F63-D1309F99D3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C30BB-509E-4A4C-91A5-64935CDB5A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D73F8-0A8A-4E05-ABBC-EDD383200D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60FE6-390E-4631-A4B4-F8D60C227C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55C4E-A1D1-4CE7-B3A5-31A45F4184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F75D8-8004-47C5-B958-BAC1C8218D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7476E-E7FA-45E7-BD3A-947A054095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6E35B-5EAE-47D4-B621-F2048A93A9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3693-97B1-42D5-8E1C-5DFD78AFD6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E7EDF-97B1-43E4-9AF1-01997676AD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3D4D0-57F6-48FD-B0D6-999F4969AF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386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331A8A8E-5448-4756-8DF7-A049473DE0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9943" name="Picture 7" descr="A:\paint.GIF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png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4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iM6AtNLXX4&amp;feature=related" TargetMode="External"/><Relationship Id="rId2" Type="http://schemas.openxmlformats.org/officeDocument/2006/relationships/hyperlink" Target="http://www.youtube.com/watch?v=amuPoPkAlx8&amp;feature=rela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EaRj0q3YoGM&amp;feature=relate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DSP First, 2/e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429000"/>
            <a:ext cx="4648200" cy="1771650"/>
          </a:xfrm>
        </p:spPr>
        <p:txBody>
          <a:bodyPr/>
          <a:lstStyle/>
          <a:p>
            <a:r>
              <a:rPr lang="en-US" altLang="en-US" dirty="0" smtClean="0"/>
              <a:t>Lecture 25</a:t>
            </a:r>
          </a:p>
          <a:p>
            <a:pPr>
              <a:spcBef>
                <a:spcPct val="0"/>
              </a:spcBef>
              <a:buClrTx/>
            </a:pPr>
            <a:r>
              <a:rPr lang="en-US" altLang="en-US" dirty="0" smtClean="0"/>
              <a:t>Second-Order </a:t>
            </a:r>
            <a:r>
              <a:rPr lang="en-US" altLang="en-US" dirty="0" smtClean="0"/>
              <a:t>IIR</a:t>
            </a:r>
          </a:p>
          <a:p>
            <a:pPr>
              <a:spcBef>
                <a:spcPct val="0"/>
              </a:spcBef>
              <a:buClrTx/>
            </a:pPr>
            <a:r>
              <a:rPr lang="en-US" altLang="en-US" dirty="0" smtClean="0"/>
              <a:t> </a:t>
            </a:r>
            <a:r>
              <a:rPr lang="en-US" altLang="en-US" dirty="0" smtClean="0"/>
              <a:t>  Filters: 3-Domains</a:t>
            </a:r>
            <a:endParaRPr lang="en-US" altLang="en-US" dirty="0" smtClean="0"/>
          </a:p>
          <a:p>
            <a:pPr>
              <a:spcBef>
                <a:spcPct val="0"/>
              </a:spcBef>
              <a:buClrTx/>
            </a:pPr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7C76F-C632-4081-8F63-D1309F99D34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7DE64-10CB-4048-870E-F9F94FF54BD6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663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304800"/>
            <a:ext cx="7772400" cy="838200"/>
          </a:xfrm>
        </p:spPr>
        <p:txBody>
          <a:bodyPr/>
          <a:lstStyle/>
          <a:p>
            <a:r>
              <a:rPr lang="en-US" altLang="en-US" smtClean="0"/>
              <a:t>2nd ORDER EXAMPLE</a:t>
            </a:r>
          </a:p>
        </p:txBody>
      </p:sp>
      <p:graphicFrame>
        <p:nvGraphicFramePr>
          <p:cNvPr id="26629" name="Object 1031"/>
          <p:cNvGraphicFramePr>
            <a:graphicFrameLocks noChangeAspect="1"/>
          </p:cNvGraphicFramePr>
          <p:nvPr/>
        </p:nvGraphicFramePr>
        <p:xfrm>
          <a:off x="265113" y="1646238"/>
          <a:ext cx="8613775" cy="608012"/>
        </p:xfrm>
        <a:graphic>
          <a:graphicData uri="http://schemas.openxmlformats.org/presentationml/2006/ole">
            <p:oleObj spid="_x0000_s132098" name="Equation" r:id="rId4" imgW="3416040" imgH="241200" progId="Equation.3">
              <p:embed/>
            </p:oleObj>
          </a:graphicData>
        </a:graphic>
      </p:graphicFrame>
      <p:graphicFrame>
        <p:nvGraphicFramePr>
          <p:cNvPr id="26630" name="Object 3"/>
          <p:cNvGraphicFramePr>
            <a:graphicFrameLocks noChangeAspect="1"/>
          </p:cNvGraphicFramePr>
          <p:nvPr/>
        </p:nvGraphicFramePr>
        <p:xfrm>
          <a:off x="1429231" y="5410200"/>
          <a:ext cx="5276369" cy="1306513"/>
        </p:xfrm>
        <a:graphic>
          <a:graphicData uri="http://schemas.openxmlformats.org/presentationml/2006/ole">
            <p:oleObj spid="_x0000_s132099" name="Equation" r:id="rId5" imgW="1688760" imgH="419040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228600" y="2362200"/>
          <a:ext cx="7994469" cy="1295400"/>
        </p:xfrm>
        <a:graphic>
          <a:graphicData uri="http://schemas.openxmlformats.org/presentationml/2006/ole">
            <p:oleObj spid="_x0000_s132100" name="Equation" r:id="rId6" imgW="2425680" imgH="393480" progId="Equation.3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19075" y="3795712"/>
          <a:ext cx="8010525" cy="1434791"/>
        </p:xfrm>
        <a:graphic>
          <a:graphicData uri="http://schemas.openxmlformats.org/presentationml/2006/ole">
            <p:oleObj spid="_x0000_s132101" name="Equation" r:id="rId7" imgW="24764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D98106-7B38-483C-8D2D-BF6C181E1393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63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/>
              <a:t>h[n]: Decays &amp; Oscillates</a:t>
            </a:r>
          </a:p>
        </p:txBody>
      </p:sp>
      <p:pic>
        <p:nvPicPr>
          <p:cNvPr id="362501" name="Picture 10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227138"/>
            <a:ext cx="7772400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2502" name="Picture 10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114800"/>
            <a:ext cx="347980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2503" name="Text Box 1031"/>
          <p:cNvSpPr txBox="1">
            <a:spLocks noChangeArrowheads="1"/>
          </p:cNvSpPr>
          <p:nvPr/>
        </p:nvSpPr>
        <p:spPr bwMode="auto">
          <a:xfrm>
            <a:off x="7299325" y="1447800"/>
            <a:ext cx="1625600" cy="4270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“PERIOD”=6</a:t>
            </a:r>
            <a:endParaRPr lang="en-US" i="1"/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3810000" y="5399088"/>
          <a:ext cx="4965700" cy="1230312"/>
        </p:xfrm>
        <a:graphic>
          <a:graphicData uri="http://schemas.openxmlformats.org/presentationml/2006/ole">
            <p:oleObj spid="_x0000_s133122" name="Equation" r:id="rId6" imgW="1688760" imgH="419040" progId="Equation.3">
              <p:embed/>
            </p:oleObj>
          </a:graphicData>
        </a:graphic>
      </p:graphicFrame>
      <p:graphicFrame>
        <p:nvGraphicFramePr>
          <p:cNvPr id="120836" name="Object 2"/>
          <p:cNvGraphicFramePr>
            <a:graphicFrameLocks noChangeAspect="1"/>
          </p:cNvGraphicFramePr>
          <p:nvPr/>
        </p:nvGraphicFramePr>
        <p:xfrm>
          <a:off x="3733800" y="4476750"/>
          <a:ext cx="5051425" cy="781050"/>
        </p:xfrm>
        <a:graphic>
          <a:graphicData uri="http://schemas.openxmlformats.org/presentationml/2006/ole">
            <p:oleObj spid="_x0000_s133123" name="Equation" r:id="rId7" imgW="156204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772FF6-A907-43FB-B0CD-925B58C8919A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86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2nd ORDER EX: n-Domain</a:t>
            </a:r>
          </a:p>
        </p:txBody>
      </p:sp>
      <p:sp>
        <p:nvSpPr>
          <p:cNvPr id="340997" name="Text Box 1029"/>
          <p:cNvSpPr txBox="1">
            <a:spLocks noChangeArrowheads="1"/>
          </p:cNvSpPr>
          <p:nvPr/>
        </p:nvSpPr>
        <p:spPr bwMode="auto">
          <a:xfrm>
            <a:off x="304800" y="3962400"/>
            <a:ext cx="8296275" cy="22558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b="1" dirty="0" err="1">
                <a:latin typeface="Courier New" pitchFamily="49" charset="0"/>
              </a:rPr>
              <a:t>aa</a:t>
            </a:r>
            <a:r>
              <a:rPr lang="en-US" altLang="en-US" sz="2800" b="1" dirty="0">
                <a:latin typeface="Courier New" pitchFamily="49" charset="0"/>
              </a:rPr>
              <a:t> = [ 1, -0.9, 0.81 ];</a:t>
            </a:r>
          </a:p>
          <a:p>
            <a:r>
              <a:rPr lang="en-US" altLang="en-US" sz="2800" b="1" dirty="0">
                <a:latin typeface="Courier New" pitchFamily="49" charset="0"/>
              </a:rPr>
              <a:t>bb = [ 1, -0.45 ];</a:t>
            </a:r>
          </a:p>
          <a:p>
            <a:r>
              <a:rPr lang="en-US" altLang="en-US" sz="2800" b="1" dirty="0" err="1">
                <a:latin typeface="Courier New" pitchFamily="49" charset="0"/>
              </a:rPr>
              <a:t>nn</a:t>
            </a:r>
            <a:r>
              <a:rPr lang="en-US" altLang="en-US" sz="2800" b="1" dirty="0">
                <a:latin typeface="Courier New" pitchFamily="49" charset="0"/>
              </a:rPr>
              <a:t> = -2:19;</a:t>
            </a:r>
          </a:p>
          <a:p>
            <a:r>
              <a:rPr lang="en-US" altLang="en-US" sz="2800" b="1" dirty="0" err="1">
                <a:latin typeface="Courier New" pitchFamily="49" charset="0"/>
              </a:rPr>
              <a:t>hh</a:t>
            </a:r>
            <a:r>
              <a:rPr lang="en-US" altLang="en-US" sz="2800" b="1" dirty="0">
                <a:latin typeface="Courier New" pitchFamily="49" charset="0"/>
              </a:rPr>
              <a:t> = filter( bb, </a:t>
            </a:r>
            <a:r>
              <a:rPr lang="en-US" altLang="en-US" sz="2800" b="1" dirty="0" err="1">
                <a:latin typeface="Courier New" pitchFamily="49" charset="0"/>
              </a:rPr>
              <a:t>aa</a:t>
            </a:r>
            <a:r>
              <a:rPr lang="en-US" altLang="en-US" sz="2800" b="1" dirty="0">
                <a:latin typeface="Courier New" pitchFamily="49" charset="0"/>
              </a:rPr>
              <a:t>, (</a:t>
            </a:r>
            <a:r>
              <a:rPr lang="en-US" altLang="en-US" sz="2800" b="1" dirty="0" err="1">
                <a:latin typeface="Courier New" pitchFamily="49" charset="0"/>
              </a:rPr>
              <a:t>nn</a:t>
            </a:r>
            <a:r>
              <a:rPr lang="en-US" altLang="en-US" sz="2800" b="1" dirty="0">
                <a:latin typeface="Courier New" pitchFamily="49" charset="0"/>
              </a:rPr>
              <a:t>==0) );</a:t>
            </a:r>
          </a:p>
          <a:p>
            <a:r>
              <a:rPr lang="en-US" altLang="en-US" sz="2800" b="1" dirty="0">
                <a:latin typeface="Courier New" pitchFamily="49" charset="0"/>
              </a:rPr>
              <a:t>HH = </a:t>
            </a:r>
            <a:r>
              <a:rPr lang="en-US" altLang="en-US" sz="2800" b="1" dirty="0" err="1">
                <a:latin typeface="Courier New" pitchFamily="49" charset="0"/>
              </a:rPr>
              <a:t>freqz</a:t>
            </a:r>
            <a:r>
              <a:rPr lang="en-US" altLang="en-US" sz="2800" b="1" dirty="0">
                <a:latin typeface="Courier New" pitchFamily="49" charset="0"/>
              </a:rPr>
              <a:t>( bb, </a:t>
            </a:r>
            <a:r>
              <a:rPr lang="en-US" altLang="en-US" sz="2800" b="1" dirty="0" err="1">
                <a:latin typeface="Courier New" pitchFamily="49" charset="0"/>
              </a:rPr>
              <a:t>aa</a:t>
            </a:r>
            <a:r>
              <a:rPr lang="en-US" altLang="en-US" sz="2800" b="1" dirty="0">
                <a:latin typeface="Courier New" pitchFamily="49" charset="0"/>
              </a:rPr>
              <a:t>, [-</a:t>
            </a:r>
            <a:r>
              <a:rPr lang="en-US" altLang="en-US" sz="2800" b="1" dirty="0" err="1">
                <a:latin typeface="Courier New" pitchFamily="49" charset="0"/>
              </a:rPr>
              <a:t>pi,pi</a:t>
            </a:r>
            <a:r>
              <a:rPr lang="en-US" altLang="en-US" sz="2800" b="1" dirty="0">
                <a:latin typeface="Courier New" pitchFamily="49" charset="0"/>
              </a:rPr>
              <a:t>/100:pi] );</a:t>
            </a:r>
          </a:p>
        </p:txBody>
      </p:sp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1981200" y="1741487"/>
          <a:ext cx="4660900" cy="1154113"/>
        </p:xfrm>
        <a:graphic>
          <a:graphicData uri="http://schemas.openxmlformats.org/presentationml/2006/ole">
            <p:oleObj spid="_x0000_s134146" name="Equation" r:id="rId4" imgW="1688760" imgH="419040" progId="Equation.3">
              <p:embed/>
            </p:oleObj>
          </a:graphicData>
        </a:graphic>
      </p:graphicFrame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304800" y="3117860"/>
          <a:ext cx="8631238" cy="539740"/>
        </p:xfrm>
        <a:graphic>
          <a:graphicData uri="http://schemas.openxmlformats.org/presentationml/2006/ole">
            <p:oleObj spid="_x0000_s134147" name="Equation" r:id="rId5" imgW="323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1416D-055D-4B0B-ABEE-4441F806DD2D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97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/>
          <a:lstStyle/>
          <a:p>
            <a:r>
              <a:rPr lang="en-US" altLang="en-US" smtClean="0"/>
              <a:t>2nd ORDER Z-transform PAIRS</a:t>
            </a:r>
          </a:p>
        </p:txBody>
      </p:sp>
      <p:sp>
        <p:nvSpPr>
          <p:cNvPr id="347147" name="Text Box 1035"/>
          <p:cNvSpPr txBox="1">
            <a:spLocks noChangeArrowheads="1"/>
          </p:cNvSpPr>
          <p:nvPr/>
        </p:nvSpPr>
        <p:spPr bwMode="auto">
          <a:xfrm>
            <a:off x="6096000" y="1371600"/>
            <a:ext cx="2727325" cy="7302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  <a:latin typeface="Arial" charset="0"/>
              </a:rPr>
              <a:t>GENERAL ENTRY for</a:t>
            </a:r>
          </a:p>
          <a:p>
            <a:r>
              <a:rPr lang="en-US" altLang="en-US" sz="2000">
                <a:solidFill>
                  <a:schemeClr val="accent1"/>
                </a:solidFill>
                <a:latin typeface="Arial" charset="0"/>
              </a:rPr>
              <a:t>z-Transform TABLE</a:t>
            </a:r>
            <a:endParaRPr lang="en-US" altLang="en-US" i="1"/>
          </a:p>
        </p:txBody>
      </p:sp>
      <p:graphicFrame>
        <p:nvGraphicFramePr>
          <p:cNvPr id="29702" name="Object 3"/>
          <p:cNvGraphicFramePr>
            <a:graphicFrameLocks noChangeAspect="1"/>
          </p:cNvGraphicFramePr>
          <p:nvPr/>
        </p:nvGraphicFramePr>
        <p:xfrm>
          <a:off x="2819400" y="2584715"/>
          <a:ext cx="5989004" cy="1377685"/>
        </p:xfrm>
        <a:graphic>
          <a:graphicData uri="http://schemas.openxmlformats.org/presentationml/2006/ole">
            <p:oleObj spid="_x0000_s135170" name="Equation" r:id="rId4" imgW="1930320" imgH="444240" progId="Equation.3">
              <p:embed/>
            </p:oleObj>
          </a:graphicData>
        </a:graphic>
      </p:graphicFrame>
      <p:graphicFrame>
        <p:nvGraphicFramePr>
          <p:cNvPr id="29704" name="Object 3"/>
          <p:cNvGraphicFramePr>
            <a:graphicFrameLocks noChangeAspect="1"/>
          </p:cNvGraphicFramePr>
          <p:nvPr/>
        </p:nvGraphicFramePr>
        <p:xfrm>
          <a:off x="228600" y="1752600"/>
          <a:ext cx="4178300" cy="708025"/>
        </p:xfrm>
        <a:graphic>
          <a:graphicData uri="http://schemas.openxmlformats.org/presentationml/2006/ole">
            <p:oleObj spid="_x0000_s135172" name="Equation" r:id="rId5" imgW="1346040" imgH="228600" progId="Equation.3">
              <p:embed/>
            </p:oleObj>
          </a:graphicData>
        </a:graphic>
      </p:graphicFrame>
      <p:grpSp>
        <p:nvGrpSpPr>
          <p:cNvPr id="2" name="Group 15"/>
          <p:cNvGrpSpPr/>
          <p:nvPr/>
        </p:nvGrpSpPr>
        <p:grpSpPr>
          <a:xfrm>
            <a:off x="381000" y="4191000"/>
            <a:ext cx="8548688" cy="2209800"/>
            <a:chOff x="381000" y="4191000"/>
            <a:chExt cx="8548688" cy="2209800"/>
          </a:xfrm>
        </p:grpSpPr>
        <p:graphicFrame>
          <p:nvGraphicFramePr>
            <p:cNvPr id="29703" name="Object 3"/>
            <p:cNvGraphicFramePr>
              <a:graphicFrameLocks noChangeAspect="1"/>
            </p:cNvGraphicFramePr>
            <p:nvPr/>
          </p:nvGraphicFramePr>
          <p:xfrm>
            <a:off x="2743200" y="5022850"/>
            <a:ext cx="6186488" cy="1377950"/>
          </p:xfrm>
          <a:graphic>
            <a:graphicData uri="http://schemas.openxmlformats.org/presentationml/2006/ole">
              <p:oleObj spid="_x0000_s135171" name="Equation" r:id="rId6" imgW="1993680" imgH="444240" progId="Equation.3">
                <p:embed/>
              </p:oleObj>
            </a:graphicData>
          </a:graphic>
        </p:graphicFrame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381000" y="4191000"/>
            <a:ext cx="5241925" cy="709612"/>
          </p:xfrm>
          <a:graphic>
            <a:graphicData uri="http://schemas.openxmlformats.org/presentationml/2006/ole">
              <p:oleObj spid="_x0000_s135173" name="Equation" r:id="rId7" imgW="168876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65E26-0D31-4262-9588-82114B401995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838200"/>
          </a:xfrm>
        </p:spPr>
        <p:txBody>
          <a:bodyPr/>
          <a:lstStyle/>
          <a:p>
            <a:r>
              <a:rPr lang="en-US" altLang="en-US" smtClean="0"/>
              <a:t>Complex POLE-ZERO PLOT</a:t>
            </a:r>
          </a:p>
        </p:txBody>
      </p:sp>
      <p:pic>
        <p:nvPicPr>
          <p:cNvPr id="3338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066800"/>
            <a:ext cx="5930900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383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829175"/>
            <a:ext cx="41148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6172200" y="1947862"/>
          <a:ext cx="2743200" cy="1328738"/>
        </p:xfrm>
        <a:graphic>
          <a:graphicData uri="http://schemas.openxmlformats.org/presentationml/2006/ole">
            <p:oleObj spid="_x0000_s136194" name="Equation" r:id="rId6" imgW="863280" imgH="419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4E6D1-1358-44F1-8E5D-015099E1C14B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17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UNIT CIRCLE</a:t>
            </a:r>
          </a:p>
        </p:txBody>
      </p:sp>
      <p:sp>
        <p:nvSpPr>
          <p:cNvPr id="317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altLang="en-US" smtClean="0"/>
              <a:t>MAPPING BETWEEN</a:t>
            </a:r>
          </a:p>
        </p:txBody>
      </p:sp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5565775" y="2441575"/>
          <a:ext cx="2662238" cy="1182688"/>
        </p:xfrm>
        <a:graphic>
          <a:graphicData uri="http://schemas.openxmlformats.org/presentationml/2006/ole">
            <p:oleObj spid="_x0000_s137218" name="Equation" r:id="rId4" imgW="457200" imgH="203040" progId="Equation.3">
              <p:embed/>
            </p:oleObj>
          </a:graphicData>
        </a:graphic>
      </p:graphicFrame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4687888" y="4130675"/>
          <a:ext cx="4265612" cy="2022475"/>
        </p:xfrm>
        <a:graphic>
          <a:graphicData uri="http://schemas.openxmlformats.org/presentationml/2006/ole">
            <p:oleObj spid="_x0000_s137219" name="Equation" r:id="rId5" imgW="1447560" imgH="685800" progId="Equation.3">
              <p:embed/>
            </p:oleObj>
          </a:graphicData>
        </a:graphic>
      </p:graphicFrame>
      <p:pic>
        <p:nvPicPr>
          <p:cNvPr id="317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2403475"/>
            <a:ext cx="4419600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5" name="Line 7"/>
          <p:cNvSpPr>
            <a:spLocks noChangeShapeType="1"/>
          </p:cNvSpPr>
          <p:nvPr/>
        </p:nvSpPr>
        <p:spPr bwMode="auto">
          <a:xfrm flipH="1" flipV="1">
            <a:off x="3962400" y="43434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8"/>
          <p:cNvSpPr>
            <a:spLocks noChangeShapeType="1"/>
          </p:cNvSpPr>
          <p:nvPr/>
        </p:nvSpPr>
        <p:spPr bwMode="auto">
          <a:xfrm flipH="1" flipV="1">
            <a:off x="1371600" y="4343400"/>
            <a:ext cx="3429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9"/>
          <p:cNvSpPr>
            <a:spLocks noChangeShapeType="1"/>
          </p:cNvSpPr>
          <p:nvPr/>
        </p:nvSpPr>
        <p:spPr bwMode="auto">
          <a:xfrm flipH="1" flipV="1">
            <a:off x="2667000" y="5638800"/>
            <a:ext cx="2133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48" name="Object 10"/>
          <p:cNvGraphicFramePr>
            <a:graphicFrameLocks noChangeAspect="1"/>
          </p:cNvGraphicFramePr>
          <p:nvPr/>
        </p:nvGraphicFramePr>
        <p:xfrm>
          <a:off x="5040313" y="1600200"/>
          <a:ext cx="1741487" cy="669925"/>
        </p:xfrm>
        <a:graphic>
          <a:graphicData uri="http://schemas.openxmlformats.org/presentationml/2006/ole">
            <p:oleObj spid="_x0000_s137220" name="Equation" r:id="rId7" imgW="495300" imgH="190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09F2E-A04A-4854-A3FC-7C7569C79193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27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609600"/>
            <a:ext cx="8509000" cy="838200"/>
          </a:xfrm>
        </p:spPr>
        <p:txBody>
          <a:bodyPr/>
          <a:lstStyle/>
          <a:p>
            <a:r>
              <a:rPr lang="en-US" altLang="en-US" smtClean="0"/>
              <a:t>FREQUENCY RESPONSE</a:t>
            </a:r>
            <a:br>
              <a:rPr lang="en-US" altLang="en-US" smtClean="0"/>
            </a:br>
            <a:r>
              <a:rPr lang="en-US" altLang="en-US" smtClean="0"/>
              <a:t>from POLE-ZERO PLOT</a:t>
            </a:r>
          </a:p>
        </p:txBody>
      </p:sp>
      <p:pic>
        <p:nvPicPr>
          <p:cNvPr id="358405" name="Picture 10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733800"/>
            <a:ext cx="6553200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10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1460500"/>
            <a:ext cx="32004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1981200" y="1905000"/>
            <a:ext cx="4419600" cy="4267200"/>
            <a:chOff x="1248" y="1200"/>
            <a:chExt cx="2784" cy="2688"/>
          </a:xfrm>
        </p:grpSpPr>
        <p:sp>
          <p:nvSpPr>
            <p:cNvPr id="32778" name="AutoShape 1030"/>
            <p:cNvSpPr>
              <a:spLocks noChangeArrowheads="1"/>
            </p:cNvSpPr>
            <p:nvPr/>
          </p:nvSpPr>
          <p:spPr bwMode="auto">
            <a:xfrm>
              <a:off x="3888" y="2928"/>
              <a:ext cx="144" cy="960"/>
            </a:xfrm>
            <a:prstGeom prst="upArrow">
              <a:avLst>
                <a:gd name="adj1" fmla="val 50000"/>
                <a:gd name="adj2" fmla="val 1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AutoShape 1031"/>
            <p:cNvSpPr>
              <a:spLocks noChangeArrowheads="1"/>
            </p:cNvSpPr>
            <p:nvPr/>
          </p:nvSpPr>
          <p:spPr bwMode="auto">
            <a:xfrm>
              <a:off x="1248" y="1200"/>
              <a:ext cx="144" cy="432"/>
            </a:xfrm>
            <a:prstGeom prst="up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962400" y="1828800"/>
          <a:ext cx="5002212" cy="1328738"/>
        </p:xfrm>
        <a:graphic>
          <a:graphicData uri="http://schemas.openxmlformats.org/presentationml/2006/ole">
            <p:oleObj spid="_x0000_s138242" name="Equation" r:id="rId6" imgW="1574640" imgH="419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D98106-7B38-483C-8D2D-BF6C181E1393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63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/>
              <a:t>h[n]: Decays &amp; Oscillates</a:t>
            </a:r>
          </a:p>
        </p:txBody>
      </p:sp>
      <p:pic>
        <p:nvPicPr>
          <p:cNvPr id="362501" name="Picture 10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227138"/>
            <a:ext cx="7772400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2502" name="Picture 10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114800"/>
            <a:ext cx="347980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2503" name="Text Box 1031"/>
          <p:cNvSpPr txBox="1">
            <a:spLocks noChangeArrowheads="1"/>
          </p:cNvSpPr>
          <p:nvPr/>
        </p:nvSpPr>
        <p:spPr bwMode="auto">
          <a:xfrm>
            <a:off x="7299325" y="1447800"/>
            <a:ext cx="1625600" cy="4270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“PERIOD”=6</a:t>
            </a:r>
            <a:endParaRPr lang="en-US" i="1"/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3810000" y="5399088"/>
          <a:ext cx="4965700" cy="1230312"/>
        </p:xfrm>
        <a:graphic>
          <a:graphicData uri="http://schemas.openxmlformats.org/presentationml/2006/ole">
            <p:oleObj spid="_x0000_s139266" name="Equation" r:id="rId6" imgW="1688760" imgH="419040" progId="Equation.3">
              <p:embed/>
            </p:oleObj>
          </a:graphicData>
        </a:graphic>
      </p:graphicFrame>
      <p:graphicFrame>
        <p:nvGraphicFramePr>
          <p:cNvPr id="120836" name="Object 2"/>
          <p:cNvGraphicFramePr>
            <a:graphicFrameLocks noChangeAspect="1"/>
          </p:cNvGraphicFramePr>
          <p:nvPr/>
        </p:nvGraphicFramePr>
        <p:xfrm>
          <a:off x="3733800" y="4476750"/>
          <a:ext cx="5051425" cy="781050"/>
        </p:xfrm>
        <a:graphic>
          <a:graphicData uri="http://schemas.openxmlformats.org/presentationml/2006/ole">
            <p:oleObj spid="_x0000_s139267" name="Equation" r:id="rId7" imgW="156204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524EFB-AC3C-40B4-9C56-BD58E1B9CCDE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POLE-ZERO PLOT</a:t>
            </a:r>
          </a:p>
        </p:txBody>
      </p:sp>
      <p:pic>
        <p:nvPicPr>
          <p:cNvPr id="34919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463675"/>
            <a:ext cx="6032500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919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962400"/>
            <a:ext cx="347980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9194" name="Freeform 10"/>
          <p:cNvSpPr>
            <a:spLocks/>
          </p:cNvSpPr>
          <p:nvPr/>
        </p:nvSpPr>
        <p:spPr bwMode="auto">
          <a:xfrm>
            <a:off x="2667000" y="1981200"/>
            <a:ext cx="4191000" cy="2667000"/>
          </a:xfrm>
          <a:custGeom>
            <a:avLst/>
            <a:gdLst>
              <a:gd name="T0" fmla="*/ 0 w 2496"/>
              <a:gd name="T1" fmla="*/ 2147483647 h 1712"/>
              <a:gd name="T2" fmla="*/ 2147483647 w 2496"/>
              <a:gd name="T3" fmla="*/ 2147483647 h 1712"/>
              <a:gd name="T4" fmla="*/ 2147483647 w 2496"/>
              <a:gd name="T5" fmla="*/ 2147483647 h 1712"/>
              <a:gd name="T6" fmla="*/ 2147483647 w 2496"/>
              <a:gd name="T7" fmla="*/ 0 h 1712"/>
              <a:gd name="T8" fmla="*/ 0 60000 65536"/>
              <a:gd name="T9" fmla="*/ 0 60000 65536"/>
              <a:gd name="T10" fmla="*/ 0 60000 65536"/>
              <a:gd name="T11" fmla="*/ 0 60000 65536"/>
              <a:gd name="T12" fmla="*/ 0 w 2496"/>
              <a:gd name="T13" fmla="*/ 0 h 1712"/>
              <a:gd name="T14" fmla="*/ 2496 w 2496"/>
              <a:gd name="T15" fmla="*/ 1712 h 17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96" h="1712">
                <a:moveTo>
                  <a:pt x="0" y="1536"/>
                </a:moveTo>
                <a:cubicBezTo>
                  <a:pt x="136" y="1624"/>
                  <a:pt x="272" y="1712"/>
                  <a:pt x="576" y="1536"/>
                </a:cubicBezTo>
                <a:cubicBezTo>
                  <a:pt x="880" y="1360"/>
                  <a:pt x="1504" y="735"/>
                  <a:pt x="1824" y="480"/>
                </a:cubicBezTo>
                <a:cubicBezTo>
                  <a:pt x="2143" y="224"/>
                  <a:pt x="2319" y="112"/>
                  <a:pt x="2496" y="0"/>
                </a:cubicBezTo>
              </a:path>
            </a:pathLst>
          </a:custGeom>
          <a:noFill/>
          <a:ln w="57150">
            <a:solidFill>
              <a:schemeClr val="accent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Text Box 13"/>
          <p:cNvSpPr txBox="1">
            <a:spLocks noChangeArrowheads="1"/>
          </p:cNvSpPr>
          <p:nvPr/>
        </p:nvSpPr>
        <p:spPr bwMode="auto">
          <a:xfrm>
            <a:off x="1600200" y="1752600"/>
            <a:ext cx="1230313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Calibri" pitchFamily="34" charset="0"/>
              </a:rPr>
              <a:t>Where is</a:t>
            </a:r>
          </a:p>
          <a:p>
            <a:r>
              <a:rPr lang="en-US" sz="2000" b="1" i="1">
                <a:latin typeface="Calibri" pitchFamily="34" charset="0"/>
              </a:rPr>
              <a:t>the peak?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3814763" y="4675188"/>
          <a:ext cx="4965700" cy="1230312"/>
        </p:xfrm>
        <a:graphic>
          <a:graphicData uri="http://schemas.openxmlformats.org/presentationml/2006/ole">
            <p:oleObj spid="_x0000_s140290" name="Equation" r:id="rId6" imgW="16887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4" grpId="0" animBg="1"/>
      <p:bldP spid="184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2A838-BAD6-4658-B483-2D660EC34E97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584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81000"/>
            <a:ext cx="7772400" cy="838200"/>
          </a:xfrm>
        </p:spPr>
        <p:txBody>
          <a:bodyPr/>
          <a:lstStyle/>
          <a:p>
            <a:r>
              <a:rPr lang="en-US" altLang="en-US" smtClean="0"/>
              <a:t>h[n]: Decays &amp; Oscillates</a:t>
            </a:r>
          </a:p>
        </p:txBody>
      </p:sp>
      <p:pic>
        <p:nvPicPr>
          <p:cNvPr id="3635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371600"/>
            <a:ext cx="7162800" cy="28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35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" y="4081463"/>
            <a:ext cx="339090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7299325" y="1524000"/>
            <a:ext cx="1763713" cy="4270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charset="0"/>
              </a:rPr>
              <a:t>“PERIOD”=12</a:t>
            </a:r>
            <a:endParaRPr lang="en-US" altLang="en-US" i="1"/>
          </a:p>
        </p:txBody>
      </p:sp>
      <p:graphicFrame>
        <p:nvGraphicFramePr>
          <p:cNvPr id="35844" name="Object 3"/>
          <p:cNvGraphicFramePr>
            <a:graphicFrameLocks noChangeAspect="1"/>
          </p:cNvGraphicFramePr>
          <p:nvPr/>
        </p:nvGraphicFramePr>
        <p:xfrm>
          <a:off x="4191000" y="5562600"/>
          <a:ext cx="4343400" cy="1144739"/>
        </p:xfrm>
        <a:graphic>
          <a:graphicData uri="http://schemas.openxmlformats.org/presentationml/2006/ole">
            <p:oleObj spid="_x0000_s141314" name="Equation" r:id="rId6" imgW="1587240" imgH="419040" progId="Equation.3">
              <p:embed/>
            </p:oleObj>
          </a:graphicData>
        </a:graphic>
      </p:graphicFrame>
      <p:graphicFrame>
        <p:nvGraphicFramePr>
          <p:cNvPr id="35845" name="Object 2"/>
          <p:cNvGraphicFramePr>
            <a:graphicFrameLocks noChangeAspect="1"/>
          </p:cNvGraphicFramePr>
          <p:nvPr/>
        </p:nvGraphicFramePr>
        <p:xfrm>
          <a:off x="3657600" y="4400790"/>
          <a:ext cx="5257800" cy="780810"/>
        </p:xfrm>
        <a:graphic>
          <a:graphicData uri="http://schemas.openxmlformats.org/presentationml/2006/ole">
            <p:oleObj spid="_x0000_s141315" name="Equation" r:id="rId7" imgW="16254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Aug 2016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>
                <a:ea typeface="ＭＳ Ｐゴシック" pitchFamily="34" charset="-128"/>
              </a:rPr>
              <a:t>© 2003-2016, JH McClellan &amp; RW Schafer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72F5C-D4CE-42A6-8A0B-83BBA79DA56F}" type="slidenum">
              <a:rPr lang="en-US" smtClean="0">
                <a:ea typeface="ＭＳ Ｐゴシック" pitchFamily="34" charset="-128"/>
              </a:rPr>
              <a:pPr>
                <a:defRPr/>
              </a:pPr>
              <a:t>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301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License Info for DSPFirst Slides</a:t>
            </a:r>
          </a:p>
        </p:txBody>
      </p:sp>
      <p:sp>
        <p:nvSpPr>
          <p:cNvPr id="430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This work released under a </a:t>
            </a:r>
            <a:r>
              <a:rPr lang="en-US" sz="2400" smtClean="0">
                <a:ea typeface="ＭＳ Ｐゴシック" pitchFamily="34" charset="-128"/>
                <a:hlinkClick r:id="rId2"/>
              </a:rPr>
              <a:t>Creative Commons License</a:t>
            </a:r>
            <a:r>
              <a:rPr lang="en-US" sz="2400" smtClean="0">
                <a:ea typeface="ＭＳ Ｐゴシック" pitchFamily="34" charset="-128"/>
              </a:rPr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pitchFamily="34" charset="0"/>
                <a:ea typeface="ＭＳ Ｐゴシック" pitchFamily="34" charset="-128"/>
              </a:rPr>
              <a:t> </a:t>
            </a:r>
            <a:endParaRPr lang="en-US" sz="1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pitchFamily="34" charset="0"/>
                <a:ea typeface="ＭＳ Ｐゴシック" pitchFamily="34" charset="-128"/>
                <a:hlinkClick r:id="rId3"/>
              </a:rPr>
              <a:t>Full Text of the License</a:t>
            </a:r>
            <a:endParaRPr lang="en-US" sz="1800" smtClean="0">
              <a:latin typeface="Verdana" pitchFamily="34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pitchFamily="34" charset="0"/>
                <a:ea typeface="ＭＳ Ｐゴシック" pitchFamily="34" charset="-128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052D8-6B19-4E96-BC1D-840E93730C9A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68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 POLE-ZERO PLOT</a:t>
            </a:r>
          </a:p>
        </p:txBody>
      </p:sp>
      <p:pic>
        <p:nvPicPr>
          <p:cNvPr id="35226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5450" y="1447800"/>
            <a:ext cx="617855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226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144963"/>
            <a:ext cx="3505200" cy="271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2262" name="Freeform 6"/>
          <p:cNvSpPr>
            <a:spLocks/>
          </p:cNvSpPr>
          <p:nvPr/>
        </p:nvSpPr>
        <p:spPr bwMode="auto">
          <a:xfrm>
            <a:off x="2895600" y="1981200"/>
            <a:ext cx="3733800" cy="3200400"/>
          </a:xfrm>
          <a:custGeom>
            <a:avLst/>
            <a:gdLst>
              <a:gd name="T0" fmla="*/ 0 w 2496"/>
              <a:gd name="T1" fmla="*/ 2147483647 h 1712"/>
              <a:gd name="T2" fmla="*/ 2147483647 w 2496"/>
              <a:gd name="T3" fmla="*/ 2147483647 h 1712"/>
              <a:gd name="T4" fmla="*/ 2147483647 w 2496"/>
              <a:gd name="T5" fmla="*/ 2147483647 h 1712"/>
              <a:gd name="T6" fmla="*/ 2147483647 w 2496"/>
              <a:gd name="T7" fmla="*/ 0 h 1712"/>
              <a:gd name="T8" fmla="*/ 0 60000 65536"/>
              <a:gd name="T9" fmla="*/ 0 60000 65536"/>
              <a:gd name="T10" fmla="*/ 0 60000 65536"/>
              <a:gd name="T11" fmla="*/ 0 60000 65536"/>
              <a:gd name="T12" fmla="*/ 0 w 2496"/>
              <a:gd name="T13" fmla="*/ 0 h 1712"/>
              <a:gd name="T14" fmla="*/ 2496 w 2496"/>
              <a:gd name="T15" fmla="*/ 1712 h 17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96" h="1712">
                <a:moveTo>
                  <a:pt x="0" y="1536"/>
                </a:moveTo>
                <a:cubicBezTo>
                  <a:pt x="136" y="1624"/>
                  <a:pt x="272" y="1712"/>
                  <a:pt x="576" y="1536"/>
                </a:cubicBezTo>
                <a:cubicBezTo>
                  <a:pt x="880" y="1360"/>
                  <a:pt x="1504" y="735"/>
                  <a:pt x="1824" y="480"/>
                </a:cubicBezTo>
                <a:cubicBezTo>
                  <a:pt x="2143" y="224"/>
                  <a:pt x="2319" y="112"/>
                  <a:pt x="2496" y="0"/>
                </a:cubicBezTo>
              </a:path>
            </a:pathLst>
          </a:custGeom>
          <a:noFill/>
          <a:ln w="57150" cap="flat" cmpd="sng">
            <a:solidFill>
              <a:schemeClr val="accent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676400" y="1676400"/>
            <a:ext cx="1192213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/>
              <a:t>Where is</a:t>
            </a:r>
          </a:p>
          <a:p>
            <a:r>
              <a:rPr lang="en-US" sz="2000" b="1" i="1"/>
              <a:t>the peak?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4038600" y="4724400"/>
          <a:ext cx="4800600" cy="1264748"/>
        </p:xfrm>
        <a:graphic>
          <a:graphicData uri="http://schemas.openxmlformats.org/presentationml/2006/ole">
            <p:oleObj spid="_x0000_s142338" name="Equation" r:id="rId6" imgW="15872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5127D-4DA6-4B86-8A01-4D1AF0FE8664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3253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6963" y="1600200"/>
            <a:ext cx="694848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altLang="en-US" smtClean="0"/>
              <a:t>3 DOMAINS MOVIE: IIR</a:t>
            </a:r>
          </a:p>
        </p:txBody>
      </p:sp>
      <p:sp>
        <p:nvSpPr>
          <p:cNvPr id="53255" name="Text Box 13"/>
          <p:cNvSpPr txBox="1">
            <a:spLocks noChangeArrowheads="1"/>
          </p:cNvSpPr>
          <p:nvPr/>
        </p:nvSpPr>
        <p:spPr bwMode="auto">
          <a:xfrm>
            <a:off x="152400" y="1479550"/>
            <a:ext cx="1878013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charset="0"/>
              </a:rPr>
              <a:t>POLE MOVES</a:t>
            </a:r>
            <a:endParaRPr lang="en-US" altLang="en-US" i="1"/>
          </a:p>
        </p:txBody>
      </p:sp>
      <p:sp>
        <p:nvSpPr>
          <p:cNvPr id="53256" name="Text Box 14"/>
          <p:cNvSpPr txBox="1">
            <a:spLocks noChangeArrowheads="1"/>
          </p:cNvSpPr>
          <p:nvPr/>
        </p:nvSpPr>
        <p:spPr bwMode="auto">
          <a:xfrm>
            <a:off x="457200" y="4648200"/>
            <a:ext cx="768350" cy="4270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Arial" charset="0"/>
              </a:rPr>
              <a:t>h[n]</a:t>
            </a:r>
            <a:endParaRPr lang="en-US" altLang="en-US" i="1"/>
          </a:p>
        </p:txBody>
      </p:sp>
      <p:sp>
        <p:nvSpPr>
          <p:cNvPr id="53257" name="Text Box 15"/>
          <p:cNvSpPr txBox="1">
            <a:spLocks noChangeArrowheads="1"/>
          </p:cNvSpPr>
          <p:nvPr/>
        </p:nvSpPr>
        <p:spPr bwMode="auto">
          <a:xfrm>
            <a:off x="8077200" y="4191000"/>
            <a:ext cx="812800" cy="5048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Arial" charset="0"/>
              </a:rPr>
              <a:t>H(</a:t>
            </a:r>
            <a:r>
              <a:rPr lang="en-US" altLang="en-US" sz="2000" b="1">
                <a:latin typeface="Symbol" pitchFamily="18" charset="2"/>
              </a:rPr>
              <a:t>w</a:t>
            </a:r>
            <a:r>
              <a:rPr lang="en-US" altLang="en-US" sz="2000" b="1">
                <a:latin typeface="Arial" charset="0"/>
              </a:rPr>
              <a:t>)</a:t>
            </a:r>
            <a:endParaRPr lang="en-US" altLang="en-US" i="1"/>
          </a:p>
        </p:txBody>
      </p:sp>
      <p:sp>
        <p:nvSpPr>
          <p:cNvPr id="53258" name="Text Box 16"/>
          <p:cNvSpPr txBox="1">
            <a:spLocks noChangeArrowheads="1"/>
          </p:cNvSpPr>
          <p:nvPr/>
        </p:nvSpPr>
        <p:spPr bwMode="auto">
          <a:xfrm>
            <a:off x="8001000" y="2209800"/>
            <a:ext cx="771525" cy="4270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Arial" charset="0"/>
              </a:rPr>
              <a:t>H(z)</a:t>
            </a:r>
            <a:endParaRPr lang="en-US" altLang="en-US" i="1"/>
          </a:p>
        </p:txBody>
      </p:sp>
      <p:sp>
        <p:nvSpPr>
          <p:cNvPr id="53259" name="Freeform 17"/>
          <p:cNvSpPr>
            <a:spLocks/>
          </p:cNvSpPr>
          <p:nvPr/>
        </p:nvSpPr>
        <p:spPr bwMode="auto">
          <a:xfrm flipV="1">
            <a:off x="990600" y="1905000"/>
            <a:ext cx="2438400" cy="304800"/>
          </a:xfrm>
          <a:custGeom>
            <a:avLst/>
            <a:gdLst>
              <a:gd name="T0" fmla="*/ 2147483647 w 1056"/>
              <a:gd name="T1" fmla="*/ 2147483647 h 2208"/>
              <a:gd name="T2" fmla="*/ 0 w 1056"/>
              <a:gd name="T3" fmla="*/ 2147483647 h 2208"/>
              <a:gd name="T4" fmla="*/ 2147483647 w 1056"/>
              <a:gd name="T5" fmla="*/ 2147483647 h 2208"/>
              <a:gd name="T6" fmla="*/ 2147483647 w 1056"/>
              <a:gd name="T7" fmla="*/ 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208"/>
              <a:gd name="T14" fmla="*/ 1056 w 1056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208">
                <a:moveTo>
                  <a:pt x="192" y="2208"/>
                </a:moveTo>
                <a:cubicBezTo>
                  <a:pt x="96" y="2032"/>
                  <a:pt x="0" y="1856"/>
                  <a:pt x="0" y="1584"/>
                </a:cubicBezTo>
                <a:cubicBezTo>
                  <a:pt x="0" y="1312"/>
                  <a:pt x="16" y="840"/>
                  <a:pt x="192" y="576"/>
                </a:cubicBezTo>
                <a:cubicBezTo>
                  <a:pt x="368" y="312"/>
                  <a:pt x="712" y="156"/>
                  <a:pt x="1056" y="0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15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7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7061E-A940-4707-99BB-0BB742831BF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844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sz="3600" smtClean="0"/>
              <a:t>CASCADE: Pole-Zero Cancellation</a:t>
            </a:r>
          </a:p>
        </p:txBody>
      </p:sp>
      <p:sp>
        <p:nvSpPr>
          <p:cNvPr id="18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mtClean="0"/>
              <a:t>Multiply the z-transforms</a:t>
            </a: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1752600" y="23622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" charset="0"/>
            </a:endParaRPr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762000" y="2819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3657600" y="2819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914400" y="23622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" charset="0"/>
              </a:rPr>
              <a:t>x[n]</a:t>
            </a:r>
            <a:endParaRPr lang="en-US" b="1">
              <a:latin typeface="Times" charset="0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011363" y="2468563"/>
          <a:ext cx="1457325" cy="777875"/>
        </p:xfrm>
        <a:graphic>
          <a:graphicData uri="http://schemas.openxmlformats.org/presentationml/2006/ole">
            <p:oleObj spid="_x0000_s18434" name="Equation" r:id="rId3" imgW="406080" imgH="215640" progId="Equation.3">
              <p:embed/>
            </p:oleObj>
          </a:graphicData>
        </a:graphic>
      </p:graphicFrame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648200" y="23622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" charset="0"/>
            </a:endParaRP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6553200" y="2819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6705600" y="23622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" charset="0"/>
              </a:rPr>
              <a:t>y[n]</a:t>
            </a:r>
            <a:endParaRPr lang="en-US" b="1">
              <a:latin typeface="Times" charset="0"/>
            </a:endParaRP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4884738" y="2468563"/>
          <a:ext cx="1503362" cy="777875"/>
        </p:xfrm>
        <a:graphic>
          <a:graphicData uri="http://schemas.openxmlformats.org/presentationml/2006/ole">
            <p:oleObj spid="_x0000_s18435" name="Equation" r:id="rId4" imgW="419040" imgH="215640" progId="Equation.3">
              <p:embed/>
            </p:oleObj>
          </a:graphicData>
        </a:graphic>
      </p:graphicFrame>
      <p:graphicFrame>
        <p:nvGraphicFramePr>
          <p:cNvPr id="18436" name="Object 6"/>
          <p:cNvGraphicFramePr>
            <a:graphicFrameLocks noChangeAspect="1"/>
          </p:cNvGraphicFramePr>
          <p:nvPr/>
        </p:nvGraphicFramePr>
        <p:xfrm>
          <a:off x="304800" y="3827463"/>
          <a:ext cx="7848600" cy="2420937"/>
        </p:xfrm>
        <a:graphic>
          <a:graphicData uri="http://schemas.openxmlformats.org/presentationml/2006/ole">
            <p:oleObj spid="_x0000_s18436" name="Equation" r:id="rId5" imgW="2273040" imgH="698400" progId="Equation.3">
              <p:embed/>
            </p:oleObj>
          </a:graphicData>
        </a:graphic>
      </p:graphicFrame>
      <p:graphicFrame>
        <p:nvGraphicFramePr>
          <p:cNvPr id="18437" name="Object 7"/>
          <p:cNvGraphicFramePr>
            <a:graphicFrameLocks noChangeAspect="1"/>
          </p:cNvGraphicFramePr>
          <p:nvPr/>
        </p:nvGraphicFramePr>
        <p:xfrm>
          <a:off x="7216775" y="2925763"/>
          <a:ext cx="1514475" cy="579437"/>
        </p:xfrm>
        <a:graphic>
          <a:graphicData uri="http://schemas.openxmlformats.org/presentationml/2006/ole">
            <p:oleObj spid="_x0000_s18437" name="Equation" r:id="rId6" imgW="533160" imgH="203040" progId="Equation.3">
              <p:embed/>
            </p:oleObj>
          </a:graphicData>
        </a:graphic>
      </p:graphicFrame>
      <p:sp>
        <p:nvSpPr>
          <p:cNvPr id="18450" name="Rectangle 13"/>
          <p:cNvSpPr>
            <a:spLocks noChangeArrowheads="1"/>
          </p:cNvSpPr>
          <p:nvPr/>
        </p:nvSpPr>
        <p:spPr bwMode="auto">
          <a:xfrm>
            <a:off x="3810000" y="2362200"/>
            <a:ext cx="715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" charset="0"/>
              </a:rPr>
              <a:t>v[n]</a:t>
            </a:r>
            <a:endParaRPr lang="en-US" b="1">
              <a:latin typeface="Time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smtClean="0"/>
              <a:t>YouTube Links: h(t)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1800" dirty="0" smtClean="0"/>
              <a:t>Follow some links, and see h(t) in action</a:t>
            </a:r>
          </a:p>
          <a:p>
            <a:pPr lvl="2"/>
            <a:r>
              <a:rPr lang="en-US" sz="800" dirty="0" smtClean="0"/>
              <a:t>----------------</a:t>
            </a:r>
          </a:p>
          <a:p>
            <a:pPr lvl="2"/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err="1" smtClean="0"/>
              <a:t>Maf</a:t>
            </a:r>
            <a:r>
              <a:rPr lang="en-US" sz="1800" dirty="0" smtClean="0"/>
              <a:t> Lewis films - Voice Breaks Glass w/ Tara Busch </a:t>
            </a:r>
          </a:p>
          <a:p>
            <a:r>
              <a:rPr lang="en-US" sz="1800" dirty="0" smtClean="0">
                <a:hlinkClick r:id="rId2"/>
              </a:rPr>
              <a:t>http://www.youtube.com/watch?v=amuPoPkAlx8&amp;feature=related</a:t>
            </a:r>
            <a:endParaRPr lang="en-US" sz="1800" dirty="0" smtClean="0"/>
          </a:p>
          <a:p>
            <a:pPr lvl="2"/>
            <a:r>
              <a:rPr lang="en-US" sz="800" dirty="0" smtClean="0"/>
              <a:t>---------------- </a:t>
            </a:r>
          </a:p>
          <a:p>
            <a:pPr lvl="2"/>
            <a:r>
              <a:rPr lang="en-US" sz="1000" dirty="0" smtClean="0"/>
              <a:t>Show the video above first, then the “lab measurements” below</a:t>
            </a:r>
          </a:p>
          <a:p>
            <a:pPr lvl="2"/>
            <a:r>
              <a:rPr lang="en-US" sz="800" dirty="0" smtClean="0"/>
              <a:t>---------------- </a:t>
            </a:r>
          </a:p>
          <a:p>
            <a:r>
              <a:rPr lang="en-US" sz="1800" b="1" dirty="0" smtClean="0"/>
              <a:t>How to break a wine glass with sound – Lab Measurements</a:t>
            </a:r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http://www.youtube.com/watch?v=JiM6AtNLXX4&amp;feature=related</a:t>
            </a:r>
            <a:endParaRPr lang="en-US" sz="1800" dirty="0" smtClean="0"/>
          </a:p>
          <a:p>
            <a:pPr lvl="2"/>
            <a:r>
              <a:rPr lang="en-US" sz="800" dirty="0" smtClean="0"/>
              <a:t>------------------------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Indian Temple (Demo of changing frequency content in an image):</a:t>
            </a:r>
          </a:p>
          <a:p>
            <a:r>
              <a:rPr lang="en-US" sz="1800" dirty="0" smtClean="0">
                <a:hlinkClick r:id="rId4"/>
              </a:rPr>
              <a:t>http://www.youtube.com/watch?v=EaRj0q3YoGM&amp;feature=related</a:t>
            </a:r>
            <a:endParaRPr lang="en-US" sz="1800" dirty="0" smtClean="0"/>
          </a:p>
          <a:p>
            <a:pPr lvl="2"/>
            <a:r>
              <a:rPr lang="en-US" sz="800" dirty="0" smtClean="0"/>
              <a:t>----------------------------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3D662-CEC0-42D0-99CD-9BB7804CE404}" type="slidenum">
              <a:rPr lang="en-US" altLang="en-US"/>
              <a:pPr>
                <a:defRPr/>
              </a:pPr>
              <a:t>23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smtClean="0"/>
              <a:t>Ping, Ring &amp; 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DBD40-3FCD-423E-8D39-FFBD000CE86D}" type="slidenum">
              <a:rPr lang="en-US" altLang="en-US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48134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/>
              <a:t>Breaking a Wine Glass by Singing</a:t>
            </a:r>
          </a:p>
          <a:p>
            <a:pPr lvl="3"/>
            <a:endParaRPr lang="en-US" sz="1400" smtClean="0"/>
          </a:p>
          <a:p>
            <a:r>
              <a:rPr lang="en-US" smtClean="0"/>
              <a:t>Ping</a:t>
            </a:r>
          </a:p>
          <a:p>
            <a:pPr lvl="2"/>
            <a:r>
              <a:rPr lang="en-US" smtClean="0"/>
              <a:t>What is the input?</a:t>
            </a:r>
          </a:p>
          <a:p>
            <a:r>
              <a:rPr lang="en-US" smtClean="0"/>
              <a:t>Ring</a:t>
            </a:r>
          </a:p>
          <a:p>
            <a:pPr lvl="2"/>
            <a:r>
              <a:rPr lang="en-US" smtClean="0"/>
              <a:t>What are you measuring?</a:t>
            </a:r>
          </a:p>
          <a:p>
            <a:r>
              <a:rPr lang="en-US" smtClean="0"/>
              <a:t>Thinking (Processing)</a:t>
            </a:r>
          </a:p>
          <a:p>
            <a:r>
              <a:rPr lang="en-US" smtClean="0"/>
              <a:t>Sing</a:t>
            </a:r>
          </a:p>
          <a:p>
            <a:pPr lvl="2"/>
            <a:r>
              <a:rPr lang="en-US" smtClean="0"/>
              <a:t>What is the input?</a:t>
            </a:r>
          </a:p>
        </p:txBody>
      </p:sp>
      <p:pic>
        <p:nvPicPr>
          <p:cNvPr id="8199" name="Picture 7" descr="Z:\VMwareShare\2025-s11\Lectures\Lect20aa21b22xLect23\WineGla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429000"/>
            <a:ext cx="3048000" cy="2286000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48136" name="AutoShape 4">
            <a:hlinkClick r:id="" action="ppaction://noaction" highlightClick="1">
              <a:snd r:embed="rId3" name="WineGlassShort.wav"/>
            </a:hlinkClick>
          </p:cNvPr>
          <p:cNvSpPr>
            <a:spLocks noChangeArrowheads="1"/>
          </p:cNvSpPr>
          <p:nvPr/>
        </p:nvSpPr>
        <p:spPr bwMode="auto">
          <a:xfrm>
            <a:off x="7772400" y="1828800"/>
            <a:ext cx="838200" cy="8382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7F168-BFA8-486D-A827-B7A9AC044D84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685800"/>
          </a:xfrm>
        </p:spPr>
        <p:txBody>
          <a:bodyPr/>
          <a:lstStyle/>
          <a:p>
            <a:r>
              <a:rPr lang="en-US" altLang="en-US" smtClean="0"/>
              <a:t>Time Domain  (then FFT)</a:t>
            </a:r>
          </a:p>
        </p:txBody>
      </p:sp>
      <p:sp>
        <p:nvSpPr>
          <p:cNvPr id="49158" name="AutoShape 4">
            <a:hlinkClick r:id="" action="ppaction://noaction" highlightClick="1">
              <a:snd r:embed="rId3" name="WineGlassShort.wav"/>
            </a:hlinkClick>
          </p:cNvPr>
          <p:cNvSpPr>
            <a:spLocks noChangeArrowheads="1"/>
          </p:cNvSpPr>
          <p:nvPr/>
        </p:nvSpPr>
        <p:spPr bwMode="auto">
          <a:xfrm>
            <a:off x="7924800" y="152400"/>
            <a:ext cx="838200" cy="8382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9159" name="Picture 4" descr="Z:\VMwareShare\2025-s11\Lectures\Lect26aa24b25xLect26\WineGlassTim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38" y="1181100"/>
            <a:ext cx="884872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2F88B-3676-4A52-86DE-48B9282FCC94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685800"/>
          </a:xfrm>
        </p:spPr>
        <p:txBody>
          <a:bodyPr/>
          <a:lstStyle/>
          <a:p>
            <a:r>
              <a:rPr lang="en-US" altLang="en-US" smtClean="0"/>
              <a:t>Fourier Domain  (FFT)</a:t>
            </a:r>
          </a:p>
        </p:txBody>
      </p:sp>
      <p:sp>
        <p:nvSpPr>
          <p:cNvPr id="50182" name="AutoShape 4">
            <a:hlinkClick r:id="" action="ppaction://noaction" highlightClick="1">
              <a:snd r:embed="rId3" name="WineGlassShort.wav"/>
            </a:hlinkClick>
          </p:cNvPr>
          <p:cNvSpPr>
            <a:spLocks noChangeArrowheads="1"/>
          </p:cNvSpPr>
          <p:nvPr/>
        </p:nvSpPr>
        <p:spPr bwMode="auto">
          <a:xfrm>
            <a:off x="7924800" y="152400"/>
            <a:ext cx="838200" cy="8382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0183" name="Picture 4" descr="Z:\VMwareShare\2025-s11\Lectures\Lect26aa24b25xLect26\WineGlassSpec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990600"/>
            <a:ext cx="797718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4572000" y="3276600"/>
            <a:ext cx="1676400" cy="4572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5CBD6-786E-45D2-B081-35CC84842C1D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737600" cy="1143000"/>
          </a:xfrm>
        </p:spPr>
        <p:txBody>
          <a:bodyPr/>
          <a:lstStyle/>
          <a:p>
            <a:r>
              <a:rPr lang="en-US" dirty="0" smtClean="0"/>
              <a:t>Recall Frequency Response</a:t>
            </a:r>
          </a:p>
        </p:txBody>
      </p:sp>
      <p:sp>
        <p:nvSpPr>
          <p:cNvPr id="194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534400" cy="4857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sz="2800" b="1" u="sng" dirty="0" smtClean="0"/>
              <a:t>Sinusoid-in gives sinusoid-out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sz="2400" dirty="0" smtClean="0"/>
              <a:t>True for LTI systems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sz="2400" dirty="0" smtClean="0"/>
              <a:t>Seems to require an infinite-length sinusoid</a:t>
            </a:r>
          </a:p>
          <a:p>
            <a:pPr lvl="2">
              <a:lnSpc>
                <a:spcPct val="120000"/>
              </a:lnSpc>
              <a:spcBef>
                <a:spcPct val="10000"/>
              </a:spcBef>
            </a:pPr>
            <a:endParaRPr lang="en-US" sz="1200" dirty="0" smtClean="0"/>
          </a:p>
          <a:p>
            <a:pPr lvl="2">
              <a:lnSpc>
                <a:spcPct val="120000"/>
              </a:lnSpc>
              <a:spcBef>
                <a:spcPct val="10000"/>
              </a:spcBef>
            </a:pPr>
            <a:endParaRPr lang="en-US" sz="1200" dirty="0" smtClean="0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sz="2400" dirty="0" smtClean="0"/>
              <a:t>Output is 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endParaRPr lang="en-US" sz="2400" dirty="0" smtClean="0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sz="2400" dirty="0" smtClean="0"/>
              <a:t>Similar for real-world sinusoids starting  at n=0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endParaRPr lang="en-US" dirty="0" smtClean="0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endParaRPr lang="en-US" dirty="0" smtClean="0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endParaRPr lang="en-US" dirty="0" smtClean="0"/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dirty="0" smtClean="0"/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1905000" y="3276600"/>
          <a:ext cx="4216400" cy="457200"/>
        </p:xfrm>
        <a:graphic>
          <a:graphicData uri="http://schemas.openxmlformats.org/presentationml/2006/ole">
            <p:oleObj spid="_x0000_s19458" name="Equation" r:id="rId3" imgW="2108160" imgH="228600" progId="Equation.3">
              <p:embed/>
            </p:oleObj>
          </a:graphicData>
        </a:graphic>
      </p:graphicFrame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1828800" y="5181600"/>
          <a:ext cx="4927600" cy="914400"/>
        </p:xfrm>
        <a:graphic>
          <a:graphicData uri="http://schemas.openxmlformats.org/presentationml/2006/ole">
            <p:oleObj spid="_x0000_s19459" name="Equation" r:id="rId4" imgW="2463480" imgH="457200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209800" y="4114800"/>
          <a:ext cx="5207000" cy="482600"/>
        </p:xfrm>
        <a:graphic>
          <a:graphicData uri="http://schemas.openxmlformats.org/presentationml/2006/ole">
            <p:oleObj spid="_x0000_s19460" name="Equation" r:id="rId5" imgW="26031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3770B-C533-4B62-A5DA-69A2BB0D6DAF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READING ASSIGNMENTS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This Lecture:</a:t>
            </a:r>
          </a:p>
          <a:p>
            <a:pPr lvl="1"/>
            <a:r>
              <a:rPr lang="en-US" altLang="en-US" dirty="0" smtClean="0"/>
              <a:t>Chapter 10, </a:t>
            </a:r>
            <a:r>
              <a:rPr lang="en-US" altLang="en-US" dirty="0" smtClean="0"/>
              <a:t>Sects. 10-11 and 10-12</a:t>
            </a:r>
            <a:endParaRPr lang="en-US" altLang="en-US" dirty="0" smtClean="0"/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Other Reading:</a:t>
            </a:r>
          </a:p>
          <a:p>
            <a:pPr lvl="1"/>
            <a:r>
              <a:rPr lang="en-US" altLang="en-US" dirty="0" smtClean="0"/>
              <a:t>Example of IIR LPF in Sect. 10-13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POLES &amp; ZEROS</a:t>
            </a:r>
          </a:p>
          <a:p>
            <a:pPr lvl="2"/>
            <a:r>
              <a:rPr lang="en-US" altLang="en-US" dirty="0" smtClean="0"/>
              <a:t>Frequency Response</a:t>
            </a:r>
          </a:p>
          <a:p>
            <a:pPr lvl="2"/>
            <a:r>
              <a:rPr lang="en-US" altLang="en-US" dirty="0" smtClean="0"/>
              <a:t>Impulse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F03AA8-5FAA-4A00-84A2-5710B343C055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LECTURE OBJECTIVES</a:t>
            </a:r>
          </a:p>
        </p:txBody>
      </p:sp>
      <p:sp>
        <p:nvSpPr>
          <p:cNvPr id="10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724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 smtClean="0">
                <a:solidFill>
                  <a:schemeClr val="accent1"/>
                </a:solidFill>
              </a:rPr>
              <a:t>SECOND-ORDER</a:t>
            </a:r>
            <a:r>
              <a:rPr lang="en-US" altLang="en-US" sz="2800" smtClean="0"/>
              <a:t> IIR FILTERS</a:t>
            </a:r>
          </a:p>
          <a:p>
            <a:pPr lvl="1">
              <a:lnSpc>
                <a:spcPct val="110000"/>
              </a:lnSpc>
            </a:pPr>
            <a:r>
              <a:rPr lang="en-US" altLang="en-US" sz="2400" smtClean="0"/>
              <a:t>TWO FEEDBACK TERMS</a:t>
            </a:r>
          </a:p>
          <a:p>
            <a:pPr lvl="1">
              <a:lnSpc>
                <a:spcPct val="110000"/>
              </a:lnSpc>
            </a:pPr>
            <a:endParaRPr lang="en-US" altLang="en-US" sz="2400" smtClean="0"/>
          </a:p>
          <a:p>
            <a:pPr>
              <a:lnSpc>
                <a:spcPct val="110000"/>
              </a:lnSpc>
            </a:pPr>
            <a:endParaRPr lang="en-US" altLang="en-US" sz="2800" smtClean="0"/>
          </a:p>
          <a:p>
            <a:pPr>
              <a:lnSpc>
                <a:spcPct val="130000"/>
              </a:lnSpc>
            </a:pPr>
            <a:endParaRPr lang="en-US" altLang="en-US" sz="2800" smtClean="0"/>
          </a:p>
          <a:p>
            <a:pPr>
              <a:lnSpc>
                <a:spcPct val="130000"/>
              </a:lnSpc>
            </a:pPr>
            <a:r>
              <a:rPr lang="en-US" altLang="en-US" sz="2800" smtClean="0"/>
              <a:t>H(z) can have </a:t>
            </a:r>
            <a:r>
              <a:rPr lang="en-US" altLang="en-US" sz="2800" smtClean="0">
                <a:solidFill>
                  <a:schemeClr val="accent1"/>
                </a:solidFill>
              </a:rPr>
              <a:t>COMPLEX</a:t>
            </a:r>
            <a:r>
              <a:rPr lang="en-US" altLang="en-US" sz="2800" smtClean="0"/>
              <a:t> </a:t>
            </a:r>
            <a:r>
              <a:rPr lang="en-US" altLang="en-US" sz="2800" smtClean="0">
                <a:solidFill>
                  <a:schemeClr val="accent1"/>
                </a:solidFill>
              </a:rPr>
              <a:t>POLES</a:t>
            </a:r>
            <a:r>
              <a:rPr lang="en-US" altLang="en-US" sz="2800" smtClean="0"/>
              <a:t> &amp; ZEROS</a:t>
            </a:r>
          </a:p>
          <a:p>
            <a:pPr>
              <a:lnSpc>
                <a:spcPct val="110000"/>
              </a:lnSpc>
            </a:pPr>
            <a:r>
              <a:rPr lang="en-US" altLang="en-US" sz="2800" smtClean="0"/>
              <a:t>THREE-DOMAIN APPROACH</a:t>
            </a:r>
          </a:p>
          <a:p>
            <a:pPr lvl="1">
              <a:lnSpc>
                <a:spcPct val="110000"/>
              </a:lnSpc>
            </a:pPr>
            <a:r>
              <a:rPr lang="en-US" altLang="en-US" sz="2400" smtClean="0"/>
              <a:t>BPFs have POLES NEAR THE UNIT CIRCLE</a:t>
            </a:r>
          </a:p>
        </p:txBody>
      </p:sp>
      <p:graphicFrame>
        <p:nvGraphicFramePr>
          <p:cNvPr id="1026" name="Object 1028"/>
          <p:cNvGraphicFramePr>
            <a:graphicFrameLocks noChangeAspect="1"/>
          </p:cNvGraphicFramePr>
          <p:nvPr/>
        </p:nvGraphicFramePr>
        <p:xfrm>
          <a:off x="381000" y="2895600"/>
          <a:ext cx="8255000" cy="1276350"/>
        </p:xfrm>
        <a:graphic>
          <a:graphicData uri="http://schemas.openxmlformats.org/presentationml/2006/ole">
            <p:oleObj spid="_x0000_s1026" name="MathType Equation 3.6+" r:id="rId4" imgW="2628900" imgH="406400" progId="Equation.DSMT3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0" name="Text Box 27"/>
          <p:cNvSpPr txBox="1">
            <a:spLocks noChangeArrowheads="1"/>
          </p:cNvSpPr>
          <p:nvPr/>
        </p:nvSpPr>
        <p:spPr bwMode="auto">
          <a:xfrm>
            <a:off x="228600" y="4503003"/>
            <a:ext cx="2903359" cy="830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 dirty="0" smtClean="0">
                <a:latin typeface="Arial" charset="0"/>
              </a:rPr>
              <a:t>TIME-DOMAIN</a:t>
            </a:r>
          </a:p>
          <a:p>
            <a:r>
              <a:rPr lang="en-US" altLang="en-US" i="1" dirty="0" smtClean="0">
                <a:latin typeface="Arial" charset="0"/>
              </a:rPr>
              <a:t>DIFFERENCE EQN</a:t>
            </a:r>
            <a:endParaRPr lang="en-US" altLang="en-US" i="1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8C8-D84B-4EF1-BEBA-0B1370E6E10A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21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128000" cy="1143000"/>
          </a:xfrm>
        </p:spPr>
        <p:txBody>
          <a:bodyPr/>
          <a:lstStyle/>
          <a:p>
            <a:r>
              <a:rPr lang="en-US" altLang="en-US" dirty="0" smtClean="0"/>
              <a:t>THREE DOMAINS for IIR</a:t>
            </a:r>
          </a:p>
        </p:txBody>
      </p:sp>
      <p:sp>
        <p:nvSpPr>
          <p:cNvPr id="21515" name="Line 7"/>
          <p:cNvSpPr>
            <a:spLocks noChangeShapeType="1"/>
          </p:cNvSpPr>
          <p:nvPr/>
        </p:nvSpPr>
        <p:spPr bwMode="auto">
          <a:xfrm>
            <a:off x="2514600" y="4800600"/>
            <a:ext cx="3962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514600" y="1676400"/>
            <a:ext cx="5891213" cy="3124200"/>
            <a:chOff x="1584" y="1056"/>
            <a:chExt cx="3711" cy="1968"/>
          </a:xfrm>
        </p:grpSpPr>
        <p:sp>
          <p:nvSpPr>
            <p:cNvPr id="21524" name="Text Box 9"/>
            <p:cNvSpPr txBox="1">
              <a:spLocks noChangeArrowheads="1"/>
            </p:cNvSpPr>
            <p:nvPr/>
          </p:nvSpPr>
          <p:spPr bwMode="auto">
            <a:xfrm>
              <a:off x="1680" y="1056"/>
              <a:ext cx="3615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i="1" dirty="0">
                  <a:latin typeface="Arial" charset="0"/>
                </a:rPr>
                <a:t>Z-TRANSFORM-DOMAIN: poles &amp; zeros</a:t>
              </a:r>
              <a:endParaRPr lang="en-US" altLang="en-US" i="1" dirty="0"/>
            </a:p>
          </p:txBody>
        </p:sp>
        <p:sp>
          <p:nvSpPr>
            <p:cNvPr id="21525" name="Text Box 10"/>
            <p:cNvSpPr txBox="1">
              <a:spLocks noChangeArrowheads="1"/>
            </p:cNvSpPr>
            <p:nvPr/>
          </p:nvSpPr>
          <p:spPr bwMode="auto">
            <a:xfrm>
              <a:off x="3168" y="1343"/>
              <a:ext cx="1968" cy="2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i="1" dirty="0">
                  <a:latin typeface="Arial" charset="0"/>
                </a:rPr>
                <a:t>POLYNOMIALS: H(z)</a:t>
              </a:r>
              <a:endParaRPr lang="en-US" altLang="en-US" i="1" dirty="0"/>
            </a:p>
          </p:txBody>
        </p:sp>
        <p:sp>
          <p:nvSpPr>
            <p:cNvPr id="21526" name="Freeform 11"/>
            <p:cNvSpPr>
              <a:spLocks/>
            </p:cNvSpPr>
            <p:nvPr/>
          </p:nvSpPr>
          <p:spPr bwMode="auto">
            <a:xfrm>
              <a:off x="1584" y="1392"/>
              <a:ext cx="2496" cy="1632"/>
            </a:xfrm>
            <a:custGeom>
              <a:avLst/>
              <a:gdLst>
                <a:gd name="T0" fmla="*/ 0 w 2496"/>
                <a:gd name="T1" fmla="*/ 1632 h 1632"/>
                <a:gd name="T2" fmla="*/ 1152 w 2496"/>
                <a:gd name="T3" fmla="*/ 0 h 1632"/>
                <a:gd name="T4" fmla="*/ 2496 w 2496"/>
                <a:gd name="T5" fmla="*/ 1632 h 1632"/>
                <a:gd name="T6" fmla="*/ 0 60000 65536"/>
                <a:gd name="T7" fmla="*/ 0 60000 65536"/>
                <a:gd name="T8" fmla="*/ 0 60000 65536"/>
                <a:gd name="T9" fmla="*/ 0 w 2496"/>
                <a:gd name="T10" fmla="*/ 0 h 1632"/>
                <a:gd name="T11" fmla="*/ 2496 w 2496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6" h="1632">
                  <a:moveTo>
                    <a:pt x="0" y="1632"/>
                  </a:moveTo>
                  <a:lnTo>
                    <a:pt x="1152" y="0"/>
                  </a:lnTo>
                  <a:lnTo>
                    <a:pt x="2496" y="1632"/>
                  </a:ln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15275" y="2438400"/>
            <a:ext cx="4266253" cy="1828800"/>
            <a:chOff x="1685" y="1536"/>
            <a:chExt cx="2429" cy="912"/>
          </a:xfrm>
        </p:grpSpPr>
        <p:sp>
          <p:nvSpPr>
            <p:cNvPr id="21522" name="Line 13"/>
            <p:cNvSpPr>
              <a:spLocks noChangeShapeType="1"/>
            </p:cNvSpPr>
            <p:nvPr/>
          </p:nvSpPr>
          <p:spPr bwMode="auto">
            <a:xfrm flipH="1">
              <a:off x="1685" y="1536"/>
              <a:ext cx="715" cy="87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14"/>
            <p:cNvSpPr>
              <a:spLocks noChangeShapeType="1"/>
            </p:cNvSpPr>
            <p:nvPr/>
          </p:nvSpPr>
          <p:spPr bwMode="auto">
            <a:xfrm flipH="1" flipV="1">
              <a:off x="3360" y="1680"/>
              <a:ext cx="754" cy="76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8" name="Text Box 16"/>
          <p:cNvSpPr txBox="1">
            <a:spLocks noChangeArrowheads="1"/>
          </p:cNvSpPr>
          <p:nvPr/>
        </p:nvSpPr>
        <p:spPr bwMode="auto">
          <a:xfrm>
            <a:off x="6858000" y="3638550"/>
            <a:ext cx="2208213" cy="781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chemeClr val="accent1"/>
                </a:solidFill>
                <a:latin typeface="Arial" charset="0"/>
              </a:rPr>
              <a:t>Use H(z) to get</a:t>
            </a:r>
          </a:p>
          <a:p>
            <a:r>
              <a:rPr lang="en-US" altLang="en-US" sz="2000" b="1" dirty="0">
                <a:solidFill>
                  <a:schemeClr val="accent1"/>
                </a:solidFill>
                <a:latin typeface="Arial" charset="0"/>
              </a:rPr>
              <a:t>Freq. Response</a:t>
            </a:r>
            <a:endParaRPr lang="en-US" altLang="en-US" sz="2000" i="1" dirty="0">
              <a:latin typeface="Arial" charset="0"/>
            </a:endParaRPr>
          </a:p>
        </p:txBody>
      </p:sp>
      <p:graphicFrame>
        <p:nvGraphicFramePr>
          <p:cNvPr id="21507" name="Object 17"/>
          <p:cNvGraphicFramePr>
            <a:graphicFrameLocks noChangeAspect="1"/>
          </p:cNvGraphicFramePr>
          <p:nvPr/>
        </p:nvGraphicFramePr>
        <p:xfrm>
          <a:off x="6477000" y="2770188"/>
          <a:ext cx="1774825" cy="788987"/>
        </p:xfrm>
        <a:graphic>
          <a:graphicData uri="http://schemas.openxmlformats.org/presentationml/2006/ole">
            <p:oleObj spid="_x0000_s124930" name="Equation" r:id="rId4" imgW="457200" imgH="203040" progId="Equation.3">
              <p:embed/>
            </p:oleObj>
          </a:graphicData>
        </a:graphic>
      </p:graphicFrame>
      <p:graphicFrame>
        <p:nvGraphicFramePr>
          <p:cNvPr id="21508" name="Object 18"/>
          <p:cNvGraphicFramePr>
            <a:graphicFrameLocks noChangeAspect="1"/>
          </p:cNvGraphicFramePr>
          <p:nvPr/>
        </p:nvGraphicFramePr>
        <p:xfrm>
          <a:off x="152400" y="2209800"/>
          <a:ext cx="2852737" cy="1128713"/>
        </p:xfrm>
        <a:graphic>
          <a:graphicData uri="http://schemas.openxmlformats.org/presentationml/2006/ole">
            <p:oleObj spid="_x0000_s124931" name="Equation" r:id="rId5" imgW="1218960" imgH="482400" progId="Equation.3">
              <p:embed/>
            </p:oleObj>
          </a:graphicData>
        </a:graphic>
      </p:graphicFrame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845176" y="4419601"/>
            <a:ext cx="3167063" cy="2360613"/>
            <a:chOff x="3634" y="2784"/>
            <a:chExt cx="1995" cy="1487"/>
          </a:xfrm>
        </p:grpSpPr>
        <p:sp>
          <p:nvSpPr>
            <p:cNvPr id="21521" name="Text Box 24"/>
            <p:cNvSpPr txBox="1">
              <a:spLocks noChangeArrowheads="1"/>
            </p:cNvSpPr>
            <p:nvPr/>
          </p:nvSpPr>
          <p:spPr bwMode="auto">
            <a:xfrm>
              <a:off x="4080" y="2784"/>
              <a:ext cx="1481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i="1">
                  <a:latin typeface="Arial" charset="0"/>
                </a:rPr>
                <a:t>FREQ-DOMAIN</a:t>
              </a:r>
              <a:endParaRPr lang="en-US" altLang="en-US" i="1"/>
            </a:p>
          </p:txBody>
        </p:sp>
        <p:graphicFrame>
          <p:nvGraphicFramePr>
            <p:cNvPr id="21510" name="Object 25"/>
            <p:cNvGraphicFramePr>
              <a:graphicFrameLocks noChangeAspect="1"/>
            </p:cNvGraphicFramePr>
            <p:nvPr/>
          </p:nvGraphicFramePr>
          <p:xfrm>
            <a:off x="3634" y="3127"/>
            <a:ext cx="1995" cy="1144"/>
          </p:xfrm>
          <a:graphic>
            <a:graphicData uri="http://schemas.openxmlformats.org/presentationml/2006/ole">
              <p:oleObj spid="_x0000_s124933" name="Equation" r:id="rId6" imgW="1460160" imgH="838080" progId="Equation.3">
                <p:embed/>
              </p:oleObj>
            </a:graphicData>
          </a:graphic>
        </p:graphicFrame>
      </p:grpSp>
      <p:graphicFrame>
        <p:nvGraphicFramePr>
          <p:cNvPr id="21509" name="Object 28"/>
          <p:cNvGraphicFramePr>
            <a:graphicFrameLocks noChangeAspect="1"/>
          </p:cNvGraphicFramePr>
          <p:nvPr/>
        </p:nvGraphicFramePr>
        <p:xfrm>
          <a:off x="228600" y="5334000"/>
          <a:ext cx="5011737" cy="1001713"/>
        </p:xfrm>
        <a:graphic>
          <a:graphicData uri="http://schemas.openxmlformats.org/presentationml/2006/ole">
            <p:oleObj spid="_x0000_s124932" name="Equation" r:id="rId7" imgW="2158920" imgH="431640" progId="Equation.3">
              <p:embed/>
            </p:oleObj>
          </a:graphicData>
        </a:graphic>
      </p:graphicFrame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3429000" y="3657599"/>
          <a:ext cx="1981200" cy="1018343"/>
        </p:xfrm>
        <a:graphic>
          <a:graphicData uri="http://schemas.openxmlformats.org/presentationml/2006/ole">
            <p:oleObj spid="_x0000_s124934" name="Equation" r:id="rId8" imgW="444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00924-AAAC-49DE-901D-7B520BE25067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253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SECOND-ORDER FILTERS</a:t>
            </a:r>
          </a:p>
        </p:txBody>
      </p:sp>
      <p:sp>
        <p:nvSpPr>
          <p:cNvPr id="2253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altLang="en-US" smtClean="0"/>
              <a:t>Two FEEDBACK TERMS</a:t>
            </a:r>
          </a:p>
        </p:txBody>
      </p:sp>
      <p:sp>
        <p:nvSpPr>
          <p:cNvPr id="22537" name="Line 1035"/>
          <p:cNvSpPr>
            <a:spLocks noChangeShapeType="1"/>
          </p:cNvSpPr>
          <p:nvPr/>
        </p:nvSpPr>
        <p:spPr bwMode="auto">
          <a:xfrm>
            <a:off x="2438400" y="2209800"/>
            <a:ext cx="0" cy="381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36"/>
          <p:cNvSpPr>
            <a:spLocks noChangeShapeType="1"/>
          </p:cNvSpPr>
          <p:nvPr/>
        </p:nvSpPr>
        <p:spPr bwMode="auto">
          <a:xfrm>
            <a:off x="4953000" y="2209800"/>
            <a:ext cx="0" cy="381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1752600" y="4267200"/>
          <a:ext cx="5167566" cy="1535113"/>
        </p:xfrm>
        <a:graphic>
          <a:graphicData uri="http://schemas.openxmlformats.org/presentationml/2006/ole">
            <p:oleObj spid="_x0000_s125954" name="Equation" r:id="rId4" imgW="1536480" imgH="457200" progId="Equation.3">
              <p:embed/>
            </p:oleObj>
          </a:graphicData>
        </a:graphic>
      </p:graphicFrame>
      <p:graphicFrame>
        <p:nvGraphicFramePr>
          <p:cNvPr id="22533" name="Object 3"/>
          <p:cNvGraphicFramePr>
            <a:graphicFrameLocks noChangeAspect="1"/>
          </p:cNvGraphicFramePr>
          <p:nvPr/>
        </p:nvGraphicFramePr>
        <p:xfrm>
          <a:off x="411162" y="2362200"/>
          <a:ext cx="8199438" cy="1535113"/>
        </p:xfrm>
        <a:graphic>
          <a:graphicData uri="http://schemas.openxmlformats.org/presentationml/2006/ole">
            <p:oleObj spid="_x0000_s125955" name="Equation" r:id="rId5" imgW="24382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C42A2-2F33-44FF-8FFF-6D44550D18C4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POLES</a:t>
            </a:r>
          </a:p>
        </p:txBody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178800" cy="4171950"/>
          </a:xfrm>
        </p:spPr>
        <p:txBody>
          <a:bodyPr/>
          <a:lstStyle/>
          <a:p>
            <a:r>
              <a:rPr lang="en-US" altLang="en-US" smtClean="0"/>
              <a:t>Denominator is QUADRATIC</a:t>
            </a:r>
          </a:p>
          <a:p>
            <a:pPr lvl="1"/>
            <a:r>
              <a:rPr lang="en-US" altLang="en-US" smtClean="0"/>
              <a:t>2 Poles: REAL</a:t>
            </a:r>
          </a:p>
          <a:p>
            <a:pPr lvl="1"/>
            <a:r>
              <a:rPr lang="en-US" altLang="en-US" smtClean="0"/>
              <a:t>or  COMPLEX </a:t>
            </a:r>
            <a:r>
              <a:rPr lang="en-US" altLang="en-US" smtClean="0">
                <a:solidFill>
                  <a:schemeClr val="accent1"/>
                </a:solidFill>
              </a:rPr>
              <a:t>CONJUGATES</a:t>
            </a:r>
            <a:endParaRPr lang="en-US" altLang="en-US" smtClean="0"/>
          </a:p>
        </p:txBody>
      </p:sp>
      <p:pic>
        <p:nvPicPr>
          <p:cNvPr id="32768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64000"/>
            <a:ext cx="91440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68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2286000"/>
            <a:ext cx="2590800" cy="1216025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</p:pic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52400" y="3657600"/>
          <a:ext cx="7848600" cy="1382511"/>
        </p:xfrm>
        <a:graphic>
          <a:graphicData uri="http://schemas.openxmlformats.org/presentationml/2006/ole">
            <p:oleObj spid="_x0000_s129026" name="Equation" r:id="rId6" imgW="25905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886200" y="2933644"/>
          <a:ext cx="4588542" cy="763643"/>
        </p:xfrm>
        <a:graphic>
          <a:graphicData uri="http://schemas.openxmlformats.org/presentationml/2006/ole">
            <p:oleObj spid="_x0000_s130051" name="Equation" r:id="rId4" imgW="1447560" imgH="241200" progId="Equation.3">
              <p:embed/>
            </p:oleObj>
          </a:graphicData>
        </a:graphic>
      </p:graphicFrame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AC0EA-4E72-4CAB-B717-2B9013DA29CF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245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 </a:t>
            </a:r>
            <a:r>
              <a:rPr lang="en-US" altLang="en-US" smtClean="0">
                <a:solidFill>
                  <a:schemeClr val="accent1"/>
                </a:solidFill>
              </a:rPr>
              <a:t>COMPLEX</a:t>
            </a:r>
            <a:r>
              <a:rPr lang="en-US" altLang="en-US" smtClean="0"/>
              <a:t> POLES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Find Impulse Response ?</a:t>
            </a:r>
          </a:p>
          <a:p>
            <a:pPr lvl="1">
              <a:defRPr/>
            </a:pPr>
            <a:r>
              <a:rPr lang="en-US" altLang="en-US" dirty="0" smtClean="0"/>
              <a:t>Can OSCILLATE vs. n</a:t>
            </a:r>
          </a:p>
          <a:p>
            <a:pPr lvl="1">
              <a:defRPr/>
            </a:pPr>
            <a:r>
              <a:rPr lang="en-US" altLang="en-US" dirty="0" smtClean="0"/>
              <a:t>“RESONANCE”</a:t>
            </a:r>
          </a:p>
          <a:p>
            <a:pPr lvl="1"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Find </a:t>
            </a:r>
            <a:r>
              <a:rPr lang="en-US" altLang="en-US" b="1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FREQUENCY RESPONSE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Depends on Pole Location</a:t>
            </a:r>
          </a:p>
          <a:p>
            <a:pPr lvl="1">
              <a:defRPr/>
            </a:pPr>
            <a:r>
              <a:rPr lang="en-US" altLang="en-US" dirty="0" smtClean="0"/>
              <a:t>Close to the Unit Circle?</a:t>
            </a:r>
          </a:p>
          <a:p>
            <a:pPr lvl="2">
              <a:defRPr/>
            </a:pPr>
            <a:r>
              <a:rPr lang="en-US" altLang="en-US" dirty="0" smtClean="0"/>
              <a:t>Make </a:t>
            </a:r>
            <a:r>
              <a:rPr lang="en-US" alt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BANDPASS FILTER</a:t>
            </a:r>
          </a:p>
        </p:txBody>
      </p:sp>
      <p:sp>
        <p:nvSpPr>
          <p:cNvPr id="24585" name="Freeform 7"/>
          <p:cNvSpPr>
            <a:spLocks/>
          </p:cNvSpPr>
          <p:nvPr/>
        </p:nvSpPr>
        <p:spPr bwMode="auto">
          <a:xfrm>
            <a:off x="4876800" y="2265363"/>
            <a:ext cx="3543300" cy="801687"/>
          </a:xfrm>
          <a:custGeom>
            <a:avLst/>
            <a:gdLst>
              <a:gd name="T0" fmla="*/ 0 w 2328"/>
              <a:gd name="T1" fmla="*/ 2147483647 h 505"/>
              <a:gd name="T2" fmla="*/ 2147483647 w 2328"/>
              <a:gd name="T3" fmla="*/ 2147483647 h 505"/>
              <a:gd name="T4" fmla="*/ 2147483647 w 2328"/>
              <a:gd name="T5" fmla="*/ 2147483647 h 505"/>
              <a:gd name="T6" fmla="*/ 2147483647 w 2328"/>
              <a:gd name="T7" fmla="*/ 2147483647 h 505"/>
              <a:gd name="T8" fmla="*/ 0 60000 65536"/>
              <a:gd name="T9" fmla="*/ 0 60000 65536"/>
              <a:gd name="T10" fmla="*/ 0 60000 65536"/>
              <a:gd name="T11" fmla="*/ 0 60000 65536"/>
              <a:gd name="T12" fmla="*/ 0 w 2328"/>
              <a:gd name="T13" fmla="*/ 0 h 505"/>
              <a:gd name="T14" fmla="*/ 2328 w 2328"/>
              <a:gd name="T15" fmla="*/ 505 h 5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8" h="505">
                <a:moveTo>
                  <a:pt x="0" y="217"/>
                </a:moveTo>
                <a:cubicBezTo>
                  <a:pt x="420" y="157"/>
                  <a:pt x="840" y="97"/>
                  <a:pt x="1200" y="73"/>
                </a:cubicBezTo>
                <a:cubicBezTo>
                  <a:pt x="1560" y="49"/>
                  <a:pt x="1991" y="0"/>
                  <a:pt x="2160" y="73"/>
                </a:cubicBezTo>
                <a:cubicBezTo>
                  <a:pt x="2328" y="145"/>
                  <a:pt x="2268" y="325"/>
                  <a:pt x="2208" y="50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910" name="Object 6"/>
          <p:cNvGraphicFramePr>
            <a:graphicFrameLocks noChangeAspect="1"/>
          </p:cNvGraphicFramePr>
          <p:nvPr/>
        </p:nvGraphicFramePr>
        <p:xfrm>
          <a:off x="5981700" y="4648200"/>
          <a:ext cx="2552700" cy="1274259"/>
        </p:xfrm>
        <a:graphic>
          <a:graphicData uri="http://schemas.openxmlformats.org/presentationml/2006/ole">
            <p:oleObj spid="_x0000_s130050" name="Equation" r:id="rId5" imgW="8632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7"/>
          <p:cNvSpPr txBox="1">
            <a:spLocks noChangeArrowheads="1"/>
          </p:cNvSpPr>
          <p:nvPr/>
        </p:nvSpPr>
        <p:spPr>
          <a:xfrm>
            <a:off x="457200" y="1676400"/>
            <a:ext cx="8178800" cy="47244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altLang="en-US" sz="2800" kern="0" dirty="0">
                <a:solidFill>
                  <a:schemeClr val="accent1"/>
                </a:solidFill>
                <a:latin typeface="+mn-lt"/>
              </a:rPr>
              <a:t>SECOND-ORDER</a:t>
            </a:r>
            <a:r>
              <a:rPr kumimoji="1" lang="en-US" altLang="en-US" sz="2800" kern="0" dirty="0">
                <a:latin typeface="+mn-lt"/>
              </a:rPr>
              <a:t> IIR </a:t>
            </a:r>
            <a:r>
              <a:rPr kumimoji="1" lang="en-US" altLang="en-US" sz="2800" kern="0" dirty="0" smtClean="0">
                <a:latin typeface="+mn-lt"/>
              </a:rPr>
              <a:t>FILTERS</a:t>
            </a:r>
            <a:endParaRPr kumimoji="1" lang="en-US" altLang="en-US" kern="0" dirty="0">
              <a:latin typeface="+mn-lt"/>
            </a:endParaRPr>
          </a:p>
          <a:p>
            <a:pPr marL="1257300" lvl="2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kumimoji="1" lang="en-US" altLang="en-US" sz="2800" kern="0" dirty="0" smtClean="0">
              <a:latin typeface="+mn-lt"/>
            </a:endParaRPr>
          </a:p>
          <a:p>
            <a:pPr marL="1257300" lvl="2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kumimoji="1" lang="en-US" altLang="en-US" sz="2800" kern="0" dirty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altLang="en-US" sz="2800" kern="0" dirty="0">
                <a:latin typeface="+mn-lt"/>
              </a:rPr>
              <a:t>H(z) can have </a:t>
            </a:r>
            <a:r>
              <a:rPr kumimoji="1" lang="en-US" altLang="en-US" sz="2800" kern="0" dirty="0">
                <a:solidFill>
                  <a:schemeClr val="accent1"/>
                </a:solidFill>
                <a:latin typeface="+mn-lt"/>
              </a:rPr>
              <a:t>COMPLEX</a:t>
            </a:r>
            <a:r>
              <a:rPr kumimoji="1" lang="en-US" altLang="en-US" sz="2800" kern="0" dirty="0">
                <a:latin typeface="+mn-lt"/>
              </a:rPr>
              <a:t> </a:t>
            </a:r>
            <a:r>
              <a:rPr kumimoji="1" lang="en-US" altLang="en-US" sz="2800" kern="0" dirty="0">
                <a:solidFill>
                  <a:schemeClr val="accent1"/>
                </a:solidFill>
                <a:latin typeface="+mn-lt"/>
              </a:rPr>
              <a:t>POLES</a:t>
            </a:r>
            <a:r>
              <a:rPr kumimoji="1" lang="en-US" altLang="en-US" sz="2800" kern="0" dirty="0">
                <a:latin typeface="+mn-lt"/>
              </a:rPr>
              <a:t> &amp; ZEROS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A3D59-2067-4A4B-9C43-6F9A1A44AEC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56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304800"/>
            <a:ext cx="7772400" cy="838200"/>
          </a:xfrm>
        </p:spPr>
        <p:txBody>
          <a:bodyPr/>
          <a:lstStyle/>
          <a:p>
            <a:r>
              <a:rPr lang="en-US" altLang="en-US" smtClean="0"/>
              <a:t>Inverse z-Transform?</a:t>
            </a:r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1981200" y="2209800"/>
          <a:ext cx="4660900" cy="1154794"/>
        </p:xfrm>
        <a:graphic>
          <a:graphicData uri="http://schemas.openxmlformats.org/presentationml/2006/ole">
            <p:oleObj spid="_x0000_s131074" name="Equation" r:id="rId4" imgW="1688760" imgH="419040" progId="Equation.3">
              <p:embed/>
            </p:oleObj>
          </a:graphicData>
        </a:graphic>
      </p:graphicFrame>
      <p:graphicFrame>
        <p:nvGraphicFramePr>
          <p:cNvPr id="379910" name="Object 6"/>
          <p:cNvGraphicFramePr>
            <a:graphicFrameLocks noChangeAspect="1"/>
          </p:cNvGraphicFramePr>
          <p:nvPr/>
        </p:nvGraphicFramePr>
        <p:xfrm>
          <a:off x="1485900" y="5410200"/>
          <a:ext cx="3976688" cy="611188"/>
        </p:xfrm>
        <a:graphic>
          <a:graphicData uri="http://schemas.openxmlformats.org/presentationml/2006/ole">
            <p:oleObj spid="_x0000_s131075" name="Equation" r:id="rId5" imgW="1320480" imgH="203040" progId="Equation.3">
              <p:embed/>
            </p:oleObj>
          </a:graphicData>
        </a:graphic>
      </p:graphicFrame>
      <p:graphicFrame>
        <p:nvGraphicFramePr>
          <p:cNvPr id="25606" name="Object 3"/>
          <p:cNvGraphicFramePr>
            <a:graphicFrameLocks noChangeAspect="1"/>
          </p:cNvGraphicFramePr>
          <p:nvPr/>
        </p:nvGraphicFramePr>
        <p:xfrm>
          <a:off x="1295400" y="4038600"/>
          <a:ext cx="6172200" cy="1000303"/>
        </p:xfrm>
        <a:graphic>
          <a:graphicData uri="http://schemas.openxmlformats.org/presentationml/2006/ole">
            <p:oleObj spid="_x0000_s131076" name="Equation" r:id="rId6" imgW="2425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3368</TotalTime>
  <Words>884</Words>
  <Application>Microsoft Office PowerPoint</Application>
  <PresentationFormat>On-screen Show (4:3)</PresentationFormat>
  <Paragraphs>238</Paragraphs>
  <Slides>27</Slides>
  <Notes>21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2025-aLectures</vt:lpstr>
      <vt:lpstr>MathType Equation 3.6+</vt:lpstr>
      <vt:lpstr>Equation</vt:lpstr>
      <vt:lpstr>DSP First, 2/e</vt:lpstr>
      <vt:lpstr>License Info for DSPFirst Slides</vt:lpstr>
      <vt:lpstr>READING ASSIGNMENTS</vt:lpstr>
      <vt:lpstr>LECTURE OBJECTIVES</vt:lpstr>
      <vt:lpstr>THREE DOMAINS for IIR</vt:lpstr>
      <vt:lpstr>SECOND-ORDER FILTERS</vt:lpstr>
      <vt:lpstr>MORE POLES</vt:lpstr>
      <vt:lpstr>TWO COMPLEX POLES</vt:lpstr>
      <vt:lpstr>Inverse z-Transform?</vt:lpstr>
      <vt:lpstr>2nd ORDER EXAMPLE</vt:lpstr>
      <vt:lpstr>h[n]: Decays &amp; Oscillates</vt:lpstr>
      <vt:lpstr>2nd ORDER EX: n-Domain</vt:lpstr>
      <vt:lpstr>2nd ORDER Z-transform PAIRS</vt:lpstr>
      <vt:lpstr>Complex POLE-ZERO PLOT</vt:lpstr>
      <vt:lpstr>UNIT CIRCLE</vt:lpstr>
      <vt:lpstr>FREQUENCY RESPONSE from POLE-ZERO PLOT</vt:lpstr>
      <vt:lpstr>h[n]: Decays &amp; Oscillates</vt:lpstr>
      <vt:lpstr>Complex POLE-ZERO PLOT</vt:lpstr>
      <vt:lpstr>h[n]: Decays &amp; Oscillates</vt:lpstr>
      <vt:lpstr>Complex POLE-ZERO PLOT</vt:lpstr>
      <vt:lpstr>3 DOMAINS MOVIE: IIR</vt:lpstr>
      <vt:lpstr>CASCADE: Pole-Zero Cancellation</vt:lpstr>
      <vt:lpstr>YouTube Links: h(t)</vt:lpstr>
      <vt:lpstr>Ping, Ring &amp; Sing</vt:lpstr>
      <vt:lpstr>Time Domain  (then FFT)</vt:lpstr>
      <vt:lpstr>Fourier Domain  (FFT)</vt:lpstr>
      <vt:lpstr>Recall Frequency Response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#18</dc:title>
  <dc:creator>Jim McClellan</dc:creator>
  <cp:lastModifiedBy>mcclella</cp:lastModifiedBy>
  <cp:revision>428</cp:revision>
  <cp:lastPrinted>1998-11-30T13:48:12Z</cp:lastPrinted>
  <dcterms:created xsi:type="dcterms:W3CDTF">1998-10-09T04:53:29Z</dcterms:created>
  <dcterms:modified xsi:type="dcterms:W3CDTF">2016-08-14T15:53:48Z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