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95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302" r:id="rId37"/>
    <p:sldId id="292" r:id="rId38"/>
    <p:sldId id="293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66946" autoAdjust="0"/>
  </p:normalViewPr>
  <p:slideViewPr>
    <p:cSldViewPr>
      <p:cViewPr varScale="1">
        <p:scale>
          <a:sx n="40" d="100"/>
          <a:sy n="40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6EF03-2CA0-4857-B0DB-9B6614666C2F}" type="datetimeFigureOut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EDB6-04F0-4B9A-A6F0-5BD7CFD862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…</a:t>
            </a:r>
          </a:p>
          <a:p>
            <a:r>
              <a:rPr lang="en-US" altLang="zh-TW" smtClean="0"/>
              <a:t>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EDB6-04F0-4B9A-A6F0-5BD7CFD862B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06D-E056-45FA-8168-A2D7A122D0AF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2E33-AF6D-41A3-A7F1-942F6B5A5D92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D88A-7B11-40EE-A200-229EFC9EA5BA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2FBC-C725-4A48-BF5D-1FCE4F14CD51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572D-F7BF-44F7-ABA8-675EBE511B86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30A-9D76-4ECD-B459-E7CEBAEB17F8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6A8F-1C92-403B-8176-9A7678853AFB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14CB-C9D7-42CF-8BA2-F3A6A60EDC63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B14A-492C-4E10-BE16-E5B2D2D01C07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A485-BAD2-4641-9041-392F8026D3EE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43B8-2299-45CB-B6C5-9C1D127772F1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7F7614-D804-4CB6-BD11-E59EFCDFBBD9}" type="datetime1">
              <a:rPr lang="zh-TW" altLang="en-US" smtClean="0"/>
              <a:pPr/>
              <a:t>2016/6/1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F96381-206A-4F25-BC4B-80417A89A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rykids.blogspot.tw/" TargetMode="External"/><Relationship Id="rId2" Type="http://schemas.openxmlformats.org/officeDocument/2006/relationships/hyperlink" Target="https://zh.wikipedia.org/wiki/MV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Calvin\Dropbox\cvry\ryNim\tc_%20nim.pdf" TargetMode="External"/><Relationship Id="rId4" Type="http://schemas.openxmlformats.org/officeDocument/2006/relationships/hyperlink" Target="http://episte.math.ntu.edu.tw/articles/mm/mm_03_2_0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5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拈」遊戲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第十組：呂可名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ransition advTm="1329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遊戲必勝原理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>
                <a:latin typeface="+mj-ea"/>
                <a:ea typeface="+mj-ea"/>
              </a:rPr>
              <a:t>若局面為安全殘局則下一次拿動必定為不安全殘局。</a:t>
            </a:r>
            <a:endParaRPr lang="en-US" altLang="zh-TW" sz="3200" dirty="0" smtClean="0">
              <a:latin typeface="+mj-ea"/>
              <a:ea typeface="+mj-ea"/>
            </a:endParaRPr>
          </a:p>
          <a:p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若玩家一直維持安全殘局就會勝利。</a:t>
            </a:r>
            <a:endParaRPr lang="en-US" altLang="zh-TW" sz="32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迴圈進行每一排的異或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14546" y="3143248"/>
            <a:ext cx="4786346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xored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state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4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24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1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xored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^=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異或判斷，決定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該如何拿棒子。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143108" y="2571744"/>
            <a:ext cx="4929222" cy="336887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xored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!=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z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range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s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state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z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^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xored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&lt;=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state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z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]: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move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z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zh-TW" altLang="en-US" sz="24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24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F79646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break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3714752"/>
            <a:ext cx="6715172" cy="3643338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MVC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為使用者介面呈現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方式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分為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模型、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視圖、控制器三部分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彼此互相連結，為一動態程式設計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建立視窗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857224" y="2500306"/>
            <a:ext cx="7571303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screen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turtle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Screen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tk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screen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getcanvas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().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master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" name="圖片 4" descr="0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43240" y="3714752"/>
            <a:ext cx="2805119" cy="2655168"/>
          </a:xfrm>
          <a:prstGeom prst="rect">
            <a:avLst/>
          </a:prstGeom>
        </p:spPr>
      </p:pic>
    </p:spTree>
  </p:cSld>
  <p:clrMapOvr>
    <a:masterClrMapping/>
  </p:clrMapOvr>
  <p:transition advTm="3095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+mj-ea"/>
                <a:ea typeface="+mj-ea"/>
              </a:rPr>
              <a:t>製作棒子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85720" y="2500306"/>
            <a:ext cx="8858280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row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range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range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MAXSTICKS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row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)]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Stick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row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game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6388" name="Picture 4" descr="C:\Users\Calvin\Desktop\專題期末報告\0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3856526"/>
            <a:ext cx="7215238" cy="2583970"/>
          </a:xfrm>
          <a:prstGeom prst="rect">
            <a:avLst/>
          </a:prstGeom>
          <a:noFill/>
        </p:spPr>
      </p:pic>
    </p:spTree>
  </p:cSld>
  <p:clrMapOvr>
    <a:masterClrMapping/>
  </p:clrMapOvr>
  <p:transition advTm="1823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電腦移動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棒子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928894" y="2056686"/>
            <a:ext cx="6215106" cy="48013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move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row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maxspalte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sticks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row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sticks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row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mode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move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row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elif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mode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game_over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state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NimGame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OVER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winner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 advTm="2712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+mj-ea"/>
                <a:ea typeface="+mj-ea"/>
              </a:rPr>
              <a:t>滑鼠點擊移動棒子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428728" y="2857496"/>
            <a:ext cx="6357982" cy="22467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stick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sticks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values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mode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onclick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makemove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elif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mode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	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onclick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stick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playermove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advTm="803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電腦與滑鼠點擊移動棒子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藍色為電腦，綠色為滑鼠點擊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3314" name="Picture 2" descr="C:\Users\Calvin\Desktop\專題期末報告\0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500306"/>
            <a:ext cx="4240224" cy="3887473"/>
          </a:xfrm>
          <a:prstGeom prst="rect">
            <a:avLst/>
          </a:prstGeom>
          <a:noFill/>
        </p:spPr>
      </p:pic>
    </p:spTree>
  </p:cSld>
  <p:clrMapOvr>
    <a:masterClrMapping/>
  </p:clrMapOvr>
  <p:transition advTm="482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鍵盤控制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28596" y="2786058"/>
            <a:ext cx="8501122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用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"space"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來 開始遊戲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screen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onkey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model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setup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"space"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用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"Esc"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來 清除 畫面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screen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onkey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view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clear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"Escape“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advTm="295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z="5000" b="1" kern="120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高一上學期的</a:t>
            </a:r>
            <a:r>
              <a:rPr kumimoji="0" lang="zh-TW" altLang="en-US" sz="2600" kern="1200" dirty="0" smtClean="0">
                <a:latin typeface="+mj-ea"/>
                <a:ea typeface="+mj-ea"/>
                <a:cs typeface="+mn-cs"/>
              </a:rPr>
              <a:t>數學研方老師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所提到，當下就對它非常有</a:t>
            </a:r>
            <a:r>
              <a:rPr kumimoji="0" lang="zh-TW" altLang="en-US" sz="2600" kern="1200" dirty="0" smtClean="0">
                <a:latin typeface="+mj-ea"/>
                <a:ea typeface="+mj-ea"/>
                <a:cs typeface="+mn-cs"/>
              </a:rPr>
              <a:t>興趣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，也很想將它做成一個遊戲。</a:t>
            </a:r>
            <a:endParaRPr kumimoji="0" lang="en-US" altLang="zh-TW" sz="26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編寫出此程式的</a:t>
            </a:r>
            <a:r>
              <a:rPr kumimoji="0" lang="zh-TW" altLang="en-US" sz="2600" kern="1200" dirty="0" smtClean="0">
                <a:latin typeface="+mj-ea"/>
                <a:ea typeface="+mj-ea"/>
                <a:cs typeface="+mn-cs"/>
              </a:rPr>
              <a:t>演算法</a:t>
            </a:r>
            <a:endParaRPr kumimoji="0" lang="en-US" altLang="zh-TW" sz="26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進一步美化此程式的</a:t>
            </a:r>
            <a:r>
              <a:rPr kumimoji="0" lang="zh-TW" altLang="en-US" sz="2600" kern="1200" dirty="0" smtClean="0">
                <a:latin typeface="+mj-ea"/>
                <a:ea typeface="+mj-ea"/>
                <a:cs typeface="+mn-cs"/>
              </a:rPr>
              <a:t>使用者介面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，設計不同版本及規則的遊戲。</a:t>
            </a:r>
            <a:endParaRPr kumimoji="0" lang="en-US" altLang="zh-TW" sz="26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選擇與</a:t>
            </a:r>
            <a:r>
              <a:rPr kumimoji="0" 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C++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</a:t>
            </a:r>
            <a:r>
              <a:rPr kumimoji="0" 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Java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相較之下比較好上手的</a:t>
            </a:r>
            <a:r>
              <a:rPr kumimoji="0" 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</a:t>
            </a:r>
            <a:r>
              <a:rPr kumimoji="0" lang="en-US" sz="2600" kern="1200" dirty="0" smtClean="0">
                <a:latin typeface="+mj-ea"/>
                <a:ea typeface="+mj-ea"/>
                <a:cs typeface="+mn-cs"/>
              </a:rPr>
              <a:t>Python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來完成此遊戲。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ransition advTm="4767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文字訊息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357390" y="2143116"/>
            <a:ext cx="6786610" cy="4031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set_msg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msg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'''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    Python 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拈遊戲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NimGame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以下是遊戲規則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1. 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玩家與電腦輪流撿棒子，撿到最後一個的就贏了。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2. 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點擊任一棒子則玩家將會撿走該棒子右側的所有棒子。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3. 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點擊左下角的方塊會給予提示。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4. 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點擊右下角的烏龜可選擇難度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黃色代表難，橘色代表簡單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5. 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遊戲開始前請選擇排數</a:t>
            </a:r>
            <a:endParaRPr kumimoji="1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'''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Turtle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pu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self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ht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goto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,-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50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write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...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 advTm="1914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文字訊息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圖片 4" descr="0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28926" y="2000240"/>
            <a:ext cx="5219708" cy="4457542"/>
          </a:xfrm>
          <a:prstGeom prst="rect">
            <a:avLst/>
          </a:prstGeom>
        </p:spPr>
      </p:pic>
    </p:spTree>
  </p:cSld>
  <p:clrMapOvr>
    <a:masterClrMapping/>
  </p:clrMapOvr>
  <p:transition advTm="403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按鈕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571472" y="3214686"/>
            <a:ext cx="7858148" cy="28623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08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class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Level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Turtle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__init__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game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None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changevalue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value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==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value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color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'orange'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value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color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'yellow'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  <p:pic>
        <p:nvPicPr>
          <p:cNvPr id="5" name="圖片 4" descr="00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286248" y="1928802"/>
            <a:ext cx="1447800" cy="1495269"/>
          </a:xfrm>
          <a:prstGeom prst="rect">
            <a:avLst/>
          </a:prstGeom>
        </p:spPr>
      </p:pic>
      <p:pic>
        <p:nvPicPr>
          <p:cNvPr id="6" name="圖片 5" descr="00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57884" y="1928802"/>
            <a:ext cx="1469934" cy="1514475"/>
          </a:xfrm>
          <a:prstGeom prst="rect">
            <a:avLst/>
          </a:prstGeom>
        </p:spPr>
      </p:pic>
    </p:spTree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Hint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按鈕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00166" y="3357562"/>
            <a:ext cx="6786610" cy="30162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class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Hint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Turtle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__init__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game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onclick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changevalue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onrelease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changevalue02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changevalue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...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dirty="0">
                <a:solidFill>
                  <a:srgbClr val="FF8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2000" b="1" dirty="0" smtClean="0">
                <a:solidFill>
                  <a:srgbClr val="FF8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changevalue02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self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y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dirty="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...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5" name="Picture 2" descr="C:\Users\Calvin\Dropbox\專題報告\擷取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857364"/>
            <a:ext cx="1285884" cy="1664085"/>
          </a:xfrm>
          <a:prstGeom prst="rect">
            <a:avLst/>
          </a:prstGeom>
          <a:noFill/>
        </p:spPr>
      </p:pic>
    </p:spTree>
  </p:cSld>
  <p:clrMapOvr>
    <a:masterClrMapping/>
  </p:clrMapOvr>
  <p:transition advTm="15984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Hint</a:t>
            </a:r>
            <a:r>
              <a:rPr lang="zh-TW" altLang="en-US" dirty="0" smtClean="0">
                <a:latin typeface="+mj-ea"/>
                <a:ea typeface="+mj-ea"/>
              </a:rPr>
              <a:t>按鈕點擊前後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 descr="006.PNG"/>
          <p:cNvPicPr/>
          <p:nvPr/>
        </p:nvPicPr>
        <p:blipFill>
          <a:blip r:embed="rId2"/>
          <a:stretch>
            <a:fillRect/>
          </a:stretch>
        </p:blipFill>
        <p:spPr>
          <a:xfrm rot="20861133">
            <a:off x="676977" y="2915368"/>
            <a:ext cx="3587631" cy="3386134"/>
          </a:xfrm>
          <a:prstGeom prst="rect">
            <a:avLst/>
          </a:prstGeom>
        </p:spPr>
      </p:pic>
      <p:pic>
        <p:nvPicPr>
          <p:cNvPr id="6" name="圖片 5" descr="007.PNG"/>
          <p:cNvPicPr/>
          <p:nvPr/>
        </p:nvPicPr>
        <p:blipFill>
          <a:blip r:embed="rId3"/>
          <a:stretch>
            <a:fillRect/>
          </a:stretch>
        </p:blipFill>
        <p:spPr>
          <a:xfrm rot="843179">
            <a:off x="3974831" y="2202562"/>
            <a:ext cx="4285959" cy="3799012"/>
          </a:xfrm>
          <a:prstGeom prst="rect">
            <a:avLst/>
          </a:prstGeom>
        </p:spPr>
      </p:pic>
    </p:spTree>
  </p:cSld>
  <p:clrMapOvr>
    <a:masterClrMapping/>
  </p:clrMapOvr>
  <p:transition advTm="937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選單列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圖片 8" descr="選單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000372"/>
            <a:ext cx="7358959" cy="1214446"/>
          </a:xfrm>
          <a:prstGeom prst="rect">
            <a:avLst/>
          </a:prstGeom>
        </p:spPr>
      </p:pic>
    </p:spTree>
  </p:cSld>
  <p:clrMapOvr>
    <a:masterClrMapping/>
  </p:clrMapOvr>
  <p:transition advTm="965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選單列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雙人模式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8596" y="2428868"/>
            <a:ext cx="8286808" cy="3908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bMenu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Menu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aMenu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tearoff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bLabel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['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單人模式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', '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雙人模式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bLabel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單人模式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 '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雙人模式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sorted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bLabel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k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mode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bLabel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aNimGame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NimGame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mode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bMenu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add_command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label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command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ransition advTm="12938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選單列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雙人模式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 descr="00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000364" y="2428868"/>
            <a:ext cx="4710882" cy="4118761"/>
          </a:xfrm>
          <a:prstGeom prst="rect">
            <a:avLst/>
          </a:prstGeom>
        </p:spPr>
      </p:pic>
    </p:spTree>
  </p:cSld>
  <p:clrMapOvr>
    <a:masterClrMapping/>
  </p:clrMapOvr>
  <p:transition advTm="879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選單列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更改排數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42910" y="2643182"/>
            <a:ext cx="8286808" cy="28623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cMenu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Menu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aMenu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tearoff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cLabel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'3'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'4'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'5'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'6'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'7'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'8'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'9'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'10'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cLabel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mode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mode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aNimGame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NimGame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mode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cMenu</a:t>
            </a:r>
            <a:r>
              <a:rPr kumimoji="1" lang="en-US" altLang="zh-TW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add_command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label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command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 advTm="3836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選單列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更改排數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338588">
            <a:off x="788565" y="2958739"/>
            <a:ext cx="36671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 descr="009.PNG"/>
          <p:cNvPicPr/>
          <p:nvPr/>
        </p:nvPicPr>
        <p:blipFill>
          <a:blip r:embed="rId3"/>
          <a:stretch>
            <a:fillRect/>
          </a:stretch>
        </p:blipFill>
        <p:spPr>
          <a:xfrm rot="20845274">
            <a:off x="4660438" y="2001092"/>
            <a:ext cx="3638707" cy="3181350"/>
          </a:xfrm>
          <a:prstGeom prst="rect">
            <a:avLst/>
          </a:prstGeom>
        </p:spPr>
      </p:pic>
    </p:spTree>
  </p:cSld>
  <p:clrMapOvr>
    <a:masterClrMapping/>
  </p:clrMapOvr>
  <p:transition advTm="521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z="5000" b="1" kern="120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0" lang="zh-TW" alt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學習</a:t>
            </a:r>
            <a:r>
              <a:rPr kumimoji="0"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kumimoji="0" lang="zh-TW" altLang="en-US" sz="2600" kern="1200" dirty="0" smtClean="0">
                <a:latin typeface="+mn-lt"/>
                <a:ea typeface="+mn-ea"/>
                <a:cs typeface="+mn-cs"/>
              </a:rPr>
              <a:t>使用者介面程式架構</a:t>
            </a:r>
            <a:endParaRPr kumimoji="0" lang="en-US" altLang="zh-TW" sz="2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TW" alt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並用</a:t>
            </a:r>
            <a:r>
              <a:rPr kumimoji="0"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kumimoji="0" lang="zh-TW" alt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程式語言設計出圖形介面的拈遊戲。</a:t>
            </a:r>
            <a:endParaRPr kumimoji="0" lang="en-US" altLang="zh-TW" sz="2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TW" altLang="en-US" sz="2600" kern="1200" dirty="0" smtClean="0">
                <a:latin typeface="+mn-lt"/>
                <a:ea typeface="+mn-ea"/>
                <a:cs typeface="+mn-cs"/>
              </a:rPr>
              <a:t>多媒體的功能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選單列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背景顏色及圖案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14348" y="2714620"/>
            <a:ext cx="7715304" cy="37856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dMenu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Menu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aMenu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tearoff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dLabel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顏色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1‘,'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顏色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2‘,'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顏色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3‘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顏色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4‘}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sorted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dLabel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k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screen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bgcolor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dLabel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dMenu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add_command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label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k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command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#-------------------------------------------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eMenu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Menu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aMenu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tearoff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eLabel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無圖案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圖案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1'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圖案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2'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圖案 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3'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sorted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eLabel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k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screen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bgpic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eLabel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])</a:t>
            </a:r>
            <a:endParaRPr kumimoji="1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eMenu</a:t>
            </a:r>
            <a:r>
              <a:rPr kumimoji="1" lang="en-US" altLang="zh-TW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add_command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label 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k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command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 advTm="60625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latin typeface="+mj-ea"/>
                <a:ea typeface="+mj-ea"/>
              </a:rPr>
              <a:t>選單列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背景顏色及圖案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68"/>
            <a:ext cx="4786346" cy="392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75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選單列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背景音樂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571472" y="2357430"/>
            <a:ext cx="7929618" cy="42473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fMenu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Menu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aMenu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tearoff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fLabel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音樂停止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'__0__.mid'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'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音樂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01'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musics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/background.mid'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'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音樂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02'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musics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/canon.mid'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'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音樂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03'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musics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/John_Cena.mp3'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sorted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fLabel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for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k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musicFile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fLabel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musicFile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!=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'__0__.mid'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pygame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mixer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load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musicFile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pygame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mixer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play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(-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0.0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pygame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mixer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music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stop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fMenu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add_command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label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k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command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</p:cSld>
  <p:clrMapOvr>
    <a:masterClrMapping/>
  </p:clrMapOvr>
  <p:transition advTm="46188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選單列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背景音樂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5" name="圖片 4" descr="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571744"/>
            <a:ext cx="4351942" cy="3996163"/>
          </a:xfrm>
          <a:prstGeom prst="rect">
            <a:avLst/>
          </a:prstGeom>
        </p:spPr>
      </p:pic>
    </p:spTree>
  </p:cSld>
  <p:clrMapOvr>
    <a:masterClrMapping/>
  </p:clrMapOvr>
  <p:transition advTm="2547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選單列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重新開始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428596" y="2428868"/>
            <a:ext cx="8358246" cy="19082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def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():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aNimGame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NimGame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nRows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mode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aMenu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add_command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label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'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重新開始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'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command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cmd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      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game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tk</a:t>
            </a:r>
            <a:r>
              <a:rPr kumimoji="1" lang="en-US" altLang="zh-TW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.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config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menu</a:t>
            </a: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en-US" altLang="zh-TW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aMenu</a:t>
            </a: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kumimoji="1" lang="en-US" altLang="zh-TW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6" name="圖片 5" descr="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286256"/>
            <a:ext cx="7473389" cy="1109770"/>
          </a:xfrm>
          <a:prstGeom prst="rect">
            <a:avLst/>
          </a:prstGeom>
        </p:spPr>
      </p:pic>
    </p:spTree>
  </p:cSld>
  <p:clrMapOvr>
    <a:masterClrMapping/>
  </p:clrMapOvr>
  <p:transition advTm="13484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Calvin\Desktop\專題期末報告\0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4073029" cy="3811569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遊戲實作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成果展現</a:t>
            </a:r>
            <a:endParaRPr lang="zh-TW" altLang="en-US" dirty="0"/>
          </a:p>
        </p:txBody>
      </p:sp>
      <p:pic>
        <p:nvPicPr>
          <p:cNvPr id="55299" name="Picture 3" descr="C:\Users\Calvin\Desktop\專題期末報告\0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2643182"/>
            <a:ext cx="4515505" cy="3948112"/>
          </a:xfrm>
          <a:prstGeom prst="rect">
            <a:avLst/>
          </a:prstGeom>
          <a:noFill/>
        </p:spPr>
      </p:pic>
      <p:pic>
        <p:nvPicPr>
          <p:cNvPr id="5" name="內容版面配置區 4" descr="擷取03.PN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85852" y="2747954"/>
            <a:ext cx="4928220" cy="411004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5300" name="Picture 4" descr="C:\Users\Calvin\Desktop\專題期末報告\00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1857364"/>
            <a:ext cx="4611742" cy="4032257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66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遊戲必勝法則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演算法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MVC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程式架構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三大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模組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Turtle,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Tk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Pygame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Debug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ransition advTm="97782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經過了這一年，相信自己成長了許多，不管是寫程式、做簡報、寫小論文、以及面對一些問題的處理能力，都有所提升。也很感謝老師耐心的指導，給了我這樣的一個機會製作這個遊戲與大家分享。希望在未來，能夠將這一年所學到的，在相關的科系、領域中繼續發展下去，讓自己為社會盡一份力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ransition advTm="53235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altLang="zh-TW" dirty="0" smtClean="0"/>
              <a:t>C:\</a:t>
            </a:r>
            <a:r>
              <a:rPr lang="en-US" altLang="zh-TW" dirty="0" smtClean="0"/>
              <a:t>Python35-32\Lib\turtledemo\nim.py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://zh.wikipedia.org/wiki/MVC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http://rykids.blogspot.tw/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http://episte.math.ntu.edu.tw/articles/mm/mm_03_2_02/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file"/>
              </a:rPr>
              <a:t>file:///C:/Users/Calvin/Dropbox/cvry/ryNim/tc_%</a:t>
            </a:r>
            <a:r>
              <a:rPr lang="en-US" altLang="zh-TW" dirty="0" smtClean="0">
                <a:hlinkClick r:id="rId5" action="ppaction://hlinkfile"/>
              </a:rPr>
              <a:t>20nim.pdf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p:transition advTm="145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遊戲介紹及玩法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起源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據說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起源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中國，藉由被販賣到美洲的勞工外傳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玩法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常見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的玩法為將硬幣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分為為 三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、四、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五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列。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兩人輪流取硬幣，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每次在同列取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一個或以上的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硬幣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拿到最後一個硬幣的人就贏了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遊戲必勝原理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需使用二進位邏輯運算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若按照必勝原理，先手下必勝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ransition advTm="1943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14810" y="3214686"/>
            <a:ext cx="3929090" cy="3357586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遊戲必勝原理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異或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一種邏輯運算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遊戲必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原理的基本運算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通常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dirty="0">
                <a:latin typeface="微軟正黑體" pitchFamily="34" charset="-120"/>
                <a:ea typeface="微軟正黑體" pitchFamily="34" charset="-120"/>
              </a:rPr>
              <a:t>XOR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、⊕、</a:t>
            </a:r>
            <a:r>
              <a:rPr lang="en-US" dirty="0">
                <a:latin typeface="微軟正黑體" pitchFamily="34" charset="-120"/>
                <a:ea typeface="微軟正黑體" pitchFamily="34" charset="-120"/>
              </a:rPr>
              <a:t>^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zh-TW" altLang="en-US" dirty="0"/>
              <a:t>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ransition advTm="634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遊戲必勝原理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異或</a:t>
            </a:r>
            <a:r>
              <a:rPr lang="en-US" altLang="zh-TW" dirty="0" smtClean="0">
                <a:latin typeface="+mj-ea"/>
                <a:ea typeface="+mj-ea"/>
              </a:rPr>
              <a:t>—</a:t>
            </a:r>
            <a:r>
              <a:rPr lang="zh-TW" altLang="en-US" dirty="0" smtClean="0">
                <a:latin typeface="+mj-ea"/>
                <a:ea typeface="+mj-ea"/>
              </a:rPr>
              <a:t>真值表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2" y="2500306"/>
          <a:ext cx="5715039" cy="32861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05013"/>
                <a:gridCol w="1905013"/>
                <a:gridCol w="1905013"/>
              </a:tblGrid>
              <a:tr h="10953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XOR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True(1)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False(0)</a:t>
                      </a:r>
                      <a:endParaRPr lang="zh-TW" altLang="en-US" sz="3600" dirty="0"/>
                    </a:p>
                  </a:txBody>
                  <a:tcPr anchor="ctr"/>
                </a:tc>
              </a:tr>
              <a:tr h="10953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/>
                        <a:t>True(1)</a:t>
                      </a:r>
                      <a:endParaRPr lang="zh-TW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False(0)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70C0"/>
                          </a:solidFill>
                        </a:rPr>
                        <a:t>True(1)</a:t>
                      </a:r>
                      <a:endParaRPr lang="zh-TW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10953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/>
                        <a:t>False(0)</a:t>
                      </a:r>
                      <a:endParaRPr lang="zh-TW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0070C0"/>
                          </a:solidFill>
                        </a:rPr>
                        <a:t>True(1)</a:t>
                      </a:r>
                      <a:endParaRPr lang="zh-TW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False(0)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advTm="114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遊戲必勝原理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利用異或判斷進一步運算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舉例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4,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</a:t>
            </a:r>
          </a:p>
          <a:p>
            <a:pPr lvl="1">
              <a:buNone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2928934"/>
          <a:ext cx="3000396" cy="3599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98"/>
                <a:gridCol w="1615598"/>
              </a:tblGrid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棒子數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二進位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0 1 1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1 0 0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1 0 1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8753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dirty="0" err="1" smtClean="0"/>
                        <a:t>xor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010</a:t>
                      </a:r>
                    </a:p>
                    <a:p>
                      <a:pPr algn="ctr"/>
                      <a:r>
                        <a:rPr lang="zh-TW" altLang="en-US" sz="2000" dirty="0" smtClean="0"/>
                        <a:t>不安全殘局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43570" y="2972745"/>
          <a:ext cx="3000396" cy="3599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98"/>
                <a:gridCol w="1615598"/>
              </a:tblGrid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棒子數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二進位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0 0 1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1 0 0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681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1 0 1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8753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dirty="0" err="1" smtClean="0"/>
                        <a:t>xor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000</a:t>
                      </a:r>
                    </a:p>
                    <a:p>
                      <a:pPr algn="ctr"/>
                      <a:r>
                        <a:rPr lang="zh-TW" altLang="en-US" sz="2000" dirty="0" smtClean="0"/>
                        <a:t>安全殘局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4000496" y="4357694"/>
            <a:ext cx="1357322" cy="500066"/>
          </a:xfrm>
          <a:prstGeom prst="rightArrow">
            <a:avLst>
              <a:gd name="adj1" fmla="val 50000"/>
              <a:gd name="adj2" fmla="val 6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29125" y="3214686"/>
            <a:ext cx="553998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此時第一排拿走兩個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遊戲必勝原理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071678"/>
            <a:ext cx="8329642" cy="4525963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安全與不安全殘局</a:t>
            </a:r>
            <a:endParaRPr lang="en-US" altLang="zh-TW" sz="2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TW" sz="2800" dirty="0" smtClean="0">
              <a:latin typeface="+mj-ea"/>
              <a:ea typeface="+mj-ea"/>
            </a:endParaRPr>
          </a:p>
          <a:p>
            <a:pPr lvl="1"/>
            <a:r>
              <a:rPr lang="zh-TW" altLang="en-US" sz="2800" dirty="0">
                <a:latin typeface="+mj-ea"/>
                <a:ea typeface="+mj-ea"/>
              </a:rPr>
              <a:t>安全</a:t>
            </a:r>
            <a:r>
              <a:rPr lang="zh-TW" altLang="en-US" sz="2800" dirty="0" smtClean="0">
                <a:latin typeface="+mj-ea"/>
                <a:ea typeface="+mj-ea"/>
              </a:rPr>
              <a:t>殘局：</a:t>
            </a:r>
            <a:endParaRPr lang="en-US" altLang="zh-TW" sz="2800" dirty="0" smtClean="0">
              <a:latin typeface="+mj-ea"/>
              <a:ea typeface="+mj-ea"/>
            </a:endParaRPr>
          </a:p>
          <a:p>
            <a:pPr lvl="1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	</a:t>
            </a:r>
            <a:r>
              <a:rPr lang="zh-TW" altLang="en-US" sz="2800" dirty="0" smtClean="0">
                <a:latin typeface="+mj-ea"/>
                <a:ea typeface="+mj-ea"/>
              </a:rPr>
              <a:t>所有</a:t>
            </a:r>
            <a:r>
              <a:rPr lang="zh-TW" altLang="en-US" sz="2800" dirty="0">
                <a:latin typeface="+mj-ea"/>
                <a:ea typeface="+mj-ea"/>
              </a:rPr>
              <a:t>排數進行異或判斷的值</a:t>
            </a:r>
            <a:r>
              <a:rPr lang="zh-TW" altLang="en-US" sz="2800" dirty="0" smtClean="0">
                <a:latin typeface="+mj-ea"/>
                <a:ea typeface="+mj-ea"/>
              </a:rPr>
              <a:t>為 </a:t>
            </a:r>
            <a:r>
              <a:rPr lang="en-US" sz="2800" dirty="0" smtClean="0">
                <a:latin typeface="+mj-ea"/>
                <a:ea typeface="+mj-ea"/>
              </a:rPr>
              <a:t>0</a:t>
            </a:r>
            <a:endParaRPr lang="zh-TW" altLang="en-US" sz="2800" dirty="0">
              <a:latin typeface="+mj-ea"/>
              <a:ea typeface="+mj-ea"/>
            </a:endParaRPr>
          </a:p>
          <a:p>
            <a:pPr lvl="1">
              <a:buNone/>
            </a:pPr>
            <a:endParaRPr lang="en-US" altLang="zh-TW" sz="2800" dirty="0" smtClean="0">
              <a:latin typeface="+mj-ea"/>
              <a:ea typeface="+mj-ea"/>
            </a:endParaRPr>
          </a:p>
          <a:p>
            <a:pPr lvl="1"/>
            <a:r>
              <a:rPr lang="zh-TW" altLang="en-US" sz="2800" dirty="0">
                <a:latin typeface="+mj-ea"/>
                <a:ea typeface="+mj-ea"/>
              </a:rPr>
              <a:t>不安全</a:t>
            </a:r>
            <a:r>
              <a:rPr lang="zh-TW" altLang="en-US" sz="2800" dirty="0" smtClean="0">
                <a:latin typeface="+mj-ea"/>
                <a:ea typeface="+mj-ea"/>
              </a:rPr>
              <a:t>殘局：</a:t>
            </a:r>
            <a:endParaRPr lang="en-US" altLang="zh-TW" sz="2800" dirty="0" smtClean="0">
              <a:latin typeface="+mj-ea"/>
              <a:ea typeface="+mj-ea"/>
            </a:endParaRPr>
          </a:p>
          <a:p>
            <a:pPr lvl="1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	</a:t>
            </a:r>
            <a:r>
              <a:rPr lang="zh-TW" altLang="en-US" sz="2800" dirty="0" smtClean="0">
                <a:latin typeface="+mj-ea"/>
                <a:ea typeface="+mj-ea"/>
              </a:rPr>
              <a:t>所有</a:t>
            </a:r>
            <a:r>
              <a:rPr lang="zh-TW" altLang="en-US" sz="2800" dirty="0">
                <a:latin typeface="+mj-ea"/>
                <a:ea typeface="+mj-ea"/>
              </a:rPr>
              <a:t>排數進行異或判斷的值不</a:t>
            </a:r>
            <a:r>
              <a:rPr lang="zh-TW" altLang="en-US" sz="2800" dirty="0" smtClean="0">
                <a:latin typeface="+mj-ea"/>
                <a:ea typeface="+mj-ea"/>
              </a:rPr>
              <a:t>為 </a:t>
            </a:r>
            <a:r>
              <a:rPr lang="en-US" sz="2800" dirty="0" smtClean="0">
                <a:latin typeface="+mj-ea"/>
                <a:ea typeface="+mj-ea"/>
              </a:rPr>
              <a:t>0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6381-206A-4F25-BC4B-80417A89A36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ransition advTm="37547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|1.4|0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406</TotalTime>
  <Words>1554</Words>
  <Application>Microsoft Office PowerPoint</Application>
  <PresentationFormat>如螢幕大小 (4:3)</PresentationFormat>
  <Paragraphs>320</Paragraphs>
  <Slides>38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流線</vt:lpstr>
      <vt:lpstr>Python 「拈」遊戲</vt:lpstr>
      <vt:lpstr>研究動機</vt:lpstr>
      <vt:lpstr>研究目標</vt:lpstr>
      <vt:lpstr>遊戲介紹及玩法</vt:lpstr>
      <vt:lpstr>遊戲必勝原理</vt:lpstr>
      <vt:lpstr>遊戲必勝原理</vt:lpstr>
      <vt:lpstr>遊戲必勝原理</vt:lpstr>
      <vt:lpstr>遊戲必勝原理</vt:lpstr>
      <vt:lpstr>遊戲必勝原理</vt:lpstr>
      <vt:lpstr>遊戲必勝原理</vt:lpstr>
      <vt:lpstr>遊戲實作—演算法</vt:lpstr>
      <vt:lpstr>遊戲實作—演算法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遊戲實作—使用者介面</vt:lpstr>
      <vt:lpstr>遊戲實作—成果展現</vt:lpstr>
      <vt:lpstr>總結</vt:lpstr>
      <vt:lpstr>心得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拈遊戲期末報告</dc:title>
  <dc:creator>Calvin</dc:creator>
  <cp:lastModifiedBy>Calvin</cp:lastModifiedBy>
  <cp:revision>38</cp:revision>
  <dcterms:created xsi:type="dcterms:W3CDTF">2016-05-25T12:35:24Z</dcterms:created>
  <dcterms:modified xsi:type="dcterms:W3CDTF">2016-06-01T15:42:07Z</dcterms:modified>
</cp:coreProperties>
</file>