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0" r:id="rId4"/>
    <p:sldId id="260" r:id="rId5"/>
    <p:sldId id="271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65DE7-2718-4FAF-A6BB-628EC4315856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490E-4D1A-4C91-BED4-43326E6B1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1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490E-4D1A-4C91-BED4-43326E6B19D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44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DD62-F3A7-4D55-B135-9BCC4AFC9F0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B6CA-FEAD-48A4-94F0-0085BAC74230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C474-27A2-4EF7-AB60-89FDDC389FC8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05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950-5CD4-469E-A9C2-D52D0D464FBD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07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8DA4-6B58-4A82-A665-34263F7EBE3A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8BB-0724-4D39-B569-284FCF56EB28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04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244-1EBB-4FC7-A9F1-0BBF315874E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2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317-81C4-452E-AA6D-42B8CFB4E196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56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1CAC-26C7-49F5-AEBC-D8C3C35AC52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E6-2773-42E5-AE62-51500F0B984E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2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D124-051F-4FD1-904E-6A299344B565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12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C99E-460A-4E49-872A-625BED702105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4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enyuan.lyu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python.org/" TargetMode="External"/><Relationship Id="rId2" Type="http://schemas.openxmlformats.org/officeDocument/2006/relationships/hyperlink" Target="https://pypi.python.org/pypi/SpeechRecognit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eople.csail.mit.edu/hubert/pyaud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956411"/>
            <a:ext cx="9144000" cy="2096352"/>
          </a:xfrm>
        </p:spPr>
        <p:txBody>
          <a:bodyPr>
            <a:noAutofit/>
          </a:bodyPr>
          <a:lstStyle/>
          <a:p>
            <a:r>
              <a:rPr lang="en-US" altLang="zh-TW" sz="4000" b="1" dirty="0"/>
              <a:t>Multilingual Speech Recognition using Python and Google Speech API (</a:t>
            </a:r>
            <a:r>
              <a:rPr lang="en-US" altLang="zh-TW" sz="4000" b="1" dirty="0" err="1"/>
              <a:t>en</a:t>
            </a:r>
            <a:r>
              <a:rPr lang="en-US" altLang="zh-TW" sz="4000" b="1" dirty="0"/>
              <a:t>)</a:t>
            </a:r>
            <a:br>
              <a:rPr lang="en-US" altLang="zh-TW" sz="4000" b="1" dirty="0"/>
            </a:b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31147" y="3429001"/>
            <a:ext cx="6063448" cy="27409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Renyuan Lyu</a:t>
            </a:r>
          </a:p>
          <a:p>
            <a:r>
              <a:rPr lang="en-US" altLang="zh-TW" dirty="0" smtClean="0"/>
              <a:t>Chang Gung University, TAIWAN</a:t>
            </a:r>
          </a:p>
          <a:p>
            <a:r>
              <a:rPr lang="en-US" altLang="zh-TW" dirty="0" smtClean="0">
                <a:hlinkClick r:id="rId3"/>
              </a:rPr>
              <a:t>renyuan.lyu@gmail.com</a:t>
            </a:r>
            <a:endParaRPr lang="en-US" altLang="zh-TW" dirty="0"/>
          </a:p>
          <a:p>
            <a:r>
              <a:rPr lang="en-US" altLang="zh-TW" dirty="0" smtClean="0"/>
              <a:t>Twitter: @</a:t>
            </a:r>
            <a:r>
              <a:rPr lang="en-US" altLang="zh-TW" dirty="0" err="1" smtClean="0"/>
              <a:t>RenyuanLyu</a:t>
            </a:r>
            <a:endParaRPr lang="en-US" altLang="zh-TW" dirty="0" smtClean="0"/>
          </a:p>
          <a:p>
            <a:r>
              <a:rPr lang="en-US" altLang="zh-TW" dirty="0" smtClean="0"/>
              <a:t>Facebook: Renyuan Lyu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2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0371" y="724040"/>
            <a:ext cx="86432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Speech Recognition has been more popular during the past decade since the appearance of </a:t>
            </a:r>
            <a:r>
              <a:rPr lang="en-US" altLang="zh-TW" sz="2400" dirty="0">
                <a:solidFill>
                  <a:srgbClr val="FF0000"/>
                </a:solidFill>
                <a:latin typeface="Lato"/>
              </a:rPr>
              <a:t>Apple Siri</a:t>
            </a: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. </a:t>
            </a: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4D4D4D"/>
                </a:solidFill>
                <a:latin typeface="Lato"/>
              </a:rPr>
              <a:t>However</a:t>
            </a: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, it is still a computationally expensive technology. </a:t>
            </a: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4D4D4D"/>
                </a:solidFill>
                <a:latin typeface="Lato"/>
              </a:rPr>
              <a:t>This </a:t>
            </a: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is why less programmers can use it fluently in their daily jobs. </a:t>
            </a: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4D4D4D"/>
                </a:solidFill>
                <a:latin typeface="Lato"/>
              </a:rPr>
              <a:t>In </a:t>
            </a: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this proposal, the speaker will share his experience in using Python </a:t>
            </a:r>
            <a:r>
              <a:rPr lang="en-US" altLang="zh-TW" sz="2400" dirty="0" err="1">
                <a:solidFill>
                  <a:srgbClr val="4D4D4D"/>
                </a:solidFill>
                <a:latin typeface="Lato"/>
              </a:rPr>
              <a:t>SpeechRecognition</a:t>
            </a: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 module, which includes multiple speech recognition engines for online applications in games, linguistic tutoring and the other applications, such as bilingual translation and so on. </a:t>
            </a: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4D4D4D"/>
                </a:solidFill>
                <a:latin typeface="Lato"/>
              </a:rPr>
              <a:t>The </a:t>
            </a: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speaker will invite the audience to test the real-time system in multiple languages, such as </a:t>
            </a:r>
            <a:r>
              <a:rPr lang="en-US" altLang="zh-TW" sz="2400" dirty="0">
                <a:solidFill>
                  <a:srgbClr val="FF0000"/>
                </a:solidFill>
                <a:latin typeface="Lato"/>
              </a:rPr>
              <a:t>English, Japanese and Mandarin Chinese.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8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00" y="3580156"/>
            <a:ext cx="4199600" cy="2776195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1726485" y="798275"/>
            <a:ext cx="5899620" cy="1683173"/>
            <a:chOff x="1814412" y="1376105"/>
            <a:chExt cx="5899620" cy="1683173"/>
          </a:xfrm>
        </p:grpSpPr>
        <p:sp>
          <p:nvSpPr>
            <p:cNvPr id="4" name="文字方塊 3"/>
            <p:cNvSpPr txBox="1"/>
            <p:nvPr/>
          </p:nvSpPr>
          <p:spPr>
            <a:xfrm>
              <a:off x="1814413" y="1473251"/>
              <a:ext cx="69121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Singing</a:t>
              </a:r>
            </a:p>
            <a:p>
              <a:r>
                <a:rPr lang="en-US" altLang="zh-TW" sz="1350" dirty="0"/>
                <a:t>Voice</a:t>
              </a:r>
              <a:endParaRPr lang="zh-TW" altLang="en-US" sz="135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040872" y="1482910"/>
              <a:ext cx="1029449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Multilingual</a:t>
              </a:r>
            </a:p>
            <a:p>
              <a:r>
                <a:rPr lang="en-US" altLang="zh-TW" sz="1350" dirty="0"/>
                <a:t>ASR</a:t>
              </a:r>
              <a:endParaRPr lang="zh-TW" altLang="en-US" sz="135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040872" y="2551447"/>
              <a:ext cx="872739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Pitch </a:t>
              </a:r>
            </a:p>
            <a:p>
              <a:r>
                <a:rPr lang="en-US" altLang="zh-TW" sz="1350" dirty="0"/>
                <a:t>Detection</a:t>
              </a:r>
              <a:endParaRPr lang="zh-TW" altLang="en-US" sz="135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423949" y="1376105"/>
              <a:ext cx="2290083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“Twinkle </a:t>
              </a:r>
              <a:r>
                <a:rPr lang="en-US" altLang="zh-TW" sz="1350" dirty="0" err="1"/>
                <a:t>Twinkle</a:t>
              </a:r>
              <a:r>
                <a:rPr lang="en-US" altLang="zh-TW" sz="1350" dirty="0"/>
                <a:t> Little Star”</a:t>
              </a:r>
            </a:p>
            <a:p>
              <a:r>
                <a:rPr lang="en-US" altLang="zh-TW" sz="1350" dirty="0"/>
                <a:t>“</a:t>
              </a:r>
              <a:r>
                <a:rPr lang="ja-JP" altLang="en-US" sz="1350" dirty="0"/>
                <a:t>きらきらひかる</a:t>
              </a:r>
              <a:r>
                <a:rPr lang="en-US" altLang="zh-TW" sz="1350" dirty="0"/>
                <a:t>”</a:t>
              </a:r>
            </a:p>
            <a:p>
              <a:r>
                <a:rPr lang="en-US" altLang="zh-TW" sz="1350" dirty="0"/>
                <a:t>“</a:t>
              </a:r>
              <a:r>
                <a:rPr lang="zh-TW" altLang="en-US" sz="1350" dirty="0"/>
                <a:t>一閃一閃亮晶晶</a:t>
              </a:r>
              <a:r>
                <a:rPr lang="en-US" altLang="zh-TW" sz="1350" dirty="0"/>
                <a:t>”</a:t>
              </a:r>
              <a:endParaRPr lang="zh-TW" altLang="en-US" sz="135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32953" y="2655322"/>
              <a:ext cx="138050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“C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C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G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G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A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A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C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–”</a:t>
              </a:r>
              <a:endParaRPr lang="zh-TW" altLang="en-US" sz="135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4412" y="2037239"/>
              <a:ext cx="1436651" cy="414338"/>
            </a:xfrm>
            <a:prstGeom prst="rect">
              <a:avLst/>
            </a:prstGeom>
          </p:spPr>
        </p:pic>
        <p:cxnSp>
          <p:nvCxnSpPr>
            <p:cNvPr id="11" name="肘形接點 10"/>
            <p:cNvCxnSpPr>
              <a:stCxn id="9" idx="3"/>
              <a:endCxn id="5" idx="1"/>
            </p:cNvCxnSpPr>
            <p:nvPr/>
          </p:nvCxnSpPr>
          <p:spPr>
            <a:xfrm flipV="1">
              <a:off x="3251063" y="1736826"/>
              <a:ext cx="789809" cy="5075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接點 12"/>
            <p:cNvCxnSpPr>
              <a:endCxn id="6" idx="1"/>
            </p:cNvCxnSpPr>
            <p:nvPr/>
          </p:nvCxnSpPr>
          <p:spPr>
            <a:xfrm rot="16200000" flipH="1">
              <a:off x="3563791" y="2328282"/>
              <a:ext cx="560956" cy="3932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3"/>
              <a:endCxn id="7" idx="1"/>
            </p:cNvCxnSpPr>
            <p:nvPr/>
          </p:nvCxnSpPr>
          <p:spPr>
            <a:xfrm flipV="1">
              <a:off x="5070321" y="1733896"/>
              <a:ext cx="353628" cy="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6" idx="3"/>
              <a:endCxn id="8" idx="1"/>
            </p:cNvCxnSpPr>
            <p:nvPr/>
          </p:nvCxnSpPr>
          <p:spPr>
            <a:xfrm>
              <a:off x="4913611" y="2805363"/>
              <a:ext cx="5193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07868" y="1074199"/>
            <a:ext cx="5650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speech_recognition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visual</a:t>
            </a:r>
            <a:endParaRPr lang="en-US" altLang="zh-TW" sz="2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pyaudio</a:t>
            </a:r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threading </a:t>
            </a:r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ryF0Estimate000</a:t>
            </a:r>
            <a:endParaRPr lang="en-US" altLang="zh-TW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2330388" y="4756553"/>
            <a:ext cx="4753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hlinkClick r:id="rId2"/>
              </a:rPr>
              <a:t>https://pypi.python.org/pypi/SpeechRecognition</a:t>
            </a:r>
            <a:r>
              <a:rPr lang="en-US" altLang="zh-TW" sz="1600" dirty="0" smtClean="0">
                <a:hlinkClick r:id="rId2"/>
              </a:rPr>
              <a:t>/</a:t>
            </a:r>
            <a:endParaRPr lang="en-US" altLang="zh-TW" sz="1600" dirty="0" smtClean="0"/>
          </a:p>
          <a:p>
            <a:r>
              <a:rPr lang="en-US" altLang="zh-TW" sz="1600" dirty="0">
                <a:hlinkClick r:id="rId3"/>
              </a:rPr>
              <a:t>http://vpython.org</a:t>
            </a:r>
            <a:r>
              <a:rPr lang="en-US" altLang="zh-TW" sz="1600" dirty="0" smtClean="0">
                <a:hlinkClick r:id="rId3"/>
              </a:rPr>
              <a:t>/</a:t>
            </a:r>
            <a:endParaRPr lang="en-US" altLang="zh-TW" sz="1600" dirty="0" smtClean="0"/>
          </a:p>
          <a:p>
            <a:r>
              <a:rPr lang="en-US" altLang="zh-TW" sz="1600" dirty="0">
                <a:hlinkClick r:id="rId4"/>
              </a:rPr>
              <a:t>https://people.csail.mit.edu/hubert/pyaudio</a:t>
            </a:r>
            <a:r>
              <a:rPr lang="en-US" altLang="zh-TW" sz="1600" dirty="0" smtClean="0">
                <a:hlinkClick r:id="rId4"/>
              </a:rPr>
              <a:t>/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86558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48575" y="1392367"/>
            <a:ext cx="86379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Ry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音類</a:t>
            </a:r>
            <a:r>
              <a:rPr lang="en-US" altLang="zh-TW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 # the </a:t>
            </a:r>
            <a:r>
              <a:rPr lang="en-US" altLang="zh-TW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AudioClass</a:t>
            </a:r>
            <a:endParaRPr lang="en-US" altLang="zh-TW" sz="2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zh-TW" altLang="en-US" sz="2400" dirty="0"/>
          </a:p>
          <a:p>
            <a:pPr lvl="1"/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FF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錄音線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    # </a:t>
            </a:r>
            <a:r>
              <a:rPr lang="en-US" altLang="zh-TW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recording_Thread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能量線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    # </a:t>
            </a:r>
            <a:r>
              <a:rPr lang="en-US" altLang="zh-TW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energy_Thread</a:t>
            </a:r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基頻線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    # F0_Thread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語音辨認線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 # </a:t>
            </a:r>
            <a:r>
              <a:rPr lang="en-US" altLang="zh-TW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ASR_Thread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74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97906" y="393713"/>
            <a:ext cx="830228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語音辨認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辨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</a:t>
            </a:r>
            <a:r>
              <a:rPr lang="en-US" altLang="zh-TW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Recognizer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語音辨認中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Get x as "</a:t>
            </a:r>
            <a:r>
              <a:rPr lang="en-US" altLang="zh-TW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singingVoice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" to be </a:t>
            </a:r>
            <a:r>
              <a:rPr lang="zh-TW" alt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音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音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</a:t>
            </a:r>
            <a:r>
              <a:rPr lang="en-US" altLang="zh-TW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AudioData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取樣率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樣本寬</a:t>
            </a:r>
            <a:r>
              <a:rPr lang="en-US" altLang="zh-TW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TW" sz="16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Do ASR to get recognition Result as </a:t>
            </a:r>
            <a:r>
              <a:rPr lang="zh-TW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文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lang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'ja'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辨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recognize_google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音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'ja'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lang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en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辨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recognize_google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音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en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lang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zh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-TW'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辨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recognize_google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音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zh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-TW'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'{} ({})'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lang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TW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exceptionOccurs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!!'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zh-TW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 rot="5400000">
            <a:off x="5962774" y="2710785"/>
            <a:ext cx="4225957" cy="1178205"/>
            <a:chOff x="1814412" y="1376105"/>
            <a:chExt cx="5899620" cy="1779723"/>
          </a:xfrm>
        </p:grpSpPr>
        <p:sp>
          <p:nvSpPr>
            <p:cNvPr id="5" name="文字方塊 4"/>
            <p:cNvSpPr txBox="1"/>
            <p:nvPr/>
          </p:nvSpPr>
          <p:spPr>
            <a:xfrm>
              <a:off x="1814413" y="1473251"/>
              <a:ext cx="779224" cy="60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Singing</a:t>
              </a:r>
            </a:p>
            <a:p>
              <a:r>
                <a:rPr lang="en-US" altLang="zh-TW" sz="1000" dirty="0" smtClean="0"/>
                <a:t>Voice</a:t>
              </a:r>
              <a:endParaRPr lang="zh-TW" altLang="en-US" sz="10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040873" y="1482911"/>
              <a:ext cx="1123856" cy="604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Multilingual</a:t>
              </a:r>
            </a:p>
            <a:p>
              <a:r>
                <a:rPr lang="en-US" altLang="zh-TW" sz="1000" dirty="0"/>
                <a:t>ASR</a:t>
              </a:r>
              <a:endParaRPr lang="zh-TW" altLang="en-US" sz="10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040873" y="2551447"/>
              <a:ext cx="971680" cy="604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Pitch </a:t>
              </a:r>
            </a:p>
            <a:p>
              <a:r>
                <a:rPr lang="en-US" altLang="zh-TW" sz="1000" dirty="0"/>
                <a:t>Detection</a:t>
              </a:r>
              <a:endParaRPr lang="zh-TW" altLang="en-US" sz="1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23950" y="1376105"/>
              <a:ext cx="2290082" cy="836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“Twinkle </a:t>
              </a:r>
              <a:r>
                <a:rPr lang="en-US" altLang="zh-TW" sz="1000" dirty="0" err="1"/>
                <a:t>Twinkle</a:t>
              </a:r>
              <a:r>
                <a:rPr lang="en-US" altLang="zh-TW" sz="1000" dirty="0"/>
                <a:t> Little Star”</a:t>
              </a:r>
            </a:p>
            <a:p>
              <a:r>
                <a:rPr lang="en-US" altLang="zh-TW" sz="1000" dirty="0"/>
                <a:t>“</a:t>
              </a:r>
              <a:r>
                <a:rPr lang="ja-JP" altLang="en-US" sz="1000" dirty="0"/>
                <a:t>きらきらひかる</a:t>
              </a:r>
              <a:r>
                <a:rPr lang="en-US" altLang="zh-TW" sz="1000" dirty="0"/>
                <a:t>”</a:t>
              </a:r>
            </a:p>
            <a:p>
              <a:r>
                <a:rPr lang="en-US" altLang="zh-TW" sz="1000" dirty="0"/>
                <a:t>“</a:t>
              </a:r>
              <a:r>
                <a:rPr lang="zh-TW" altLang="en-US" sz="1000" dirty="0"/>
                <a:t>一閃一閃亮晶晶</a:t>
              </a:r>
              <a:r>
                <a:rPr lang="en-US" altLang="zh-TW" sz="1000" dirty="0"/>
                <a:t>”</a:t>
              </a:r>
              <a:endParaRPr lang="zh-TW" altLang="en-US" sz="1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432953" y="2655322"/>
              <a:ext cx="1495340" cy="371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“C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C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G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G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A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A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C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–”</a:t>
              </a:r>
              <a:endParaRPr lang="zh-TW" altLang="en-US" sz="1000" dirty="0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4412" y="2037239"/>
              <a:ext cx="1436651" cy="414338"/>
            </a:xfrm>
            <a:prstGeom prst="rect">
              <a:avLst/>
            </a:prstGeom>
          </p:spPr>
        </p:pic>
        <p:cxnSp>
          <p:nvCxnSpPr>
            <p:cNvPr id="11" name="肘形接點 10"/>
            <p:cNvCxnSpPr>
              <a:stCxn id="10" idx="3"/>
              <a:endCxn id="6" idx="1"/>
            </p:cNvCxnSpPr>
            <p:nvPr/>
          </p:nvCxnSpPr>
          <p:spPr>
            <a:xfrm flipV="1">
              <a:off x="3251064" y="1785101"/>
              <a:ext cx="789809" cy="4593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接點 11"/>
            <p:cNvCxnSpPr>
              <a:endCxn id="7" idx="1"/>
            </p:cNvCxnSpPr>
            <p:nvPr/>
          </p:nvCxnSpPr>
          <p:spPr>
            <a:xfrm rot="16200000" flipH="1">
              <a:off x="3539654" y="2352419"/>
              <a:ext cx="609230" cy="3932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6" idx="3"/>
              <a:endCxn id="8" idx="1"/>
            </p:cNvCxnSpPr>
            <p:nvPr/>
          </p:nvCxnSpPr>
          <p:spPr>
            <a:xfrm>
              <a:off x="5164728" y="1785101"/>
              <a:ext cx="259222" cy="9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7" idx="3"/>
              <a:endCxn id="9" idx="1"/>
            </p:cNvCxnSpPr>
            <p:nvPr/>
          </p:nvCxnSpPr>
          <p:spPr>
            <a:xfrm flipV="1">
              <a:off x="5012552" y="2841286"/>
              <a:ext cx="420400" cy="12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52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318</Words>
  <Application>Microsoft Office PowerPoint</Application>
  <PresentationFormat>如螢幕大小 (4:3)</PresentationFormat>
  <Paragraphs>87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Lato</vt:lpstr>
      <vt:lpstr>ＭＳ Ｐゴシック</vt:lpstr>
      <vt:lpstr>新細明體</vt:lpstr>
      <vt:lpstr>Arial</vt:lpstr>
      <vt:lpstr>Calibri</vt:lpstr>
      <vt:lpstr>Calibri Light</vt:lpstr>
      <vt:lpstr>Courier New</vt:lpstr>
      <vt:lpstr>Office 佈景主題</vt:lpstr>
      <vt:lpstr>Multilingual Speech Recognition using Python and Google Speech API (en) 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26</cp:revision>
  <dcterms:created xsi:type="dcterms:W3CDTF">2017-08-30T12:29:42Z</dcterms:created>
  <dcterms:modified xsi:type="dcterms:W3CDTF">2017-08-30T18:22:38Z</dcterms:modified>
</cp:coreProperties>
</file>