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70" r:id="rId4"/>
    <p:sldId id="260" r:id="rId5"/>
    <p:sldId id="272" r:id="rId6"/>
    <p:sldId id="274" r:id="rId7"/>
    <p:sldId id="273" r:id="rId8"/>
    <p:sldId id="261" r:id="rId9"/>
    <p:sldId id="275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842" autoAdjust="0"/>
    <p:restoredTop sz="86387" autoAdjust="0"/>
  </p:normalViewPr>
  <p:slideViewPr>
    <p:cSldViewPr snapToGrid="0" showGuides="1">
      <p:cViewPr varScale="1">
        <p:scale>
          <a:sx n="90" d="100"/>
          <a:sy n="90" d="100"/>
        </p:scale>
        <p:origin x="102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65DE7-2718-4FAF-A6BB-628EC4315856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8490E-4D1A-4C91-BED4-43326E6B19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1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8490E-4D1A-4C91-BED4-43326E6B19D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446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8490E-4D1A-4C91-BED4-43326E6B19D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20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DD62-F3A7-4D55-B135-9BCC4AFC9F07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30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B6CA-FEAD-48A4-94F0-0085BAC74230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C474-27A2-4EF7-AB60-89FDDC389FC8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05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3950-5CD4-469E-A9C2-D52D0D464FBD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07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8DA4-6B58-4A82-A665-34263F7EBE3A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49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48BB-0724-4D39-B569-284FCF56EB28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04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F244-1EBB-4FC7-A9F1-0BBF315874E7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12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6317-81C4-452E-AA6D-42B8CFB4E196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56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1CAC-26C7-49F5-AEBC-D8C3C35AC527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78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6CE6-2773-42E5-AE62-51500F0B984E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27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D124-051F-4FD1-904E-6A299344B565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12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3C99E-460A-4E49-872A-625BED702105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47924-2553-4480-8979-2F0EB2BE03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64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enyuan.lyu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utu.be/DmwsR7rVonE" TargetMode="External"/><Relationship Id="rId4" Type="http://schemas.openxmlformats.org/officeDocument/2006/relationships/hyperlink" Target="https://github.com/renyuanL/multilingualAS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vpython.org/" TargetMode="External"/><Relationship Id="rId2" Type="http://schemas.openxmlformats.org/officeDocument/2006/relationships/hyperlink" Target="https://pypi.python.org/pypi/SpeechRecognition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eople.csail.mit.edu/hubert/pyaudi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mwsR7rVon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554075"/>
            <a:ext cx="9144000" cy="2096352"/>
          </a:xfrm>
        </p:spPr>
        <p:txBody>
          <a:bodyPr>
            <a:noAutofit/>
          </a:bodyPr>
          <a:lstStyle/>
          <a:p>
            <a:r>
              <a:rPr lang="en-US" altLang="zh-TW" sz="4000" b="1" dirty="0"/>
              <a:t>Multilingual Speech Recognition using Python and Google Speech API (</a:t>
            </a:r>
            <a:r>
              <a:rPr lang="en-US" altLang="zh-TW" sz="4000" b="1" dirty="0" err="1"/>
              <a:t>en</a:t>
            </a:r>
            <a:r>
              <a:rPr lang="en-US" altLang="zh-TW" sz="4000" b="1" dirty="0"/>
              <a:t>)</a:t>
            </a:r>
            <a:br>
              <a:rPr lang="en-US" altLang="zh-TW" sz="4000" b="1" dirty="0"/>
            </a:b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08075" y="2650427"/>
            <a:ext cx="7442790" cy="3973657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Renyuan Lyu</a:t>
            </a:r>
          </a:p>
          <a:p>
            <a:r>
              <a:rPr lang="en-US" altLang="zh-TW" dirty="0" smtClean="0"/>
              <a:t>Chang Gung University, TAIWAN</a:t>
            </a:r>
          </a:p>
          <a:p>
            <a:r>
              <a:rPr lang="en-US" altLang="zh-TW" dirty="0" smtClean="0">
                <a:hlinkClick r:id="rId3"/>
              </a:rPr>
              <a:t>renyuan.lyu@gmail.com</a:t>
            </a:r>
            <a:endParaRPr lang="en-US" altLang="zh-TW" dirty="0"/>
          </a:p>
          <a:p>
            <a:r>
              <a:rPr lang="en-US" altLang="zh-TW" dirty="0" smtClean="0"/>
              <a:t>Twitter: @</a:t>
            </a:r>
            <a:r>
              <a:rPr lang="en-US" altLang="zh-TW" dirty="0" err="1" smtClean="0"/>
              <a:t>RenyuanLyu</a:t>
            </a:r>
            <a:endParaRPr lang="en-US" altLang="zh-TW" dirty="0" smtClean="0"/>
          </a:p>
          <a:p>
            <a:r>
              <a:rPr lang="en-US" altLang="zh-TW" dirty="0" smtClean="0"/>
              <a:t>Facebook: Renyuan </a:t>
            </a:r>
            <a:r>
              <a:rPr lang="en-US" altLang="zh-TW" dirty="0" smtClean="0"/>
              <a:t>Lyu</a:t>
            </a:r>
          </a:p>
          <a:p>
            <a:r>
              <a:rPr lang="en-US" altLang="zh-TW" dirty="0" smtClean="0"/>
              <a:t>The Source Code on </a:t>
            </a:r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github.com/renyuanL/multilingualASR</a:t>
            </a:r>
            <a:endParaRPr lang="en-US" altLang="zh-TW" dirty="0" smtClean="0"/>
          </a:p>
          <a:p>
            <a:r>
              <a:rPr lang="en-US" altLang="zh-TW" dirty="0" smtClean="0"/>
              <a:t>A demo on </a:t>
            </a:r>
            <a:r>
              <a:rPr lang="en-US" altLang="zh-TW" dirty="0" err="1" smtClean="0"/>
              <a:t>Youtube</a:t>
            </a: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https://youtu.be/DmwsR7rVonE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22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36998" y="2004200"/>
            <a:ext cx="86432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4D4D4D"/>
                </a:solidFill>
                <a:latin typeface="Lato"/>
              </a:rPr>
              <a:t>Speech Recognition has been more popular during the past decade since the appearance of </a:t>
            </a:r>
            <a:r>
              <a:rPr lang="en-US" altLang="zh-TW" sz="2400" dirty="0">
                <a:solidFill>
                  <a:srgbClr val="FF0000"/>
                </a:solidFill>
                <a:latin typeface="Lato"/>
              </a:rPr>
              <a:t>Apple </a:t>
            </a:r>
            <a:r>
              <a:rPr lang="en-US" altLang="zh-TW" sz="2400" dirty="0" smtClean="0">
                <a:solidFill>
                  <a:srgbClr val="FF0000"/>
                </a:solidFill>
                <a:latin typeface="Lato"/>
              </a:rPr>
              <a:t>Siri</a:t>
            </a:r>
            <a:r>
              <a:rPr lang="en-US" altLang="zh-TW" sz="2400" dirty="0" smtClean="0">
                <a:solidFill>
                  <a:srgbClr val="4D4D4D"/>
                </a:solidFill>
                <a:latin typeface="Lato"/>
              </a:rPr>
              <a:t>, </a:t>
            </a:r>
            <a:r>
              <a:rPr lang="en-US" altLang="zh-TW" sz="2400" dirty="0" smtClean="0">
                <a:solidFill>
                  <a:srgbClr val="FF0000"/>
                </a:solidFill>
                <a:latin typeface="Lato"/>
              </a:rPr>
              <a:t>Google Translate</a:t>
            </a:r>
            <a:r>
              <a:rPr lang="en-US" altLang="zh-TW" sz="2400" dirty="0" smtClean="0">
                <a:solidFill>
                  <a:srgbClr val="FF0000"/>
                </a:solidFill>
                <a:latin typeface="Lato"/>
              </a:rPr>
              <a:t> </a:t>
            </a:r>
            <a:endParaRPr lang="en-US" altLang="zh-TW" sz="2400" dirty="0" smtClean="0">
              <a:solidFill>
                <a:srgbClr val="FF0000"/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 smtClean="0">
              <a:solidFill>
                <a:srgbClr val="4D4D4D"/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4D4D4D"/>
                </a:solidFill>
                <a:latin typeface="Lato"/>
              </a:rPr>
              <a:t>U</a:t>
            </a:r>
            <a:r>
              <a:rPr lang="en-US" altLang="zh-TW" sz="2400" dirty="0" smtClean="0">
                <a:solidFill>
                  <a:srgbClr val="4D4D4D"/>
                </a:solidFill>
                <a:latin typeface="Lato"/>
              </a:rPr>
              <a:t>sing </a:t>
            </a:r>
            <a:r>
              <a:rPr lang="en-US" altLang="zh-TW" sz="2400" dirty="0">
                <a:solidFill>
                  <a:srgbClr val="4D4D4D"/>
                </a:solidFill>
                <a:latin typeface="Lato"/>
              </a:rPr>
              <a:t>Python </a:t>
            </a:r>
            <a:r>
              <a:rPr lang="en-US" altLang="zh-TW" sz="2400" dirty="0" err="1">
                <a:solidFill>
                  <a:srgbClr val="4D4D4D"/>
                </a:solidFill>
                <a:latin typeface="Lato"/>
              </a:rPr>
              <a:t>SpeechRecognition</a:t>
            </a:r>
            <a:r>
              <a:rPr lang="en-US" altLang="zh-TW" sz="2400" dirty="0">
                <a:solidFill>
                  <a:srgbClr val="4D4D4D"/>
                </a:solidFill>
                <a:latin typeface="Lato"/>
              </a:rPr>
              <a:t> module, which includes multiple speech recognition engines for online applications in games, linguistic tutoring and the other applications, such as bilingual translation and so on. </a:t>
            </a:r>
            <a:endParaRPr lang="en-US" altLang="zh-TW" sz="2400" dirty="0" smtClean="0">
              <a:solidFill>
                <a:srgbClr val="4D4D4D"/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 smtClean="0">
              <a:solidFill>
                <a:srgbClr val="4D4D4D"/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4D4D4D"/>
                </a:solidFill>
                <a:latin typeface="Lato"/>
              </a:rPr>
              <a:t>A </a:t>
            </a:r>
            <a:r>
              <a:rPr lang="en-US" altLang="zh-TW" sz="2400" dirty="0">
                <a:solidFill>
                  <a:srgbClr val="4D4D4D"/>
                </a:solidFill>
                <a:latin typeface="Lato"/>
              </a:rPr>
              <a:t>real-time system in multiple languages, such as </a:t>
            </a:r>
            <a:r>
              <a:rPr lang="en-US" altLang="zh-TW" sz="2400" dirty="0">
                <a:solidFill>
                  <a:srgbClr val="FF0000"/>
                </a:solidFill>
                <a:latin typeface="Lato"/>
              </a:rPr>
              <a:t>English, Japanese and Mandarin Chinese.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zh-TW" altLang="en-US" dirty="0" smtClean="0"/>
              <a:t>A</a:t>
            </a:r>
            <a:r>
              <a:rPr lang="en-US" altLang="zh-TW" dirty="0" err="1" smtClean="0"/>
              <a:t>bstract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998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200" y="3580156"/>
            <a:ext cx="4199600" cy="2776195"/>
          </a:xfrm>
          <a:prstGeom prst="rect">
            <a:avLst/>
          </a:prstGeom>
        </p:spPr>
      </p:pic>
      <p:grpSp>
        <p:nvGrpSpPr>
          <p:cNvPr id="22" name="群組 21"/>
          <p:cNvGrpSpPr/>
          <p:nvPr/>
        </p:nvGrpSpPr>
        <p:grpSpPr>
          <a:xfrm>
            <a:off x="1824021" y="1531858"/>
            <a:ext cx="5899620" cy="1683173"/>
            <a:chOff x="1814412" y="1376105"/>
            <a:chExt cx="5899620" cy="1683173"/>
          </a:xfrm>
        </p:grpSpPr>
        <p:sp>
          <p:nvSpPr>
            <p:cNvPr id="4" name="文字方塊 3"/>
            <p:cNvSpPr txBox="1"/>
            <p:nvPr/>
          </p:nvSpPr>
          <p:spPr>
            <a:xfrm>
              <a:off x="1814413" y="1473251"/>
              <a:ext cx="69121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50" dirty="0"/>
                <a:t>Singing</a:t>
              </a:r>
            </a:p>
            <a:p>
              <a:r>
                <a:rPr lang="en-US" altLang="zh-TW" sz="1350" dirty="0"/>
                <a:t>Voice</a:t>
              </a:r>
              <a:endParaRPr lang="zh-TW" altLang="en-US" sz="1350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4040872" y="1482910"/>
              <a:ext cx="1029449" cy="507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350" dirty="0"/>
                <a:t>Multilingual</a:t>
              </a:r>
            </a:p>
            <a:p>
              <a:r>
                <a:rPr lang="en-US" altLang="zh-TW" sz="1350" dirty="0"/>
                <a:t>ASR</a:t>
              </a:r>
              <a:endParaRPr lang="zh-TW" altLang="en-US" sz="1350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040872" y="2551447"/>
              <a:ext cx="872739" cy="507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350" dirty="0"/>
                <a:t>Pitch </a:t>
              </a:r>
            </a:p>
            <a:p>
              <a:r>
                <a:rPr lang="en-US" altLang="zh-TW" sz="1350" dirty="0"/>
                <a:t>Detection</a:t>
              </a:r>
              <a:endParaRPr lang="zh-TW" altLang="en-US" sz="1350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423949" y="1376105"/>
              <a:ext cx="2290083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50" dirty="0"/>
                <a:t>“Twinkle </a:t>
              </a:r>
              <a:r>
                <a:rPr lang="en-US" altLang="zh-TW" sz="1350" dirty="0" err="1"/>
                <a:t>Twinkle</a:t>
              </a:r>
              <a:r>
                <a:rPr lang="en-US" altLang="zh-TW" sz="1350" dirty="0"/>
                <a:t> Little Star”</a:t>
              </a:r>
            </a:p>
            <a:p>
              <a:r>
                <a:rPr lang="en-US" altLang="zh-TW" sz="1350" dirty="0"/>
                <a:t>“</a:t>
              </a:r>
              <a:r>
                <a:rPr lang="ja-JP" altLang="en-US" sz="1350" dirty="0"/>
                <a:t>きらきらひかる</a:t>
              </a:r>
              <a:r>
                <a:rPr lang="en-US" altLang="zh-TW" sz="1350" dirty="0"/>
                <a:t>”</a:t>
              </a:r>
            </a:p>
            <a:p>
              <a:r>
                <a:rPr lang="en-US" altLang="zh-TW" sz="1350" dirty="0"/>
                <a:t>“</a:t>
              </a:r>
              <a:r>
                <a:rPr lang="zh-TW" altLang="en-US" sz="1350" dirty="0"/>
                <a:t>一閃一閃亮晶晶</a:t>
              </a:r>
              <a:r>
                <a:rPr lang="en-US" altLang="zh-TW" sz="1350" dirty="0"/>
                <a:t>”</a:t>
              </a:r>
              <a:endParaRPr lang="zh-TW" altLang="en-US" sz="135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432953" y="2655322"/>
              <a:ext cx="138050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50" dirty="0"/>
                <a:t>“C</a:t>
              </a:r>
              <a:r>
                <a:rPr lang="zh-TW" altLang="en-US" sz="1350" dirty="0"/>
                <a:t> </a:t>
              </a:r>
              <a:r>
                <a:rPr lang="en-US" altLang="zh-TW" sz="1350" dirty="0"/>
                <a:t>C</a:t>
              </a:r>
              <a:r>
                <a:rPr lang="zh-TW" altLang="en-US" sz="1350" dirty="0"/>
                <a:t> </a:t>
              </a:r>
              <a:r>
                <a:rPr lang="en-US" altLang="zh-TW" sz="1350" dirty="0"/>
                <a:t>G</a:t>
              </a:r>
              <a:r>
                <a:rPr lang="zh-TW" altLang="en-US" sz="1350" dirty="0"/>
                <a:t> </a:t>
              </a:r>
              <a:r>
                <a:rPr lang="en-US" altLang="zh-TW" sz="1350" dirty="0"/>
                <a:t>G</a:t>
              </a:r>
              <a:r>
                <a:rPr lang="zh-TW" altLang="en-US" sz="1350" dirty="0"/>
                <a:t> </a:t>
              </a:r>
              <a:r>
                <a:rPr lang="en-US" altLang="zh-TW" sz="1350" dirty="0"/>
                <a:t>A</a:t>
              </a:r>
              <a:r>
                <a:rPr lang="zh-TW" altLang="en-US" sz="1350" dirty="0"/>
                <a:t> </a:t>
              </a:r>
              <a:r>
                <a:rPr lang="en-US" altLang="zh-TW" sz="1350" dirty="0"/>
                <a:t>A</a:t>
              </a:r>
              <a:r>
                <a:rPr lang="zh-TW" altLang="en-US" sz="1350" dirty="0"/>
                <a:t> </a:t>
              </a:r>
              <a:r>
                <a:rPr lang="en-US" altLang="zh-TW" sz="1350" dirty="0"/>
                <a:t>C</a:t>
              </a:r>
              <a:r>
                <a:rPr lang="zh-TW" altLang="en-US" sz="1350" dirty="0"/>
                <a:t> </a:t>
              </a:r>
              <a:r>
                <a:rPr lang="en-US" altLang="zh-TW" sz="1350" dirty="0"/>
                <a:t>–”</a:t>
              </a:r>
              <a:endParaRPr lang="zh-TW" altLang="en-US" sz="1350" dirty="0"/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4412" y="2037239"/>
              <a:ext cx="1436651" cy="414338"/>
            </a:xfrm>
            <a:prstGeom prst="rect">
              <a:avLst/>
            </a:prstGeom>
          </p:spPr>
        </p:pic>
        <p:cxnSp>
          <p:nvCxnSpPr>
            <p:cNvPr id="11" name="肘形接點 10"/>
            <p:cNvCxnSpPr>
              <a:stCxn id="9" idx="3"/>
              <a:endCxn id="5" idx="1"/>
            </p:cNvCxnSpPr>
            <p:nvPr/>
          </p:nvCxnSpPr>
          <p:spPr>
            <a:xfrm flipV="1">
              <a:off x="3251063" y="1736826"/>
              <a:ext cx="789809" cy="5075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接點 12"/>
            <p:cNvCxnSpPr>
              <a:endCxn id="6" idx="1"/>
            </p:cNvCxnSpPr>
            <p:nvPr/>
          </p:nvCxnSpPr>
          <p:spPr>
            <a:xfrm rot="16200000" flipH="1">
              <a:off x="3563791" y="2328282"/>
              <a:ext cx="560956" cy="39320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stCxn id="5" idx="3"/>
              <a:endCxn id="7" idx="1"/>
            </p:cNvCxnSpPr>
            <p:nvPr/>
          </p:nvCxnSpPr>
          <p:spPr>
            <a:xfrm flipV="1">
              <a:off x="5070321" y="1733896"/>
              <a:ext cx="353628" cy="2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stCxn id="6" idx="3"/>
              <a:endCxn id="8" idx="1"/>
            </p:cNvCxnSpPr>
            <p:nvPr/>
          </p:nvCxnSpPr>
          <p:spPr>
            <a:xfrm>
              <a:off x="4913611" y="2805363"/>
              <a:ext cx="5193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標題 9"/>
          <p:cNvSpPr>
            <a:spLocks noGrp="1"/>
          </p:cNvSpPr>
          <p:nvPr>
            <p:ph type="title" idx="4294967295"/>
          </p:nvPr>
        </p:nvSpPr>
        <p:spPr>
          <a:xfrm>
            <a:off x="0" y="-10166"/>
            <a:ext cx="7886700" cy="1325563"/>
          </a:xfrm>
        </p:spPr>
        <p:txBody>
          <a:bodyPr/>
          <a:lstStyle/>
          <a:p>
            <a:r>
              <a:rPr lang="en-US" altLang="zh-TW" dirty="0" smtClean="0"/>
              <a:t>Concept</a:t>
            </a:r>
            <a:r>
              <a:rPr lang="en-US" altLang="zh-TW" baseline="0" dirty="0" smtClean="0"/>
              <a:t>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7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07868" y="1743909"/>
            <a:ext cx="56500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speech_recognition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2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visual</a:t>
            </a:r>
            <a:endParaRPr lang="en-US" altLang="zh-TW" sz="2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altLang="zh-TW" sz="2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pyaudio</a:t>
            </a:r>
            <a:endParaRPr lang="en-US" altLang="zh-TW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zh-TW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2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threading </a:t>
            </a:r>
            <a:endParaRPr lang="en-US" altLang="zh-TW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zh-TW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ryF0Estimate</a:t>
            </a:r>
            <a:endParaRPr lang="en-US" altLang="zh-TW" sz="2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2549844" y="5525354"/>
            <a:ext cx="47539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hlinkClick r:id="rId2"/>
              </a:rPr>
              <a:t>https://pypi.python.org/pypi/SpeechRecognition</a:t>
            </a:r>
            <a:r>
              <a:rPr lang="en-US" altLang="zh-TW" sz="1600" dirty="0" smtClean="0">
                <a:hlinkClick r:id="rId2"/>
              </a:rPr>
              <a:t>/</a:t>
            </a:r>
            <a:endParaRPr lang="en-US" altLang="zh-TW" sz="1600" dirty="0" smtClean="0"/>
          </a:p>
          <a:p>
            <a:r>
              <a:rPr lang="en-US" altLang="zh-TW" sz="1600" dirty="0">
                <a:hlinkClick r:id="rId3"/>
              </a:rPr>
              <a:t>http://vpython.org</a:t>
            </a:r>
            <a:r>
              <a:rPr lang="en-US" altLang="zh-TW" sz="1600" dirty="0" smtClean="0">
                <a:hlinkClick r:id="rId3"/>
              </a:rPr>
              <a:t>/</a:t>
            </a:r>
            <a:endParaRPr lang="en-US" altLang="zh-TW" sz="1600" dirty="0" smtClean="0"/>
          </a:p>
          <a:p>
            <a:r>
              <a:rPr lang="en-US" altLang="zh-TW" sz="1600" dirty="0">
                <a:hlinkClick r:id="rId4"/>
              </a:rPr>
              <a:t>https://people.csail.mit.edu/hubert/pyaudio</a:t>
            </a:r>
            <a:r>
              <a:rPr lang="en-US" altLang="zh-TW" sz="1600" dirty="0" smtClean="0">
                <a:hlinkClick r:id="rId4"/>
              </a:rPr>
              <a:t>/</a:t>
            </a:r>
            <a:endParaRPr lang="en-US" altLang="zh-TW" sz="1600" dirty="0"/>
          </a:p>
        </p:txBody>
      </p:sp>
      <p:sp>
        <p:nvSpPr>
          <p:cNvPr id="6" name="標題 5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zh-TW" altLang="en-US" dirty="0" smtClean="0"/>
              <a:t>U</a:t>
            </a:r>
            <a:r>
              <a:rPr lang="en-US" altLang="zh-TW" dirty="0" smtClean="0"/>
              <a:t>sing Modules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558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39567" y="1027610"/>
            <a:ext cx="691960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Ry</a:t>
            </a:r>
            <a:r>
              <a:rPr lang="zh-TW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音類</a:t>
            </a:r>
            <a:r>
              <a:rPr lang="en-US" altLang="zh-TW" sz="14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# the </a:t>
            </a:r>
            <a:r>
              <a:rPr lang="en-US" altLang="zh-TW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AudioClass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__</a:t>
            </a:r>
            <a:r>
              <a:rPr lang="en-US" altLang="zh-TW" sz="1400" kern="0" dirty="0" err="1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init</a:t>
            </a:r>
            <a:r>
              <a:rPr lang="en-US" altLang="zh-TW" sz="1400" kern="0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__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self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音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pyaudio</a:t>
            </a:r>
            <a:r>
              <a:rPr lang="en-US" altLang="zh-TW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PyAudio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self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樣本格式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pyaudio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paInt16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self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樣本寬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self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音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get_sample_size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樣本格式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self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通道數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</a:t>
            </a:r>
            <a:r>
              <a:rPr lang="en-US" altLang="zh-TW" sz="1400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zh-TW" altLang="zh-TW" sz="14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道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self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取樣率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16000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zh-TW" altLang="zh-TW" sz="14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點</a:t>
            </a:r>
            <a:r>
              <a:rPr lang="en-US" altLang="zh-TW" sz="1400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</a:t>
            </a:r>
            <a:r>
              <a:rPr lang="zh-TW" altLang="zh-TW" sz="14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秒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self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框長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256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zh-TW" altLang="zh-TW" sz="14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點</a:t>
            </a:r>
            <a:r>
              <a:rPr lang="en-US" altLang="zh-TW" sz="1400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</a:t>
            </a:r>
            <a:r>
              <a:rPr lang="zh-TW" altLang="zh-TW" sz="14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框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self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總秒數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16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zh-TW" altLang="zh-TW" sz="14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秒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self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流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self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音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open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format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self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樣本格式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channels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self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通道數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rate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self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取樣率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frames_per_buffer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self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框長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input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True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output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TW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True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self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框數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取樣率</a:t>
            </a:r>
            <a:r>
              <a:rPr lang="zh-TW" altLang="zh-TW" sz="1400" kern="0" dirty="0">
                <a:solidFill>
                  <a:srgbClr val="000000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總秒數</a:t>
            </a:r>
            <a:r>
              <a:rPr lang="zh-TW" altLang="zh-TW" sz="1400" kern="0" dirty="0">
                <a:solidFill>
                  <a:srgbClr val="000000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框長</a:t>
            </a:r>
            <a:r>
              <a:rPr lang="zh-TW" altLang="zh-TW" sz="1400" kern="0" dirty="0">
                <a:solidFill>
                  <a:srgbClr val="000000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0"/>
              </a:spcAft>
            </a:pP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錄音框們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[[]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range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框數</a:t>
            </a:r>
            <a:r>
              <a:rPr lang="en-US" altLang="zh-TW" sz="14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)]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AudioClass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371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1855798"/>
            <a:ext cx="88744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zh-TW" alt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TW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 smtClean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init</a:t>
            </a:r>
            <a:r>
              <a:rPr lang="en-US" altLang="zh-TW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</a:p>
          <a:p>
            <a:pPr>
              <a:spcAft>
                <a:spcPts val="0"/>
              </a:spcAf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zh-TW" alt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</a:t>
            </a:r>
            <a:endParaRPr lang="en-US" altLang="zh-TW" kern="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zh-TW" alt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錄音線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threading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Thread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target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錄音線程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能量線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threading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Thread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target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f1_</a:t>
            </a:r>
            <a:r>
              <a:rPr lang="zh-TW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能量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基頻線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threading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Thread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target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f4_</a:t>
            </a:r>
            <a:r>
              <a:rPr lang="zh-TW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基頻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語音辨認線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threading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Thread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target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f6_</a:t>
            </a:r>
            <a:r>
              <a:rPr lang="zh-TW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語音辨認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latin typeface="新細明體" panose="02020500000000000000" pitchFamily="18" charset="-120"/>
                <a:cs typeface="新細明體" panose="02020500000000000000" pitchFamily="18" charset="-120"/>
              </a:rPr>
              <a:t> 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start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錄音線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start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能量線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start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基頻線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start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語音辨認線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start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US" altLang="zh-TW" dirty="0" smtClean="0"/>
              <a:t>Using Threading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116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91645" y="2086631"/>
            <a:ext cx="69927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zh-TW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錄音線程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while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錄音中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==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True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zh-TW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框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流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read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框長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錄音框們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zh-TW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現框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zh-TW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框數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zh-TW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框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zh-TW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現框</a:t>
            </a:r>
            <a:r>
              <a:rPr lang="zh-TW" altLang="zh-TW" kern="0" dirty="0">
                <a:solidFill>
                  <a:srgbClr val="000000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endParaRPr lang="zh-TW" altLang="en-US" dirty="0"/>
          </a:p>
        </p:txBody>
      </p:sp>
      <p:sp>
        <p:nvSpPr>
          <p:cNvPr id="9" name="標題 8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US" altLang="zh-TW" dirty="0" smtClean="0"/>
              <a:t>The Recording Thread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3" y="4797261"/>
            <a:ext cx="62198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8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97906" y="393713"/>
            <a:ext cx="830228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語音辨認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altLang="zh-TW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zh-TW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辨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</a:t>
            </a:r>
            <a:r>
              <a:rPr lang="en-US" altLang="zh-TW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Recognizer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TW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TW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語音辨認中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TW" sz="16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en-US" altLang="zh-TW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en-US" altLang="zh-TW" sz="16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zh-TW" sz="1600" dirty="0">
                <a:solidFill>
                  <a:srgbClr val="008000"/>
                </a:solidFill>
                <a:latin typeface="Courier New" panose="02070309020205020404" pitchFamily="49" charset="0"/>
              </a:rPr>
              <a:t>Get x as "</a:t>
            </a:r>
            <a:r>
              <a:rPr lang="en-US" altLang="zh-TW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singingVoice</a:t>
            </a:r>
            <a:r>
              <a:rPr lang="en-US" altLang="zh-TW" sz="1600" dirty="0">
                <a:solidFill>
                  <a:srgbClr val="008000"/>
                </a:solidFill>
                <a:latin typeface="Courier New" panose="02070309020205020404" pitchFamily="49" charset="0"/>
              </a:rPr>
              <a:t>" to be </a:t>
            </a:r>
            <a:r>
              <a:rPr lang="zh-TW" alt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音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TW" sz="16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zh-TW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zh-TW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音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</a:t>
            </a:r>
            <a:r>
              <a:rPr lang="en-US" altLang="zh-TW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AudioData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altLang="zh-TW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zh-TW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取樣率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樣本寬</a:t>
            </a:r>
            <a:r>
              <a:rPr lang="en-US" altLang="zh-TW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endParaRPr lang="en-US" altLang="zh-TW" sz="16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TW" sz="16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en-US" altLang="zh-TW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en-US" altLang="zh-TW" sz="16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zh-TW" sz="1600" dirty="0">
                <a:solidFill>
                  <a:srgbClr val="008000"/>
                </a:solidFill>
                <a:latin typeface="Courier New" panose="02070309020205020404" pitchFamily="49" charset="0"/>
              </a:rPr>
              <a:t>Do ASR to get recognition Result as </a:t>
            </a:r>
            <a:r>
              <a:rPr lang="zh-TW" altLang="en-US" sz="16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文</a:t>
            </a:r>
            <a:r>
              <a:rPr lang="zh-TW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TW" sz="16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zh-TW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TW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altLang="zh-TW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lang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'ja'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zh-TW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文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辨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recognize_google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音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language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'ja'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altLang="zh-TW" sz="16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elif</a:t>
            </a:r>
            <a:r>
              <a:rPr lang="en-US" altLang="zh-TW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lang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en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zh-TW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文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辨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recognize_google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音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language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en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altLang="zh-TW" sz="16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elif</a:t>
            </a:r>
            <a:r>
              <a:rPr lang="en-US" altLang="zh-TW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lang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zh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-TW'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zh-TW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文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辨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recognize_google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音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language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zh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-TW'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altLang="zh-TW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文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'{} ({})'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文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lang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TW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except</a:t>
            </a:r>
            <a:r>
              <a:rPr lang="en-US" altLang="zh-TW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altLang="zh-TW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zh-TW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TW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文</a:t>
            </a: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zh-TW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exceptionOccurs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!!'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zh-TW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altLang="zh-TW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TW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endParaRPr lang="en-US" altLang="zh-TW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 rot="5400000">
            <a:off x="5962774" y="2710785"/>
            <a:ext cx="4225957" cy="1178205"/>
            <a:chOff x="1814412" y="1376105"/>
            <a:chExt cx="5899620" cy="1779723"/>
          </a:xfrm>
        </p:grpSpPr>
        <p:sp>
          <p:nvSpPr>
            <p:cNvPr id="5" name="文字方塊 4"/>
            <p:cNvSpPr txBox="1"/>
            <p:nvPr/>
          </p:nvSpPr>
          <p:spPr>
            <a:xfrm>
              <a:off x="1814413" y="1473251"/>
              <a:ext cx="779224" cy="60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Singing</a:t>
              </a:r>
            </a:p>
            <a:p>
              <a:r>
                <a:rPr lang="en-US" altLang="zh-TW" sz="1000" dirty="0" smtClean="0"/>
                <a:t>Voice</a:t>
              </a:r>
              <a:endParaRPr lang="zh-TW" altLang="en-US" sz="1000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040873" y="1482911"/>
              <a:ext cx="1123856" cy="604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Multilingual</a:t>
              </a:r>
            </a:p>
            <a:p>
              <a:r>
                <a:rPr lang="en-US" altLang="zh-TW" sz="1000" dirty="0"/>
                <a:t>ASR</a:t>
              </a:r>
              <a:endParaRPr lang="zh-TW" altLang="en-US" sz="1000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040873" y="2551447"/>
              <a:ext cx="971680" cy="604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Pitch </a:t>
              </a:r>
            </a:p>
            <a:p>
              <a:r>
                <a:rPr lang="en-US" altLang="zh-TW" sz="1000" dirty="0"/>
                <a:t>Detection</a:t>
              </a:r>
              <a:endParaRPr lang="zh-TW" altLang="en-US" sz="10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423950" y="1376105"/>
              <a:ext cx="2290082" cy="836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“Twinkle </a:t>
              </a:r>
              <a:r>
                <a:rPr lang="en-US" altLang="zh-TW" sz="1000" dirty="0" err="1"/>
                <a:t>Twinkle</a:t>
              </a:r>
              <a:r>
                <a:rPr lang="en-US" altLang="zh-TW" sz="1000" dirty="0"/>
                <a:t> Little Star”</a:t>
              </a:r>
            </a:p>
            <a:p>
              <a:r>
                <a:rPr lang="en-US" altLang="zh-TW" sz="1000" dirty="0"/>
                <a:t>“</a:t>
              </a:r>
              <a:r>
                <a:rPr lang="ja-JP" altLang="en-US" sz="1000" dirty="0"/>
                <a:t>きらきらひかる</a:t>
              </a:r>
              <a:r>
                <a:rPr lang="en-US" altLang="zh-TW" sz="1000" dirty="0"/>
                <a:t>”</a:t>
              </a:r>
            </a:p>
            <a:p>
              <a:r>
                <a:rPr lang="en-US" altLang="zh-TW" sz="1000" dirty="0"/>
                <a:t>“</a:t>
              </a:r>
              <a:r>
                <a:rPr lang="zh-TW" altLang="en-US" sz="1000" dirty="0"/>
                <a:t>一閃一閃亮晶晶</a:t>
              </a:r>
              <a:r>
                <a:rPr lang="en-US" altLang="zh-TW" sz="1000" dirty="0"/>
                <a:t>”</a:t>
              </a:r>
              <a:endParaRPr lang="zh-TW" altLang="en-US" sz="10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432953" y="2655322"/>
              <a:ext cx="1495340" cy="371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“C</a:t>
              </a:r>
              <a:r>
                <a:rPr lang="zh-TW" altLang="en-US" sz="1000" dirty="0"/>
                <a:t> </a:t>
              </a:r>
              <a:r>
                <a:rPr lang="en-US" altLang="zh-TW" sz="1000" dirty="0"/>
                <a:t>C</a:t>
              </a:r>
              <a:r>
                <a:rPr lang="zh-TW" altLang="en-US" sz="1000" dirty="0"/>
                <a:t> </a:t>
              </a:r>
              <a:r>
                <a:rPr lang="en-US" altLang="zh-TW" sz="1000" dirty="0"/>
                <a:t>G</a:t>
              </a:r>
              <a:r>
                <a:rPr lang="zh-TW" altLang="en-US" sz="1000" dirty="0"/>
                <a:t> </a:t>
              </a:r>
              <a:r>
                <a:rPr lang="en-US" altLang="zh-TW" sz="1000" dirty="0"/>
                <a:t>G</a:t>
              </a:r>
              <a:r>
                <a:rPr lang="zh-TW" altLang="en-US" sz="1000" dirty="0"/>
                <a:t> </a:t>
              </a:r>
              <a:r>
                <a:rPr lang="en-US" altLang="zh-TW" sz="1000" dirty="0"/>
                <a:t>A</a:t>
              </a:r>
              <a:r>
                <a:rPr lang="zh-TW" altLang="en-US" sz="1000" dirty="0"/>
                <a:t> </a:t>
              </a:r>
              <a:r>
                <a:rPr lang="en-US" altLang="zh-TW" sz="1000" dirty="0"/>
                <a:t>A</a:t>
              </a:r>
              <a:r>
                <a:rPr lang="zh-TW" altLang="en-US" sz="1000" dirty="0"/>
                <a:t> </a:t>
              </a:r>
              <a:r>
                <a:rPr lang="en-US" altLang="zh-TW" sz="1000" dirty="0"/>
                <a:t>C</a:t>
              </a:r>
              <a:r>
                <a:rPr lang="zh-TW" altLang="en-US" sz="1000" dirty="0"/>
                <a:t> </a:t>
              </a:r>
              <a:r>
                <a:rPr lang="en-US" altLang="zh-TW" sz="1000" dirty="0"/>
                <a:t>–”</a:t>
              </a:r>
              <a:endParaRPr lang="zh-TW" altLang="en-US" sz="1000" dirty="0"/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4412" y="2037239"/>
              <a:ext cx="1436651" cy="414338"/>
            </a:xfrm>
            <a:prstGeom prst="rect">
              <a:avLst/>
            </a:prstGeom>
          </p:spPr>
        </p:pic>
        <p:cxnSp>
          <p:nvCxnSpPr>
            <p:cNvPr id="11" name="肘形接點 10"/>
            <p:cNvCxnSpPr>
              <a:stCxn id="10" idx="3"/>
              <a:endCxn id="6" idx="1"/>
            </p:cNvCxnSpPr>
            <p:nvPr/>
          </p:nvCxnSpPr>
          <p:spPr>
            <a:xfrm flipV="1">
              <a:off x="3251064" y="1785101"/>
              <a:ext cx="789809" cy="45930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接點 11"/>
            <p:cNvCxnSpPr>
              <a:endCxn id="7" idx="1"/>
            </p:cNvCxnSpPr>
            <p:nvPr/>
          </p:nvCxnSpPr>
          <p:spPr>
            <a:xfrm rot="16200000" flipH="1">
              <a:off x="3539654" y="2352419"/>
              <a:ext cx="609230" cy="3932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6" idx="3"/>
              <a:endCxn id="8" idx="1"/>
            </p:cNvCxnSpPr>
            <p:nvPr/>
          </p:nvCxnSpPr>
          <p:spPr>
            <a:xfrm>
              <a:off x="5164728" y="1785101"/>
              <a:ext cx="259222" cy="9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7" idx="3"/>
              <a:endCxn id="9" idx="1"/>
            </p:cNvCxnSpPr>
            <p:nvPr/>
          </p:nvCxnSpPr>
          <p:spPr>
            <a:xfrm flipV="1">
              <a:off x="5012552" y="2841286"/>
              <a:ext cx="420400" cy="12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標題 15"/>
          <p:cNvSpPr>
            <a:spLocks noGrp="1"/>
          </p:cNvSpPr>
          <p:nvPr>
            <p:ph type="title" idx="4294967295"/>
          </p:nvPr>
        </p:nvSpPr>
        <p:spPr>
          <a:xfrm>
            <a:off x="4706112" y="-7808"/>
            <a:ext cx="4437888" cy="867485"/>
          </a:xfrm>
        </p:spPr>
        <p:txBody>
          <a:bodyPr/>
          <a:lstStyle/>
          <a:p>
            <a:r>
              <a:rPr lang="zh-TW" altLang="en-US" dirty="0" smtClean="0"/>
              <a:t>T</a:t>
            </a:r>
            <a:r>
              <a:rPr lang="en-US" altLang="zh-TW" dirty="0" smtClean="0"/>
              <a:t>he ASR Thread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527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7924-2553-4480-8979-2F0EB2BE039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699590" y="906602"/>
            <a:ext cx="420737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きらきら</a:t>
            </a:r>
            <a:r>
              <a:rPr lang="zh-TW" altLang="en-US" dirty="0"/>
              <a:t>光</a:t>
            </a:r>
            <a:r>
              <a:rPr lang="ja-JP" altLang="en-US" dirty="0"/>
              <a:t>る　　お</a:t>
            </a:r>
            <a:r>
              <a:rPr lang="zh-TW" altLang="en-US" dirty="0"/>
              <a:t>空</a:t>
            </a:r>
            <a:r>
              <a:rPr lang="ja-JP" altLang="en-US" dirty="0"/>
              <a:t>の</a:t>
            </a:r>
            <a:r>
              <a:rPr lang="zh-TW" altLang="en-US" dirty="0"/>
              <a:t>星</a:t>
            </a:r>
            <a:r>
              <a:rPr lang="ja-JP" altLang="en-US" dirty="0"/>
              <a:t>よ</a:t>
            </a:r>
          </a:p>
          <a:p>
            <a:r>
              <a:rPr lang="zh-TW" altLang="en-US" dirty="0"/>
              <a:t>瞬</a:t>
            </a:r>
            <a:r>
              <a:rPr lang="ja-JP" altLang="en-US" dirty="0"/>
              <a:t>きしては　　　</a:t>
            </a:r>
            <a:r>
              <a:rPr lang="zh-TW" altLang="en-US" dirty="0"/>
              <a:t>皆</a:t>
            </a:r>
            <a:r>
              <a:rPr lang="ja-JP" altLang="en-US" dirty="0"/>
              <a:t>を</a:t>
            </a:r>
            <a:r>
              <a:rPr lang="zh-TW" altLang="en-US" dirty="0"/>
              <a:t>見</a:t>
            </a:r>
            <a:r>
              <a:rPr lang="ja-JP" altLang="en-US" dirty="0"/>
              <a:t>てる</a:t>
            </a:r>
          </a:p>
          <a:p>
            <a:r>
              <a:rPr lang="ja-JP" altLang="en-US" dirty="0"/>
              <a:t>きらきら</a:t>
            </a:r>
            <a:r>
              <a:rPr lang="zh-TW" altLang="en-US" dirty="0"/>
              <a:t>光</a:t>
            </a:r>
            <a:r>
              <a:rPr lang="ja-JP" altLang="en-US" dirty="0"/>
              <a:t>る　　お</a:t>
            </a:r>
            <a:r>
              <a:rPr lang="zh-TW" altLang="en-US" dirty="0"/>
              <a:t>空</a:t>
            </a:r>
            <a:r>
              <a:rPr lang="ja-JP" altLang="en-US" dirty="0"/>
              <a:t>の</a:t>
            </a:r>
            <a:r>
              <a:rPr lang="zh-TW" altLang="en-US" dirty="0"/>
              <a:t>星</a:t>
            </a:r>
            <a:r>
              <a:rPr lang="ja-JP" altLang="en-US" dirty="0"/>
              <a:t>よ</a:t>
            </a:r>
          </a:p>
          <a:p>
            <a:endParaRPr lang="ja-JP" altLang="en-US" dirty="0"/>
          </a:p>
          <a:p>
            <a:r>
              <a:rPr lang="ja-JP" altLang="en-US" dirty="0"/>
              <a:t>きらきらひかる　おそらのほしよ</a:t>
            </a:r>
          </a:p>
          <a:p>
            <a:r>
              <a:rPr lang="ja-JP" altLang="en-US" dirty="0"/>
              <a:t>まばたきしては　みんなをみてる</a:t>
            </a:r>
          </a:p>
          <a:p>
            <a:r>
              <a:rPr lang="ja-JP" altLang="en-US" dirty="0"/>
              <a:t>きらきらひかる　おそらのほしよ</a:t>
            </a:r>
          </a:p>
          <a:p>
            <a:r>
              <a:rPr lang="ja-JP" altLang="en-US" dirty="0"/>
              <a:t>　</a:t>
            </a:r>
          </a:p>
          <a:p>
            <a:r>
              <a:rPr lang="zh-TW" altLang="en-US" dirty="0"/>
              <a:t>一閃一閃亮晶晶，滿天都是小星星</a:t>
            </a:r>
          </a:p>
          <a:p>
            <a:r>
              <a:rPr lang="zh-TW" altLang="en-US" dirty="0"/>
              <a:t>掛在天上放光明，好像許多小眼睛</a:t>
            </a:r>
          </a:p>
          <a:p>
            <a:r>
              <a:rPr lang="zh-TW" altLang="en-US" dirty="0"/>
              <a:t>一閃一閃亮晶晶，滿天都是小星星</a:t>
            </a:r>
          </a:p>
          <a:p>
            <a:endParaRPr lang="zh-TW" altLang="en-US" dirty="0"/>
          </a:p>
          <a:p>
            <a:r>
              <a:rPr lang="en-US" altLang="zh-TW" dirty="0"/>
              <a:t>Twinkle, twinkle, little star, </a:t>
            </a:r>
          </a:p>
          <a:p>
            <a:r>
              <a:rPr lang="en-US" altLang="zh-TW" dirty="0"/>
              <a:t>How I wonder what you are. </a:t>
            </a:r>
          </a:p>
          <a:p>
            <a:r>
              <a:rPr lang="en-US" altLang="zh-TW" dirty="0"/>
              <a:t> </a:t>
            </a:r>
          </a:p>
          <a:p>
            <a:r>
              <a:rPr lang="en-US" altLang="zh-TW" dirty="0"/>
              <a:t>Up above the world so high, </a:t>
            </a:r>
          </a:p>
          <a:p>
            <a:r>
              <a:rPr lang="en-US" altLang="zh-TW" dirty="0"/>
              <a:t>Like a diamond in the sky. </a:t>
            </a:r>
          </a:p>
          <a:p>
            <a:r>
              <a:rPr lang="en-US" altLang="zh-TW" dirty="0"/>
              <a:t> </a:t>
            </a:r>
          </a:p>
          <a:p>
            <a:r>
              <a:rPr lang="en-US" altLang="zh-TW" dirty="0"/>
              <a:t>Twinkle, twinkle, little star, </a:t>
            </a:r>
          </a:p>
          <a:p>
            <a:r>
              <a:rPr lang="en-US" altLang="zh-TW" dirty="0"/>
              <a:t>How I wonder what you are! 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Test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5999" y="2319301"/>
            <a:ext cx="3214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youtu.be/DmwsR7rVonE</a:t>
            </a: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0" y="3429000"/>
            <a:ext cx="4131081" cy="285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9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</TotalTime>
  <Words>443</Words>
  <Application>Microsoft Office PowerPoint</Application>
  <PresentationFormat>如螢幕大小 (4:3)</PresentationFormat>
  <Paragraphs>158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Lato</vt:lpstr>
      <vt:lpstr>ＭＳ Ｐゴシック</vt:lpstr>
      <vt:lpstr>新細明體</vt:lpstr>
      <vt:lpstr>Arial</vt:lpstr>
      <vt:lpstr>Calibri</vt:lpstr>
      <vt:lpstr>Calibri Light</vt:lpstr>
      <vt:lpstr>Courier New</vt:lpstr>
      <vt:lpstr>Times New Roman</vt:lpstr>
      <vt:lpstr>Office 佈景主題</vt:lpstr>
      <vt:lpstr>Multilingual Speech Recognition using Python and Google Speech API (en) </vt:lpstr>
      <vt:lpstr>Abstract</vt:lpstr>
      <vt:lpstr>Concept Block</vt:lpstr>
      <vt:lpstr>Using Modules</vt:lpstr>
      <vt:lpstr>The AudioClass</vt:lpstr>
      <vt:lpstr>Using Threading</vt:lpstr>
      <vt:lpstr>The Recording Thread</vt:lpstr>
      <vt:lpstr>The ASR Thread</vt:lpstr>
      <vt:lpstr>A 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Renyuan Lyu</dc:creator>
  <cp:lastModifiedBy>Renyuan Lyu</cp:lastModifiedBy>
  <cp:revision>41</cp:revision>
  <dcterms:created xsi:type="dcterms:W3CDTF">2017-08-30T12:29:42Z</dcterms:created>
  <dcterms:modified xsi:type="dcterms:W3CDTF">2017-08-31T14:10:33Z</dcterms:modified>
</cp:coreProperties>
</file>