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5999738" cy="50399950"/>
  <p:notesSz cx="29819600" cy="42341800"/>
  <p:defaultTextStyle>
    <a:defPPr>
      <a:defRPr lang="zh-TW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06" userDrawn="1">
          <p15:clr>
            <a:srgbClr val="A4A3A4"/>
          </p15:clr>
        </p15:guide>
        <p15:guide id="2" pos="113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4" d="100"/>
          <a:sy n="14" d="100"/>
        </p:scale>
        <p:origin x="1182" y="114"/>
      </p:cViewPr>
      <p:guideLst>
        <p:guide orient="horz" pos="15906"/>
        <p:guide pos="11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8248329"/>
            <a:ext cx="30599777" cy="17546649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26471644"/>
            <a:ext cx="26999804" cy="12168318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0FB-62CE-4E2A-9B4C-E612F4AFD827}" type="datetimeFigureOut">
              <a:rPr lang="zh-TW" altLang="en-US" smtClean="0"/>
              <a:t>2016/8/29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2D39-9A59-4224-AEDD-783BB3566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25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0FB-62CE-4E2A-9B4C-E612F4AFD827}" type="datetimeFigureOut">
              <a:rPr lang="zh-TW" altLang="en-US" smtClean="0"/>
              <a:t>2016/8/29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2D39-9A59-4224-AEDD-783BB3566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6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2683331"/>
            <a:ext cx="7762444" cy="427116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2683331"/>
            <a:ext cx="22837334" cy="4271162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0FB-62CE-4E2A-9B4C-E612F4AFD827}" type="datetimeFigureOut">
              <a:rPr lang="zh-TW" altLang="en-US" smtClean="0"/>
              <a:t>2016/8/29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2D39-9A59-4224-AEDD-783BB3566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8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0FB-62CE-4E2A-9B4C-E612F4AFD827}" type="datetimeFigureOut">
              <a:rPr lang="zh-TW" altLang="en-US" smtClean="0"/>
              <a:t>2016/8/29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2D39-9A59-4224-AEDD-783BB3566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16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12565002"/>
            <a:ext cx="31049774" cy="20964976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33728315"/>
            <a:ext cx="31049774" cy="11024985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0FB-62CE-4E2A-9B4C-E612F4AFD827}" type="datetimeFigureOut">
              <a:rPr lang="zh-TW" altLang="en-US" smtClean="0"/>
              <a:t>2016/8/29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2D39-9A59-4224-AEDD-783BB3566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9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13416653"/>
            <a:ext cx="15299889" cy="3197830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13416653"/>
            <a:ext cx="15299889" cy="3197830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0FB-62CE-4E2A-9B4C-E612F4AFD827}" type="datetimeFigureOut">
              <a:rPr lang="zh-TW" altLang="en-US" smtClean="0"/>
              <a:t>2016/8/29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2D39-9A59-4224-AEDD-783BB3566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25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683342"/>
            <a:ext cx="31049774" cy="97416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12354992"/>
            <a:ext cx="15229574" cy="605499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8409982"/>
            <a:ext cx="15229574" cy="2707831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12354992"/>
            <a:ext cx="15304578" cy="605499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8409982"/>
            <a:ext cx="15304578" cy="2707831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0FB-62CE-4E2A-9B4C-E612F4AFD827}" type="datetimeFigureOut">
              <a:rPr lang="zh-TW" altLang="en-US" smtClean="0"/>
              <a:t>2016/8/29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2D39-9A59-4224-AEDD-783BB3566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4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0FB-62CE-4E2A-9B4C-E612F4AFD827}" type="datetimeFigureOut">
              <a:rPr lang="zh-TW" altLang="en-US" smtClean="0"/>
              <a:t>2016/8/29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2D39-9A59-4224-AEDD-783BB3566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20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0FB-62CE-4E2A-9B4C-E612F4AFD827}" type="datetimeFigureOut">
              <a:rPr lang="zh-TW" altLang="en-US" smtClean="0"/>
              <a:t>2016/8/29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2D39-9A59-4224-AEDD-783BB3566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49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359997"/>
            <a:ext cx="11610853" cy="1175998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7256671"/>
            <a:ext cx="18224867" cy="35816631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5119985"/>
            <a:ext cx="11610853" cy="28011643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0FB-62CE-4E2A-9B4C-E612F4AFD827}" type="datetimeFigureOut">
              <a:rPr lang="zh-TW" altLang="en-US" smtClean="0"/>
              <a:t>2016/8/29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2D39-9A59-4224-AEDD-783BB3566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4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359997"/>
            <a:ext cx="11610853" cy="1175998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7256671"/>
            <a:ext cx="18224867" cy="35816631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5119985"/>
            <a:ext cx="11610853" cy="28011643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0FB-62CE-4E2A-9B4C-E612F4AFD827}" type="datetimeFigureOut">
              <a:rPr lang="zh-TW" altLang="en-US" smtClean="0"/>
              <a:t>2016/8/29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2D39-9A59-4224-AEDD-783BB3566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7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2683342"/>
            <a:ext cx="31049774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13416653"/>
            <a:ext cx="31049774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46713298"/>
            <a:ext cx="8099941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40FB-62CE-4E2A-9B4C-E612F4AFD827}" type="datetimeFigureOut">
              <a:rPr lang="zh-TW" altLang="en-US" smtClean="0"/>
              <a:t>2016/8/29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46713298"/>
            <a:ext cx="12149912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46713298"/>
            <a:ext cx="8099941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2D39-9A59-4224-AEDD-783BB3566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st.github.com/endolith/255291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5265143"/>
            <a:ext cx="8176662" cy="1557991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altLang="zh-TW" sz="9524" dirty="0"/>
              <a:t>00.</a:t>
            </a:r>
            <a:r>
              <a:rPr lang="zh-TW" altLang="en-US" sz="9524" dirty="0"/>
              <a:t> </a:t>
            </a:r>
            <a:r>
              <a:rPr lang="en-US" altLang="zh-TW" sz="9524" dirty="0" smtClean="0"/>
              <a:t>Introduction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-15988" y="12515397"/>
            <a:ext cx="9297417" cy="1557991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altLang="zh-TW" sz="9524" dirty="0"/>
              <a:t>01. Task Definition</a:t>
            </a:r>
            <a:endParaRPr lang="zh-TW" altLang="en-US" sz="9524" dirty="0"/>
          </a:p>
        </p:txBody>
      </p:sp>
      <p:sp>
        <p:nvSpPr>
          <p:cNvPr id="52" name="標題 1"/>
          <p:cNvSpPr>
            <a:spLocks noGrp="1"/>
          </p:cNvSpPr>
          <p:nvPr>
            <p:ph type="ctrTitle"/>
          </p:nvPr>
        </p:nvSpPr>
        <p:spPr>
          <a:xfrm>
            <a:off x="0" y="-35170"/>
            <a:ext cx="35999738" cy="4679849"/>
          </a:xfrm>
          <a:solidFill>
            <a:srgbClr val="FFFF00"/>
          </a:solidFill>
        </p:spPr>
        <p:txBody>
          <a:bodyPr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9600" b="1" dirty="0"/>
              <a:t>Pitch Detection </a:t>
            </a:r>
            <a:br>
              <a:rPr lang="en-US" altLang="zh-TW" sz="9600" b="1" dirty="0"/>
            </a:br>
            <a:r>
              <a:rPr lang="en-US" altLang="zh-TW" sz="9600" b="1" dirty="0"/>
              <a:t>in Singing Evaluation (</a:t>
            </a:r>
            <a:r>
              <a:rPr lang="en-US" altLang="zh-TW" sz="9600" b="1" dirty="0" smtClean="0"/>
              <a:t>Scoring, </a:t>
            </a:r>
            <a:r>
              <a:rPr lang="zh-TW" altLang="en-US" sz="9600" b="1" dirty="0" smtClean="0"/>
              <a:t>採</a:t>
            </a:r>
            <a:r>
              <a:rPr lang="zh-TW" altLang="en-US" sz="9600" b="1" dirty="0"/>
              <a:t>点</a:t>
            </a:r>
            <a:r>
              <a:rPr lang="en-US" altLang="zh-TW" sz="9600" b="1" dirty="0" smtClean="0"/>
              <a:t>) </a:t>
            </a:r>
            <a:r>
              <a:rPr lang="en-US" altLang="zh-TW" sz="9600" b="1" dirty="0"/>
              <a:t>in Karaoke </a:t>
            </a:r>
            <a:br>
              <a:rPr lang="en-US" altLang="zh-TW" sz="9600" b="1" dirty="0"/>
            </a:br>
            <a:r>
              <a:rPr lang="en-US" altLang="zh-TW" sz="9600" b="1" dirty="0"/>
              <a:t>using </a:t>
            </a:r>
            <a:r>
              <a:rPr lang="en-US" altLang="zh-TW" sz="9600" b="1" dirty="0" err="1"/>
              <a:t>Pyaudio</a:t>
            </a:r>
            <a:r>
              <a:rPr lang="en-US" altLang="zh-TW" sz="9600" b="1" dirty="0"/>
              <a:t>, </a:t>
            </a:r>
            <a:r>
              <a:rPr lang="en-US" altLang="zh-TW" sz="9600" b="1" dirty="0" err="1"/>
              <a:t>Pygame</a:t>
            </a:r>
            <a:r>
              <a:rPr lang="en-US" altLang="zh-TW" sz="9600" b="1" dirty="0"/>
              <a:t> and </a:t>
            </a:r>
            <a:r>
              <a:rPr lang="en-US" altLang="zh-TW" sz="9600" b="1" dirty="0" err="1"/>
              <a:t>VPython</a:t>
            </a:r>
            <a:endParaRPr lang="zh-TW" altLang="en-US" sz="9600" dirty="0"/>
          </a:p>
        </p:txBody>
      </p:sp>
      <p:sp>
        <p:nvSpPr>
          <p:cNvPr id="53" name="副標題 2"/>
          <p:cNvSpPr>
            <a:spLocks noGrp="1"/>
          </p:cNvSpPr>
          <p:nvPr>
            <p:ph type="subTitle" idx="1"/>
          </p:nvPr>
        </p:nvSpPr>
        <p:spPr>
          <a:xfrm>
            <a:off x="3692770" y="48583418"/>
            <a:ext cx="32236629" cy="1746740"/>
          </a:xfrm>
          <a:solidFill>
            <a:srgbClr val="CCFFFF"/>
          </a:solidFill>
        </p:spPr>
        <p:txBody>
          <a:bodyPr>
            <a:normAutofit/>
          </a:bodyPr>
          <a:lstStyle/>
          <a:p>
            <a:r>
              <a:rPr lang="en-US" altLang="zh-TW" b="1" dirty="0" smtClean="0"/>
              <a:t>Renyuan Lyu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Chang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Gung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0000FF"/>
                </a:solidFill>
              </a:rPr>
              <a:t>Univ</a:t>
            </a:r>
            <a:r>
              <a:rPr lang="en-US" altLang="zh-TW" dirty="0" smtClean="0">
                <a:solidFill>
                  <a:srgbClr val="0000FF"/>
                </a:solidFill>
              </a:rPr>
              <a:t>, </a:t>
            </a:r>
            <a:r>
              <a:rPr lang="en-US" altLang="zh-TW" dirty="0" smtClean="0">
                <a:solidFill>
                  <a:srgbClr val="CC00FF"/>
                </a:solidFill>
              </a:rPr>
              <a:t>Taoyuan, TAIWAN</a:t>
            </a:r>
            <a:endParaRPr lang="zh-TW" altLang="en-US" dirty="0">
              <a:solidFill>
                <a:srgbClr val="CC00FF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12612" y="7484174"/>
            <a:ext cx="177880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Pitch 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detection in human singing </a:t>
            </a:r>
            <a:r>
              <a:rPr lang="en-US" altLang="zh-TW" sz="6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signal has </a:t>
            </a:r>
          </a:p>
          <a:p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6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popular application in a</a:t>
            </a:r>
            <a:r>
              <a:rPr lang="en-US" altLang="zh-TW" sz="6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KaraOke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6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 </a:t>
            </a:r>
          </a:p>
          <a:p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</a:t>
            </a:r>
            <a:r>
              <a:rPr lang="en-US" altLang="zh-TW" sz="6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ith scoring function.</a:t>
            </a:r>
          </a:p>
          <a:p>
            <a:r>
              <a:rPr lang="en-US" altLang="zh-TW" sz="6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6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eg</a:t>
            </a:r>
            <a:r>
              <a:rPr lang="en-US" altLang="zh-TW" sz="6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6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精密採</a:t>
            </a:r>
            <a:r>
              <a:rPr lang="zh-TW" altLang="en-US" sz="6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点 </a:t>
            </a:r>
            <a:r>
              <a:rPr lang="en-US" altLang="zh-TW" sz="6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</a:t>
            </a:r>
            <a:r>
              <a:rPr lang="ja-JP" altLang="en-US" sz="6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カ</a:t>
            </a:r>
            <a:r>
              <a:rPr lang="ja-JP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ラオケ＠</a:t>
            </a:r>
            <a:r>
              <a:rPr lang="en-US" altLang="zh-TW" sz="6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DAM</a:t>
            </a:r>
            <a:r>
              <a:rPr lang="en-US" altLang="zh-TW" sz="6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6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12" y="47349751"/>
            <a:ext cx="3710935" cy="2958855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3953560" y="47362021"/>
            <a:ext cx="8365560" cy="1139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@</a:t>
            </a:r>
            <a:r>
              <a:rPr lang="en-US" altLang="zh-TW" dirty="0" err="1" smtClean="0"/>
              <a:t>PyConJp</a:t>
            </a:r>
            <a:r>
              <a:rPr lang="en-US" altLang="zh-TW" dirty="0" smtClean="0"/>
              <a:t> 2016, Tokyo</a:t>
            </a:r>
            <a:endParaRPr lang="zh-TW" altLang="en-US" dirty="0"/>
          </a:p>
        </p:txBody>
      </p:sp>
      <p:pic>
        <p:nvPicPr>
          <p:cNvPr id="1026" name="Picture 2" descr="詳細結果表示サンプル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461" y="9969938"/>
            <a:ext cx="5443662" cy="383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投影片編號版面配置區 29"/>
          <p:cNvSpPr>
            <a:spLocks noGrp="1"/>
          </p:cNvSpPr>
          <p:nvPr>
            <p:ph type="sldNum" sz="quarter" idx="12"/>
          </p:nvPr>
        </p:nvSpPr>
        <p:spPr>
          <a:xfrm>
            <a:off x="9016434" y="20827320"/>
            <a:ext cx="4262794" cy="566793"/>
          </a:xfrm>
        </p:spPr>
        <p:txBody>
          <a:bodyPr/>
          <a:lstStyle/>
          <a:p>
            <a:fld id="{2D253A56-ED58-4F28-9480-2C5CC500285B}" type="slidenum">
              <a:rPr lang="zh-TW" altLang="en-US" sz="4400" smtClean="0"/>
              <a:t>1</a:t>
            </a:fld>
            <a:endParaRPr lang="zh-TW" altLang="en-US" sz="4400"/>
          </a:p>
        </p:txBody>
      </p:sp>
      <p:grpSp>
        <p:nvGrpSpPr>
          <p:cNvPr id="55" name="群組 54"/>
          <p:cNvGrpSpPr/>
          <p:nvPr/>
        </p:nvGrpSpPr>
        <p:grpSpPr>
          <a:xfrm>
            <a:off x="800100" y="14930575"/>
            <a:ext cx="16140168" cy="10247447"/>
            <a:chOff x="1722022" y="625631"/>
            <a:chExt cx="9301391" cy="5994648"/>
          </a:xfrm>
        </p:grpSpPr>
        <p:pic>
          <p:nvPicPr>
            <p:cNvPr id="60" name="圖片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2022" y="1299483"/>
              <a:ext cx="3302687" cy="816827"/>
            </a:xfrm>
            <a:prstGeom prst="rect">
              <a:avLst/>
            </a:prstGeom>
          </p:spPr>
        </p:pic>
        <p:sp>
          <p:nvSpPr>
            <p:cNvPr id="61" name="文字方塊 60"/>
            <p:cNvSpPr txBox="1"/>
            <p:nvPr/>
          </p:nvSpPr>
          <p:spPr>
            <a:xfrm>
              <a:off x="5075472" y="2784249"/>
              <a:ext cx="1940074" cy="4141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Pitch Detection</a:t>
              </a:r>
              <a:endParaRPr lang="zh-TW" altLang="en-US" sz="4000" dirty="0"/>
            </a:p>
          </p:txBody>
        </p:sp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9459" y="1282858"/>
              <a:ext cx="3302687" cy="816828"/>
            </a:xfrm>
            <a:prstGeom prst="rect">
              <a:avLst/>
            </a:prstGeom>
          </p:spPr>
        </p:pic>
        <p:pic>
          <p:nvPicPr>
            <p:cNvPr id="63" name="圖片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8105" y="3413647"/>
              <a:ext cx="3935308" cy="1525957"/>
            </a:xfrm>
            <a:prstGeom prst="rect">
              <a:avLst/>
            </a:prstGeom>
          </p:spPr>
        </p:pic>
        <p:sp>
          <p:nvSpPr>
            <p:cNvPr id="64" name="文字方塊 63"/>
            <p:cNvSpPr txBox="1"/>
            <p:nvPr/>
          </p:nvSpPr>
          <p:spPr>
            <a:xfrm>
              <a:off x="5368097" y="5029277"/>
              <a:ext cx="1353392" cy="4141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Evaluation</a:t>
              </a:r>
              <a:endParaRPr lang="zh-TW" altLang="en-US" sz="4000" dirty="0"/>
            </a:p>
          </p:txBody>
        </p:sp>
        <p:cxnSp>
          <p:nvCxnSpPr>
            <p:cNvPr id="65" name="肘形接點 64"/>
            <p:cNvCxnSpPr>
              <a:stCxn id="60" idx="3"/>
            </p:cNvCxnSpPr>
            <p:nvPr/>
          </p:nvCxnSpPr>
          <p:spPr>
            <a:xfrm>
              <a:off x="5024709" y="1707897"/>
              <a:ext cx="677822" cy="10929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接點 65"/>
            <p:cNvCxnSpPr/>
            <p:nvPr/>
          </p:nvCxnSpPr>
          <p:spPr>
            <a:xfrm rot="10800000" flipV="1">
              <a:off x="6524027" y="1691271"/>
              <a:ext cx="677822" cy="10929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向下箭號 66"/>
            <p:cNvSpPr/>
            <p:nvPr/>
          </p:nvSpPr>
          <p:spPr>
            <a:xfrm>
              <a:off x="5881765" y="5552497"/>
              <a:ext cx="404553" cy="6536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4174811" y="6206173"/>
              <a:ext cx="3629024" cy="414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FF0000"/>
                  </a:solidFill>
                </a:rPr>
                <a:t>A Score</a:t>
              </a:r>
              <a:r>
                <a:rPr lang="zh-TW" altLang="en-US" sz="40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TW" sz="4000" b="1" dirty="0" smtClean="0">
                  <a:solidFill>
                    <a:srgbClr val="FF0000"/>
                  </a:solidFill>
                </a:rPr>
                <a:t>for Pitch Correctness</a:t>
              </a:r>
              <a:endParaRPr lang="zh-TW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2088994" y="692495"/>
              <a:ext cx="2133442" cy="414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Teacher’s singing</a:t>
              </a:r>
              <a:endParaRPr lang="zh-TW" altLang="en-US" sz="4000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8234865" y="625631"/>
              <a:ext cx="2137470" cy="414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Student’s singing</a:t>
              </a:r>
              <a:endParaRPr lang="zh-TW" altLang="en-US" sz="4000" dirty="0"/>
            </a:p>
          </p:txBody>
        </p:sp>
        <p:cxnSp>
          <p:nvCxnSpPr>
            <p:cNvPr id="71" name="直線單箭頭接點 70"/>
            <p:cNvCxnSpPr>
              <a:stCxn id="61" idx="2"/>
              <a:endCxn id="64" idx="0"/>
            </p:cNvCxnSpPr>
            <p:nvPr/>
          </p:nvCxnSpPr>
          <p:spPr>
            <a:xfrm flipH="1">
              <a:off x="6044793" y="3198355"/>
              <a:ext cx="716" cy="183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圖片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08" y="19566140"/>
            <a:ext cx="6828713" cy="2608520"/>
          </a:xfrm>
          <a:prstGeom prst="rect">
            <a:avLst/>
          </a:prstGeom>
        </p:spPr>
      </p:pic>
      <p:sp>
        <p:nvSpPr>
          <p:cNvPr id="73" name="文字方塊 72"/>
          <p:cNvSpPr txBox="1"/>
          <p:nvPr/>
        </p:nvSpPr>
        <p:spPr>
          <a:xfrm>
            <a:off x="18000663" y="31951609"/>
            <a:ext cx="7215886" cy="1557991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altLang="zh-TW" sz="9524" dirty="0" smtClean="0"/>
              <a:t>06.  Prototype</a:t>
            </a:r>
            <a:endParaRPr lang="zh-TW" altLang="en-US" sz="9524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90165" y="26100419"/>
            <a:ext cx="15394407" cy="1569660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altLang="zh-TW" sz="9524" dirty="0" smtClean="0"/>
              <a:t>02. </a:t>
            </a:r>
            <a:r>
              <a:rPr lang="zh-TW" altLang="en-US" sz="9600" dirty="0"/>
              <a:t>F</a:t>
            </a:r>
            <a:r>
              <a:rPr lang="en-US" altLang="zh-TW" sz="9600" dirty="0" err="1"/>
              <a:t>undamental</a:t>
            </a:r>
            <a:r>
              <a:rPr lang="en-US" altLang="zh-TW" sz="9600" dirty="0"/>
              <a:t> music theory</a:t>
            </a:r>
            <a:endParaRPr lang="zh-TW" altLang="en-US" sz="9524" dirty="0"/>
          </a:p>
        </p:txBody>
      </p:sp>
      <p:sp>
        <p:nvSpPr>
          <p:cNvPr id="76" name="文字版面配置區 3"/>
          <p:cNvSpPr txBox="1">
            <a:spLocks/>
          </p:cNvSpPr>
          <p:nvPr/>
        </p:nvSpPr>
        <p:spPr>
          <a:xfrm>
            <a:off x="301712" y="27990749"/>
            <a:ext cx="15667005" cy="4210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899998" indent="-899998" algn="l" defTabSz="3599993" rtl="0" eaLnBrk="1" latinLnBrk="0" hangingPunct="1">
              <a:lnSpc>
                <a:spcPct val="90000"/>
              </a:lnSpc>
              <a:spcBef>
                <a:spcPts val="3937"/>
              </a:spcBef>
              <a:buFont typeface="Arial" panose="020B0604020202020204" pitchFamily="34" charset="0"/>
              <a:buChar char="•"/>
              <a:defRPr sz="11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9995" indent="-899998" algn="l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Char char="•"/>
              <a:defRPr sz="9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9991" indent="-899998" algn="l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Char char="•"/>
              <a:defRPr sz="7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99987" indent="-899998" algn="l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Char char="•"/>
              <a:defRPr sz="70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99984" indent="-899998" algn="l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Char char="•"/>
              <a:defRPr sz="70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99980" indent="-899998" algn="l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Char char="•"/>
              <a:defRPr sz="70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99977" indent="-899998" algn="l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Char char="•"/>
              <a:defRPr sz="70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99973" indent="-899998" algn="l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Char char="•"/>
              <a:defRPr sz="70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99969" indent="-899998" algn="l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Char char="•"/>
              <a:defRPr sz="70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 smtClean="0"/>
              <a:t>A frequency of 440 Hz was recommended as the standard pitch for Concert A tone. [https://en.wikipedia.org/wiki/Music_theory]</a:t>
            </a:r>
          </a:p>
          <a:p>
            <a:r>
              <a:rPr lang="en-US" altLang="zh-TW" sz="4800" dirty="0" smtClean="0"/>
              <a:t>the frequency </a:t>
            </a:r>
            <a:r>
              <a:rPr lang="en-US" altLang="zh-TW" sz="4800" i="1" dirty="0" smtClean="0"/>
              <a:t>f</a:t>
            </a:r>
            <a:r>
              <a:rPr lang="en-US" altLang="zh-TW" sz="4800" dirty="0" smtClean="0"/>
              <a:t> of the </a:t>
            </a:r>
            <a:r>
              <a:rPr lang="en-US" altLang="zh-TW" sz="4800" i="1" dirty="0" smtClean="0"/>
              <a:t>n</a:t>
            </a:r>
            <a:r>
              <a:rPr lang="en-US" altLang="zh-TW" sz="4800" baseline="30000" dirty="0" smtClean="0"/>
              <a:t>th</a:t>
            </a:r>
            <a:r>
              <a:rPr lang="en-US" altLang="zh-TW" sz="4800" dirty="0" smtClean="0"/>
              <a:t> key, where A440 is the 49th key (the yellow key) on the idealized piano</a:t>
            </a:r>
            <a:endParaRPr lang="zh-TW" altLang="en-US" sz="4800" dirty="0"/>
          </a:p>
        </p:txBody>
      </p:sp>
      <p:pic>
        <p:nvPicPr>
          <p:cNvPr id="77" name="圖片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672" y="31958834"/>
            <a:ext cx="7487392" cy="1871848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6885" y="33803376"/>
            <a:ext cx="15278653" cy="2779704"/>
          </a:xfrm>
          <a:prstGeom prst="rect">
            <a:avLst/>
          </a:prstGeom>
        </p:spPr>
      </p:pic>
      <p:sp>
        <p:nvSpPr>
          <p:cNvPr id="79" name="文字方塊 78"/>
          <p:cNvSpPr txBox="1"/>
          <p:nvPr/>
        </p:nvSpPr>
        <p:spPr>
          <a:xfrm>
            <a:off x="18000663" y="4734468"/>
            <a:ext cx="17710554" cy="1569660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altLang="zh-TW" sz="9524" dirty="0" smtClean="0"/>
              <a:t>04. </a:t>
            </a:r>
            <a:r>
              <a:rPr lang="zh-TW" altLang="en-US" sz="9600" dirty="0"/>
              <a:t>T</a:t>
            </a:r>
            <a:r>
              <a:rPr lang="en-US" altLang="zh-TW" sz="9600" dirty="0"/>
              <a:t>he Evaluation/Scoring method</a:t>
            </a:r>
            <a:endParaRPr lang="zh-TW" altLang="en-US" sz="9524" dirty="0"/>
          </a:p>
        </p:txBody>
      </p:sp>
      <p:sp>
        <p:nvSpPr>
          <p:cNvPr id="80" name="文字版面配置區 2"/>
          <p:cNvSpPr txBox="1">
            <a:spLocks/>
          </p:cNvSpPr>
          <p:nvPr/>
        </p:nvSpPr>
        <p:spPr>
          <a:xfrm>
            <a:off x="18145317" y="6373298"/>
            <a:ext cx="17565900" cy="2999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899998" indent="-899998" algn="l" defTabSz="3599993" rtl="0" eaLnBrk="1" latinLnBrk="0" hangingPunct="1">
              <a:lnSpc>
                <a:spcPct val="90000"/>
              </a:lnSpc>
              <a:spcBef>
                <a:spcPts val="3937"/>
              </a:spcBef>
              <a:buFont typeface="Arial" panose="020B0604020202020204" pitchFamily="34" charset="0"/>
              <a:buChar char="•"/>
              <a:defRPr sz="11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9995" indent="-899998" algn="l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Char char="•"/>
              <a:defRPr sz="9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9991" indent="-899998" algn="l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Char char="•"/>
              <a:defRPr sz="7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99987" indent="-899998" algn="l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Char char="•"/>
              <a:defRPr sz="70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99984" indent="-899998" algn="l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Char char="•"/>
              <a:defRPr sz="70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99980" indent="-899998" algn="l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Char char="•"/>
              <a:defRPr sz="70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99977" indent="-899998" algn="l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Char char="•"/>
              <a:defRPr sz="70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99973" indent="-899998" algn="l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Char char="•"/>
              <a:defRPr sz="70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99969" indent="-899998" algn="l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Char char="•"/>
              <a:defRPr sz="70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6000" dirty="0" smtClean="0"/>
              <a:t>Sequence comparison based on dynamic programming</a:t>
            </a:r>
          </a:p>
          <a:p>
            <a:r>
              <a:rPr lang="en-US" altLang="zh-TW" sz="6000" dirty="0" smtClean="0"/>
              <a:t>Deal with the insertion, and deletion types of error</a:t>
            </a:r>
          </a:p>
        </p:txBody>
      </p:sp>
      <p:sp>
        <p:nvSpPr>
          <p:cNvPr id="81" name="矩形 80"/>
          <p:cNvSpPr/>
          <p:nvPr/>
        </p:nvSpPr>
        <p:spPr>
          <a:xfrm>
            <a:off x="18058108" y="9670370"/>
            <a:ext cx="9260855" cy="7478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4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4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difflib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US" altLang="zh-TW" sz="40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4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4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difflib</a:t>
            </a:r>
            <a:r>
              <a:rPr lang="en-US" altLang="zh-TW" sz="40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TW" sz="4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SequenceMatcher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sz="40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69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40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40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71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40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72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sz="40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69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40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40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40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71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40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72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4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</a:t>
            </a:r>
            <a:r>
              <a:rPr lang="en-US" altLang="zh-TW" sz="40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TW" sz="4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set_seqs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4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altLang="zh-TW" sz="40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4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US" altLang="zh-TW" sz="40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4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</a:t>
            </a:r>
            <a:r>
              <a:rPr lang="en-US" altLang="zh-TW" sz="40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TW" sz="4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ratio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4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mb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4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</a:t>
            </a:r>
            <a:r>
              <a:rPr lang="en-US" altLang="zh-TW" sz="40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TW" sz="4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get_matching_blocks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4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</a:t>
            </a:r>
            <a:r>
              <a:rPr lang="en-US" altLang="zh-TW" sz="40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TW" sz="4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get_opcodes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US" altLang="zh-TW" sz="40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40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mb</a:t>
            </a:r>
            <a:r>
              <a:rPr lang="en-US" altLang="zh-TW" sz="4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op</a:t>
            </a:r>
            <a:endParaRPr lang="en-US" altLang="zh-TW" sz="4000" dirty="0">
              <a:effectLst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6998825" y="10890258"/>
            <a:ext cx="8998142" cy="62478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4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r == 0.89, </a:t>
            </a:r>
          </a:p>
          <a:p>
            <a:r>
              <a:rPr lang="en-US" altLang="zh-TW" sz="4000" dirty="0" err="1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mb</a:t>
            </a:r>
            <a:r>
              <a:rPr lang="en-US" altLang="zh-TW" sz="4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== [ </a:t>
            </a:r>
          </a:p>
          <a:p>
            <a:pPr lvl="1"/>
            <a:r>
              <a:rPr lang="en-US" altLang="zh-TW" sz="4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Match(a=0, b=0, size=2), </a:t>
            </a:r>
          </a:p>
          <a:p>
            <a:pPr lvl="1"/>
            <a:r>
              <a:rPr lang="en-US" altLang="zh-TW" sz="4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Match(a=2, b=3, size=2), </a:t>
            </a:r>
          </a:p>
          <a:p>
            <a:pPr lvl="1"/>
            <a:r>
              <a:rPr lang="en-US" altLang="zh-TW" sz="4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Match(a=4, b=5, size=0)], </a:t>
            </a:r>
            <a:endParaRPr lang="en-US" altLang="zh-TW" sz="4000" dirty="0">
              <a:solidFill>
                <a:srgbClr val="FF8000"/>
              </a:solidFill>
              <a:latin typeface="Courier New" panose="02070309020205020404" pitchFamily="49" charset="0"/>
            </a:endParaRPr>
          </a:p>
          <a:p>
            <a:r>
              <a:rPr lang="en-US" altLang="zh-TW" sz="4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op=[</a:t>
            </a:r>
          </a:p>
          <a:p>
            <a:pPr lvl="1"/>
            <a:r>
              <a:rPr lang="en-US" altLang="zh-TW" sz="4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('equal', 0, 2, 0, 2), </a:t>
            </a:r>
          </a:p>
          <a:p>
            <a:pPr lvl="1"/>
            <a:r>
              <a:rPr lang="en-US" altLang="zh-TW" sz="4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('insert', 2, 2, 2, 3), </a:t>
            </a:r>
          </a:p>
          <a:p>
            <a:pPr lvl="1"/>
            <a:r>
              <a:rPr lang="en-US" altLang="zh-TW" sz="4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('equal', 2, 4, 3, 5)])</a:t>
            </a:r>
            <a:endParaRPr lang="en-US" altLang="zh-TW" sz="4000" dirty="0">
              <a:effectLst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18145317" y="17985447"/>
            <a:ext cx="8517075" cy="1569660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altLang="zh-TW" sz="9524" dirty="0" smtClean="0"/>
              <a:t>05. </a:t>
            </a:r>
            <a:r>
              <a:rPr lang="zh-TW" altLang="en-US" sz="9600" dirty="0"/>
              <a:t>T</a:t>
            </a:r>
            <a:r>
              <a:rPr lang="en-US" altLang="zh-TW" sz="9600" dirty="0"/>
              <a:t>he Modules</a:t>
            </a:r>
            <a:endParaRPr lang="zh-TW" altLang="en-US" sz="9524" dirty="0"/>
          </a:p>
        </p:txBody>
      </p:sp>
      <p:grpSp>
        <p:nvGrpSpPr>
          <p:cNvPr id="84" name="群組 83"/>
          <p:cNvGrpSpPr/>
          <p:nvPr/>
        </p:nvGrpSpPr>
        <p:grpSpPr>
          <a:xfrm>
            <a:off x="18349377" y="20947025"/>
            <a:ext cx="16987005" cy="10322099"/>
            <a:chOff x="3086541" y="1021386"/>
            <a:chExt cx="6399232" cy="4160589"/>
          </a:xfrm>
        </p:grpSpPr>
        <p:sp>
          <p:nvSpPr>
            <p:cNvPr id="85" name="文字方塊 84"/>
            <p:cNvSpPr txBox="1"/>
            <p:nvPr/>
          </p:nvSpPr>
          <p:spPr>
            <a:xfrm>
              <a:off x="5330553" y="4772586"/>
              <a:ext cx="1568016" cy="4093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6000" dirty="0" smtClean="0"/>
                <a:t>Mic, </a:t>
              </a:r>
              <a:r>
                <a:rPr lang="en-US" altLang="zh-TW" sz="6000" dirty="0" err="1"/>
                <a:t>W</a:t>
              </a:r>
              <a:r>
                <a:rPr lang="en-US" altLang="zh-TW" sz="6000" dirty="0" err="1" smtClean="0"/>
                <a:t>avFile</a:t>
              </a:r>
              <a:endParaRPr lang="zh-TW" altLang="en-US" sz="6000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4643674" y="3800478"/>
              <a:ext cx="654211" cy="4093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6000" dirty="0" smtClean="0"/>
                <a:t>Pitch</a:t>
              </a:r>
              <a:endParaRPr lang="zh-TW" altLang="en-US" sz="6000" dirty="0" smtClean="0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778662" y="3800478"/>
              <a:ext cx="1569852" cy="4093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6000" dirty="0" smtClean="0"/>
                <a:t>Spectrogram</a:t>
              </a:r>
              <a:endParaRPr lang="zh-TW" altLang="en-US" sz="6000" dirty="0" smtClean="0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5835743" y="3800478"/>
              <a:ext cx="528509" cy="4093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6000" dirty="0" smtClean="0"/>
                <a:t>ASR</a:t>
              </a:r>
              <a:endParaRPr lang="zh-TW" altLang="en-US" sz="6000" dirty="0" smtClean="0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5337729" y="1021386"/>
              <a:ext cx="1516541" cy="7815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6000" dirty="0" smtClean="0"/>
                <a:t>Karaoke</a:t>
              </a:r>
            </a:p>
            <a:p>
              <a:pPr algn="ctr"/>
              <a:r>
                <a:rPr lang="en-US" altLang="zh-TW" sz="6000" dirty="0" err="1" smtClean="0"/>
                <a:t>PitchScoring</a:t>
              </a:r>
              <a:endParaRPr lang="zh-TW" altLang="en-US" sz="6000" dirty="0" smtClean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3086541" y="3800474"/>
              <a:ext cx="1199122" cy="4093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6000" dirty="0" err="1" smtClean="0"/>
                <a:t>FFTConve</a:t>
              </a:r>
              <a:endParaRPr lang="zh-TW" altLang="en-US" sz="6000" dirty="0" smtClean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8832733" y="3795473"/>
              <a:ext cx="477784" cy="4093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6000" dirty="0" smtClean="0"/>
                <a:t>FFT</a:t>
              </a:r>
              <a:endParaRPr lang="zh-TW" altLang="en-US" sz="6000" dirty="0" smtClean="0"/>
            </a:p>
          </p:txBody>
        </p:sp>
        <p:cxnSp>
          <p:nvCxnSpPr>
            <p:cNvPr id="92" name="直線單箭頭接點 91"/>
            <p:cNvCxnSpPr>
              <a:stCxn id="90" idx="3"/>
              <a:endCxn id="86" idx="1"/>
            </p:cNvCxnSpPr>
            <p:nvPr/>
          </p:nvCxnSpPr>
          <p:spPr>
            <a:xfrm>
              <a:off x="4285663" y="4005168"/>
              <a:ext cx="358011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>
              <a:stCxn id="86" idx="3"/>
              <a:endCxn id="88" idx="1"/>
            </p:cNvCxnSpPr>
            <p:nvPr/>
          </p:nvCxnSpPr>
          <p:spPr>
            <a:xfrm>
              <a:off x="5297885" y="4005172"/>
              <a:ext cx="537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85" idx="0"/>
              <a:endCxn id="88" idx="2"/>
            </p:cNvCxnSpPr>
            <p:nvPr/>
          </p:nvCxnSpPr>
          <p:spPr>
            <a:xfrm flipH="1" flipV="1">
              <a:off x="6099997" y="4209867"/>
              <a:ext cx="14564" cy="562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>
              <a:stCxn id="91" idx="1"/>
              <a:endCxn id="87" idx="3"/>
            </p:cNvCxnSpPr>
            <p:nvPr/>
          </p:nvCxnSpPr>
          <p:spPr>
            <a:xfrm flipH="1">
              <a:off x="8348514" y="4000167"/>
              <a:ext cx="484219" cy="5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87" idx="1"/>
              <a:endCxn id="88" idx="3"/>
            </p:cNvCxnSpPr>
            <p:nvPr/>
          </p:nvCxnSpPr>
          <p:spPr>
            <a:xfrm flipH="1">
              <a:off x="6364252" y="4005172"/>
              <a:ext cx="414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字方塊 96"/>
            <p:cNvSpPr txBox="1"/>
            <p:nvPr/>
          </p:nvSpPr>
          <p:spPr>
            <a:xfrm>
              <a:off x="5661496" y="2403515"/>
              <a:ext cx="897717" cy="4093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6000" dirty="0" err="1"/>
                <a:t>T</a:t>
              </a:r>
              <a:r>
                <a:rPr lang="en-US" altLang="zh-TW" sz="6000" dirty="0" err="1" smtClean="0"/>
                <a:t>kinter</a:t>
              </a:r>
              <a:endParaRPr lang="zh-TW" altLang="en-US" sz="6000" dirty="0" smtClean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403557" y="2405904"/>
              <a:ext cx="1064314" cy="4093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6000" dirty="0" err="1" smtClean="0"/>
                <a:t>Vpython</a:t>
              </a:r>
              <a:endParaRPr lang="zh-TW" altLang="en-US" sz="6000" dirty="0" smtClean="0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7049292" y="2400890"/>
              <a:ext cx="993974" cy="4093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6000" dirty="0" err="1"/>
                <a:t>P</a:t>
              </a:r>
              <a:r>
                <a:rPr lang="en-US" altLang="zh-TW" sz="6000" dirty="0" err="1" smtClean="0"/>
                <a:t>ygame</a:t>
              </a:r>
              <a:endParaRPr lang="zh-TW" altLang="en-US" sz="6000" dirty="0" smtClean="0"/>
            </a:p>
          </p:txBody>
        </p:sp>
        <p:cxnSp>
          <p:nvCxnSpPr>
            <p:cNvPr id="100" name="直線單箭頭接點 99"/>
            <p:cNvCxnSpPr>
              <a:stCxn id="88" idx="0"/>
              <a:endCxn id="97" idx="2"/>
            </p:cNvCxnSpPr>
            <p:nvPr/>
          </p:nvCxnSpPr>
          <p:spPr>
            <a:xfrm flipV="1">
              <a:off x="6099997" y="2812904"/>
              <a:ext cx="10357" cy="987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7" idx="0"/>
              <a:endCxn id="99" idx="2"/>
            </p:cNvCxnSpPr>
            <p:nvPr/>
          </p:nvCxnSpPr>
          <p:spPr>
            <a:xfrm flipH="1" flipV="1">
              <a:off x="7546279" y="2810279"/>
              <a:ext cx="17309" cy="990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98" idx="0"/>
              <a:endCxn id="89" idx="2"/>
            </p:cNvCxnSpPr>
            <p:nvPr/>
          </p:nvCxnSpPr>
          <p:spPr>
            <a:xfrm flipV="1">
              <a:off x="4935714" y="1802947"/>
              <a:ext cx="1160285" cy="602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>
              <a:stCxn id="97" idx="0"/>
              <a:endCxn id="89" idx="2"/>
            </p:cNvCxnSpPr>
            <p:nvPr/>
          </p:nvCxnSpPr>
          <p:spPr>
            <a:xfrm flipH="1" flipV="1">
              <a:off x="6095999" y="1802947"/>
              <a:ext cx="14355" cy="600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>
              <a:stCxn id="99" idx="0"/>
              <a:endCxn id="89" idx="2"/>
            </p:cNvCxnSpPr>
            <p:nvPr/>
          </p:nvCxnSpPr>
          <p:spPr>
            <a:xfrm flipH="1" flipV="1">
              <a:off x="6095999" y="1802947"/>
              <a:ext cx="1450279" cy="597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86" idx="0"/>
              <a:endCxn id="98" idx="2"/>
            </p:cNvCxnSpPr>
            <p:nvPr/>
          </p:nvCxnSpPr>
          <p:spPr>
            <a:xfrm flipH="1" flipV="1">
              <a:off x="4935714" y="2815293"/>
              <a:ext cx="35066" cy="985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/>
            <p:cNvSpPr txBox="1"/>
            <p:nvPr/>
          </p:nvSpPr>
          <p:spPr>
            <a:xfrm>
              <a:off x="8279308" y="3059668"/>
              <a:ext cx="1206465" cy="4093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6000" dirty="0" smtClean="0"/>
                <a:t>threading</a:t>
              </a:r>
              <a:endParaRPr lang="zh-TW" altLang="en-US" sz="6000" dirty="0" smtClean="0"/>
            </a:p>
          </p:txBody>
        </p:sp>
        <p:cxnSp>
          <p:nvCxnSpPr>
            <p:cNvPr id="107" name="肘形接點 106"/>
            <p:cNvCxnSpPr/>
            <p:nvPr/>
          </p:nvCxnSpPr>
          <p:spPr>
            <a:xfrm rot="10800000">
              <a:off x="8021737" y="2605585"/>
              <a:ext cx="279100" cy="658778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肘形接點 107"/>
            <p:cNvCxnSpPr>
              <a:stCxn id="106" idx="1"/>
              <a:endCxn id="97" idx="3"/>
            </p:cNvCxnSpPr>
            <p:nvPr/>
          </p:nvCxnSpPr>
          <p:spPr>
            <a:xfrm rot="10800000">
              <a:off x="6559213" y="2608210"/>
              <a:ext cx="1720095" cy="656153"/>
            </a:xfrm>
            <a:prstGeom prst="bentConnector3">
              <a:avLst>
                <a:gd name="adj1" fmla="val 888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肘形接點 108"/>
            <p:cNvCxnSpPr>
              <a:stCxn id="106" idx="1"/>
              <a:endCxn id="98" idx="3"/>
            </p:cNvCxnSpPr>
            <p:nvPr/>
          </p:nvCxnSpPr>
          <p:spPr>
            <a:xfrm rot="10800000">
              <a:off x="5467871" y="2610598"/>
              <a:ext cx="2811437" cy="653764"/>
            </a:xfrm>
            <a:prstGeom prst="bentConnector3">
              <a:avLst>
                <a:gd name="adj1" fmla="val 9518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字方塊 109"/>
            <p:cNvSpPr txBox="1"/>
            <p:nvPr/>
          </p:nvSpPr>
          <p:spPr>
            <a:xfrm>
              <a:off x="7540438" y="1202072"/>
              <a:ext cx="746701" cy="4093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6000" dirty="0" err="1" smtClean="0"/>
                <a:t>difflib</a:t>
              </a:r>
              <a:endParaRPr lang="zh-TW" altLang="en-US" sz="6000" dirty="0" smtClean="0"/>
            </a:p>
          </p:txBody>
        </p:sp>
        <p:cxnSp>
          <p:nvCxnSpPr>
            <p:cNvPr id="111" name="直線單箭頭接點 110"/>
            <p:cNvCxnSpPr>
              <a:stCxn id="110" idx="1"/>
              <a:endCxn id="89" idx="3"/>
            </p:cNvCxnSpPr>
            <p:nvPr/>
          </p:nvCxnSpPr>
          <p:spPr>
            <a:xfrm flipH="1">
              <a:off x="6854270" y="1406766"/>
              <a:ext cx="686168" cy="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字方塊 111"/>
          <p:cNvSpPr txBox="1"/>
          <p:nvPr/>
        </p:nvSpPr>
        <p:spPr>
          <a:xfrm>
            <a:off x="199889" y="37118619"/>
            <a:ext cx="17800774" cy="156966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TW" sz="9524" dirty="0" smtClean="0"/>
              <a:t>03. </a:t>
            </a:r>
            <a:r>
              <a:rPr lang="en-US" altLang="zh-TW" sz="9600" dirty="0"/>
              <a:t>Kernel code for Pitch Detection </a:t>
            </a:r>
            <a:r>
              <a:rPr lang="en-US" altLang="zh-TW" sz="9524" dirty="0" smtClean="0"/>
              <a:t> </a:t>
            </a:r>
            <a:endParaRPr lang="zh-TW" altLang="en-US" sz="9524" dirty="0"/>
          </a:p>
        </p:txBody>
      </p:sp>
      <p:sp>
        <p:nvSpPr>
          <p:cNvPr id="113" name="矩形 112"/>
          <p:cNvSpPr/>
          <p:nvPr/>
        </p:nvSpPr>
        <p:spPr>
          <a:xfrm>
            <a:off x="1436885" y="38979518"/>
            <a:ext cx="4016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8"/>
              </a:rPr>
              <a:t>https://gist.github.com/endolith/255291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" name="矩形 1"/>
          <p:cNvSpPr/>
          <p:nvPr/>
        </p:nvSpPr>
        <p:spPr>
          <a:xfrm>
            <a:off x="400982" y="40942144"/>
            <a:ext cx="16638556" cy="427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TW" dirty="0"/>
              <a:t>It estimated fundamental frequency using autocorrelation method in </a:t>
            </a:r>
            <a:r>
              <a:rPr lang="en-US" altLang="zh-TW" sz="6000" dirty="0"/>
              <a:t>spectrum</a:t>
            </a:r>
            <a:r>
              <a:rPr lang="en-US" altLang="zh-TW" dirty="0"/>
              <a:t> domain</a:t>
            </a:r>
            <a:r>
              <a:rPr lang="en-US" altLang="zh-TW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zh-TW" dirty="0" smtClean="0"/>
              <a:t>Although </a:t>
            </a:r>
            <a:r>
              <a:rPr lang="en-US" altLang="zh-TW" dirty="0"/>
              <a:t>there were some bugs in this gist, it helped me to have a good start points.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38750" y="35359509"/>
            <a:ext cx="16232408" cy="1220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0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</TotalTime>
  <Words>271</Words>
  <Application>Microsoft Office PowerPoint</Application>
  <PresentationFormat>自訂</PresentationFormat>
  <Paragraphs>61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Courier New</vt:lpstr>
      <vt:lpstr>Times New Roman</vt:lpstr>
      <vt:lpstr>Office 佈景主題</vt:lpstr>
      <vt:lpstr>Pitch Detection  in Singing Evaluation (Scoring, 採点) in Karaoke  using Pyaudio, Pygame and VPython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Renyuan Lyu</dc:creator>
  <cp:lastModifiedBy>Renyuan Lyu</cp:lastModifiedBy>
  <cp:revision>37</cp:revision>
  <cp:lastPrinted>2016-08-24T13:21:21Z</cp:lastPrinted>
  <dcterms:created xsi:type="dcterms:W3CDTF">2016-08-23T15:01:02Z</dcterms:created>
  <dcterms:modified xsi:type="dcterms:W3CDTF">2016-08-29T13:24:40Z</dcterms:modified>
</cp:coreProperties>
</file>