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7" r:id="rId4"/>
    <p:sldId id="269" r:id="rId5"/>
    <p:sldId id="270" r:id="rId6"/>
    <p:sldId id="258" r:id="rId7"/>
    <p:sldId id="272" r:id="rId8"/>
    <p:sldId id="271" r:id="rId9"/>
    <p:sldId id="259" r:id="rId10"/>
    <p:sldId id="262" r:id="rId11"/>
    <p:sldId id="260" r:id="rId12"/>
    <p:sldId id="261" r:id="rId13"/>
    <p:sldId id="274" r:id="rId14"/>
    <p:sldId id="263" r:id="rId15"/>
    <p:sldId id="266" r:id="rId16"/>
    <p:sldId id="268" r:id="rId17"/>
    <p:sldId id="273" r:id="rId18"/>
    <p:sldId id="265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7A01-6DD0-4080-93A7-08C611035F46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5F61-F6B9-4DAA-8FC7-C93E86995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06407-CB55-0830-3990-621CD19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8843A2-AC83-055C-FF18-31BF8F65B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B6258-EB34-E031-AD55-DDA23EF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2175-2544-4C2A-B748-E3612CE239C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3341F-1583-0171-2D71-6657E0F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84B9-A9EC-BBA8-CE72-B775A0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74258-60E6-97CF-150A-AFCD652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49A72-A4C4-BBCB-5059-40F22411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F6F9-70EA-A98E-7E65-1840CFE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215-51F6-4AC5-8EC4-3EF34164BA2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F268C-BCC0-C6F4-97CB-7E307DA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127C3-2E62-8F3D-D064-455D219C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5B9091-2653-2B00-35DF-DBE9CBED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E5645-2D1A-A6D0-10A9-102B9B37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FD8FB-40B4-BDD3-643E-3F5B39A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5D27-4B4E-46D3-A5FB-7F6CAD63BD57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2EEFB-2399-73E9-2CA0-130A0800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32EEF-2B82-35E2-BDAF-A9523C6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F83F0-AEC7-FBBE-9337-01120006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6A946-8C4E-390F-FA31-2080AE0C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FF858-BABD-0F9E-579D-19BB0EE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23EE-094D-45C1-A37D-8E4293080A93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2E57F-BEB1-EB52-89B5-5883D0D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E92E-6531-3128-3826-4E75EDD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332D3-268B-E52A-C1F1-8B402960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28C3A-3F6C-6844-C6D4-84B08C9E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401A6-3583-FCB1-82FB-E0DBAE5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CC40-E116-4DCB-B09F-4C694B4F9D29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2E133-7E3A-128F-25D3-3BABDEC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6B2A9-6FB9-C9BF-82DE-29E0475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8F3B-FDDA-2DE8-9F31-C90D34A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D39A0-F7AE-C09A-DC2B-B5C4AA83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A2A5AB-949D-4752-0B3C-FE7B28D3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A02C4-78B7-B7E6-999D-0123EC8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510F-BDDE-41A1-B159-BB6F78A8C72D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6336E1-F37F-E119-485D-F7C3CB6F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17235-8EEE-9D47-6E15-717B77B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8DFF-FB04-49E6-24D3-43094D3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26F9D-E647-9C62-9F1A-783C3544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3B2643-D39D-A9F2-8EE0-50B7C019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B01507-CBA3-520E-50D3-5F652E29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3EEE5B-8111-EC11-9159-92F4712A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DF93-AF36-C432-57D3-158A88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E2A-9F87-46C3-9583-6A71D454089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BF4951-A096-4832-0989-109B6F6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96976-E14C-3955-4504-08DCE61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A960D-A723-11DD-3D3B-9EE7E07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438AD-135E-B2FE-DFAC-F9A03B0F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9591-E634-4DD0-8C5A-538ED63B1C4B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CC4425-ED67-F899-3171-2436A50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FB2B70-D0FD-C150-5302-D08A866D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CD0571-897F-3207-38EB-A28694BA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A1A9-7933-43F5-A8F4-D0506307256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C063B-E3B6-0551-DA76-2729A2A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BBD59-D008-2762-8CF7-C4BA4F6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44D3-0674-D57C-62AF-A4E8DFE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2A3A5-ACA8-844F-F38B-30838114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EA666-FE70-03A5-1405-38DF817A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934C2-7299-7EE1-2A2F-E396D4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2BE-A6AA-44EF-97AE-283ADE209AF8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DBC97-5CF8-C6A0-3042-D4E26847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07A1E-6A09-421F-96CD-4E0E6242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CD7E8-8CD6-744C-B711-1BA5113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E7A1D6-9520-B59A-F64D-E9937EA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B86F45-B1FC-0937-DC03-B5D11E71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8EC1E-A338-1A31-F318-01127F3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889-DEED-4C69-91FC-1A9FF828113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37A1F-F58B-4419-F978-23A38233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5A36A-2A10-0AB7-CA8F-6B5606DE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F0ED0E-633C-F496-C91E-E645EA1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D141F-71C3-37C7-AD80-8BF7234B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F4CBF-9F89-5954-8AFC-9735DF97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F550-157A-40F4-B144-DB53C2821D8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3A35-5A36-FFED-0326-FBA1E707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A9E92-4407-76DB-FD1E-866AA5D8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ryLecture20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lish_phonology" TargetMode="External"/><Relationship Id="rId2" Type="http://schemas.openxmlformats.org/officeDocument/2006/relationships/hyperlink" Target="https://zh.wikipedia.org/zh-tw/KK%E9%9F%B3%E6%A8%9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9%B3%E6%96%87%E5%BC%8F%E7%BD%97%E9%A9%AC%E5%AD%97" TargetMode="External"/><Relationship Id="rId2" Type="http://schemas.openxmlformats.org/officeDocument/2006/relationships/hyperlink" Target="https://zh.wikipedia.org/wiki/%E6%97%A5%E8%AF%AD%E7%BD%97%E9%A9%AC%E5%AD%9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hyperlink" Target="https://zh.wikipedia.org/zh-tw/%E6%A2%B5%E8%AF%A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pload.wikimedia.org/wikipedia/commons/9/95/%D0%9E%D0%BC_%D0%BC%D0%B0%D0%BD%D0%B8_%D0%BF%D0%B0%D0%B4%D0%BC%D0%B5_%D1%85%D1%83%D2%A3.jp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m4hTcRhoqI" TargetMode="External"/><Relationship Id="rId2" Type="http://schemas.openxmlformats.org/officeDocument/2006/relationships/hyperlink" Target="https://youtu.be/FZ0w4B80uZA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311957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5%A1%9E%E9%9F%B3" TargetMode="External"/><Relationship Id="rId18" Type="http://schemas.openxmlformats.org/officeDocument/2006/relationships/hyperlink" Target="https://zh.wikipedia.org/wiki/%E6%BF%81%E9%BD%92%E9%BD%A6%E5%A1%9E%E9%9F%B3" TargetMode="External"/><Relationship Id="rId26" Type="http://schemas.openxmlformats.org/officeDocument/2006/relationships/hyperlink" Target="https://upload.wikimedia.org/wikipedia/commons/f/f7/Taiwanese-The_Consonant_ch.ogg" TargetMode="External"/><Relationship Id="rId39" Type="http://schemas.openxmlformats.org/officeDocument/2006/relationships/image" Target="../media/image6.png"/><Relationship Id="rId21" Type="http://schemas.openxmlformats.org/officeDocument/2006/relationships/hyperlink" Target="https://zh.wikipedia.org/wiki/%E8%81%B2%E9%96%80%E5%A1%9E%E9%9F%B3" TargetMode="External"/><Relationship Id="rId34" Type="http://schemas.openxmlformats.org/officeDocument/2006/relationships/hyperlink" Target="https://zh.wikipedia.org/wiki/%E9%82%8A%E9%9F%B3" TargetMode="External"/><Relationship Id="rId7" Type="http://schemas.openxmlformats.org/officeDocument/2006/relationships/hyperlink" Target="https://zh.wikipedia.org/wiki/%E8%81%B2%E9%96%80%E9%9F%B3" TargetMode="External"/><Relationship Id="rId12" Type="http://schemas.openxmlformats.org/officeDocument/2006/relationships/hyperlink" Target="https://zh.wikipedia.org/wiki/%E8%BB%9F%E9%A1%8E%E9%BC%BB%E9%9F%B3" TargetMode="External"/><Relationship Id="rId17" Type="http://schemas.openxmlformats.org/officeDocument/2006/relationships/hyperlink" Target="https://zh.wikipedia.org/wiki/%E6%B8%85%E9%BD%92%E9%BD%A6%E5%A1%9E%E9%9F%B3" TargetMode="External"/><Relationship Id="rId25" Type="http://schemas.openxmlformats.org/officeDocument/2006/relationships/hyperlink" Target="https://zh.wikipedia.org/wiki/%E6%B8%85%E9%BD%A6%E9%A1%8E%E5%A1%9E%E6%93%A6%E9%9F%B3" TargetMode="External"/><Relationship Id="rId33" Type="http://schemas.openxmlformats.org/officeDocument/2006/relationships/hyperlink" Target="https://upload.wikimedia.org/wikipedia/commons/5/56/Taiwanese-The_Consonant_s.ogg" TargetMode="External"/><Relationship Id="rId38" Type="http://schemas.openxmlformats.org/officeDocument/2006/relationships/image" Target="../media/image5.png"/><Relationship Id="rId2" Type="http://schemas.openxmlformats.org/officeDocument/2006/relationships/hyperlink" Target="https://zh.wikipedia.org/zh-tw/%E8%87%BA%E7%81%A3%E9%96%A9%E5%8D%97%E8%AA%9E%E7%BE%85%E9%A6%AC%E5%AD%97%E6%8B%BC%E9%9F%B3%E6%96%B9%E6%A1%88" TargetMode="External"/><Relationship Id="rId16" Type="http://schemas.openxmlformats.org/officeDocument/2006/relationships/hyperlink" Target="https://zh.wikipedia.org/wiki/%E6%BF%81%E9%9B%99%E5%94%87%E5%A1%9E%E9%9F%B3" TargetMode="External"/><Relationship Id="rId20" Type="http://schemas.openxmlformats.org/officeDocument/2006/relationships/hyperlink" Target="https://zh.wikipedia.org/wiki/%E6%BF%81%E8%BB%9F%E9%A1%8E%E5%A1%9E%E9%9F%B3" TargetMode="External"/><Relationship Id="rId29" Type="http://schemas.openxmlformats.org/officeDocument/2006/relationships/hyperlink" Target="https://zh.wikipedia.org/wiki/%E6%B8%85%E9%BD%92%E9%BD%A6%E6%93%A6%E9%9F%B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8%BB%9F%E9%A1%8E%E9%9F%B3" TargetMode="External"/><Relationship Id="rId11" Type="http://schemas.openxmlformats.org/officeDocument/2006/relationships/hyperlink" Target="https://zh.wikipedia.org/wiki/%E9%BD%92%E9%BD%A6%E9%BC%BB%E9%9F%B3" TargetMode="External"/><Relationship Id="rId24" Type="http://schemas.openxmlformats.org/officeDocument/2006/relationships/hyperlink" Target="https://zh.wikipedia.org/wiki/%E6%B8%85%E9%BD%92%E9%BD%A6%E5%A1%9E%E6%93%A6%E9%9F%B3" TargetMode="External"/><Relationship Id="rId32" Type="http://schemas.openxmlformats.org/officeDocument/2006/relationships/hyperlink" Target="https://upload.wikimedia.org/wikipedia/commons/c/cf/Taiwanese-The_Vowel_ann.ogg" TargetMode="Externa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hyperlink" Target="https://zh.wikipedia.org/wiki/%E9%BD%A6%E9%A1%8E%E9%9F%B3" TargetMode="External"/><Relationship Id="rId15" Type="http://schemas.openxmlformats.org/officeDocument/2006/relationships/hyperlink" Target="https://zh.wikipedia.org/wiki/%E6%B8%85%E9%9B%99%E5%94%87%E5%A1%9E%E9%9F%B3" TargetMode="External"/><Relationship Id="rId23" Type="http://schemas.openxmlformats.org/officeDocument/2006/relationships/hyperlink" Target="https://zh.wikipedia.org/wiki/%E5%A1%9E%E6%93%A6%E9%9F%B3" TargetMode="External"/><Relationship Id="rId28" Type="http://schemas.openxmlformats.org/officeDocument/2006/relationships/hyperlink" Target="https://zh.wikipedia.org/wiki/%E6%93%A6%E9%9F%B3" TargetMode="External"/><Relationship Id="rId36" Type="http://schemas.openxmlformats.org/officeDocument/2006/relationships/image" Target="../media/image3.png"/><Relationship Id="rId10" Type="http://schemas.openxmlformats.org/officeDocument/2006/relationships/hyperlink" Target="https://zh.wikipedia.org/wiki/%E9%9B%99%E5%94%87%E9%BC%BB%E9%9F%B3" TargetMode="External"/><Relationship Id="rId19" Type="http://schemas.openxmlformats.org/officeDocument/2006/relationships/hyperlink" Target="https://zh.wikipedia.org/wiki/%E6%B8%85%E8%BB%9F%E9%A1%8E%E5%A1%9E%E9%9F%B3" TargetMode="External"/><Relationship Id="rId31" Type="http://schemas.openxmlformats.org/officeDocument/2006/relationships/hyperlink" Target="https://zh.wikipedia.org/wiki/%E6%B8%85%E5%96%89%E6%93%A6%E9%9F%B3" TargetMode="External"/><Relationship Id="rId4" Type="http://schemas.openxmlformats.org/officeDocument/2006/relationships/hyperlink" Target="https://zh.wikipedia.org/wiki/%E9%BD%92%E9%BD%A6%E9%9F%B3" TargetMode="External"/><Relationship Id="rId9" Type="http://schemas.openxmlformats.org/officeDocument/2006/relationships/hyperlink" Target="https://zh.wikipedia.org/wiki/%E9%BC%BB%E9%9F%B3_(%E8%BE%85%E9%9F%B3)" TargetMode="External"/><Relationship Id="rId14" Type="http://schemas.openxmlformats.org/officeDocument/2006/relationships/hyperlink" Target="https://zh.wikipedia.org/wiki/%E9%80%81%E6%B0%A3" TargetMode="External"/><Relationship Id="rId22" Type="http://schemas.openxmlformats.org/officeDocument/2006/relationships/hyperlink" Target="https://zh.wikipedia.org/wiki/File:Bpmf-dd.svg" TargetMode="External"/><Relationship Id="rId27" Type="http://schemas.openxmlformats.org/officeDocument/2006/relationships/hyperlink" Target="https://upload.wikimedia.org/wikipedia/commons/8/8b/Taiwanese-The_Consonant_chh.ogg" TargetMode="External"/><Relationship Id="rId30" Type="http://schemas.openxmlformats.org/officeDocument/2006/relationships/hyperlink" Target="https://zh.wikipedia.org/wiki/%E6%B8%85%E9%BD%A6%E9%A1%8E%E6%93%A6%E9%9F%B3" TargetMode="External"/><Relationship Id="rId35" Type="http://schemas.openxmlformats.org/officeDocument/2006/relationships/hyperlink" Target="https://zh.wikipedia.org/wiki/%E9%BD%92%E9%BD%A6%E9%82%8A%E9%9F%B3" TargetMode="External"/><Relationship Id="rId8" Type="http://schemas.openxmlformats.org/officeDocument/2006/relationships/hyperlink" Target="https://zh.wikipedia.org/wiki/%E6%B8%85%E6%BF%81%E9%9F%B3" TargetMode="External"/><Relationship Id="rId3" Type="http://schemas.openxmlformats.org/officeDocument/2006/relationships/hyperlink" Target="https://zh.wikipedia.org/wiki/%E9%9B%99%E5%94%87%E9%9F%B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9C%8B%E9%9A%9B%E9%9F%B3%E6%A8%9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18CE-4928-06BD-0530-2AC988BB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3" y="1136822"/>
            <a:ext cx="11061290" cy="2735885"/>
          </a:xfrm>
        </p:spPr>
        <p:txBody>
          <a:bodyPr>
            <a:normAutofit/>
          </a:bodyPr>
          <a:lstStyle/>
          <a:p>
            <a:r>
              <a:rPr lang="zh-TW" altLang="en-US" dirty="0"/>
              <a:t>從台語、華語學習 </a:t>
            </a:r>
            <a:r>
              <a:rPr lang="en-US" altLang="zh-TW" dirty="0"/>
              <a:t>IPA</a:t>
            </a:r>
            <a:r>
              <a:rPr lang="zh-TW" altLang="en-US" dirty="0"/>
              <a:t>；</a:t>
            </a:r>
            <a:br>
              <a:rPr lang="en-US" altLang="zh-TW" dirty="0"/>
            </a:br>
            <a:r>
              <a:rPr lang="zh-TW" altLang="en-US" dirty="0"/>
              <a:t>從 </a:t>
            </a:r>
            <a:r>
              <a:rPr lang="en-US" altLang="zh-TW" dirty="0"/>
              <a:t>IPA </a:t>
            </a:r>
            <a:r>
              <a:rPr lang="zh-TW" altLang="en-US" dirty="0"/>
              <a:t>學習世界多語：</a:t>
            </a:r>
            <a:br>
              <a:rPr lang="en-US" altLang="zh-TW" dirty="0"/>
            </a:br>
            <a:r>
              <a:rPr lang="en-US" altLang="zh-TW" sz="3200" dirty="0"/>
              <a:t>~</a:t>
            </a:r>
            <a:r>
              <a:rPr lang="zh-TW" altLang="en-US" sz="3200" dirty="0"/>
              <a:t> 英語、日語、印度語</a:t>
            </a:r>
            <a:r>
              <a:rPr lang="en-US" altLang="zh-TW" sz="3200" dirty="0"/>
              <a:t>(</a:t>
            </a:r>
            <a:r>
              <a:rPr lang="zh-TW" altLang="en-US" sz="3200" dirty="0"/>
              <a:t>梵語</a:t>
            </a:r>
            <a:r>
              <a:rPr lang="en-US" altLang="zh-TW" sz="3200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D0293-7C98-DDFC-96CB-2F2FD4B4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5416"/>
            <a:ext cx="9144000" cy="1655762"/>
          </a:xfrm>
        </p:spPr>
        <p:txBody>
          <a:bodyPr/>
          <a:lstStyle/>
          <a:p>
            <a:r>
              <a:rPr lang="zh-TW" altLang="en-US" dirty="0"/>
              <a:t>呂仁園</a:t>
            </a:r>
            <a:endParaRPr lang="en-US" altLang="zh-TW" dirty="0"/>
          </a:p>
          <a:p>
            <a:r>
              <a:rPr lang="zh-TW" altLang="en-US" dirty="0"/>
              <a:t>長庚大學資訊工程系副教授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315A4-A06F-43D7-A5FA-EAD30F1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F0EB90-A1E8-F448-3826-030E94F2B2E0}"/>
              </a:ext>
            </a:extLst>
          </p:cNvPr>
          <p:cNvSpPr txBox="1"/>
          <p:nvPr/>
        </p:nvSpPr>
        <p:spPr>
          <a:xfrm>
            <a:off x="4126149" y="5338583"/>
            <a:ext cx="569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hlinkClick r:id="rId2"/>
              </a:rPr>
              <a:t>https://github.com/renyuanL/ryLecture2023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1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9903-63BA-64DD-FA65-75CBB10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Linux Libertine"/>
              </a:rPr>
              <a:t>IPA</a:t>
            </a:r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音標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DB02F-AAD0-5B0B-E808-B7F1080B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08458"/>
            <a:ext cx="2711245" cy="176314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KK</a:t>
            </a:r>
            <a:r>
              <a:rPr lang="zh-TW" altLang="en-US" sz="1800" dirty="0">
                <a:hlinkClick r:id="rId2"/>
              </a:rPr>
              <a:t>音標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English phonology – Wikipedia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12104-6249-18C2-6642-D9903B8E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CCD804-054A-E26B-BA31-445924C7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958" y="365125"/>
            <a:ext cx="8233842" cy="36191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24B348-F286-5F02-15B8-DB1CDCCC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011" y="4303406"/>
            <a:ext cx="3397977" cy="2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03038-6D7E-2143-B911-C086376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日語羅馬字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35A4-3C59-A6ED-9629-BA13401E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58729" cy="256939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hlinkClick r:id="rId2"/>
              </a:rPr>
              <a:t>日語羅馬字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假名、</a:t>
            </a:r>
            <a:r>
              <a:rPr lang="en-US" altLang="zh-TW" sz="1800" dirty="0"/>
              <a:t>Romaji</a:t>
            </a:r>
          </a:p>
          <a:p>
            <a:r>
              <a:rPr lang="zh-TW" altLang="en-US" sz="1800" dirty="0">
                <a:hlinkClick r:id="rId3"/>
              </a:rPr>
              <a:t>平文式羅馬字 </a:t>
            </a:r>
            <a:r>
              <a:rPr lang="en-US" altLang="zh-TW" sz="1800" dirty="0">
                <a:hlinkClick r:id="rId3"/>
              </a:rPr>
              <a:t>- </a:t>
            </a:r>
            <a:r>
              <a:rPr lang="zh-TW" altLang="en-US" sz="1800" dirty="0">
                <a:hlinkClick r:id="rId3"/>
              </a:rPr>
              <a:t>維基百科，自由的百科全書 </a:t>
            </a:r>
            <a:r>
              <a:rPr lang="en-US" altLang="zh-TW" sz="1800" dirty="0">
                <a:hlinkClick r:id="rId3"/>
              </a:rPr>
              <a:t>(wikipedia.org)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7971B4-0958-A080-DA33-6EBC7B88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6156F8-3980-CFF0-8094-8DDEC31B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48261"/>
              </p:ext>
            </p:extLst>
          </p:nvPr>
        </p:nvGraphicFramePr>
        <p:xfrm>
          <a:off x="5764778" y="365125"/>
          <a:ext cx="5460590" cy="5725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118">
                  <a:extLst>
                    <a:ext uri="{9D8B030D-6E8A-4147-A177-3AD203B41FA5}">
                      <a16:colId xmlns:a16="http://schemas.microsoft.com/office/drawing/2014/main" val="93207752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9062856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4042178277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03571040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2446145527"/>
                    </a:ext>
                  </a:extLst>
                </a:gridCol>
              </a:tblGrid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あ </a:t>
                      </a:r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い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う </a:t>
                      </a:r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え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お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31301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か </a:t>
                      </a:r>
                      <a:r>
                        <a:rPr lang="en-US" sz="1400" u="none" strike="noStrike">
                          <a:effectLst/>
                        </a:rPr>
                        <a:t>ka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き </a:t>
                      </a:r>
                      <a:r>
                        <a:rPr lang="en-US" sz="1400" u="none" strike="noStrike">
                          <a:effectLst/>
                        </a:rPr>
                        <a:t>ki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く </a:t>
                      </a:r>
                      <a:r>
                        <a:rPr lang="en-US" sz="1400" u="none" strike="noStrike">
                          <a:effectLst/>
                        </a:rPr>
                        <a:t>ku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け </a:t>
                      </a:r>
                      <a:r>
                        <a:rPr lang="en-US" sz="1400" u="none" strike="noStrike">
                          <a:effectLst/>
                        </a:rPr>
                        <a:t>ke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こ </a:t>
                      </a:r>
                      <a:r>
                        <a:rPr lang="en-US" sz="1400" u="none" strike="noStrike">
                          <a:effectLst/>
                        </a:rPr>
                        <a:t>ko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24384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が </a:t>
                      </a:r>
                      <a:r>
                        <a:rPr lang="en-US" sz="1400" u="none" strike="noStrike"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ぎ </a:t>
                      </a:r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ぐ </a:t>
                      </a:r>
                      <a:r>
                        <a:rPr lang="en-US" sz="1400" u="none" strike="noStrike">
                          <a:effectLst/>
                        </a:rPr>
                        <a:t>gu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げ </a:t>
                      </a:r>
                      <a:r>
                        <a:rPr lang="en-US" sz="1400" u="none" strike="noStrike">
                          <a:effectLst/>
                        </a:rPr>
                        <a:t>ge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ご </a:t>
                      </a:r>
                      <a:r>
                        <a:rPr lang="en-US" sz="1400" u="none" strike="noStrike">
                          <a:effectLst/>
                        </a:rPr>
                        <a:t>go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6069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さ </a:t>
                      </a:r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し </a:t>
                      </a:r>
                      <a:r>
                        <a:rPr lang="en-US" sz="1400" u="none" strike="noStrike">
                          <a:effectLst/>
                        </a:rPr>
                        <a:t>shi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す </a:t>
                      </a:r>
                      <a:r>
                        <a:rPr lang="en-US" sz="1400" u="none" strike="noStrike">
                          <a:effectLst/>
                        </a:rPr>
                        <a:t>su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せ </a:t>
                      </a:r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そ </a:t>
                      </a:r>
                      <a:r>
                        <a:rPr lang="en-US" sz="1400" u="none" strike="noStrike">
                          <a:effectLst/>
                        </a:rPr>
                        <a:t>so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5606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ざ </a:t>
                      </a:r>
                      <a:r>
                        <a:rPr lang="en-US" sz="1400" u="none" strike="noStrike">
                          <a:effectLst/>
                        </a:rPr>
                        <a:t>za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じ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ず </a:t>
                      </a:r>
                      <a:r>
                        <a:rPr lang="en-US" sz="1400" u="none" strike="noStrike" dirty="0" err="1">
                          <a:effectLst/>
                        </a:rPr>
                        <a:t>zu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ぜ </a:t>
                      </a:r>
                      <a:r>
                        <a:rPr lang="en-US" sz="1400" u="none" strike="noStrike">
                          <a:effectLst/>
                        </a:rPr>
                        <a:t>ze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ぞ </a:t>
                      </a:r>
                      <a:r>
                        <a:rPr lang="en-US" sz="1400" u="none" strike="noStrike">
                          <a:effectLst/>
                        </a:rPr>
                        <a:t>zo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042711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た </a:t>
                      </a:r>
                      <a:r>
                        <a:rPr lang="en-US" sz="1400" u="none" strike="noStrike">
                          <a:effectLst/>
                        </a:rPr>
                        <a:t>ta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ち </a:t>
                      </a:r>
                      <a:r>
                        <a:rPr lang="en-US" sz="1400" u="none" strike="noStrike" dirty="0">
                          <a:effectLst/>
                        </a:rPr>
                        <a:t>chi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つ </a:t>
                      </a:r>
                      <a:r>
                        <a:rPr lang="en-US" sz="1400" u="none" strike="noStrike">
                          <a:effectLst/>
                        </a:rPr>
                        <a:t>tsu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て </a:t>
                      </a:r>
                      <a:r>
                        <a:rPr lang="en-US" sz="1400" u="none" strike="noStrike">
                          <a:effectLst/>
                        </a:rPr>
                        <a:t>te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と </a:t>
                      </a:r>
                      <a:r>
                        <a:rPr lang="en-US" sz="1400" u="none" strike="noStrike">
                          <a:effectLst/>
                        </a:rPr>
                        <a:t>to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53845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だ </a:t>
                      </a:r>
                      <a:r>
                        <a:rPr lang="en-US" sz="1400" u="none" strike="noStrike">
                          <a:effectLst/>
                        </a:rPr>
                        <a:t>da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ぢ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づ </a:t>
                      </a:r>
                      <a:r>
                        <a:rPr lang="en-US" sz="1400" u="none" strike="noStrike">
                          <a:effectLst/>
                        </a:rPr>
                        <a:t>zu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で </a:t>
                      </a:r>
                      <a:r>
                        <a:rPr lang="en-US" sz="1400" u="none" strike="noStrike"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ど </a:t>
                      </a:r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226177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な </a:t>
                      </a:r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に </a:t>
                      </a:r>
                      <a:r>
                        <a:rPr lang="en-US" sz="1400" u="none" strike="noStrike">
                          <a:effectLst/>
                        </a:rPr>
                        <a:t>ni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ぬ </a:t>
                      </a:r>
                      <a:r>
                        <a:rPr lang="en-US" sz="1400" u="none" strike="noStrike">
                          <a:effectLst/>
                        </a:rPr>
                        <a:t>nu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ね </a:t>
                      </a:r>
                      <a:r>
                        <a:rPr lang="en-US" sz="1400" u="none" strike="noStrike"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の </a:t>
                      </a:r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54302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は </a:t>
                      </a:r>
                      <a:r>
                        <a:rPr lang="en-US" sz="1400" u="none" strike="noStrike">
                          <a:effectLst/>
                        </a:rPr>
                        <a:t>ha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ひ </a:t>
                      </a:r>
                      <a:r>
                        <a:rPr lang="en-US" sz="1400" u="none" strike="noStrike"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ふ </a:t>
                      </a:r>
                      <a:r>
                        <a:rPr lang="en-US" sz="1400" u="none" strike="noStrike">
                          <a:effectLst/>
                        </a:rPr>
                        <a:t>fu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へ </a:t>
                      </a:r>
                      <a:r>
                        <a:rPr lang="en-US" sz="1400" u="none" strike="noStrike">
                          <a:effectLst/>
                        </a:rPr>
                        <a:t>he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ほ </a:t>
                      </a:r>
                      <a:r>
                        <a:rPr lang="en-US" sz="1400" u="none" strike="noStrike">
                          <a:effectLst/>
                        </a:rPr>
                        <a:t>ho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508433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ば </a:t>
                      </a:r>
                      <a:r>
                        <a:rPr lang="en-US" sz="1400" u="none" strike="noStrike">
                          <a:effectLst/>
                        </a:rPr>
                        <a:t>ba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び </a:t>
                      </a:r>
                      <a:r>
                        <a:rPr lang="en-US" sz="1400" u="none" strike="noStrike">
                          <a:effectLst/>
                        </a:rPr>
                        <a:t>bi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ぶ </a:t>
                      </a:r>
                      <a:r>
                        <a:rPr lang="en-US" sz="1400" u="none" strike="noStrike">
                          <a:effectLst/>
                        </a:rPr>
                        <a:t>bu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べ </a:t>
                      </a:r>
                      <a:r>
                        <a:rPr lang="en-US" sz="1400" u="none" strike="noStrike">
                          <a:effectLst/>
                        </a:rPr>
                        <a:t>be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ぼ </a:t>
                      </a:r>
                      <a:r>
                        <a:rPr lang="en-US" sz="1400" u="none" strike="noStrike">
                          <a:effectLst/>
                        </a:rPr>
                        <a:t>bo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21403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ぱ </a:t>
                      </a:r>
                      <a:r>
                        <a:rPr lang="en-US" sz="1400" u="none" strike="noStrike"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ぴ </a:t>
                      </a:r>
                      <a:r>
                        <a:rPr lang="en-US" sz="1400" u="none" strike="noStrike">
                          <a:effectLst/>
                        </a:rPr>
                        <a:t>pi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ぷ </a:t>
                      </a:r>
                      <a:r>
                        <a:rPr lang="en-US" sz="1400" u="none" strike="noStrike">
                          <a:effectLst/>
                        </a:rPr>
                        <a:t>pu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ぺ </a:t>
                      </a:r>
                      <a:r>
                        <a:rPr lang="en-US" sz="1400" u="none" strike="noStrike">
                          <a:effectLst/>
                        </a:rPr>
                        <a:t>pe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ぽ </a:t>
                      </a:r>
                      <a:r>
                        <a:rPr lang="en-US" sz="1400" u="none" strike="noStrike" dirty="0">
                          <a:effectLst/>
                        </a:rPr>
                        <a:t>po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780560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ま </a:t>
                      </a:r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み </a:t>
                      </a:r>
                      <a:r>
                        <a:rPr lang="en-US" sz="1400" u="none" strike="noStrike"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む </a:t>
                      </a:r>
                      <a:r>
                        <a:rPr lang="en-US" sz="1400" u="none" strike="noStrike">
                          <a:effectLst/>
                        </a:rPr>
                        <a:t>mu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め </a:t>
                      </a:r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も </a:t>
                      </a:r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00684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や </a:t>
                      </a:r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ゆ </a:t>
                      </a:r>
                      <a:r>
                        <a:rPr lang="en-US" sz="1400" u="none" strike="noStrike">
                          <a:effectLst/>
                        </a:rPr>
                        <a:t>yu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よ </a:t>
                      </a:r>
                      <a:r>
                        <a:rPr lang="en-US" sz="1400" u="none" strike="noStrike">
                          <a:effectLst/>
                        </a:rPr>
                        <a:t>yo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47149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 </a:t>
                      </a:r>
                      <a:r>
                        <a:rPr lang="en-US" sz="1400" u="none" strike="noStrike">
                          <a:effectLst/>
                        </a:rPr>
                        <a:t>ra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 </a:t>
                      </a:r>
                      <a:r>
                        <a:rPr lang="en-US" sz="1400" u="none" strike="noStrike"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 </a:t>
                      </a:r>
                      <a:r>
                        <a:rPr lang="en-US" sz="1400" u="none" strike="noStrike">
                          <a:effectLst/>
                        </a:rPr>
                        <a:t>ru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 </a:t>
                      </a:r>
                      <a:r>
                        <a:rPr lang="en-US" sz="1400" u="none" strike="noStrike">
                          <a:effectLst/>
                        </a:rPr>
                        <a:t>re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 </a:t>
                      </a:r>
                      <a:r>
                        <a:rPr lang="en-US" sz="1400" u="none" strike="noStrike">
                          <a:effectLst/>
                        </a:rPr>
                        <a:t>ro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18875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ら゚ </a:t>
                      </a:r>
                      <a:r>
                        <a:rPr lang="en-US" sz="1400" u="none" strike="noStrike"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り゚ </a:t>
                      </a:r>
                      <a:r>
                        <a:rPr lang="en-US" sz="1400" u="none" strike="noStrike">
                          <a:effectLst/>
                        </a:rPr>
                        <a:t>li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る゚ </a:t>
                      </a:r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れ゚ </a:t>
                      </a:r>
                      <a:r>
                        <a:rPr lang="en-US" sz="1400" u="none" strike="noStrike">
                          <a:effectLst/>
                        </a:rPr>
                        <a:t>le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ろ゚ </a:t>
                      </a:r>
                      <a:r>
                        <a:rPr lang="en-US" sz="1400" u="none" strike="noStrike">
                          <a:effectLst/>
                        </a:rPr>
                        <a:t>lo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38348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 </a:t>
                      </a:r>
                      <a:r>
                        <a:rPr lang="en-US" sz="1400" u="none" strike="noStrike"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76805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わ゙ </a:t>
                      </a:r>
                      <a:r>
                        <a:rPr lang="en-US" sz="1400" u="none" strike="noStrike"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ゐ゙ </a:t>
                      </a:r>
                      <a:r>
                        <a:rPr lang="en-US" sz="1400" u="none" strike="noStrike">
                          <a:effectLst/>
                        </a:rPr>
                        <a:t>vi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ゔ </a:t>
                      </a:r>
                      <a:r>
                        <a:rPr lang="en-US" sz="1400" u="none" strike="noStrike">
                          <a:effectLst/>
                        </a:rPr>
                        <a:t>vu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ゑ゙ </a:t>
                      </a:r>
                      <a:r>
                        <a:rPr lang="en-US" sz="1400" u="none" strike="noStrike">
                          <a:effectLst/>
                        </a:rPr>
                        <a:t>ve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を゙ </a:t>
                      </a:r>
                      <a:r>
                        <a:rPr lang="en-US" sz="1400" u="none" strike="noStrike">
                          <a:effectLst/>
                        </a:rPr>
                        <a:t>vo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1567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ん </a:t>
                      </a:r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78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FB70E-09A8-2249-B02A-851B9B07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梵語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ea typeface="Linux Libertine"/>
              </a:rPr>
              <a:t>(Sanskrit)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6CC42-F710-1FD0-785F-046EF74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355" y="1690688"/>
            <a:ext cx="2561492" cy="4351338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梵語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Devanagari, IAST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BB2E5-1E2E-1C05-98BC-6BB39B5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E2C39BB-B70C-5FB1-0A26-0D4654724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04853"/>
              </p:ext>
            </p:extLst>
          </p:nvPr>
        </p:nvGraphicFramePr>
        <p:xfrm>
          <a:off x="3414844" y="2245694"/>
          <a:ext cx="8525240" cy="32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96459" imgH="3914906" progId="Excel.Sheet.12">
                  <p:embed/>
                </p:oleObj>
              </mc:Choice>
              <mc:Fallback>
                <p:oleObj name="Worksheet" r:id="rId3" imgW="10296459" imgH="3914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4844" y="2245694"/>
                        <a:ext cx="8525240" cy="3241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53C0-246B-9F7C-FE2D-164C0EE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Oṃ maṇi padme hūṃ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27B62-B2C3-CCBB-BCED-07F686931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唵嘛呢叭咪吽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 err="1"/>
              <a:t>Oṃ</a:t>
            </a:r>
            <a:r>
              <a:rPr lang="en-US" altLang="zh-TW" dirty="0"/>
              <a:t> </a:t>
            </a:r>
            <a:r>
              <a:rPr lang="en-US" altLang="zh-TW" dirty="0" err="1"/>
              <a:t>maṇi</a:t>
            </a:r>
            <a:r>
              <a:rPr lang="en-US" altLang="zh-TW" dirty="0"/>
              <a:t> </a:t>
            </a:r>
            <a:r>
              <a:rPr lang="en-US" altLang="zh-TW" dirty="0" err="1"/>
              <a:t>padme</a:t>
            </a:r>
            <a:r>
              <a:rPr lang="en-US" altLang="zh-TW" dirty="0"/>
              <a:t> </a:t>
            </a:r>
            <a:r>
              <a:rPr lang="en-US" altLang="zh-TW" dirty="0" err="1"/>
              <a:t>hūṃ</a:t>
            </a:r>
            <a:r>
              <a:rPr lang="en-US" altLang="zh-TW" dirty="0"/>
              <a:t> </a:t>
            </a:r>
          </a:p>
          <a:p>
            <a:r>
              <a:rPr lang="sa-IN" altLang="zh-TW" dirty="0"/>
              <a:t>ॐ मणि पद्मे हूँ, </a:t>
            </a:r>
            <a:endParaRPr lang="en-US" altLang="zh-TW" dirty="0"/>
          </a:p>
          <a:p>
            <a:r>
              <a:rPr lang="en-US" altLang="zh-TW" dirty="0"/>
              <a:t>[õːː </a:t>
            </a:r>
            <a:r>
              <a:rPr lang="en-US" altLang="zh-TW" dirty="0" err="1"/>
              <a:t>mɐɳɪ</a:t>
            </a:r>
            <a:r>
              <a:rPr lang="en-US" altLang="zh-TW" dirty="0"/>
              <a:t> </a:t>
            </a:r>
            <a:r>
              <a:rPr lang="en-US" altLang="zh-TW" dirty="0" err="1"/>
              <a:t>pɐdme</a:t>
            </a:r>
            <a:r>
              <a:rPr lang="en-US" altLang="zh-TW" dirty="0"/>
              <a:t>ː </a:t>
            </a:r>
            <a:r>
              <a:rPr lang="en-US" altLang="zh-TW" dirty="0" err="1"/>
              <a:t>ɦũ</a:t>
            </a:r>
            <a:r>
              <a:rPr lang="en-US" altLang="zh-TW" dirty="0"/>
              <a:t>ː])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40A0DC-DA30-FA57-B031-C9B8E906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0" y="1501160"/>
            <a:ext cx="5181600" cy="1055227"/>
          </a:xfrm>
        </p:spPr>
        <p:txBody>
          <a:bodyPr/>
          <a:lstStyle/>
          <a:p>
            <a:r>
              <a:rPr lang="az-Cyrl-AZ" altLang="zh-TW" dirty="0">
                <a:hlinkClick r:id="rId2"/>
              </a:rPr>
              <a:t>Ом_мани_падме_хуң.</a:t>
            </a:r>
            <a:r>
              <a:rPr lang="en-US" altLang="zh-TW" dirty="0">
                <a:hlinkClick r:id="rId2"/>
              </a:rPr>
              <a:t>jpg (4000×2250) (wikimedia.org)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DC7C1-4D28-5DEF-2795-2C4CF04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9A710-3824-532E-38CB-D6949615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49839"/>
            <a:ext cx="5181600" cy="2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EC972-904A-2838-892C-89A56FB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多語、心經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0DA-F487-B0DE-C01A-10551722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3227" cy="682797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以基於</a:t>
            </a:r>
            <a:r>
              <a:rPr lang="en-US" altLang="zh-TW" dirty="0"/>
              <a:t>AI</a:t>
            </a:r>
            <a:r>
              <a:rPr lang="zh-TW" altLang="en-US" dirty="0"/>
              <a:t>的現代語言科技，輔助學習多種語言，達到拓展語文能力、增進跨文化素養。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2945E1-171A-A33E-C1FA-18ED18F6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0"/>
            <a:ext cx="4817077" cy="6693002"/>
          </a:xfrm>
        </p:spPr>
        <p:txBody>
          <a:bodyPr>
            <a:noAutofit/>
          </a:bodyPr>
          <a:lstStyle/>
          <a:p>
            <a:endParaRPr lang="zh-TW" altLang="en-US" sz="1400" dirty="0"/>
          </a:p>
          <a:p>
            <a:r>
              <a:rPr lang="zh-TW" altLang="en-US" sz="1400" dirty="0"/>
              <a:t>舍利子，色不異空，空不異色；色即是空，空即是色。</a:t>
            </a:r>
          </a:p>
          <a:p>
            <a:r>
              <a:rPr lang="zh-TW" altLang="en-US" sz="1400" dirty="0"/>
              <a:t>受、想、行、識，亦復如是。</a:t>
            </a:r>
            <a:endParaRPr lang="en-US" altLang="zh-TW" sz="1400" dirty="0"/>
          </a:p>
          <a:p>
            <a:r>
              <a:rPr lang="zh-TW" altLang="en-US" sz="1400" dirty="0"/>
              <a:t>舍利子，是諸法空相，不生不滅，不垢不淨，不增不減，</a:t>
            </a:r>
          </a:p>
          <a:p>
            <a:r>
              <a:rPr lang="zh-TW" altLang="en-US" sz="1400" dirty="0"/>
              <a:t>是故空中無色，無受、想、行、識；</a:t>
            </a:r>
          </a:p>
          <a:p>
            <a:r>
              <a:rPr lang="zh-TW" altLang="en-US" sz="1400" dirty="0"/>
              <a:t>無眼、耳、鼻、舌、身、意；</a:t>
            </a:r>
          </a:p>
          <a:p>
            <a:r>
              <a:rPr lang="zh-TW" altLang="en-US" sz="1400" dirty="0"/>
              <a:t>無色、聲、香、味、觸、法；</a:t>
            </a:r>
          </a:p>
          <a:p>
            <a:r>
              <a:rPr lang="zh-TW" altLang="en-US" sz="1400" dirty="0"/>
              <a:t>無眼界，乃至無意識界；</a:t>
            </a:r>
          </a:p>
          <a:p>
            <a:r>
              <a:rPr lang="zh-TW" altLang="en-US" sz="1400" dirty="0"/>
              <a:t>無無明，亦無無明盡；</a:t>
            </a:r>
          </a:p>
          <a:p>
            <a:r>
              <a:rPr lang="zh-TW" altLang="en-US" sz="1400" dirty="0"/>
              <a:t>乃至無老死，亦無老死盡。</a:t>
            </a:r>
          </a:p>
          <a:p>
            <a:r>
              <a:rPr lang="zh-TW" altLang="en-US" sz="1400" dirty="0"/>
              <a:t>無苦、集、滅、道，無智亦無得。</a:t>
            </a:r>
            <a:endParaRPr lang="en-US" altLang="zh-TW" sz="1400" dirty="0"/>
          </a:p>
          <a:p>
            <a:r>
              <a:rPr lang="zh-TW" altLang="en-US" sz="1400" dirty="0"/>
              <a:t>以無所得故，</a:t>
            </a:r>
          </a:p>
          <a:p>
            <a:r>
              <a:rPr lang="zh-TW" altLang="en-US" sz="1400" dirty="0"/>
              <a:t>菩提薩埵，依般若波羅蜜多故，心無罣礙。</a:t>
            </a:r>
          </a:p>
          <a:p>
            <a:r>
              <a:rPr lang="zh-TW" altLang="en-US" sz="1400" dirty="0"/>
              <a:t>無罣礙故，無有恐怖，遠離顛倒夢想，究竟涅槃。</a:t>
            </a:r>
          </a:p>
          <a:p>
            <a:r>
              <a:rPr lang="zh-TW" altLang="en-US" sz="1400" dirty="0"/>
              <a:t>三世諸佛，依般若波羅蜜多故，得阿耨多羅三藐三菩提。</a:t>
            </a:r>
          </a:p>
          <a:p>
            <a:r>
              <a:rPr lang="zh-TW" altLang="en-US" sz="1400" dirty="0"/>
              <a:t>故知般若波羅蜜多，是大神咒，是大明咒，是無上咒，是無等等咒，</a:t>
            </a:r>
          </a:p>
          <a:p>
            <a:r>
              <a:rPr lang="zh-TW" altLang="en-US" sz="1400" dirty="0"/>
              <a:t>能除一切苦，真實不虛。</a:t>
            </a:r>
            <a:endParaRPr lang="en-US" altLang="zh-TW" sz="1400" dirty="0"/>
          </a:p>
          <a:p>
            <a:r>
              <a:rPr lang="zh-TW" altLang="en-US" sz="1400" dirty="0"/>
              <a:t>故說般若波羅蜜多咒，即說咒曰：</a:t>
            </a:r>
          </a:p>
          <a:p>
            <a:r>
              <a:rPr lang="zh-TW" altLang="en-US" sz="1400" dirty="0"/>
              <a:t>「揭諦、揭諦，波羅揭諦，波羅僧揭諦，菩提薩婆訶。」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4D7F59-B224-0AAD-8DAC-D89E647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445CB7-CA3B-1F9D-C833-78CC1E0916B3}"/>
              </a:ext>
            </a:extLst>
          </p:cNvPr>
          <p:cNvSpPr txBox="1"/>
          <p:nvPr/>
        </p:nvSpPr>
        <p:spPr>
          <a:xfrm>
            <a:off x="379971" y="2779986"/>
            <a:ext cx="5526559" cy="288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般若波羅蜜多心經，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玄奘法師譯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觀自在菩薩，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行深般若波羅蜜多時，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照見五蘊皆空，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度一切苦厄。</a:t>
            </a:r>
          </a:p>
        </p:txBody>
      </p:sp>
    </p:spTree>
    <p:extLst>
      <p:ext uri="{BB962C8B-B14F-4D97-AF65-F5344CB8AC3E}">
        <p14:creationId xmlns:p14="http://schemas.microsoft.com/office/powerpoint/2010/main" val="150209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966C8-87C7-354D-926A-712134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20"/>
            <a:ext cx="10515600" cy="1325563"/>
          </a:xfrm>
        </p:spPr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F1CC7-8D27-8DCC-2E2D-64E48A4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1AF4C5-62A0-1DB8-1A02-2FAF5DEA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73396"/>
            <a:ext cx="6889820" cy="452068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C42FA06-7F79-284B-2675-98A1C9E3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37584"/>
              </p:ext>
            </p:extLst>
          </p:nvPr>
        </p:nvGraphicFramePr>
        <p:xfrm>
          <a:off x="838200" y="3421586"/>
          <a:ext cx="1168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1168920" imgH="656640" progId="Package">
                  <p:embed/>
                </p:oleObj>
              </mc:Choice>
              <mc:Fallback>
                <p:oleObj name="封裝程式殼層物件" showAsIcon="1" r:id="rId3" imgW="1168920" imgH="656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1586"/>
                        <a:ext cx="11684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4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BCE23-9A61-006F-0CC0-6C67586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78412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附錄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5F86E-80B6-D220-1A27-9418FC0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62048-0C01-DE42-9AEA-DBA35AC9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6" y="403123"/>
            <a:ext cx="1073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52BD78-FA90-A205-0321-5B67C76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A1B6AA-2ECE-A3B8-F12E-E69A1931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238824"/>
            <a:ext cx="10264629" cy="6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F121-4084-B946-4586-3791F35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EC8AD-FACC-2040-97AB-8C2F78C6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4472"/>
          </a:xfrm>
        </p:spPr>
        <p:txBody>
          <a:bodyPr>
            <a:normAutofit/>
          </a:bodyPr>
          <a:lstStyle/>
          <a:p>
            <a:r>
              <a:rPr lang="sv-SE" altLang="zh-TW" dirty="0">
                <a:hlinkClick r:id="rId2"/>
              </a:rPr>
              <a:t>Buddhist Heart Sutra in Sanskrit</a:t>
            </a:r>
            <a:endParaRPr lang="en-US" altLang="zh-TW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https://youtu.be/FZ0w4B80uZA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Heart Sutra × </a:t>
            </a:r>
            <a:r>
              <a:rPr lang="en-US" altLang="zh-TW" dirty="0" err="1">
                <a:hlinkClick r:id="rId3"/>
              </a:rPr>
              <a:t>Ikkyu</a:t>
            </a:r>
            <a:r>
              <a:rPr lang="en-US" altLang="zh-TW" dirty="0">
                <a:hlinkClick r:id="rId3"/>
              </a:rPr>
              <a:t>-ji </a:t>
            </a:r>
            <a:r>
              <a:rPr lang="en-US" altLang="zh-TW" dirty="0" err="1">
                <a:hlinkClick r:id="rId3"/>
              </a:rPr>
              <a:t>Temple,Kyoto</a:t>
            </a:r>
            <a:r>
              <a:rPr lang="en-US" altLang="zh-TW" dirty="0">
                <a:hlinkClick r:id="rId3"/>
              </a:rPr>
              <a:t> / </a:t>
            </a:r>
            <a:r>
              <a:rPr lang="en-US" altLang="zh-TW" dirty="0" err="1">
                <a:hlinkClick r:id="rId3"/>
              </a:rPr>
              <a:t>Kanho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Yakushiji【Japanese</a:t>
            </a:r>
            <a:r>
              <a:rPr lang="en-US" altLang="zh-TW" dirty="0">
                <a:hlinkClick r:id="rId3"/>
              </a:rPr>
              <a:t> Buddhist Monk music】</a:t>
            </a:r>
          </a:p>
          <a:p>
            <a:pPr lvl="1"/>
            <a:r>
              <a:rPr lang="en-US" altLang="zh-TW" dirty="0">
                <a:hlinkClick r:id="rId3"/>
              </a:rPr>
              <a:t>https://youtu.be/gm4hTcRhoqI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959970-B645-F795-106F-C7E54DA9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0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5EDB-7EF0-044E-C028-B89AD998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Open-AI  Whisper, </a:t>
            </a:r>
            <a:br>
              <a:rPr lang="en-US" altLang="zh-TW" dirty="0"/>
            </a:br>
            <a:r>
              <a:rPr lang="en-US" altLang="zh-TW" dirty="0"/>
              <a:t>Speech Recognition for </a:t>
            </a:r>
            <a:r>
              <a:rPr lang="en-US" altLang="zh-TW" dirty="0" err="1"/>
              <a:t>multilanguages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03BFA-5C73-08FD-8891-9715F0184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39898"/>
          </a:xfrm>
        </p:spPr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OpenAI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免費開源語音辨識系統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-- Whisper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安裝簡介及原理</a:t>
            </a:r>
          </a:p>
          <a:p>
            <a:pPr lvl="1"/>
            <a:r>
              <a:rPr lang="en-US" altLang="zh-TW" dirty="0">
                <a:hlinkClick r:id="rId2"/>
              </a:rPr>
              <a:t>OpenAI </a:t>
            </a:r>
            <a:r>
              <a:rPr lang="zh-TW" altLang="en-US" dirty="0">
                <a:hlinkClick r:id="rId2"/>
              </a:rPr>
              <a:t>免費開源語音辨識系統</a:t>
            </a:r>
            <a:r>
              <a:rPr lang="en-US" altLang="zh-TW" dirty="0">
                <a:hlinkClick r:id="rId2"/>
              </a:rPr>
              <a:t>-- Whisper </a:t>
            </a:r>
            <a:r>
              <a:rPr lang="zh-TW" altLang="en-US" dirty="0">
                <a:hlinkClick r:id="rId2"/>
              </a:rPr>
              <a:t>安裝簡介及原理 </a:t>
            </a:r>
            <a:r>
              <a:rPr lang="en-US" altLang="zh-TW" dirty="0">
                <a:hlinkClick r:id="rId2"/>
              </a:rPr>
              <a:t>- </a:t>
            </a:r>
            <a:r>
              <a:rPr lang="en-US" altLang="zh-TW" dirty="0" err="1">
                <a:hlinkClick r:id="rId2"/>
              </a:rPr>
              <a:t>iT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邦幫忙</a:t>
            </a:r>
            <a:r>
              <a:rPr lang="en-US" altLang="zh-TW" dirty="0">
                <a:hlinkClick r:id="rId2"/>
              </a:rPr>
              <a:t>::</a:t>
            </a:r>
            <a:r>
              <a:rPr lang="zh-TW" altLang="en-US" dirty="0">
                <a:hlinkClick r:id="rId2"/>
              </a:rPr>
              <a:t>一起幫忙解決難題，拯救 </a:t>
            </a:r>
            <a:r>
              <a:rPr lang="en-US" altLang="zh-TW" dirty="0">
                <a:hlinkClick r:id="rId2"/>
              </a:rPr>
              <a:t>IT </a:t>
            </a:r>
            <a:r>
              <a:rPr lang="zh-TW" altLang="en-US" dirty="0">
                <a:hlinkClick r:id="rId2"/>
              </a:rPr>
              <a:t>人的一天 </a:t>
            </a:r>
            <a:r>
              <a:rPr lang="en-US" altLang="zh-TW" dirty="0">
                <a:hlinkClick r:id="rId2"/>
              </a:rPr>
              <a:t>(ithome.com.tw)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AEC5F-4FB3-59B8-ED53-1DD39913B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EC320-E9E3-8168-1FA5-7D0C5B04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9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F31D6-5358-F8B0-9286-4D292530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64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摘要 </a:t>
            </a:r>
            <a:r>
              <a:rPr lang="en-US" altLang="zh-TW" sz="3600" dirty="0"/>
              <a:t>(Draft from ChatGPT)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4EFAF-2775-93B3-E3E8-37AE8E3E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778" y="1112816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本次演講主題為</a:t>
            </a:r>
            <a:r>
              <a:rPr lang="en-US" altLang="zh-TW" sz="1800" dirty="0"/>
              <a:t>"</a:t>
            </a:r>
            <a:r>
              <a:rPr lang="zh-TW" altLang="en-US" sz="1800" dirty="0"/>
              <a:t>從台語、華語學習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；從</a:t>
            </a:r>
            <a:r>
              <a:rPr lang="en-US" altLang="zh-TW" sz="1800" dirty="0"/>
              <a:t>IPA</a:t>
            </a:r>
            <a:r>
              <a:rPr lang="zh-TW" altLang="en-US" sz="1800" dirty="0"/>
              <a:t>學習世界多語：英語、日語、印度語</a:t>
            </a:r>
            <a:r>
              <a:rPr lang="en-US" altLang="zh-TW" sz="1800" dirty="0"/>
              <a:t>(</a:t>
            </a:r>
            <a:r>
              <a:rPr lang="zh-TW" altLang="en-US" sz="1800" dirty="0"/>
              <a:t>梵語</a:t>
            </a:r>
            <a:r>
              <a:rPr lang="en-US" altLang="zh-TW" sz="1800" dirty="0"/>
              <a:t>)"</a:t>
            </a:r>
            <a:r>
              <a:rPr lang="zh-TW" altLang="en-US" sz="1800" dirty="0"/>
              <a:t>。演講旨在介紹國際音標</a:t>
            </a:r>
            <a:r>
              <a:rPr lang="en-US" altLang="zh-TW" sz="1800" dirty="0"/>
              <a:t>(IPA)</a:t>
            </a:r>
            <a:r>
              <a:rPr lang="zh-TW" altLang="en-US" sz="1800" dirty="0"/>
              <a:t>在語言學習中的重要性，並探討如何運用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來學習不同的語言，特別是英語、日語和印度語（梵語）。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首先，由於台語語華語是我們最早接觸的語言，分別是母語及教育語言，透過台語和華語學習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，是最自然的方式。</a:t>
            </a:r>
            <a:r>
              <a:rPr lang="en-US" altLang="zh-TW" sz="1800" dirty="0"/>
              <a:t>IPA</a:t>
            </a:r>
            <a:r>
              <a:rPr lang="zh-TW" altLang="en-US" sz="1800" dirty="0"/>
              <a:t>是一種標準的音標系統，能夠準確地表示各種語言中的音素和音節。透過學習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，學習者能夠更清晰地理解台語和華語中的發音特點，有助於提高聽說能力，增進溝通效果。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接著，我們將探索如何運用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學習其他世界語言。首先是英語，作為全球通用的語言之一，學習者常常面臨著各種不同的口音和發音變異。透過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，學習者可以準確地記錄和模仿不同口音的發音，有助於提高英語口說的自然度和準確性。</a:t>
            </a:r>
          </a:p>
          <a:p>
            <a:endParaRPr lang="zh-TW" alt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31B666-7210-0514-3EE5-F7761382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622" y="593124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其次是日語，一種對台灣人而言非常實用又有獨特感情的語言。通過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，學習者能夠理解日語中的拗音、音節強弱等特點，並更好地掌握日語的正確發音，提高對話能力。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最後，我們也重介紹印度諸多語言中的梵語。梵語作為印度最古老的語言之一，它對於研究印度文化和哲學有著極大的價值。特別是對佛教有興趣的朋友，若能掌握梵語的基本字母及發音，那麼對修習佛教經典、咒語會特別有感應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，學習者可以更輕鬆地掌握梵語的音韻體系，並與台語</a:t>
            </a:r>
            <a:r>
              <a:rPr lang="en-US" altLang="zh-TW" sz="1800" dirty="0"/>
              <a:t>(</a:t>
            </a:r>
            <a:r>
              <a:rPr lang="zh-TW" altLang="en-US" sz="1800" dirty="0"/>
              <a:t>中古漢語</a:t>
            </a:r>
            <a:r>
              <a:rPr lang="en-US" altLang="zh-TW" sz="1800" dirty="0"/>
              <a:t>)</a:t>
            </a:r>
            <a:r>
              <a:rPr lang="zh-TW" altLang="en-US" sz="1800" dirty="0"/>
              <a:t>互相參考比對，能更有效地閱讀基於梵語的佛經。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綜合來看，本次分享旨在向聽眾展示如何運用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這個強大的工具來學習不同語言，無論是台語、華語，還是其他世界語言如英語、日語和印度語（梵語）。透過深入學習語言的音韻體系，我們能夠更好地理解世界上多樣的語言和文化，拓展我們的語言視野並增進跨文化交流的能力。藉由演講的內容，希望能啓發聽眾對於語言學習的興趣，並激發他們探索更多語言的動力。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BCC91-BF2E-1BA2-6246-378051D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088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C33C16-5C38-608E-9828-96E2325B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華語，注音符號、漢語拼音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F3386C-9B62-419B-CABB-67B5202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9D55E0-70B7-4F93-8B87-27F39FE35248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zh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內容版面配置區 5">
            <a:extLst>
              <a:ext uri="{FF2B5EF4-FFF2-40B4-BE49-F238E27FC236}">
                <a16:creationId xmlns:a16="http://schemas.microsoft.com/office/drawing/2014/main" id="{F95B23F2-7DCE-C02C-5EE1-8A7261F86C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227198"/>
              </p:ext>
            </p:extLst>
          </p:nvPr>
        </p:nvGraphicFramePr>
        <p:xfrm>
          <a:off x="2241755" y="1938467"/>
          <a:ext cx="7403692" cy="3878568"/>
        </p:xfrm>
        <a:graphic>
          <a:graphicData uri="http://schemas.openxmlformats.org/drawingml/2006/table">
            <a:tbl>
              <a:tblPr/>
              <a:tblGrid>
                <a:gridCol w="679949">
                  <a:extLst>
                    <a:ext uri="{9D8B030D-6E8A-4147-A177-3AD203B41FA5}">
                      <a16:colId xmlns:a16="http://schemas.microsoft.com/office/drawing/2014/main" val="251277845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2142515330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70821741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1432016933"/>
                    </a:ext>
                  </a:extLst>
                </a:gridCol>
                <a:gridCol w="543961">
                  <a:extLst>
                    <a:ext uri="{9D8B030D-6E8A-4147-A177-3AD203B41FA5}">
                      <a16:colId xmlns:a16="http://schemas.microsoft.com/office/drawing/2014/main" val="3312664156"/>
                    </a:ext>
                  </a:extLst>
                </a:gridCol>
                <a:gridCol w="632353">
                  <a:extLst>
                    <a:ext uri="{9D8B030D-6E8A-4147-A177-3AD203B41FA5}">
                      <a16:colId xmlns:a16="http://schemas.microsoft.com/office/drawing/2014/main" val="918175037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3256589758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585933373"/>
                    </a:ext>
                  </a:extLst>
                </a:gridCol>
                <a:gridCol w="571156">
                  <a:extLst>
                    <a:ext uri="{9D8B030D-6E8A-4147-A177-3AD203B41FA5}">
                      <a16:colId xmlns:a16="http://schemas.microsoft.com/office/drawing/2014/main" val="30869775"/>
                    </a:ext>
                  </a:extLst>
                </a:gridCol>
                <a:gridCol w="314298">
                  <a:extLst>
                    <a:ext uri="{9D8B030D-6E8A-4147-A177-3AD203B41FA5}">
                      <a16:colId xmlns:a16="http://schemas.microsoft.com/office/drawing/2014/main" val="2641230325"/>
                    </a:ext>
                  </a:extLst>
                </a:gridCol>
                <a:gridCol w="1307692">
                  <a:extLst>
                    <a:ext uri="{9D8B030D-6E8A-4147-A177-3AD203B41FA5}">
                      <a16:colId xmlns:a16="http://schemas.microsoft.com/office/drawing/2014/main" val="2156217184"/>
                    </a:ext>
                  </a:extLst>
                </a:gridCol>
              </a:tblGrid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ㄅ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ㄉ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ㄍ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ㄐ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ㄗ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ㄓ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ㄧ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ㄞ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88686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ㄆ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ㄊ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ㄎ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ㄑ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ㄘ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ㄔ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ㄨ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ㄟ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8859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ㄇ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ㄋ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ㄏ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ㄒ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ㄙ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ㄕ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ㄩ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ㄠ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66057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ㄈ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ㄌ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ㄖ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ㄦ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ㄡ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73555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ㄢ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13155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6103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ㄤ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2902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9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4888-DE1E-3562-39FB-DBF88DBA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zh-TW" altLang="en-US" dirty="0"/>
              <a:t>華語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C09C3-4C68-7A2B-6AFA-93E17C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C74F72-3E0B-1625-B003-F7011AF6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09737"/>
            <a:ext cx="9782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11A5-6543-F64E-1E87-2E56C3F2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注音符號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72A2B-8729-BBFE-9709-C1B70996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D76EF-7F28-62FE-786A-15DB4E11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24012"/>
            <a:ext cx="1032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9A0A7-A77E-4E5B-C95C-1B06C730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80"/>
            <a:ext cx="10515600" cy="1325563"/>
          </a:xfrm>
        </p:spPr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臺灣閩南語羅馬字拼音方案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1C78B-9874-BF0B-7B3E-A12165B9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9144" y="1825625"/>
            <a:ext cx="4043639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hlinkClick r:id="rId2"/>
              </a:rPr>
              <a:t>臺灣閩南語羅馬字拼音方案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Tâi-uân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Bân-lâm-gí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Lô-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jī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àn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Tai-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Ban-lam-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Lo-ma-ji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72C565-E8F2-83D5-C96F-44FEA1D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E582D5-72A6-9DED-5062-164D4394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2074"/>
              </p:ext>
            </p:extLst>
          </p:nvPr>
        </p:nvGraphicFramePr>
        <p:xfrm>
          <a:off x="5384800" y="1290321"/>
          <a:ext cx="6299194" cy="4886641"/>
        </p:xfrm>
        <a:graphic>
          <a:graphicData uri="http://schemas.openxmlformats.org/drawingml/2006/table">
            <a:tbl>
              <a:tblPr/>
              <a:tblGrid>
                <a:gridCol w="572654">
                  <a:extLst>
                    <a:ext uri="{9D8B030D-6E8A-4147-A177-3AD203B41FA5}">
                      <a16:colId xmlns:a16="http://schemas.microsoft.com/office/drawing/2014/main" val="4222823687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8166698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16192621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94173150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685355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9508213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319055900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4614856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67368458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05649477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63362822"/>
                    </a:ext>
                  </a:extLst>
                </a:gridCol>
              </a:tblGrid>
              <a:tr h="1668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" tooltip="雙唇音"/>
                        </a:rPr>
                        <a:t>雙唇音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4" tooltip="齒齦音"/>
                        </a:rPr>
                        <a:t>齒齦音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5" tooltip="齦顎音"/>
                        </a:rPr>
                        <a:t>齦顎音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6" tooltip="軟顎音"/>
                        </a:rPr>
                        <a:t>軟顎音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7" tooltip="聲門音"/>
                        </a:rPr>
                        <a:t>聲門音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0843"/>
                  </a:ext>
                </a:extLst>
              </a:tr>
              <a:tr h="166808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73014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9" tooltip="鼻音 (輔音)"/>
                        </a:rPr>
                        <a:t>鼻音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0" tooltip="雙唇鼻音"/>
                        </a:rPr>
                        <a:t>m [m]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1" tooltip="齒齦鼻音"/>
                        </a:rPr>
                        <a:t>n [n]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2" tooltip="軟顎鼻音"/>
                        </a:rPr>
                        <a:t>ng [ŋ]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2357"/>
                  </a:ext>
                </a:extLst>
              </a:tr>
              <a:tr h="50446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ㄇ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毛（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ㄋ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耐（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nāi）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ㄫ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ngá）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7731"/>
                  </a:ext>
                </a:extLst>
              </a:tr>
              <a:tr h="3191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3" tooltip="塞音"/>
                        </a:rPr>
                        <a:t>塞音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 [p]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6" tooltip="濁雙唇塞音"/>
                        </a:rPr>
                        <a:t>b [b]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 [t]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8" tooltip="濁齒齦塞音"/>
                        </a:rPr>
                        <a:t>l [d]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 [k]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0" tooltip="濁軟顎塞音"/>
                        </a:rPr>
                        <a:t>g [g]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（不標示） </a:t>
                      </a:r>
                      <a:r>
                        <a:rPr lang="en-US" altLang="zh-TW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[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ʔ]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06335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ㄅ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邊（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無（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bô）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ㄉ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地（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tē）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 柳（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liú）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ㄍ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求（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kiû）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我（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guá）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ing）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93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ph [pʰ]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th [tʰ]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kh [kʰ]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2686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ㄆ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波（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pho）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ㄊ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他（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thann）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ㄎ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去（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khì）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69951"/>
                  </a:ext>
                </a:extLst>
              </a:tr>
              <a:tr h="2030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3" tooltip="塞擦音"/>
                        </a:rPr>
                        <a:t>塞擦音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 [t͡s]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[ʣ]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tsi [ʨ]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[ʥ]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7437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ㄗ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曾（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tsan）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jua̍h）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ㄐ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尖（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tsiam）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入（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ji̍p）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6964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tsh [t͡sʰ]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tshi [ʨʰ]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71902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ㄘ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出（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tshut）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ㄑ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手（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tshiú）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75351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8" tooltip="擦音"/>
                        </a:rPr>
                        <a:t>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9" tooltip="清齒齦擦音"/>
                        </a:rPr>
                        <a:t>s [s]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0" tooltip="清齦顎擦音"/>
                        </a:rPr>
                        <a:t>si [ɕ]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1" tooltip="清喉擦音"/>
                        </a:rPr>
                        <a:t>h [h]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3103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ㄙ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sann）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ㄒ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siá）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ㄏ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喜（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hí）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1218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4" tooltip="邊音"/>
                        </a:rPr>
                        <a:t>邊音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5" tooltip="齒齦邊音"/>
                        </a:rPr>
                        <a:t>l [l]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117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ㄌ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柳（</a:t>
                      </a:r>
                      <a:r>
                        <a:rPr lang="en-US" sz="1000" b="0" i="0" u="none" strike="noStrike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liú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1251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A7B149-D6EF-66FC-6EDB-CBA2EF89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圖片 2">
            <a:hlinkClick r:id="rId22"/>
            <a:extLst>
              <a:ext uri="{FF2B5EF4-FFF2-40B4-BE49-F238E27FC236}">
                <a16:creationId xmlns:a16="http://schemas.microsoft.com/office/drawing/2014/main" id="{CA75658E-1CAC-C3D6-C73B-5016190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57" y="16049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1232C9-BF78-1E5B-409E-4C73084F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0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2DAD57-800B-7CD3-7EFE-6A9008EA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BA2033-6989-7567-AAA0-D38B9446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EF42A-2060-7CE4-2C60-FD842CF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台語的母音 </a:t>
            </a:r>
            <a:r>
              <a:rPr lang="en-US" altLang="zh-TW" dirty="0"/>
              <a:t>(vowel)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29AFF5-234C-4433-7CC0-654A6212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31FE9-A840-51C6-81AB-8CCF8ABD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16" y="1882545"/>
            <a:ext cx="9153525" cy="2562225"/>
          </a:xfrm>
          <a:prstGeom prst="rect">
            <a:avLst/>
          </a:prstGeom>
        </p:spPr>
      </p:pic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63A262BB-99C5-2D89-C6BE-CA37A8BFF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78782"/>
              </p:ext>
            </p:extLst>
          </p:nvPr>
        </p:nvGraphicFramePr>
        <p:xfrm>
          <a:off x="1725716" y="5540375"/>
          <a:ext cx="7705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05659" imgH="952495" progId="Excel.Sheet.12">
                  <p:embed/>
                </p:oleObj>
              </mc:Choice>
              <mc:Fallback>
                <p:oleObj name="Worksheet" r:id="rId3" imgW="7705659" imgH="9524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716" y="5540375"/>
                        <a:ext cx="77057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B44803-6F51-66F5-F49A-0DFA3E0B250A}"/>
              </a:ext>
            </a:extLst>
          </p:cNvPr>
          <p:cNvSpPr txBox="1"/>
          <p:nvPr/>
        </p:nvSpPr>
        <p:spPr>
          <a:xfrm>
            <a:off x="1622322" y="5127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韻尾</a:t>
            </a:r>
          </a:p>
        </p:txBody>
      </p:sp>
    </p:spTree>
    <p:extLst>
      <p:ext uri="{BB962C8B-B14F-4D97-AF65-F5344CB8AC3E}">
        <p14:creationId xmlns:p14="http://schemas.microsoft.com/office/powerpoint/2010/main" val="2211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5280-7A0F-66A3-11A8-9E81616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IPA,</a:t>
            </a:r>
            <a:r>
              <a:rPr lang="zh-TW" altLang="en-US" dirty="0"/>
              <a:t> 注音符號 </a:t>
            </a:r>
            <a:r>
              <a:rPr lang="en-US" altLang="zh-TW" dirty="0"/>
              <a:t>for </a:t>
            </a:r>
            <a:r>
              <a:rPr lang="zh-TW" altLang="en-US" dirty="0"/>
              <a:t>台語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3632D9-840B-0CF3-0FF5-51FEA38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273C8098-D75A-6DA8-09E2-280519112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50474"/>
              </p:ext>
            </p:extLst>
          </p:nvPr>
        </p:nvGraphicFramePr>
        <p:xfrm>
          <a:off x="938213" y="1627188"/>
          <a:ext cx="103155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15608" imgH="3600416" progId="Excel.Sheet.12">
                  <p:embed/>
                </p:oleObj>
              </mc:Choice>
              <mc:Fallback>
                <p:oleObj name="Worksheet" r:id="rId2" imgW="10315608" imgH="3600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8213" y="1627188"/>
                        <a:ext cx="1031557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7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AE470-7D9C-6849-0F8E-6AB1252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國際音標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8A77DB-D623-F90E-A72A-D68F06E22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nternational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honetic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lphabet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IPA</a:t>
            </a:r>
          </a:p>
          <a:p>
            <a:pPr lvl="1"/>
            <a:r>
              <a:rPr lang="zh-TW" altLang="en-US" dirty="0">
                <a:hlinkClick r:id="rId2"/>
              </a:rPr>
              <a:t>國際音標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7AAC7-7B81-CBEF-7D86-0485E80D2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973DE-7E2B-910A-DDA9-9C0A614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1732</Words>
  <Application>Microsoft Office PowerPoint</Application>
  <PresentationFormat>寬螢幕</PresentationFormat>
  <Paragraphs>395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Lato</vt:lpstr>
      <vt:lpstr>Office 佈景主題</vt:lpstr>
      <vt:lpstr>Worksheet</vt:lpstr>
      <vt:lpstr>封裝程式殼層物件</vt:lpstr>
      <vt:lpstr>從台語、華語學習 IPA； 從 IPA 學習世界多語： ~ 英語、日語、印度語(梵語)。</vt:lpstr>
      <vt:lpstr>摘要 (Draft from ChatGPT)</vt:lpstr>
      <vt:lpstr>華語，注音符號、漢語拼音</vt:lpstr>
      <vt:lpstr>IPA for 華語</vt:lpstr>
      <vt:lpstr>IPA vs 注音符號</vt:lpstr>
      <vt:lpstr>臺灣閩南語羅馬字拼音方案</vt:lpstr>
      <vt:lpstr>台語的母音 (vowel)</vt:lpstr>
      <vt:lpstr>IPA, 注音符號 for 台語</vt:lpstr>
      <vt:lpstr>國際音標</vt:lpstr>
      <vt:lpstr>IPA音標 </vt:lpstr>
      <vt:lpstr>日語羅馬字</vt:lpstr>
      <vt:lpstr>梵語 (Sanskrit)</vt:lpstr>
      <vt:lpstr>Oṃ maṇi padme hūṃ</vt:lpstr>
      <vt:lpstr>多語、心經</vt:lpstr>
      <vt:lpstr>多語般若心經 (漢梵日台華英)</vt:lpstr>
      <vt:lpstr>附錄</vt:lpstr>
      <vt:lpstr>PowerPoint 簡報</vt:lpstr>
      <vt:lpstr>多語般若心經 (漢梵日台華英)</vt:lpstr>
      <vt:lpstr>Open-AI  Whisper,  Speech Recognition for multilanguages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台語、IPA、多語</dc:title>
  <dc:creator>Renyuan Lyu</dc:creator>
  <cp:lastModifiedBy>Renyuan Lyu</cp:lastModifiedBy>
  <cp:revision>49</cp:revision>
  <dcterms:created xsi:type="dcterms:W3CDTF">2023-07-23T04:14:07Z</dcterms:created>
  <dcterms:modified xsi:type="dcterms:W3CDTF">2023-08-02T01:34:21Z</dcterms:modified>
</cp:coreProperties>
</file>