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1.xml" ContentType="application/vnd.openxmlformats-officedocument.presentationml.tags+xml"/>
  <Override PartName="/ppt/notesSlides/notesSlide53.xml" ContentType="application/vnd.openxmlformats-officedocument.presentationml.notesSlide+xml"/>
  <Override PartName="/ppt/tags/tag2.xml" ContentType="application/vnd.openxmlformats-officedocument.presentationml.tags+xml"/>
  <Override PartName="/ppt/notesSlides/notesSlide54.xml" ContentType="application/vnd.openxmlformats-officedocument.presentationml.notesSlide+xml"/>
  <Override PartName="/ppt/tags/tag3.xml" ContentType="application/vnd.openxmlformats-officedocument.presentationml.tags+xml"/>
  <Override PartName="/ppt/notesSlides/notesSlide55.xml" ContentType="application/vnd.openxmlformats-officedocument.presentationml.notesSlide+xml"/>
  <Override PartName="/ppt/tags/tag4.xml" ContentType="application/vnd.openxmlformats-officedocument.presentationml.tags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12" r:id="rId3"/>
    <p:sldId id="259" r:id="rId4"/>
    <p:sldId id="369" r:id="rId5"/>
    <p:sldId id="431" r:id="rId6"/>
    <p:sldId id="370" r:id="rId7"/>
    <p:sldId id="432" r:id="rId8"/>
    <p:sldId id="433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409" r:id="rId38"/>
    <p:sldId id="410" r:id="rId39"/>
    <p:sldId id="411" r:id="rId40"/>
    <p:sldId id="412" r:id="rId41"/>
    <p:sldId id="413" r:id="rId42"/>
    <p:sldId id="416" r:id="rId43"/>
    <p:sldId id="417" r:id="rId44"/>
    <p:sldId id="418" r:id="rId45"/>
    <p:sldId id="414" r:id="rId46"/>
    <p:sldId id="419" r:id="rId47"/>
    <p:sldId id="423" r:id="rId48"/>
    <p:sldId id="420" r:id="rId49"/>
    <p:sldId id="424" r:id="rId50"/>
    <p:sldId id="421" r:id="rId51"/>
    <p:sldId id="425" r:id="rId52"/>
    <p:sldId id="422" r:id="rId53"/>
    <p:sldId id="415" r:id="rId54"/>
    <p:sldId id="427" r:id="rId55"/>
    <p:sldId id="428" r:id="rId56"/>
    <p:sldId id="429" r:id="rId57"/>
    <p:sldId id="430" r:id="rId58"/>
    <p:sldId id="303" r:id="rId5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FFFFFF"/>
    <a:srgbClr val="EAEAEA"/>
    <a:srgbClr val="4285F4"/>
    <a:srgbClr val="34A853"/>
    <a:srgbClr val="FFFF00"/>
    <a:srgbClr val="FFC592"/>
    <a:srgbClr val="00B050"/>
    <a:srgbClr val="B5B5B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008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18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061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32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256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957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09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06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238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877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24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355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1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912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280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872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462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95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01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771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63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890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869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56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000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750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105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44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365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677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674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5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291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007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2487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632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233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4964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2120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8276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834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43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2093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7831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722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400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2005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1001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641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59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25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9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923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8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图像去毛刺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7115"/>
              </p:ext>
            </p:extLst>
          </p:nvPr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28698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B4443C2-2FC9-4CC7-A820-B72965D46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49843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155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4639"/>
              </p:ext>
            </p:extLst>
          </p:nvPr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97292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73722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6517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33160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4335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4335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E25EE23-6EF1-4F3C-9FD1-20E8866B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73722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5232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4335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4335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E25EE23-6EF1-4F3C-9FD1-20E8866B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59886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EA4335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378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63796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34886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EA4335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970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43980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4594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3864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6644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00271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642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20493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5652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8225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99269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58811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EA4335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2463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81987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3005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2132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掌握腐蚀、膨胀操作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掌握通用形态学函数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掌握开运算、闭运算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掌握形态学梯度运算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掌握礼帽、黑帽运算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4986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95906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1886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1863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91648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00297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1420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24039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0482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540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00460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7336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590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77882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5922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383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24696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17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449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06525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37110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322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44591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37641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0065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77148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86542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9849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94451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45473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698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了解形态学操作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理解腐蚀操作的基本原理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掌握腐蚀操作的实现方法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968" y="2823924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3541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94870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2804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864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10779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9729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94674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6061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6211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77896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79069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5950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46835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8499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32552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24180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6762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57095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66747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285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43766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1072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87394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8229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01490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/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9A52E6C-ACF2-42A0-B63C-F030D88F6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70663"/>
              </p:ext>
            </p:extLst>
          </p:nvPr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720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FD4919-1B82-4BA8-8175-44B66205AE6A}"/>
              </a:ext>
            </a:extLst>
          </p:cNvPr>
          <p:cNvSpPr txBox="1"/>
          <p:nvPr/>
        </p:nvSpPr>
        <p:spPr>
          <a:xfrm>
            <a:off x="460375" y="1176555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图像形态学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C67905-CD78-45C6-B5D4-5AE5F148B514}"/>
              </a:ext>
            </a:extLst>
          </p:cNvPr>
          <p:cNvSpPr txBox="1"/>
          <p:nvPr/>
        </p:nvSpPr>
        <p:spPr>
          <a:xfrm>
            <a:off x="941084" y="2551837"/>
            <a:ext cx="10201911" cy="2196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能够从图像中提取对表达和描绘区域形状有意义的图像分量。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能够提取目标对象最为本质的形状特征，如骨骼、边界、连通区域等。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典型应用：细化、像素化和修剪毛刺等。</a:t>
            </a:r>
          </a:p>
        </p:txBody>
      </p:sp>
    </p:spTree>
    <p:extLst>
      <p:ext uri="{BB962C8B-B14F-4D97-AF65-F5344CB8AC3E}">
        <p14:creationId xmlns:p14="http://schemas.microsoft.com/office/powerpoint/2010/main" val="82469894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2BFDC-8C5B-44A5-8EAA-43F15368FF24}"/>
              </a:ext>
            </a:extLst>
          </p:cNvPr>
          <p:cNvSpPr txBox="1"/>
          <p:nvPr/>
        </p:nvSpPr>
        <p:spPr>
          <a:xfrm>
            <a:off x="938455" y="1340768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知识点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CDA98F-F460-476F-85FA-93C716307273}"/>
              </a:ext>
            </a:extLst>
          </p:cNvPr>
          <p:cNvSpPr txBox="1"/>
          <p:nvPr/>
        </p:nvSpPr>
        <p:spPr>
          <a:xfrm>
            <a:off x="2279576" y="2932559"/>
            <a:ext cx="6912768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核在腐蚀过程中发挥着重要作用。</a:t>
            </a:r>
          </a:p>
        </p:txBody>
      </p:sp>
    </p:spTree>
    <p:extLst>
      <p:ext uri="{BB962C8B-B14F-4D97-AF65-F5344CB8AC3E}">
        <p14:creationId xmlns:p14="http://schemas.microsoft.com/office/powerpoint/2010/main" val="348962817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67667" y="1039912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612775" y="2051149"/>
            <a:ext cx="10195476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腐蚀后所输出的目标图像。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需要进行腐蚀的原始输入图像。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腐蚀操作时所采用的结构类型。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 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结构中锚点的位置。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腐蚀操作迭代的次数。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图像边界处理方法，一般采用其默认。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边界值，一般采用默认值。</a:t>
            </a:r>
          </a:p>
        </p:txBody>
      </p:sp>
    </p:spTree>
    <p:extLst>
      <p:ext uri="{BB962C8B-B14F-4D97-AF65-F5344CB8AC3E}">
        <p14:creationId xmlns:p14="http://schemas.microsoft.com/office/powerpoint/2010/main" val="306998956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67667" y="1039912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612775" y="2051149"/>
            <a:ext cx="10195476" cy="4459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腐蚀后所输出的目标图像。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需要进行腐蚀的原始输入图像。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腐蚀操作时所采用的结构类型。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 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结构中锚点的位置。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腐蚀操作迭代的次数。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图像边界处理方法，一般采用其默认。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边界值，一般采用默认值。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67682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67667" y="1039912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612775" y="2051149"/>
            <a:ext cx="10195476" cy="4459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腐蚀后所输出的目标图像。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需要进行腐蚀的原始输入图像。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腐蚀操作时所采用的结构类型。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 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结构中锚点的位置。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腐蚀操作迭代的次数。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图像边界处理方法，一般采用其默认。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边界值，一般采用默认值。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7835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67667" y="1039912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kernel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anchor[, iterations[,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612775" y="2051149"/>
            <a:ext cx="10195476" cy="4459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腐蚀后所输出的目标图像。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需要进行腐蚀的原始输入图像。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腐蚀操作时所采用的结构类型。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 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结构中锚点的位置。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腐蚀操作迭代的次数。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图像边界处理方法，一般采用其默认。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边界值，一般采用默认值。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22010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200720" y="951111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kernel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anchor[, iterations[,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727845" y="1628800"/>
            <a:ext cx="10195476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腐蚀操作时所采用的结构类型。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582760-7ECD-4518-98AC-DDD661F03DB6}"/>
              </a:ext>
            </a:extLst>
          </p:cNvPr>
          <p:cNvSpPr txBox="1"/>
          <p:nvPr/>
        </p:nvSpPr>
        <p:spPr>
          <a:xfrm>
            <a:off x="722537" y="2636912"/>
            <a:ext cx="10195476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它可以自定义生成，也可以通过函数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cv2.getStructuringElement()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生成。</a:t>
            </a:r>
          </a:p>
        </p:txBody>
      </p:sp>
    </p:spTree>
    <p:extLst>
      <p:ext uri="{BB962C8B-B14F-4D97-AF65-F5344CB8AC3E}">
        <p14:creationId xmlns:p14="http://schemas.microsoft.com/office/powerpoint/2010/main" val="25562671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67667" y="1039912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</a:t>
            </a:r>
            <a:r>
              <a:rPr lang="en-US" altLang="zh-CN" sz="24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anchor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iterations[,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612775" y="2051149"/>
            <a:ext cx="10195476" cy="4459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腐蚀后所输出的目标图像。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需要进行腐蚀的原始输入图像。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腐蚀操作时所采用的结构类型。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– element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结构中锚点的位置。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腐蚀操作迭代的次数。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图像边界处理方法，一般采用其默认。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边界值，一般采用默认值。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47259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200720" y="951111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</a:t>
            </a:r>
            <a:r>
              <a:rPr lang="en-US" altLang="zh-CN" sz="24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anchor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iterations[,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727845" y="1628800"/>
            <a:ext cx="10195476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– element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结构中锚点的位置。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147AA5-5703-4430-9AC1-7F3615D60B30}"/>
              </a:ext>
            </a:extLst>
          </p:cNvPr>
          <p:cNvSpPr txBox="1"/>
          <p:nvPr/>
        </p:nvSpPr>
        <p:spPr>
          <a:xfrm>
            <a:off x="998262" y="2636912"/>
            <a:ext cx="10195476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该值默认为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，在核的中心位置。</a:t>
            </a:r>
          </a:p>
        </p:txBody>
      </p:sp>
    </p:spTree>
    <p:extLst>
      <p:ext uri="{BB962C8B-B14F-4D97-AF65-F5344CB8AC3E}">
        <p14:creationId xmlns:p14="http://schemas.microsoft.com/office/powerpoint/2010/main" val="396947759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67667" y="1039912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</a:t>
            </a:r>
            <a:r>
              <a:rPr lang="en-US" altLang="zh-CN" sz="24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iterations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612775" y="2051149"/>
            <a:ext cx="10195476" cy="4459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腐蚀后所输出的目标图像。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需要进行腐蚀的原始输入图像。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腐蚀操作时所采用的结构类型。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 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结构中锚点的位置。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iterations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腐蚀操作迭代的次数。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图像边界处理方法，一般采用其默认。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边界值，一般采用默认值。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62887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200720" y="951111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</a:t>
            </a:r>
            <a:r>
              <a:rPr lang="en-US" altLang="zh-CN" sz="24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iterations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765175" y="2980049"/>
            <a:ext cx="10195476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该值默认为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，即只进行一次腐蚀操作。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BC2C68-A357-4957-9F06-F0C2B74FC3E7}"/>
              </a:ext>
            </a:extLst>
          </p:cNvPr>
          <p:cNvSpPr txBox="1"/>
          <p:nvPr/>
        </p:nvSpPr>
        <p:spPr>
          <a:xfrm>
            <a:off x="582315" y="1905884"/>
            <a:ext cx="10195476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iterations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腐蚀操作迭代的次数。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3983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FD4919-1B82-4BA8-8175-44B66205AE6A}"/>
              </a:ext>
            </a:extLst>
          </p:cNvPr>
          <p:cNvSpPr txBox="1"/>
          <p:nvPr/>
        </p:nvSpPr>
        <p:spPr>
          <a:xfrm>
            <a:off x="460375" y="1176555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图像形态学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B7481A3-C3AB-49BB-BCDB-643B2FC76A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5726" y="32868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CC68A-3B61-48A8-83E8-329EB32A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750" y="2378370"/>
            <a:ext cx="2213520" cy="2964536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932947C1-E7E2-409B-8186-404410B41B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18126" y="34392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31D204-68F1-43E9-8367-7F428D0B3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2378370"/>
            <a:ext cx="2213520" cy="29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0916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67667" y="1039912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612775" y="2051149"/>
            <a:ext cx="10195476" cy="4459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腐蚀后所输出的目标图像。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需要进行腐蚀的原始输入图像。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腐蚀操作时所采用的结构类型。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 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结构中锚点的位置。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腐蚀操作迭代的次数。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图像边界处理方法，一般采用其默认。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边界值，一般采用默认值。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17212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67667" y="1039912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368300" y="1664157"/>
            <a:ext cx="10195476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图像边界处理方法，一般采用其默认。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491BA3-01C9-4B2B-A14F-9C5976917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79983"/>
              </p:ext>
            </p:extLst>
          </p:nvPr>
        </p:nvGraphicFramePr>
        <p:xfrm>
          <a:off x="1343472" y="2564904"/>
          <a:ext cx="8788256" cy="360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27062">
                  <a:extLst>
                    <a:ext uri="{9D8B030D-6E8A-4147-A177-3AD203B41FA5}">
                      <a16:colId xmlns:a16="http://schemas.microsoft.com/office/drawing/2014/main" val="1770547996"/>
                    </a:ext>
                  </a:extLst>
                </a:gridCol>
                <a:gridCol w="5161194">
                  <a:extLst>
                    <a:ext uri="{9D8B030D-6E8A-4147-A177-3AD203B41FA5}">
                      <a16:colId xmlns:a16="http://schemas.microsoft.com/office/drawing/2014/main" val="224531925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EA4335"/>
                          </a:solidFill>
                          <a:effectLst/>
                        </a:rPr>
                        <a:t>类型</a:t>
                      </a:r>
                      <a:endParaRPr lang="zh-CN" sz="2000" b="1" kern="100" dirty="0">
                        <a:solidFill>
                          <a:srgbClr val="EA4335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EA4335"/>
                          </a:solidFill>
                          <a:effectLst/>
                        </a:rPr>
                        <a:t>说明</a:t>
                      </a:r>
                      <a:endParaRPr lang="zh-CN" sz="2000" b="1" kern="100" dirty="0">
                        <a:solidFill>
                          <a:srgbClr val="EA4335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13852637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cv2.BORDER_CONSTANT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iiiiii|abcdefgh|iiiiiii</a:t>
                      </a:r>
                      <a:r>
                        <a:rPr lang="zh-CN" sz="2000" kern="0" dirty="0">
                          <a:effectLst/>
                        </a:rPr>
                        <a:t>，特定值</a:t>
                      </a:r>
                      <a:r>
                        <a:rPr lang="en-US" sz="2000" kern="0" dirty="0" err="1">
                          <a:effectLst/>
                        </a:rPr>
                        <a:t>i</a:t>
                      </a:r>
                      <a:r>
                        <a:rPr lang="zh-CN" altLang="en-US" sz="2000" kern="0" dirty="0">
                          <a:effectLst/>
                        </a:rPr>
                        <a:t>，默认值。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3355356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cv2.BORDER_REPLICATE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aaaaaa|abcdefgh|hhhhhhh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19834121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cv2.BORDER_REFLECT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fedcba|abcdefgh|hgfedcb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28981336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cv2.BORDER_WRAP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cdefgh|abcdefgh|abcdefg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36477885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cv2.BORDER_REFLECT_101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gfedcb|abcdefgh|gfedcba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42563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cv2.BORDER_TRANSPARENT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uvwxyz|absdefgh|ijklmno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2662957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cv2.BORDER_REFLECT101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与</a:t>
                      </a:r>
                      <a:r>
                        <a:rPr lang="en-US" sz="2000" kern="0">
                          <a:effectLst/>
                        </a:rPr>
                        <a:t>BORDER_REFLECT_101</a:t>
                      </a:r>
                      <a:r>
                        <a:rPr lang="zh-CN" sz="2000" kern="0">
                          <a:effectLst/>
                        </a:rPr>
                        <a:t>相同。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30754013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cv2.BORDER_DEFAULT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与</a:t>
                      </a:r>
                      <a:r>
                        <a:rPr lang="en-US" sz="2000" kern="0" dirty="0">
                          <a:effectLst/>
                        </a:rPr>
                        <a:t>BORDER_REFLECT_101</a:t>
                      </a:r>
                      <a:r>
                        <a:rPr lang="zh-CN" sz="2000" kern="0" dirty="0">
                          <a:effectLst/>
                        </a:rPr>
                        <a:t>相同。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373876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cv2.BORDER_ISOLATED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不考虑</a:t>
                      </a:r>
                      <a:r>
                        <a:rPr lang="en-US" sz="2000" kern="0" dirty="0">
                          <a:effectLst/>
                        </a:rPr>
                        <a:t>ROI</a:t>
                      </a:r>
                      <a:r>
                        <a:rPr lang="zh-CN" sz="2000" kern="0" dirty="0">
                          <a:effectLst/>
                        </a:rPr>
                        <a:t>外区域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519" marR="127519" marT="0" marB="0" anchor="ctr"/>
                </a:tc>
                <a:extLst>
                  <a:ext uri="{0D108BD9-81ED-4DB2-BD59-A6C34878D82A}">
                    <a16:rowId xmlns:a16="http://schemas.microsoft.com/office/drawing/2014/main" val="334887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47864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67667" y="1039912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612775" y="2051149"/>
            <a:ext cx="10195476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腐蚀后所输出的目标图像。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需要进行腐蚀的原始输入图像。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腐蚀操作时所采用的结构类型。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 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结构中锚点的位置。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腐蚀操作迭代的次数。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图像边界处理方法，一般采用其默认。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边界值，一般采用默认值。</a:t>
            </a:r>
            <a:endParaRPr lang="zh-CN" altLang="en-US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53678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553B8-F38D-48B8-8C26-49BD5052B199}"/>
              </a:ext>
            </a:extLst>
          </p:cNvPr>
          <p:cNvSpPr txBox="1"/>
          <p:nvPr/>
        </p:nvSpPr>
        <p:spPr>
          <a:xfrm>
            <a:off x="200720" y="951111"/>
            <a:ext cx="115603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cv2.erode(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49064-CBB4-4160-ADBA-A1FED34F548E}"/>
              </a:ext>
            </a:extLst>
          </p:cNvPr>
          <p:cNvSpPr txBox="1"/>
          <p:nvPr/>
        </p:nvSpPr>
        <p:spPr>
          <a:xfrm>
            <a:off x="727845" y="1628800"/>
            <a:ext cx="10195476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边界值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773365-EBF2-4E04-B127-6F97392BBD76}"/>
              </a:ext>
            </a:extLst>
          </p:cNvPr>
          <p:cNvSpPr txBox="1"/>
          <p:nvPr/>
        </p:nvSpPr>
        <p:spPr>
          <a:xfrm>
            <a:off x="965043" y="2551836"/>
            <a:ext cx="972108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BORDER_CONSTANT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时，边缘像素会填入该值。</a:t>
            </a:r>
          </a:p>
        </p:txBody>
      </p:sp>
    </p:spTree>
    <p:extLst>
      <p:ext uri="{BB962C8B-B14F-4D97-AF65-F5344CB8AC3E}">
        <p14:creationId xmlns:p14="http://schemas.microsoft.com/office/powerpoint/2010/main" val="69853189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完成图像腐蚀。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721913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o=cv2.imread("image/erode.bmp",0)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= 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erosion = cv2.erode(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o,kernel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orriginal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",o)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erosion",erosion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109" y="1420149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187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完成图像腐蚀。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441763" y="1880265"/>
            <a:ext cx="5582229" cy="345735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o=cv2.imread("image/erode.bmp",0)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= 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erosion = cv2.erode(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o,kernel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orriginal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",o)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erosion",erosion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620" y="1420456"/>
            <a:ext cx="926744" cy="92199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BCCEAE-275B-41A5-9A75-ECA29A0BF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87865"/>
              </p:ext>
            </p:extLst>
          </p:nvPr>
        </p:nvGraphicFramePr>
        <p:xfrm>
          <a:off x="8184230" y="1648829"/>
          <a:ext cx="2232250" cy="16588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2539847631"/>
                    </a:ext>
                  </a:extLst>
                </a:gridCol>
                <a:gridCol w="446450">
                  <a:extLst>
                    <a:ext uri="{9D8B030D-6E8A-4147-A177-3AD203B41FA5}">
                      <a16:colId xmlns:a16="http://schemas.microsoft.com/office/drawing/2014/main" val="1160238886"/>
                    </a:ext>
                  </a:extLst>
                </a:gridCol>
                <a:gridCol w="446450">
                  <a:extLst>
                    <a:ext uri="{9D8B030D-6E8A-4147-A177-3AD203B41FA5}">
                      <a16:colId xmlns:a16="http://schemas.microsoft.com/office/drawing/2014/main" val="1165755039"/>
                    </a:ext>
                  </a:extLst>
                </a:gridCol>
                <a:gridCol w="446450">
                  <a:extLst>
                    <a:ext uri="{9D8B030D-6E8A-4147-A177-3AD203B41FA5}">
                      <a16:colId xmlns:a16="http://schemas.microsoft.com/office/drawing/2014/main" val="2333758398"/>
                    </a:ext>
                  </a:extLst>
                </a:gridCol>
                <a:gridCol w="446450">
                  <a:extLst>
                    <a:ext uri="{9D8B030D-6E8A-4147-A177-3AD203B41FA5}">
                      <a16:colId xmlns:a16="http://schemas.microsoft.com/office/drawing/2014/main" val="1461802137"/>
                    </a:ext>
                  </a:extLst>
                </a:gridCol>
              </a:tblGrid>
              <a:tr h="331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6495393"/>
                  </a:ext>
                </a:extLst>
              </a:tr>
              <a:tr h="331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2477658"/>
                  </a:ext>
                </a:extLst>
              </a:tr>
              <a:tr h="331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5308253"/>
                  </a:ext>
                </a:extLst>
              </a:tr>
              <a:tr h="331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5967716"/>
                  </a:ext>
                </a:extLst>
              </a:tr>
              <a:tr h="331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9600911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3BE846F-9A4A-444B-A31F-D4FECA2623F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00056" y="3789040"/>
            <a:ext cx="2282825" cy="1799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4E327E-1428-4A6C-8E56-263B99284BC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192344" y="3789040"/>
            <a:ext cx="2282825" cy="1799590"/>
          </a:xfrm>
          <a:prstGeom prst="rect">
            <a:avLst/>
          </a:prstGeom>
        </p:spPr>
      </p:pic>
      <p:sp>
        <p:nvSpPr>
          <p:cNvPr id="13" name="PA_文本框 6">
            <a:extLst>
              <a:ext uri="{FF2B5EF4-FFF2-40B4-BE49-F238E27FC236}">
                <a16:creationId xmlns:a16="http://schemas.microsoft.com/office/drawing/2014/main" id="{77FD71A8-1B78-42F9-BFC4-371C16BD024B}"/>
              </a:ext>
            </a:extLst>
          </p:cNvPr>
          <p:cNvSpPr txBox="1"/>
          <p:nvPr/>
        </p:nvSpPr>
        <p:spPr>
          <a:xfrm>
            <a:off x="7896200" y="5728584"/>
            <a:ext cx="216024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图像去毛刺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19113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06068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的参数，观察不同参数的图像腐蚀效果。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721913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o=cv2.imread("image/erode.bmp",0)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= 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((9,9),np.uint8)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erosion = cv2.erode(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o,kernel,iterations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orriginal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",o)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erosion",erosion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109" y="1420149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713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06068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的参数，观察不同参数的图像腐蚀效果。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966971" y="2409558"/>
            <a:ext cx="4995937" cy="29608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o=cv2.imread("image/erode.bmp",0)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= </a:t>
            </a: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((9,9),np.uint8)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erosion = cv2.erode(</a:t>
            </a: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o,kernel,iterations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orriginal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",o)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erosion",erosion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618" y="1948562"/>
            <a:ext cx="926744" cy="9219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6151AA7-9D6A-4CBB-AB80-FFD6CC3B7C1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84564" y="3429000"/>
            <a:ext cx="1826260" cy="14395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336195C-700B-4F12-B0E6-4CA008A30BB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840416" y="3428999"/>
            <a:ext cx="1826260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36208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形态学操作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腐蚀操作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DDCE15-D263-433D-94BE-5BBEBCAEB8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966823"/>
            <a:ext cx="6014868" cy="2924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0640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4B1EB2-C1C2-4728-9C17-1119433EB0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7448" y="1793916"/>
            <a:ext cx="4148288" cy="3270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A44987-7304-4D5F-A42F-FBB6BD59624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0822" y="1793916"/>
            <a:ext cx="4148288" cy="32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868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E6F49A-4654-4FB9-A18F-59F9B02752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7488" y="2060848"/>
            <a:ext cx="4091626" cy="3225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092C70-E23D-489C-B136-4A717EB1E9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68872" y="2045639"/>
            <a:ext cx="4091626" cy="32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4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腐蚀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558F3E-ED6E-42C4-A831-4E2A1B7693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188" y="586803"/>
            <a:ext cx="1404174" cy="1435002"/>
          </a:xfrm>
          <a:prstGeom prst="rect">
            <a:avLst/>
          </a:prstGeom>
          <a:noFill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CF44E7-9282-4630-9AE1-1553F7485BA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88" y="2996952"/>
            <a:ext cx="5625172" cy="2674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140224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3218</Words>
  <Application>Microsoft Office PowerPoint</Application>
  <PresentationFormat>宽屏</PresentationFormat>
  <Paragraphs>1897</Paragraphs>
  <Slides>58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552</cp:revision>
  <dcterms:created xsi:type="dcterms:W3CDTF">2017-06-22T11:40:54Z</dcterms:created>
  <dcterms:modified xsi:type="dcterms:W3CDTF">2020-06-26T23:51:50Z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