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.xml" ContentType="application/vnd.openxmlformats-officedocument.presentationml.tags+xml"/>
  <Override PartName="/ppt/notesSlides/notesSlide41.xml" ContentType="application/vnd.openxmlformats-officedocument.presentationml.notesSlide+xml"/>
  <Override PartName="/ppt/tags/tag2.xml" ContentType="application/vnd.openxmlformats-officedocument.presentationml.tags+xml"/>
  <Override PartName="/ppt/notesSlides/notesSlide4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9" r:id="rId3"/>
    <p:sldId id="370" r:id="rId4"/>
    <p:sldId id="434" r:id="rId5"/>
    <p:sldId id="429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409" r:id="rId34"/>
    <p:sldId id="410" r:id="rId35"/>
    <p:sldId id="411" r:id="rId36"/>
    <p:sldId id="412" r:id="rId37"/>
    <p:sldId id="435" r:id="rId38"/>
    <p:sldId id="436" r:id="rId39"/>
    <p:sldId id="437" r:id="rId40"/>
    <p:sldId id="438" r:id="rId41"/>
    <p:sldId id="439" r:id="rId42"/>
    <p:sldId id="431" r:id="rId43"/>
    <p:sldId id="433" r:id="rId44"/>
    <p:sldId id="432" r:id="rId45"/>
    <p:sldId id="303" r:id="rId4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7F7F7F"/>
    <a:srgbClr val="EA4335"/>
    <a:srgbClr val="4285F4"/>
    <a:srgbClr val="EAEAEA"/>
    <a:srgbClr val="34A853"/>
    <a:srgbClr val="FFFF00"/>
    <a:srgbClr val="FFC59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95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09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0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238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877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24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355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419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912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28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209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872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462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595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018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771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635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869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956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000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7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733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10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44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3653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677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674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50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483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026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0049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10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66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640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25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443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42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8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18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06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32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25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形态学操作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图像连接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81495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EA4335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9708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41479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3864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04307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642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53195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8225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2529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EA4335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2463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7100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2132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1504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1863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64975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1420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12890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540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0621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9590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理解膨胀操作的基本原理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掌握膨胀操作的实现方法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5872" y="2106072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41055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3838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62521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0449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96547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3229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5967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0065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3764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984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96282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698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8017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2804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52668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97295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0393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6211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94336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59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9E5E6FD-42F9-4FCB-876B-E848C228EF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276872"/>
            <a:ext cx="5740270" cy="2700070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BE6F42-105C-4B04-B271-7F016AE4AC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276872"/>
            <a:ext cx="5740270" cy="2700070"/>
          </a:xfrm>
          <a:prstGeom prst="rect">
            <a:avLst/>
          </a:prstGeom>
          <a:noFill/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F9ED743C-C87B-48E6-9599-317693F3CA65}"/>
              </a:ext>
            </a:extLst>
          </p:cNvPr>
          <p:cNvSpPr/>
          <p:nvPr/>
        </p:nvSpPr>
        <p:spPr>
          <a:xfrm>
            <a:off x="5303912" y="2731528"/>
            <a:ext cx="792088" cy="792088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52B4EDE-E328-423D-BE62-AAF891441C14}"/>
              </a:ext>
            </a:extLst>
          </p:cNvPr>
          <p:cNvSpPr/>
          <p:nvPr/>
        </p:nvSpPr>
        <p:spPr>
          <a:xfrm>
            <a:off x="4936226" y="3515942"/>
            <a:ext cx="792088" cy="792088"/>
          </a:xfrm>
          <a:prstGeom prst="ellipse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3106403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90769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3255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79426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57095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67520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43766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58692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A4335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87394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35089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01490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85254"/>
              </p:ext>
            </p:extLst>
          </p:nvPr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kumimoji="0" lang="en-US" altLang="zh-CN" sz="2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等线" panose="02010600030101010101" pitchFamily="2" charset="-122"/>
                        <a:ea typeface="等线" panose="02010600030101010101" pitchFamily="2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9A52E6C-ACF2-42A0-B63C-F030D88F6D45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72069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D2BFDC-8C5B-44A5-8EAA-43F15368FF24}"/>
              </a:ext>
            </a:extLst>
          </p:cNvPr>
          <p:cNvSpPr txBox="1"/>
          <p:nvPr/>
        </p:nvSpPr>
        <p:spPr>
          <a:xfrm>
            <a:off x="938455" y="1340768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知识点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CDA98F-F460-476F-85FA-93C716307273}"/>
              </a:ext>
            </a:extLst>
          </p:cNvPr>
          <p:cNvSpPr txBox="1"/>
          <p:nvPr/>
        </p:nvSpPr>
        <p:spPr>
          <a:xfrm>
            <a:off x="2279576" y="2932559"/>
            <a:ext cx="6912768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核在膨胀过程中发挥着重要作用。</a:t>
            </a:r>
          </a:p>
        </p:txBody>
      </p:sp>
    </p:spTree>
    <p:extLst>
      <p:ext uri="{BB962C8B-B14F-4D97-AF65-F5344CB8AC3E}">
        <p14:creationId xmlns:p14="http://schemas.microsoft.com/office/powerpoint/2010/main" val="348962817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EAF93-3E18-4F90-AB2A-31E416279023}"/>
              </a:ext>
            </a:extLst>
          </p:cNvPr>
          <p:cNvSpPr txBox="1"/>
          <p:nvPr/>
        </p:nvSpPr>
        <p:spPr>
          <a:xfrm>
            <a:off x="609440" y="1522986"/>
            <a:ext cx="1097312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cv2.dilate(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kernel[, anchor[, iterations[,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borderValue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]]]])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FD174C-60EB-455D-8712-068CCBEEA8EC}"/>
              </a:ext>
            </a:extLst>
          </p:cNvPr>
          <p:cNvSpPr txBox="1"/>
          <p:nvPr/>
        </p:nvSpPr>
        <p:spPr>
          <a:xfrm>
            <a:off x="609440" y="2780928"/>
            <a:ext cx="11218140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膨胀后所输出的目标图像。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需要进行膨胀操作的原始图像。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膨胀操作时所采用的结构类型。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内参数的含义一致。</a:t>
            </a:r>
          </a:p>
        </p:txBody>
      </p:sp>
    </p:spTree>
    <p:extLst>
      <p:ext uri="{BB962C8B-B14F-4D97-AF65-F5344CB8AC3E}">
        <p14:creationId xmlns:p14="http://schemas.microsoft.com/office/powerpoint/2010/main" val="237552113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EAF93-3E18-4F90-AB2A-31E416279023}"/>
              </a:ext>
            </a:extLst>
          </p:cNvPr>
          <p:cNvSpPr txBox="1"/>
          <p:nvPr/>
        </p:nvSpPr>
        <p:spPr>
          <a:xfrm>
            <a:off x="609440" y="1522986"/>
            <a:ext cx="1097312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 cv2.dilate(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kernel[, anchor[, iterations[,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borderValue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]]]])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FD174C-60EB-455D-8712-068CCBEEA8EC}"/>
              </a:ext>
            </a:extLst>
          </p:cNvPr>
          <p:cNvSpPr txBox="1"/>
          <p:nvPr/>
        </p:nvSpPr>
        <p:spPr>
          <a:xfrm>
            <a:off x="609440" y="2780928"/>
            <a:ext cx="11218140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膨胀后所输出的目标图像。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需要进行膨胀操作的原始图像。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膨胀操作时所采用的结构类型。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内参数的含义一致。</a:t>
            </a:r>
          </a:p>
        </p:txBody>
      </p:sp>
    </p:spTree>
    <p:extLst>
      <p:ext uri="{BB962C8B-B14F-4D97-AF65-F5344CB8AC3E}">
        <p14:creationId xmlns:p14="http://schemas.microsoft.com/office/powerpoint/2010/main" val="155425704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EAF93-3E18-4F90-AB2A-31E416279023}"/>
              </a:ext>
            </a:extLst>
          </p:cNvPr>
          <p:cNvSpPr txBox="1"/>
          <p:nvPr/>
        </p:nvSpPr>
        <p:spPr>
          <a:xfrm>
            <a:off x="609440" y="1522986"/>
            <a:ext cx="1097312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cv2.dilate( </a:t>
            </a:r>
            <a:r>
              <a:rPr lang="en-US" altLang="zh-CN" sz="2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kernel[, anchor[, iterations[,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borderValue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]]]])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FD174C-60EB-455D-8712-068CCBEEA8EC}"/>
              </a:ext>
            </a:extLst>
          </p:cNvPr>
          <p:cNvSpPr txBox="1"/>
          <p:nvPr/>
        </p:nvSpPr>
        <p:spPr>
          <a:xfrm>
            <a:off x="609440" y="2780928"/>
            <a:ext cx="11218140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膨胀后所输出的目标图像。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需要进行膨胀操作的原始图像。</a:t>
            </a:r>
            <a:endParaRPr lang="en-US" altLang="zh-CN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膨胀操作时所采用的结构类型。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内参数的含义一致。</a:t>
            </a:r>
          </a:p>
        </p:txBody>
      </p:sp>
    </p:spTree>
    <p:extLst>
      <p:ext uri="{BB962C8B-B14F-4D97-AF65-F5344CB8AC3E}">
        <p14:creationId xmlns:p14="http://schemas.microsoft.com/office/powerpoint/2010/main" val="24450414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C47DFC1-F9A0-4437-AE9B-9FDF3E29F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988840"/>
            <a:ext cx="3895834" cy="31218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B8A8E7-B98B-47D6-88A2-3BC9A57F7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1988840"/>
            <a:ext cx="3895834" cy="312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388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EAF93-3E18-4F90-AB2A-31E416279023}"/>
              </a:ext>
            </a:extLst>
          </p:cNvPr>
          <p:cNvSpPr txBox="1"/>
          <p:nvPr/>
        </p:nvSpPr>
        <p:spPr>
          <a:xfrm>
            <a:off x="609440" y="1522986"/>
            <a:ext cx="1097312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cv2.dilate(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[, anchor[, iterations[,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borderValue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]]]])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FD174C-60EB-455D-8712-068CCBEEA8EC}"/>
              </a:ext>
            </a:extLst>
          </p:cNvPr>
          <p:cNvSpPr txBox="1"/>
          <p:nvPr/>
        </p:nvSpPr>
        <p:spPr>
          <a:xfrm>
            <a:off x="609440" y="2780928"/>
            <a:ext cx="11218140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膨胀后所输出的目标图像。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需要进行膨胀操作的原始图像。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膨胀操作时所采用的结构类型。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内参数的含义一致。</a:t>
            </a:r>
          </a:p>
        </p:txBody>
      </p:sp>
    </p:spTree>
    <p:extLst>
      <p:ext uri="{BB962C8B-B14F-4D97-AF65-F5344CB8AC3E}">
        <p14:creationId xmlns:p14="http://schemas.microsoft.com/office/powerpoint/2010/main" val="18786178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EAF93-3E18-4F90-AB2A-31E416279023}"/>
              </a:ext>
            </a:extLst>
          </p:cNvPr>
          <p:cNvSpPr txBox="1"/>
          <p:nvPr/>
        </p:nvSpPr>
        <p:spPr>
          <a:xfrm>
            <a:off x="609440" y="1522986"/>
            <a:ext cx="1131920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cv2.dilate(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kernel[, 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anchor[, iterations[, </a:t>
            </a:r>
            <a:r>
              <a:rPr lang="en-US" altLang="zh-CN" sz="2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sz="2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borderValue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]]]])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FD174C-60EB-455D-8712-068CCBEEA8EC}"/>
              </a:ext>
            </a:extLst>
          </p:cNvPr>
          <p:cNvSpPr txBox="1"/>
          <p:nvPr/>
        </p:nvSpPr>
        <p:spPr>
          <a:xfrm>
            <a:off x="609440" y="2780928"/>
            <a:ext cx="11218140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膨胀后所输出的目标图像。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需要进行膨胀操作的原始图像。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膨胀操作时所采用的结构类型。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iterations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与函数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内参数的含义一致。</a:t>
            </a:r>
          </a:p>
        </p:txBody>
      </p:sp>
    </p:spTree>
    <p:extLst>
      <p:ext uri="{BB962C8B-B14F-4D97-AF65-F5344CB8AC3E}">
        <p14:creationId xmlns:p14="http://schemas.microsoft.com/office/powerpoint/2010/main" val="410752568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：使用数组验证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dilate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734151" y="1988840"/>
            <a:ext cx="4752528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[1:4,1:4]=1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= 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((3,1),np.uint8)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dilation = cv2.dilate(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img,kernel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=\n",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print("kernel=\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n",kernel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print("dilation\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n",dilation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07" y="1527413"/>
            <a:ext cx="926744" cy="9219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C1DA80-8F24-4F56-BEDB-30DFBFECD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128" y="1527413"/>
            <a:ext cx="2315323" cy="20593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420C63-8636-49D2-87FE-C9D615B57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231" y="1527413"/>
            <a:ext cx="2283726" cy="20593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8A8AA7-F351-42FC-BB78-1B1BCE386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231" y="3849376"/>
            <a:ext cx="2771429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0747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cv2.dilate()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完成图像膨胀。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721913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o=cv2.imread("image/connection.bmp",0)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= 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([[1],[1],[1]])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dilation = cv2.dilate(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o,kernel,iterations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cv2.imshow("dilation", dilation)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109" y="1420149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190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cv2.dilate()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完成图像膨胀。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478284" y="1988840"/>
            <a:ext cx="4452809" cy="345735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o=cv2.imread("image/connection.bmp",0)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= 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([[1],[1],[1]])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dilation = cv2.dilate(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o,kernel,iterations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cv2.imshow("dilation", dilation)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721" y="1554157"/>
            <a:ext cx="926744" cy="921992"/>
          </a:xfrm>
          <a:prstGeom prst="rect">
            <a:avLst/>
          </a:prstGeom>
        </p:spPr>
      </p:pic>
      <p:sp>
        <p:nvSpPr>
          <p:cNvPr id="17" name="PA_文本框 6">
            <a:extLst>
              <a:ext uri="{FF2B5EF4-FFF2-40B4-BE49-F238E27FC236}">
                <a16:creationId xmlns:a16="http://schemas.microsoft.com/office/drawing/2014/main" id="{77FD71A8-1B78-42F9-BFC4-371C16BD024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392144" y="5301208"/>
            <a:ext cx="216024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图像连接</a:t>
            </a:r>
            <a:endParaRPr lang="en-US" altLang="zh-CN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EA8B6-C111-4198-96B3-E2684D87D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694" y="2563610"/>
            <a:ext cx="2880000" cy="2307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86983A-5558-46CB-A374-7C4932C21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0296" y="2563610"/>
            <a:ext cx="2880000" cy="230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346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膨胀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膨胀操作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118CAF-36FC-4A86-98EE-A0CDA6EB8E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188" y="586803"/>
            <a:ext cx="1404174" cy="1435002"/>
          </a:xfrm>
          <a:prstGeom prst="rect">
            <a:avLst/>
          </a:prstGeom>
          <a:noFill/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89F8C8-F418-40D8-BECD-75C54021FE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84" y="3410343"/>
            <a:ext cx="4504572" cy="2041620"/>
          </a:xfrm>
          <a:prstGeom prst="rect">
            <a:avLst/>
          </a:prstGeom>
          <a:noFill/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0A012D53-D737-4B86-B7A8-C64925868939}"/>
              </a:ext>
            </a:extLst>
          </p:cNvPr>
          <p:cNvGrpSpPr/>
          <p:nvPr/>
        </p:nvGrpSpPr>
        <p:grpSpPr>
          <a:xfrm>
            <a:off x="5911515" y="3410343"/>
            <a:ext cx="4757090" cy="2041620"/>
            <a:chOff x="2599350" y="1662266"/>
            <a:chExt cx="6442270" cy="293231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E0D0F9A-6B34-44A9-A480-6F658982F6AD}"/>
                </a:ext>
              </a:extLst>
            </p:cNvPr>
            <p:cNvSpPr/>
            <p:nvPr/>
          </p:nvSpPr>
          <p:spPr>
            <a:xfrm>
              <a:off x="2599350" y="1689457"/>
              <a:ext cx="2841703" cy="290512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5115729-B68A-48E4-8332-595C0316251F}"/>
                </a:ext>
              </a:extLst>
            </p:cNvPr>
            <p:cNvSpPr/>
            <p:nvPr/>
          </p:nvSpPr>
          <p:spPr>
            <a:xfrm>
              <a:off x="3358214" y="2480032"/>
              <a:ext cx="1323975" cy="132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8003742-34A5-4563-BF94-200E02DEFBF5}"/>
                </a:ext>
              </a:extLst>
            </p:cNvPr>
            <p:cNvGrpSpPr/>
            <p:nvPr/>
          </p:nvGrpSpPr>
          <p:grpSpPr>
            <a:xfrm>
              <a:off x="4502735" y="2408843"/>
              <a:ext cx="410625" cy="425092"/>
              <a:chOff x="3733329" y="2820318"/>
              <a:chExt cx="410625" cy="425092"/>
            </a:xfrm>
            <a:solidFill>
              <a:schemeClr val="tx1"/>
            </a:solidFill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50ED680-F539-48F5-946D-0D1AC405DD3B}"/>
                  </a:ext>
                </a:extLst>
              </p:cNvPr>
              <p:cNvSpPr/>
              <p:nvPr/>
            </p:nvSpPr>
            <p:spPr>
              <a:xfrm>
                <a:off x="3733329" y="2820318"/>
                <a:ext cx="410625" cy="425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4F5BAF-DF9B-4091-9E07-A86995C59E2E}"/>
                  </a:ext>
                </a:extLst>
              </p:cNvPr>
              <p:cNvSpPr/>
              <p:nvPr/>
            </p:nvSpPr>
            <p:spPr>
              <a:xfrm>
                <a:off x="3894157" y="2996377"/>
                <a:ext cx="88970" cy="9210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2DF6C8A-38E4-4DB9-B371-8E4D894CFFFD}"/>
                </a:ext>
              </a:extLst>
            </p:cNvPr>
            <p:cNvSpPr/>
            <p:nvPr/>
          </p:nvSpPr>
          <p:spPr>
            <a:xfrm>
              <a:off x="6199917" y="1662266"/>
              <a:ext cx="2841703" cy="290512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6A508DE-A4AB-4DC1-87D9-6ED2E7CD01D5}"/>
                </a:ext>
              </a:extLst>
            </p:cNvPr>
            <p:cNvSpPr/>
            <p:nvPr/>
          </p:nvSpPr>
          <p:spPr>
            <a:xfrm>
              <a:off x="6958781" y="2452841"/>
              <a:ext cx="1323975" cy="132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44EA858-18F4-4193-917B-E812CC060510}"/>
                </a:ext>
              </a:extLst>
            </p:cNvPr>
            <p:cNvGrpSpPr/>
            <p:nvPr/>
          </p:nvGrpSpPr>
          <p:grpSpPr>
            <a:xfrm>
              <a:off x="8288595" y="2196297"/>
              <a:ext cx="410625" cy="425092"/>
              <a:chOff x="3733329" y="2820318"/>
              <a:chExt cx="410625" cy="42509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9A32ADC-DDC4-4DA6-B05E-9C650F80FAC9}"/>
                  </a:ext>
                </a:extLst>
              </p:cNvPr>
              <p:cNvSpPr/>
              <p:nvPr/>
            </p:nvSpPr>
            <p:spPr>
              <a:xfrm>
                <a:off x="3733329" y="2820318"/>
                <a:ext cx="410625" cy="425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A70EA51-4A08-4C46-BF8B-5DF8317E8845}"/>
                  </a:ext>
                </a:extLst>
              </p:cNvPr>
              <p:cNvSpPr/>
              <p:nvPr/>
            </p:nvSpPr>
            <p:spPr>
              <a:xfrm>
                <a:off x="3894157" y="2996377"/>
                <a:ext cx="88970" cy="9210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71488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1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B4443C2-2FC9-4CC7-A820-B72965D469CE}"/>
              </a:ext>
            </a:extLst>
          </p:cNvPr>
          <p:cNvGraphicFramePr>
            <a:graphicFrameLocks noGrp="1"/>
          </p:cNvGraphicFramePr>
          <p:nvPr/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155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EB014A4-B7E4-4CCE-9108-CACF1FF81ED2}"/>
              </a:ext>
            </a:extLst>
          </p:cNvPr>
          <p:cNvGraphicFramePr>
            <a:graphicFrameLocks noGrp="1"/>
          </p:cNvGraphicFramePr>
          <p:nvPr/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6517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4335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4335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E25EE23-6EF1-4F3C-9FD1-20E8866BD3DD}"/>
              </a:ext>
            </a:extLst>
          </p:cNvPr>
          <p:cNvGraphicFramePr>
            <a:graphicFrameLocks noGrp="1"/>
          </p:cNvGraphicFramePr>
          <p:nvPr/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5232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膨胀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9C0E65-FAAF-49C2-9379-4C53F9295657}"/>
              </a:ext>
            </a:extLst>
          </p:cNvPr>
          <p:cNvGraphicFramePr>
            <a:graphicFrameLocks noGrp="1"/>
          </p:cNvGraphicFramePr>
          <p:nvPr/>
        </p:nvGraphicFramePr>
        <p:xfrm>
          <a:off x="5133151" y="1956556"/>
          <a:ext cx="388007" cy="1105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007">
                  <a:extLst>
                    <a:ext uri="{9D8B030D-6E8A-4147-A177-3AD203B41FA5}">
                      <a16:colId xmlns:a16="http://schemas.microsoft.com/office/drawing/2014/main" val="3153456369"/>
                    </a:ext>
                  </a:extLst>
                </a:gridCol>
              </a:tblGrid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2265942568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340"/>
                  </a:ext>
                </a:extLst>
              </a:tr>
              <a:tr h="36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</a:t>
                      </a:r>
                      <a:endParaRPr lang="en-US" altLang="zh-CN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9400" marR="19400" marT="19400" marB="0" anchor="ctr"/>
                </a:tc>
                <a:extLst>
                  <a:ext uri="{0D108BD9-81ED-4DB2-BD59-A6C34878D82A}">
                    <a16:rowId xmlns:a16="http://schemas.microsoft.com/office/drawing/2014/main" val="4084213243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E7B030-7059-40F3-B1B4-1A4712EBA2CA}"/>
              </a:ext>
            </a:extLst>
          </p:cNvPr>
          <p:cNvSpPr/>
          <p:nvPr/>
        </p:nvSpPr>
        <p:spPr>
          <a:xfrm>
            <a:off x="4283038" y="3501823"/>
            <a:ext cx="2088232" cy="29380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2E89FDD-FEBF-4F0A-9068-169FE60D4026}"/>
              </a:ext>
            </a:extLst>
          </p:cNvPr>
          <p:cNvGraphicFramePr>
            <a:graphicFrameLocks noGrp="1"/>
          </p:cNvGraphicFramePr>
          <p:nvPr/>
        </p:nvGraphicFramePr>
        <p:xfrm>
          <a:off x="872567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4335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4335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T w="28575" cap="flat" cmpd="sng" algn="ctr">
                      <a:solidFill>
                        <a:srgbClr val="EA4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1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>
                          <a:effectLst/>
                        </a:rPr>
                        <a:t>0</a:t>
                      </a:r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E25EE23-6EF1-4F3C-9FD1-20E8866BD3DD}"/>
              </a:ext>
            </a:extLst>
          </p:cNvPr>
          <p:cNvGraphicFramePr>
            <a:graphicFrameLocks noGrp="1"/>
          </p:cNvGraphicFramePr>
          <p:nvPr/>
        </p:nvGraphicFramePr>
        <p:xfrm>
          <a:off x="7997801" y="2609306"/>
          <a:ext cx="1783940" cy="23726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788">
                  <a:extLst>
                    <a:ext uri="{9D8B030D-6E8A-4147-A177-3AD203B41FA5}">
                      <a16:colId xmlns:a16="http://schemas.microsoft.com/office/drawing/2014/main" val="4194480806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416989400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2073911818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3823481082"/>
                    </a:ext>
                  </a:extLst>
                </a:gridCol>
                <a:gridCol w="356788">
                  <a:extLst>
                    <a:ext uri="{9D8B030D-6E8A-4147-A177-3AD203B41FA5}">
                      <a16:colId xmlns:a16="http://schemas.microsoft.com/office/drawing/2014/main" val="89441256"/>
                    </a:ext>
                  </a:extLst>
                </a:gridCol>
              </a:tblGrid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u="none" strike="noStrike" dirty="0">
                          <a:solidFill>
                            <a:srgbClr val="EAEAEA"/>
                          </a:solidFill>
                          <a:effectLst/>
                        </a:rPr>
                        <a:t>0</a:t>
                      </a:r>
                      <a:endParaRPr lang="en-US" altLang="zh-CN" sz="2100" b="1" i="0" u="none" strike="noStrike" dirty="0">
                        <a:solidFill>
                          <a:srgbClr val="EAEAEA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6892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100" b="1" i="0" u="none" strike="noStrike" dirty="0">
                          <a:solidFill>
                            <a:srgbClr val="EA4335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78368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3363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09295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2379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30817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7839" marR="17839" marT="1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8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3789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2328</Words>
  <Application>Microsoft Office PowerPoint</Application>
  <PresentationFormat>宽屏</PresentationFormat>
  <Paragraphs>1764</Paragraphs>
  <Slides>45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Wingdings</vt:lpstr>
      <vt:lpstr>Office 主题</vt:lpstr>
      <vt:lpstr>形态学操作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580</cp:revision>
  <dcterms:created xsi:type="dcterms:W3CDTF">2017-06-22T11:40:54Z</dcterms:created>
  <dcterms:modified xsi:type="dcterms:W3CDTF">2020-06-27T01:12:18Z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