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notesSlides/notesSlide13.xml" ContentType="application/vnd.openxmlformats-officedocument.presentationml.notesSlide+xml"/>
  <Override PartName="/ppt/tags/tag4.xml" ContentType="application/vnd.openxmlformats-officedocument.presentationml.tags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ppt/tags/tag6.xml" ContentType="application/vnd.openxmlformats-officedocument.presentationml.tags+xml"/>
  <Override PartName="/ppt/notesSlides/notesSlide16.xml" ContentType="application/vnd.openxmlformats-officedocument.presentationml.notesSlide+xml"/>
  <Override PartName="/ppt/tags/tag7.xml" ContentType="application/vnd.openxmlformats-officedocument.presentationml.tags+xml"/>
  <Override PartName="/ppt/notesSlides/notesSlide17.xml" ContentType="application/vnd.openxmlformats-officedocument.presentationml.notesSlide+xml"/>
  <Override PartName="/ppt/tags/tag8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9" r:id="rId3"/>
    <p:sldId id="370" r:id="rId4"/>
    <p:sldId id="433" r:id="rId5"/>
    <p:sldId id="434" r:id="rId6"/>
    <p:sldId id="435" r:id="rId7"/>
    <p:sldId id="436" r:id="rId8"/>
    <p:sldId id="437" r:id="rId9"/>
    <p:sldId id="438" r:id="rId10"/>
    <p:sldId id="440" r:id="rId11"/>
    <p:sldId id="439" r:id="rId12"/>
    <p:sldId id="431" r:id="rId13"/>
    <p:sldId id="443" r:id="rId14"/>
    <p:sldId id="441" r:id="rId15"/>
    <p:sldId id="432" r:id="rId16"/>
    <p:sldId id="444" r:id="rId17"/>
    <p:sldId id="445" r:id="rId18"/>
    <p:sldId id="446" r:id="rId19"/>
    <p:sldId id="447" r:id="rId20"/>
    <p:sldId id="303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EAEAEA"/>
    <a:srgbClr val="4285F4"/>
    <a:srgbClr val="DADADA"/>
    <a:srgbClr val="FFFFFF"/>
    <a:srgbClr val="34A853"/>
    <a:srgbClr val="FFFF00"/>
    <a:srgbClr val="FFC592"/>
    <a:srgbClr val="00B050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11" d="100"/>
          <a:sy n="111" d="100"/>
        </p:scale>
        <p:origin x="28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6901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25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12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057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0428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906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388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146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414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209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640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5702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924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10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2470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7063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9825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30400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30400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30400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28783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形态学操作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通用形态学函数</a:t>
            </a: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通用形态学函数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1B4665-D91E-4795-8F08-C5AFE89E655F}"/>
              </a:ext>
            </a:extLst>
          </p:cNvPr>
          <p:cNvSpPr txBox="1"/>
          <p:nvPr/>
        </p:nvSpPr>
        <p:spPr>
          <a:xfrm>
            <a:off x="320447" y="1412776"/>
            <a:ext cx="10803433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cv2.morphologyEx(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0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op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kernel[, anchor[, iterations[,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borderValue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]]]]] )</a:t>
            </a:r>
            <a:endParaRPr lang="zh-CN" altLang="zh-CN" sz="20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E0E8CF-CEAC-4A70-B260-45BBE18B69D0}"/>
              </a:ext>
            </a:extLst>
          </p:cNvPr>
          <p:cNvSpPr txBox="1"/>
          <p:nvPr/>
        </p:nvSpPr>
        <p:spPr>
          <a:xfrm>
            <a:off x="612775" y="2060848"/>
            <a:ext cx="10987564" cy="4589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 – </a:t>
            </a:r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操作类型。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542D85B-8409-47D7-9EB5-04F178519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195337"/>
              </p:ext>
            </p:extLst>
          </p:nvPr>
        </p:nvGraphicFramePr>
        <p:xfrm>
          <a:off x="339000" y="2767718"/>
          <a:ext cx="11392177" cy="333224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50315">
                  <a:extLst>
                    <a:ext uri="{9D8B030D-6E8A-4147-A177-3AD203B41FA5}">
                      <a16:colId xmlns:a16="http://schemas.microsoft.com/office/drawing/2014/main" val="3717307338"/>
                    </a:ext>
                  </a:extLst>
                </a:gridCol>
                <a:gridCol w="1445734">
                  <a:extLst>
                    <a:ext uri="{9D8B030D-6E8A-4147-A177-3AD203B41FA5}">
                      <a16:colId xmlns:a16="http://schemas.microsoft.com/office/drawing/2014/main" val="3312498467"/>
                    </a:ext>
                  </a:extLst>
                </a:gridCol>
                <a:gridCol w="2826718">
                  <a:extLst>
                    <a:ext uri="{9D8B030D-6E8A-4147-A177-3AD203B41FA5}">
                      <a16:colId xmlns:a16="http://schemas.microsoft.com/office/drawing/2014/main" val="3683723829"/>
                    </a:ext>
                  </a:extLst>
                </a:gridCol>
                <a:gridCol w="4169410">
                  <a:extLst>
                    <a:ext uri="{9D8B030D-6E8A-4147-A177-3AD203B41FA5}">
                      <a16:colId xmlns:a16="http://schemas.microsoft.com/office/drawing/2014/main" val="1827679473"/>
                    </a:ext>
                  </a:extLst>
                </a:gridCol>
              </a:tblGrid>
              <a:tr h="347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extLst>
                  <a:ext uri="{0D108BD9-81ED-4DB2-BD59-A6C34878D82A}">
                    <a16:rowId xmlns:a16="http://schemas.microsoft.com/office/drawing/2014/main" val="1553002412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cv2.MORPH_ERODE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腐蚀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腐蚀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extLst>
                  <a:ext uri="{0D108BD9-81ED-4DB2-BD59-A6C34878D82A}">
                    <a16:rowId xmlns:a16="http://schemas.microsoft.com/office/drawing/2014/main" val="1041775472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cv2.MORPH_DILATE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膨胀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膨胀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dilate(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extLst>
                  <a:ext uri="{0D108BD9-81ED-4DB2-BD59-A6C34878D82A}">
                    <a16:rowId xmlns:a16="http://schemas.microsoft.com/office/drawing/2014/main" val="2040336607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cv2.MORPH_OPEN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开运算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先腐蚀后膨胀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dilate(erode(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extLst>
                  <a:ext uri="{0D108BD9-81ED-4DB2-BD59-A6C34878D82A}">
                    <a16:rowId xmlns:a16="http://schemas.microsoft.com/office/drawing/2014/main" val="715490436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cv2.MORPH_CLOSE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闭运算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先膨胀后腐蚀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erode(dilate(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extLst>
                  <a:ext uri="{0D108BD9-81ED-4DB2-BD59-A6C34878D82A}">
                    <a16:rowId xmlns:a16="http://schemas.microsoft.com/office/drawing/2014/main" val="750280876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cv2.MORPH_GRADIENT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形态学梯度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膨胀图减去腐蚀图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dilate(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)-erode(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extLst>
                  <a:ext uri="{0D108BD9-81ED-4DB2-BD59-A6C34878D82A}">
                    <a16:rowId xmlns:a16="http://schemas.microsoft.com/office/drawing/2014/main" val="491238972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cv2.MORPH_TOPHAT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顶帽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原图像减去开运算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-open(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extLst>
                  <a:ext uri="{0D108BD9-81ED-4DB2-BD59-A6C34878D82A}">
                    <a16:rowId xmlns:a16="http://schemas.microsoft.com/office/drawing/2014/main" val="1776365599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cv2.MORPH_BLACKHAT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黑帽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闭运算减去原图像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close(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)-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extLst>
                  <a:ext uri="{0D108BD9-81ED-4DB2-BD59-A6C34878D82A}">
                    <a16:rowId xmlns:a16="http://schemas.microsoft.com/office/drawing/2014/main" val="3109144382"/>
                  </a:ext>
                </a:extLst>
              </a:tr>
              <a:tr h="5553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cv2.MORPH_HITMISS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击中击不中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前景背景腐蚀运算的交集。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intersection(erode(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),erode(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srcI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extLst>
                  <a:ext uri="{0D108BD9-81ED-4DB2-BD59-A6C34878D82A}">
                    <a16:rowId xmlns:a16="http://schemas.microsoft.com/office/drawing/2014/main" val="999896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66540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通用形态学函数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1B4665-D91E-4795-8F08-C5AFE89E655F}"/>
              </a:ext>
            </a:extLst>
          </p:cNvPr>
          <p:cNvSpPr txBox="1"/>
          <p:nvPr/>
        </p:nvSpPr>
        <p:spPr>
          <a:xfrm>
            <a:off x="320447" y="1412776"/>
            <a:ext cx="11248161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cv2.morphologyEx(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op, </a:t>
            </a:r>
            <a:r>
              <a:rPr lang="en-US" altLang="zh-CN" sz="20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kernel[, anchor[, iterations[, </a:t>
            </a:r>
            <a:r>
              <a:rPr lang="en-US" altLang="zh-CN" sz="2000" b="1" kern="100" dirty="0" err="1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0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000" b="1" kern="100" dirty="0" err="1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borderValue</a:t>
            </a:r>
            <a:r>
              <a:rPr lang="en-US" altLang="zh-CN" sz="20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]]]]] 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)</a:t>
            </a:r>
            <a:endParaRPr lang="zh-CN" altLang="zh-CN" sz="20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E0E8CF-CEAC-4A70-B260-45BBE18B69D0}"/>
              </a:ext>
            </a:extLst>
          </p:cNvPr>
          <p:cNvSpPr txBox="1"/>
          <p:nvPr/>
        </p:nvSpPr>
        <p:spPr>
          <a:xfrm>
            <a:off x="602218" y="2420888"/>
            <a:ext cx="11398438" cy="170540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经过形态学处理后所输出的目标图像。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需要进行形态学操作的原始图像。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操作类型。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iterations</a:t>
            </a:r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borderValue</a:t>
            </a:r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与函数</a:t>
            </a: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cv2.erode()</a:t>
            </a:r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内参数的含义一致。</a:t>
            </a:r>
          </a:p>
        </p:txBody>
      </p:sp>
    </p:spTree>
    <p:extLst>
      <p:ext uri="{BB962C8B-B14F-4D97-AF65-F5344CB8AC3E}">
        <p14:creationId xmlns:p14="http://schemas.microsoft.com/office/powerpoint/2010/main" val="202914203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通用形态学函数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：使用通用形态学函数完成图像腐蚀。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310747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通用形态学函数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：使用通用形态学函数完成图像腐蚀。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359070-E0B7-4BDC-A0B4-716218A1615B}"/>
              </a:ext>
            </a:extLst>
          </p:cNvPr>
          <p:cNvSpPr txBox="1"/>
          <p:nvPr/>
        </p:nvSpPr>
        <p:spPr>
          <a:xfrm>
            <a:off x="305551" y="1841423"/>
            <a:ext cx="10803433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cv2.morphologyEx(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0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op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kernel[, anchor[, iterations[,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borderValue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]]]]] )</a:t>
            </a:r>
            <a:endParaRPr lang="zh-CN" altLang="zh-CN" sz="20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8003E44-2B0C-4B04-B596-BA00B248D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326731"/>
              </p:ext>
            </p:extLst>
          </p:nvPr>
        </p:nvGraphicFramePr>
        <p:xfrm>
          <a:off x="231200" y="2654039"/>
          <a:ext cx="11392177" cy="333224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50315">
                  <a:extLst>
                    <a:ext uri="{9D8B030D-6E8A-4147-A177-3AD203B41FA5}">
                      <a16:colId xmlns:a16="http://schemas.microsoft.com/office/drawing/2014/main" val="3717307338"/>
                    </a:ext>
                  </a:extLst>
                </a:gridCol>
                <a:gridCol w="1445734">
                  <a:extLst>
                    <a:ext uri="{9D8B030D-6E8A-4147-A177-3AD203B41FA5}">
                      <a16:colId xmlns:a16="http://schemas.microsoft.com/office/drawing/2014/main" val="3312498467"/>
                    </a:ext>
                  </a:extLst>
                </a:gridCol>
                <a:gridCol w="2826718">
                  <a:extLst>
                    <a:ext uri="{9D8B030D-6E8A-4147-A177-3AD203B41FA5}">
                      <a16:colId xmlns:a16="http://schemas.microsoft.com/office/drawing/2014/main" val="3683723829"/>
                    </a:ext>
                  </a:extLst>
                </a:gridCol>
                <a:gridCol w="4169410">
                  <a:extLst>
                    <a:ext uri="{9D8B030D-6E8A-4147-A177-3AD203B41FA5}">
                      <a16:colId xmlns:a16="http://schemas.microsoft.com/office/drawing/2014/main" val="1827679473"/>
                    </a:ext>
                  </a:extLst>
                </a:gridCol>
              </a:tblGrid>
              <a:tr h="347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extLst>
                  <a:ext uri="{0D108BD9-81ED-4DB2-BD59-A6C34878D82A}">
                    <a16:rowId xmlns:a16="http://schemas.microsoft.com/office/drawing/2014/main" val="1553002412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cv2.MORPH_ERODE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腐蚀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腐蚀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775472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cv2.MORPH_DILATE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膨胀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膨胀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dilate(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extLst>
                  <a:ext uri="{0D108BD9-81ED-4DB2-BD59-A6C34878D82A}">
                    <a16:rowId xmlns:a16="http://schemas.microsoft.com/office/drawing/2014/main" val="2040336607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cv2.MORPH_OPEN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开运算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先腐蚀后膨胀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dilate(erode(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extLst>
                  <a:ext uri="{0D108BD9-81ED-4DB2-BD59-A6C34878D82A}">
                    <a16:rowId xmlns:a16="http://schemas.microsoft.com/office/drawing/2014/main" val="715490436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cv2.MORPH_CLOSE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闭运算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先膨胀后腐蚀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erode(dilate(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extLst>
                  <a:ext uri="{0D108BD9-81ED-4DB2-BD59-A6C34878D82A}">
                    <a16:rowId xmlns:a16="http://schemas.microsoft.com/office/drawing/2014/main" val="750280876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cv2.MORPH_GRADIENT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形态学梯度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膨胀图减去腐蚀图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dilate(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)-erode(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extLst>
                  <a:ext uri="{0D108BD9-81ED-4DB2-BD59-A6C34878D82A}">
                    <a16:rowId xmlns:a16="http://schemas.microsoft.com/office/drawing/2014/main" val="491238972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cv2.MORPH_TOPHAT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顶帽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原图像减去开运算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-open(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extLst>
                  <a:ext uri="{0D108BD9-81ED-4DB2-BD59-A6C34878D82A}">
                    <a16:rowId xmlns:a16="http://schemas.microsoft.com/office/drawing/2014/main" val="1776365599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cv2.MORPH_BLACKHAT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黑帽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闭运算减去原图像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close(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)-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extLst>
                  <a:ext uri="{0D108BD9-81ED-4DB2-BD59-A6C34878D82A}">
                    <a16:rowId xmlns:a16="http://schemas.microsoft.com/office/drawing/2014/main" val="3109144382"/>
                  </a:ext>
                </a:extLst>
              </a:tr>
              <a:tr h="5553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cv2.MORPH_HITMISS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击中击不中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前景背景腐蚀运算的交集。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intersection(erode(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),erode(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srcI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extLst>
                  <a:ext uri="{0D108BD9-81ED-4DB2-BD59-A6C34878D82A}">
                    <a16:rowId xmlns:a16="http://schemas.microsoft.com/office/drawing/2014/main" val="999896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69892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通用形态学函数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：使用通用形态学函数完成图像腐蚀。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F9152A-02B6-41EA-B6EA-6109F519C9B4}"/>
              </a:ext>
            </a:extLst>
          </p:cNvPr>
          <p:cNvSpPr/>
          <p:nvPr/>
        </p:nvSpPr>
        <p:spPr>
          <a:xfrm>
            <a:off x="2207568" y="1913600"/>
            <a:ext cx="6768752" cy="419031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=cv2.imread("image/erode.bmp")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k=</a:t>
            </a: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np.ones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((5,5),np.uint8)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r=cv2.morphologyEx(img,cv2.MORPH_ERODE,k)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cv2.imshow("img1",img)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cv2.imshow("result1",r)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A3905C-20BF-4745-AB42-E33B6E89F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109" y="1420149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7896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通用形态学函数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：使用通用形态学函数完成图像腐蚀。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F9152A-02B6-41EA-B6EA-6109F519C9B4}"/>
              </a:ext>
            </a:extLst>
          </p:cNvPr>
          <p:cNvSpPr/>
          <p:nvPr/>
        </p:nvSpPr>
        <p:spPr>
          <a:xfrm>
            <a:off x="368300" y="1988840"/>
            <a:ext cx="4949144" cy="337066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=cv2.imread("image/erode.bmp")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k=</a:t>
            </a:r>
            <a:r>
              <a:rPr lang="en-US" altLang="zh-CN" sz="16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np.ones</a:t>
            </a: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((5,5),np.uint8)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r=cv2.morphologyEx(img,cv2.MORPH_ERODE,k)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cv2.imshow("img1",img)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cv2.imshow("result1",r)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A3905C-20BF-4745-AB42-E33B6E89F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497" y="1554157"/>
            <a:ext cx="926744" cy="92199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256184F-8574-4EE8-BF65-AA740A380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241" y="2924944"/>
            <a:ext cx="2739180" cy="216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2EE2040-4006-4592-BF1D-8E852C6520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4218" y="2903742"/>
            <a:ext cx="273918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346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通用形态学函数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：使用通用形态学函数完成图像膨胀。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834247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通用形态学函数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：使用通用形态学函数完成图像膨胀。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359070-E0B7-4BDC-A0B4-716218A1615B}"/>
              </a:ext>
            </a:extLst>
          </p:cNvPr>
          <p:cNvSpPr txBox="1"/>
          <p:nvPr/>
        </p:nvSpPr>
        <p:spPr>
          <a:xfrm>
            <a:off x="305551" y="1841423"/>
            <a:ext cx="10803433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cv2.morphologyEx(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0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op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kernel[, anchor[, iterations[,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borderValue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]]]]] )</a:t>
            </a:r>
            <a:endParaRPr lang="zh-CN" altLang="zh-CN" sz="20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8003E44-2B0C-4B04-B596-BA00B248D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412142"/>
              </p:ext>
            </p:extLst>
          </p:nvPr>
        </p:nvGraphicFramePr>
        <p:xfrm>
          <a:off x="231200" y="2654039"/>
          <a:ext cx="11392177" cy="333224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50315">
                  <a:extLst>
                    <a:ext uri="{9D8B030D-6E8A-4147-A177-3AD203B41FA5}">
                      <a16:colId xmlns:a16="http://schemas.microsoft.com/office/drawing/2014/main" val="3717307338"/>
                    </a:ext>
                  </a:extLst>
                </a:gridCol>
                <a:gridCol w="1445734">
                  <a:extLst>
                    <a:ext uri="{9D8B030D-6E8A-4147-A177-3AD203B41FA5}">
                      <a16:colId xmlns:a16="http://schemas.microsoft.com/office/drawing/2014/main" val="3312498467"/>
                    </a:ext>
                  </a:extLst>
                </a:gridCol>
                <a:gridCol w="2826718">
                  <a:extLst>
                    <a:ext uri="{9D8B030D-6E8A-4147-A177-3AD203B41FA5}">
                      <a16:colId xmlns:a16="http://schemas.microsoft.com/office/drawing/2014/main" val="3683723829"/>
                    </a:ext>
                  </a:extLst>
                </a:gridCol>
                <a:gridCol w="4169410">
                  <a:extLst>
                    <a:ext uri="{9D8B030D-6E8A-4147-A177-3AD203B41FA5}">
                      <a16:colId xmlns:a16="http://schemas.microsoft.com/office/drawing/2014/main" val="1827679473"/>
                    </a:ext>
                  </a:extLst>
                </a:gridCol>
              </a:tblGrid>
              <a:tr h="347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sz="21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extLst>
                  <a:ext uri="{0D108BD9-81ED-4DB2-BD59-A6C34878D82A}">
                    <a16:rowId xmlns:a16="http://schemas.microsoft.com/office/drawing/2014/main" val="1553002412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cv2.MORPH_ERODE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腐蚀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腐蚀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775472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cv2.MORPH_DILATE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膨胀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膨胀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dilate(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336607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cv2.MORPH_OPEN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开运算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先腐蚀后膨胀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dilate(erode(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extLst>
                  <a:ext uri="{0D108BD9-81ED-4DB2-BD59-A6C34878D82A}">
                    <a16:rowId xmlns:a16="http://schemas.microsoft.com/office/drawing/2014/main" val="715490436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cv2.MORPH_CLOSE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闭运算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先膨胀后腐蚀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erode(dilate(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extLst>
                  <a:ext uri="{0D108BD9-81ED-4DB2-BD59-A6C34878D82A}">
                    <a16:rowId xmlns:a16="http://schemas.microsoft.com/office/drawing/2014/main" val="750280876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cv2.MORPH_GRADIENT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形态学梯度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膨胀图减去腐蚀图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dilate(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)-erode(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extLst>
                  <a:ext uri="{0D108BD9-81ED-4DB2-BD59-A6C34878D82A}">
                    <a16:rowId xmlns:a16="http://schemas.microsoft.com/office/drawing/2014/main" val="491238972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cv2.MORPH_TOPHAT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顶帽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原图像减去开运算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-open(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extLst>
                  <a:ext uri="{0D108BD9-81ED-4DB2-BD59-A6C34878D82A}">
                    <a16:rowId xmlns:a16="http://schemas.microsoft.com/office/drawing/2014/main" val="1776365599"/>
                  </a:ext>
                </a:extLst>
              </a:tr>
              <a:tr h="3471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cv2.MORPH_BLACKHAT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黑帽</a:t>
                      </a:r>
                      <a:endParaRPr lang="zh-CN" sz="2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闭运算减去原图像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close(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)-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/>
                </a:tc>
                <a:extLst>
                  <a:ext uri="{0D108BD9-81ED-4DB2-BD59-A6C34878D82A}">
                    <a16:rowId xmlns:a16="http://schemas.microsoft.com/office/drawing/2014/main" val="3109144382"/>
                  </a:ext>
                </a:extLst>
              </a:tr>
              <a:tr h="5553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cv2.MORPH_HITMISS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击中击不中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前景背景腐蚀运算的交集。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intersection(erode(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),erode(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srcI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))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8844" marR="138844" marT="0" marB="0" anchor="ctr"/>
                </a:tc>
                <a:extLst>
                  <a:ext uri="{0D108BD9-81ED-4DB2-BD59-A6C34878D82A}">
                    <a16:rowId xmlns:a16="http://schemas.microsoft.com/office/drawing/2014/main" val="999896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95653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通用形态学函数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：使用通用形态学函数完成图像膨胀。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F9152A-02B6-41EA-B6EA-6109F519C9B4}"/>
              </a:ext>
            </a:extLst>
          </p:cNvPr>
          <p:cNvSpPr/>
          <p:nvPr/>
        </p:nvSpPr>
        <p:spPr>
          <a:xfrm>
            <a:off x="2207568" y="1913600"/>
            <a:ext cx="6768752" cy="419031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=cv2.imread("image/sketch.bmp")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k=</a:t>
            </a: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np.ones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((5,5),np.uint8)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r=cv2.morphologyEx(img,cv2.MORPH_DILATE,k)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cv2.imshow("img1",img)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cv2.imshow("result1",r)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A3905C-20BF-4745-AB42-E33B6E89F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109" y="1420149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9453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通用形态学函数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96213FDB-A4BE-47DD-9C63-9D59E91CFD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：使用通用形态学函数完成图像膨胀。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F9152A-02B6-41EA-B6EA-6109F519C9B4}"/>
              </a:ext>
            </a:extLst>
          </p:cNvPr>
          <p:cNvSpPr/>
          <p:nvPr/>
        </p:nvSpPr>
        <p:spPr>
          <a:xfrm>
            <a:off x="368300" y="1988840"/>
            <a:ext cx="4949144" cy="337066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=cv2.imread("image/sketch.bmp")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k=</a:t>
            </a:r>
            <a:r>
              <a:rPr lang="en-US" altLang="zh-CN" sz="16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np.ones</a:t>
            </a: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((5,5),np.uint8)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r=cv2.morphologyEx(img,cv2.MORPH_DILATE,k)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cv2.imshow("img1",img)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cv2.imshow("result1",r)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A3905C-20BF-4745-AB42-E33B6E89F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072" y="1498494"/>
            <a:ext cx="926744" cy="9219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2067CA7-C4C5-412D-9A1E-409345FBD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976" y="2924944"/>
            <a:ext cx="2695537" cy="216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CF7830B-B2A5-4C18-B4AD-B13EA2FAC0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4003" y="2924944"/>
            <a:ext cx="269553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2667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理解形态学操作的组合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掌握通用形态学函数的使用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4188" y="2132856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形态学操作的组合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通用形态学函数的使用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1807415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通用形态学函数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2B7DCE5-44E0-463D-AF20-9E34039E021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55840" y="586803"/>
            <a:ext cx="1779056" cy="14024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4FAACD0-63CE-4035-80C2-EB719D45BAC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15480" y="2564904"/>
            <a:ext cx="3816424" cy="308396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12207B7-50DA-498D-B9D5-0370716298B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807968" y="2564904"/>
            <a:ext cx="3912429" cy="308396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DBF72C1-1882-4DBE-BB9F-9E0A643C7433}"/>
              </a:ext>
            </a:extLst>
          </p:cNvPr>
          <p:cNvSpPr txBox="1"/>
          <p:nvPr/>
        </p:nvSpPr>
        <p:spPr>
          <a:xfrm>
            <a:off x="2693653" y="5910579"/>
            <a:ext cx="1260078" cy="3139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dirty="0">
                <a:solidFill>
                  <a:srgbClr val="4285F4"/>
                </a:solidFill>
                <a:latin typeface="微软雅黑" pitchFamily="34" charset="-122"/>
                <a:ea typeface="微软雅黑" pitchFamily="34" charset="-122"/>
              </a:rPr>
              <a:t>腐蚀小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BACA44-D463-4E4A-949D-A463600E0883}"/>
              </a:ext>
            </a:extLst>
          </p:cNvPr>
          <p:cNvSpPr txBox="1"/>
          <p:nvPr/>
        </p:nvSpPr>
        <p:spPr>
          <a:xfrm>
            <a:off x="7134143" y="5912567"/>
            <a:ext cx="1260078" cy="3139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dirty="0">
                <a:solidFill>
                  <a:srgbClr val="4285F4"/>
                </a:solidFill>
                <a:latin typeface="微软雅黑" pitchFamily="34" charset="-122"/>
                <a:ea typeface="微软雅黑" pitchFamily="34" charset="-122"/>
              </a:rPr>
              <a:t>腐蚀大</a:t>
            </a:r>
          </a:p>
        </p:txBody>
      </p:sp>
    </p:spTree>
    <p:extLst>
      <p:ext uri="{BB962C8B-B14F-4D97-AF65-F5344CB8AC3E}">
        <p14:creationId xmlns:p14="http://schemas.microsoft.com/office/powerpoint/2010/main" val="413106403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通用形态学函数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09B53FD-567E-412D-BCA3-C36C90D4A4E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43" y="2276872"/>
            <a:ext cx="10534714" cy="2544792"/>
          </a:xfrm>
          <a:prstGeom prst="rect">
            <a:avLst/>
          </a:prstGeom>
          <a:noFill/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BB7D055-86FE-41A8-806B-573A43F9EDAA}"/>
              </a:ext>
            </a:extLst>
          </p:cNvPr>
          <p:cNvSpPr txBox="1"/>
          <p:nvPr/>
        </p:nvSpPr>
        <p:spPr>
          <a:xfrm>
            <a:off x="1775520" y="5216919"/>
            <a:ext cx="1260078" cy="3139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dirty="0">
                <a:solidFill>
                  <a:srgbClr val="4285F4"/>
                </a:solidFill>
                <a:latin typeface="微软雅黑" pitchFamily="34" charset="-122"/>
                <a:ea typeface="微软雅黑" pitchFamily="34" charset="-122"/>
              </a:rPr>
              <a:t>原始图像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F1D21D5-BDF3-4EFA-9151-ADE960DEDAAF}"/>
              </a:ext>
            </a:extLst>
          </p:cNvPr>
          <p:cNvSpPr txBox="1"/>
          <p:nvPr/>
        </p:nvSpPr>
        <p:spPr>
          <a:xfrm>
            <a:off x="5465961" y="5216919"/>
            <a:ext cx="1260078" cy="3139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dirty="0">
                <a:solidFill>
                  <a:srgbClr val="4285F4"/>
                </a:solidFill>
                <a:latin typeface="微软雅黑" pitchFamily="34" charset="-122"/>
                <a:ea typeface="微软雅黑" pitchFamily="34" charset="-122"/>
              </a:rPr>
              <a:t>腐蚀图像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85A3CC-F438-4B0B-A0F9-B153EF804E74}"/>
              </a:ext>
            </a:extLst>
          </p:cNvPr>
          <p:cNvSpPr txBox="1"/>
          <p:nvPr/>
        </p:nvSpPr>
        <p:spPr>
          <a:xfrm>
            <a:off x="8976320" y="5235489"/>
            <a:ext cx="1260078" cy="3139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dirty="0">
                <a:solidFill>
                  <a:srgbClr val="4285F4"/>
                </a:solidFill>
                <a:latin typeface="微软雅黑" pitchFamily="34" charset="-122"/>
                <a:ea typeface="微软雅黑" pitchFamily="34" charset="-122"/>
              </a:rPr>
              <a:t>膨胀图像</a:t>
            </a:r>
          </a:p>
        </p:txBody>
      </p:sp>
    </p:spTree>
    <p:extLst>
      <p:ext uri="{BB962C8B-B14F-4D97-AF65-F5344CB8AC3E}">
        <p14:creationId xmlns:p14="http://schemas.microsoft.com/office/powerpoint/2010/main" val="40441094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通用形态学函数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2EA7E0A-82D7-4EC9-905C-AD047C9AA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349168"/>
              </p:ext>
            </p:extLst>
          </p:nvPr>
        </p:nvGraphicFramePr>
        <p:xfrm>
          <a:off x="1049004" y="1556792"/>
          <a:ext cx="8791411" cy="410445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254908">
                  <a:extLst>
                    <a:ext uri="{9D8B030D-6E8A-4147-A177-3AD203B41FA5}">
                      <a16:colId xmlns:a16="http://schemas.microsoft.com/office/drawing/2014/main" val="1771602422"/>
                    </a:ext>
                  </a:extLst>
                </a:gridCol>
                <a:gridCol w="4536503">
                  <a:extLst>
                    <a:ext uri="{9D8B030D-6E8A-4147-A177-3AD203B41FA5}">
                      <a16:colId xmlns:a16="http://schemas.microsoft.com/office/drawing/2014/main" val="2369694430"/>
                    </a:ext>
                  </a:extLst>
                </a:gridCol>
              </a:tblGrid>
              <a:tr h="586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sz="24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0950" marR="1109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形态学名称</a:t>
                      </a:r>
                      <a:endParaRPr lang="zh-CN" sz="2400" b="1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0950" marR="110950" marT="0" marB="0" anchor="ctr"/>
                </a:tc>
                <a:extLst>
                  <a:ext uri="{0D108BD9-81ED-4DB2-BD59-A6C34878D82A}">
                    <a16:rowId xmlns:a16="http://schemas.microsoft.com/office/drawing/2014/main" val="2606202"/>
                  </a:ext>
                </a:extLst>
              </a:tr>
              <a:tr h="5863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先腐蚀后膨胀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0950" marR="1109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开运算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0950" marR="110950" marT="0" marB="0" anchor="ctr"/>
                </a:tc>
                <a:extLst>
                  <a:ext uri="{0D108BD9-81ED-4DB2-BD59-A6C34878D82A}">
                    <a16:rowId xmlns:a16="http://schemas.microsoft.com/office/drawing/2014/main" val="1091555726"/>
                  </a:ext>
                </a:extLst>
              </a:tr>
              <a:tr h="5863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先膨胀后腐蚀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0950" marR="1109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闭运算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0950" marR="110950" marT="0" marB="0" anchor="ctr"/>
                </a:tc>
                <a:extLst>
                  <a:ext uri="{0D108BD9-81ED-4DB2-BD59-A6C34878D82A}">
                    <a16:rowId xmlns:a16="http://schemas.microsoft.com/office/drawing/2014/main" val="1053074937"/>
                  </a:ext>
                </a:extLst>
              </a:tr>
              <a:tr h="5863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膨胀图减去腐蚀图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0950" marR="1109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形态学梯度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0950" marR="110950" marT="0" marB="0" anchor="ctr"/>
                </a:tc>
                <a:extLst>
                  <a:ext uri="{0D108BD9-81ED-4DB2-BD59-A6C34878D82A}">
                    <a16:rowId xmlns:a16="http://schemas.microsoft.com/office/drawing/2014/main" val="3929157739"/>
                  </a:ext>
                </a:extLst>
              </a:tr>
              <a:tr h="5863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原图像减去开运算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0950" marR="1109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顶帽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0950" marR="110950" marT="0" marB="0" anchor="ctr"/>
                </a:tc>
                <a:extLst>
                  <a:ext uri="{0D108BD9-81ED-4DB2-BD59-A6C34878D82A}">
                    <a16:rowId xmlns:a16="http://schemas.microsoft.com/office/drawing/2014/main" val="3277218421"/>
                  </a:ext>
                </a:extLst>
              </a:tr>
              <a:tr h="5863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闭运算减去原图像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0950" marR="1109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黑帽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0950" marR="110950" marT="0" marB="0" anchor="ctr"/>
                </a:tc>
                <a:extLst>
                  <a:ext uri="{0D108BD9-81ED-4DB2-BD59-A6C34878D82A}">
                    <a16:rowId xmlns:a16="http://schemas.microsoft.com/office/drawing/2014/main" val="3941296267"/>
                  </a:ext>
                </a:extLst>
              </a:tr>
              <a:tr h="5863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前景背景腐蚀运算的交集。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0950" marR="11095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击中击不中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10950" marR="110950" marT="0" marB="0" anchor="ctr"/>
                </a:tc>
                <a:extLst>
                  <a:ext uri="{0D108BD9-81ED-4DB2-BD59-A6C34878D82A}">
                    <a16:rowId xmlns:a16="http://schemas.microsoft.com/office/drawing/2014/main" val="2933633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1083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通用形态学函数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1B4665-D91E-4795-8F08-C5AFE89E655F}"/>
              </a:ext>
            </a:extLst>
          </p:cNvPr>
          <p:cNvSpPr txBox="1"/>
          <p:nvPr/>
        </p:nvSpPr>
        <p:spPr>
          <a:xfrm>
            <a:off x="320447" y="1412776"/>
            <a:ext cx="10803433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cv2.morphologyEx(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op, kernel[, anchor[, iterations[,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borderValue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]]]]] )</a:t>
            </a:r>
            <a:endParaRPr lang="zh-CN" altLang="zh-CN" sz="20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E0E8CF-CEAC-4A70-B260-45BBE18B69D0}"/>
              </a:ext>
            </a:extLst>
          </p:cNvPr>
          <p:cNvSpPr txBox="1"/>
          <p:nvPr/>
        </p:nvSpPr>
        <p:spPr>
          <a:xfrm>
            <a:off x="602218" y="2420888"/>
            <a:ext cx="10987564" cy="170540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经过形态学处理后所输出的目标图像。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需要进行形态学操作的原始图像。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操作类型。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iterations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borderValue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cv2.erode()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内参数的含义一致。</a:t>
            </a:r>
          </a:p>
        </p:txBody>
      </p:sp>
    </p:spTree>
    <p:extLst>
      <p:ext uri="{BB962C8B-B14F-4D97-AF65-F5344CB8AC3E}">
        <p14:creationId xmlns:p14="http://schemas.microsoft.com/office/powerpoint/2010/main" val="62370305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通用形态学函数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1B4665-D91E-4795-8F08-C5AFE89E655F}"/>
              </a:ext>
            </a:extLst>
          </p:cNvPr>
          <p:cNvSpPr txBox="1"/>
          <p:nvPr/>
        </p:nvSpPr>
        <p:spPr>
          <a:xfrm>
            <a:off x="320447" y="1412776"/>
            <a:ext cx="10803433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b="1" kern="100" dirty="0" err="1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000" b="1" kern="100" dirty="0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= cv2.morphologyEx(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op, kernel[, anchor[, iterations[,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borderValue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]]]]] )</a:t>
            </a:r>
            <a:endParaRPr lang="zh-CN" altLang="zh-CN" sz="20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E0E8CF-CEAC-4A70-B260-45BBE18B69D0}"/>
              </a:ext>
            </a:extLst>
          </p:cNvPr>
          <p:cNvSpPr txBox="1"/>
          <p:nvPr/>
        </p:nvSpPr>
        <p:spPr>
          <a:xfrm>
            <a:off x="602218" y="2420888"/>
            <a:ext cx="10987564" cy="170540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经过形态学处理后所输出的目标图像。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需要进行形态学操作的原始图像。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操作类型。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iterations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borderValue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cv2.erode()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内参数的含义一致。</a:t>
            </a:r>
          </a:p>
        </p:txBody>
      </p:sp>
    </p:spTree>
    <p:extLst>
      <p:ext uri="{BB962C8B-B14F-4D97-AF65-F5344CB8AC3E}">
        <p14:creationId xmlns:p14="http://schemas.microsoft.com/office/powerpoint/2010/main" val="28019229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通用形态学函数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1B4665-D91E-4795-8F08-C5AFE89E655F}"/>
              </a:ext>
            </a:extLst>
          </p:cNvPr>
          <p:cNvSpPr txBox="1"/>
          <p:nvPr/>
        </p:nvSpPr>
        <p:spPr>
          <a:xfrm>
            <a:off x="320447" y="1412776"/>
            <a:ext cx="10803433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cv2.morphologyEx( </a:t>
            </a:r>
            <a:r>
              <a:rPr lang="en-US" altLang="zh-CN" sz="2000" b="1" kern="100" dirty="0" err="1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op, kernel[, anchor[, iterations[,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borderValue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]]]]] )</a:t>
            </a:r>
            <a:endParaRPr lang="zh-CN" altLang="zh-CN" sz="20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E0E8CF-CEAC-4A70-B260-45BBE18B69D0}"/>
              </a:ext>
            </a:extLst>
          </p:cNvPr>
          <p:cNvSpPr txBox="1"/>
          <p:nvPr/>
        </p:nvSpPr>
        <p:spPr>
          <a:xfrm>
            <a:off x="602218" y="2420888"/>
            <a:ext cx="10987564" cy="170540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经过形态学处理后所输出的目标图像。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需要进行形态学操作的原始图像。</a:t>
            </a:r>
            <a:endParaRPr lang="en-US" altLang="zh-CN" b="1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操作类型。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iterations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borderValue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cv2.erode()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内参数的含义一致。</a:t>
            </a:r>
          </a:p>
        </p:txBody>
      </p:sp>
    </p:spTree>
    <p:extLst>
      <p:ext uri="{BB962C8B-B14F-4D97-AF65-F5344CB8AC3E}">
        <p14:creationId xmlns:p14="http://schemas.microsoft.com/office/powerpoint/2010/main" val="238615330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通用形态学函数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1B4665-D91E-4795-8F08-C5AFE89E655F}"/>
              </a:ext>
            </a:extLst>
          </p:cNvPr>
          <p:cNvSpPr txBox="1"/>
          <p:nvPr/>
        </p:nvSpPr>
        <p:spPr>
          <a:xfrm>
            <a:off x="320447" y="1412776"/>
            <a:ext cx="10803433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cv2.morphologyEx(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000" b="1" kern="100" dirty="0">
                <a:solidFill>
                  <a:srgbClr val="EA4335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op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kernel[, anchor[, iterations[,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000" kern="1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borderValue</a:t>
            </a:r>
            <a:r>
              <a:rPr lang="en-US" altLang="zh-CN" sz="2000" kern="1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]]]]] )</a:t>
            </a:r>
            <a:endParaRPr lang="zh-CN" altLang="zh-CN" sz="2000" kern="1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E0E8CF-CEAC-4A70-B260-45BBE18B69D0}"/>
              </a:ext>
            </a:extLst>
          </p:cNvPr>
          <p:cNvSpPr txBox="1"/>
          <p:nvPr/>
        </p:nvSpPr>
        <p:spPr>
          <a:xfrm>
            <a:off x="602218" y="2420888"/>
            <a:ext cx="10987564" cy="170540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经过形态学处理后所输出的目标图像。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需要进行形态学操作的原始图像。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 – </a:t>
            </a:r>
            <a:r>
              <a:rPr lang="zh-CN" altLang="en-US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操作类型。</a:t>
            </a:r>
            <a:endParaRPr lang="en-US" altLang="zh-CN" b="1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iterations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borderValue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cv2.erode()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内参数的含义一致。</a:t>
            </a:r>
          </a:p>
        </p:txBody>
      </p:sp>
    </p:spTree>
    <p:extLst>
      <p:ext uri="{BB962C8B-B14F-4D97-AF65-F5344CB8AC3E}">
        <p14:creationId xmlns:p14="http://schemas.microsoft.com/office/powerpoint/2010/main" val="1084264003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4771</TotalTime>
  <Words>1338</Words>
  <Application>Microsoft Office PowerPoint</Application>
  <PresentationFormat>宽屏</PresentationFormat>
  <Paragraphs>226</Paragraphs>
  <Slides>20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微软雅黑</vt:lpstr>
      <vt:lpstr>微软雅黑</vt:lpstr>
      <vt:lpstr>小米兰亭</vt:lpstr>
      <vt:lpstr>Arial</vt:lpstr>
      <vt:lpstr>Calibri</vt:lpstr>
      <vt:lpstr>Times New Roman</vt:lpstr>
      <vt:lpstr>Office 主题</vt:lpstr>
      <vt:lpstr>形态学操作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612</cp:revision>
  <dcterms:created xsi:type="dcterms:W3CDTF">2017-06-22T11:40:54Z</dcterms:created>
  <dcterms:modified xsi:type="dcterms:W3CDTF">2020-06-27T01:36:01Z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