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450" r:id="rId4"/>
    <p:sldId id="433" r:id="rId5"/>
    <p:sldId id="449" r:id="rId6"/>
    <p:sldId id="440" r:id="rId7"/>
    <p:sldId id="451" r:id="rId8"/>
    <p:sldId id="453" r:id="rId9"/>
    <p:sldId id="452" r:id="rId10"/>
    <p:sldId id="454" r:id="rId11"/>
    <p:sldId id="455" r:id="rId12"/>
    <p:sldId id="456" r:id="rId13"/>
    <p:sldId id="458" r:id="rId14"/>
    <p:sldId id="457" r:id="rId15"/>
    <p:sldId id="459" r:id="rId16"/>
    <p:sldId id="448" r:id="rId17"/>
    <p:sldId id="441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32" r:id="rId27"/>
    <p:sldId id="303" r:id="rId28"/>
  </p:sldIdLst>
  <p:sldSz cx="12192000" cy="6858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EAEAEA"/>
    <a:srgbClr val="4285F4"/>
    <a:srgbClr val="DADADA"/>
    <a:srgbClr val="FFFFFF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100" d="100"/>
          <a:sy n="100" d="100"/>
        </p:scale>
        <p:origin x="9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92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68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289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208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216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941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057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251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131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00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95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362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94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864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460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009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42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4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5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82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0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23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146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94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形态学操作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图像内色块计数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hierarchy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26437888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28453684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mode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5501989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mode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606698" y="2180912"/>
            <a:ext cx="8374102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CD1E46-9150-42FF-8A4A-4169A7C5BE16}"/>
              </a:ext>
            </a:extLst>
          </p:cNvPr>
          <p:cNvSpPr txBox="1"/>
          <p:nvPr/>
        </p:nvSpPr>
        <p:spPr>
          <a:xfrm>
            <a:off x="1743387" y="3212976"/>
            <a:ext cx="2984461" cy="2120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cv2.RETR_EXTERNAL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cv2.RETR_LIST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cv2.RETR_CCOMP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cv2.RETR_TREE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cv2.RETR_FLOODFILL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73A415-AB8C-4F91-B08E-6C084E5386D8}"/>
              </a:ext>
            </a:extLst>
          </p:cNvPr>
          <p:cNvSpPr txBox="1"/>
          <p:nvPr/>
        </p:nvSpPr>
        <p:spPr>
          <a:xfrm>
            <a:off x="4948605" y="3234914"/>
            <a:ext cx="2984461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只检测外轮廓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列表形式，轮廓不建立等级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建立两个等级的轮廓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等级树轮廓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FLOODFILL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1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mode,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method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17318719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mode,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method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744042" y="2194452"/>
            <a:ext cx="8374102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355E92-6569-42D4-950C-C1264DD6B55A}"/>
              </a:ext>
            </a:extLst>
          </p:cNvPr>
          <p:cNvSpPr txBox="1"/>
          <p:nvPr/>
        </p:nvSpPr>
        <p:spPr>
          <a:xfrm>
            <a:off x="765175" y="3083378"/>
            <a:ext cx="9492376" cy="22247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cv2.CHAIN_APPROX_NONE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：存储所有的轮廓点；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cv2.CHAIN_APPROX_SIMPLE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：压缩存储。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cv2.CHAIN_APPROX_TC89_L1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teh-Chinl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近似算法；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cv2.CHAIN_APPROX_TC89_KCOS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teh-Chinl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近似算法；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40D96-9CD6-4C1E-BB38-5549A0C5CA5C}"/>
              </a:ext>
            </a:extLst>
          </p:cNvPr>
          <p:cNvSpPr/>
          <p:nvPr/>
        </p:nvSpPr>
        <p:spPr>
          <a:xfrm>
            <a:off x="7229474" y="3242164"/>
            <a:ext cx="1010303" cy="373672"/>
          </a:xfrm>
          <a:prstGeom prst="rect">
            <a:avLst/>
          </a:prstGeom>
          <a:solidFill>
            <a:srgbClr val="FFFF00"/>
          </a:solidFill>
          <a:ln w="381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E45A33-835C-4A0E-B1C8-943DC1922C42}"/>
              </a:ext>
            </a:extLst>
          </p:cNvPr>
          <p:cNvSpPr/>
          <p:nvPr/>
        </p:nvSpPr>
        <p:spPr>
          <a:xfrm>
            <a:off x="7229474" y="3774622"/>
            <a:ext cx="1010303" cy="373672"/>
          </a:xfrm>
          <a:prstGeom prst="rect">
            <a:avLst/>
          </a:prstGeom>
          <a:solidFill>
            <a:srgbClr val="FFFF00"/>
          </a:solidFill>
          <a:ln w="381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028ADB-B3BA-4019-B455-0D2688C2AEA4}"/>
              </a:ext>
            </a:extLst>
          </p:cNvPr>
          <p:cNvSpPr/>
          <p:nvPr/>
        </p:nvSpPr>
        <p:spPr>
          <a:xfrm>
            <a:off x="8203773" y="3738618"/>
            <a:ext cx="72008" cy="72008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83E92F-DC3F-449F-9F88-4AFC7DD15243}"/>
              </a:ext>
            </a:extLst>
          </p:cNvPr>
          <p:cNvSpPr/>
          <p:nvPr/>
        </p:nvSpPr>
        <p:spPr>
          <a:xfrm>
            <a:off x="8203773" y="4110881"/>
            <a:ext cx="72008" cy="72008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7196F08-A2DB-4F95-B9A8-9B4B3A91D780}"/>
              </a:ext>
            </a:extLst>
          </p:cNvPr>
          <p:cNvSpPr/>
          <p:nvPr/>
        </p:nvSpPr>
        <p:spPr>
          <a:xfrm>
            <a:off x="7193470" y="3738618"/>
            <a:ext cx="72008" cy="72008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33AA23-1E59-4E37-B7E3-43EFE77E6E7F}"/>
              </a:ext>
            </a:extLst>
          </p:cNvPr>
          <p:cNvSpPr/>
          <p:nvPr/>
        </p:nvSpPr>
        <p:spPr>
          <a:xfrm>
            <a:off x="7193470" y="4110881"/>
            <a:ext cx="72008" cy="72008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775543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BEB19E-9949-425D-90EA-C123D5232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99" y="2924944"/>
            <a:ext cx="2742973" cy="23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882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343472" y="1675822"/>
            <a:ext cx="7488832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=cv2.imread("image/opening2.bmp",0)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(img,cv2.RETR_LIST,cv2.CHAIN_APPROX_SIMPLE)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n1=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开运算前，图像中色块的数量为：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o=cv2.cv2.morphologyEx(img,cv2.MORPH_ERODE,k)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(o,cv2.RETR_LIST,cv2.CHAIN_APPROX_SIMPLE)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n2=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开运算后，图像中色块的数量为：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32" y="121482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789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343472" y="1675822"/>
            <a:ext cx="7488832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=cv2.imread("image/opening2.bmp",0)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(img,cv2.RETR_LIST,cv2.CHAIN_APPROX_SIMPLE)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n1=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开运算前，图像中色块的数量为：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o=cv2.cv2.morphologyEx(img,cv2.MORPH_ERODE,k)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(o,cv2.RETR_LIST,cv2.CHAIN_APPROX_SIMPLE)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n2=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开运算后，图像中色块的数量为：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32" y="121482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05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343472" y="1675822"/>
            <a:ext cx="7488832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=cv2.imread("image/opening2.bmp",0)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(img,cv2.RETR_LIST,cv2.CHAIN_APPROX_SIMPLE)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n1=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开运算前，图像中色块的数量为：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o=cv2.cv2.morphologyEx(img,cv2.MORPH_ERODE,k)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(o,cv2.RETR_LIST,cv2.CHAIN_APPROX_SIMPLE)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n2=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开运算后，图像中色块的数量为：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32" y="121482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747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理解开运算的基本原理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掌握开运算的实现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了解轮廓函数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4188" y="213285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343472" y="1675822"/>
            <a:ext cx="7488832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=cv2.imread("image/opening2.bmp",0)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(img,cv2.RETR_LIST,cv2.CHAIN_APPROX_SIMPLE)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n1=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开运算前，图像中色块的数量为：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o=cv2.cv2.morphologyEx(img,cv2.MORPH_ERODE,k)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(o,cv2.RETR_LIST,cv2.CHAIN_APPROX_SIMPLE)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n2=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开运算后，图像中色块的数量为：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32" y="121482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88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343472" y="1675822"/>
            <a:ext cx="7488832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=cv2.imread("image/opening2.bmp",0)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(img,cv2.RETR_LIST,cv2.CHAIN_APPROX_SIMPLE)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n1=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开运算前，图像中色块的数量为：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",n1)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o=cv2.cv2.morphologyEx(img,cv2.MORPH_ERODE,k)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(o,cv2.RETR_LIST,cv2.CHAIN_APPROX_SIMPLE)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n2=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开运算后，图像中色块的数量为：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32" y="121482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928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343472" y="1675822"/>
            <a:ext cx="7488832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=cv2.imread("image/opening2.bmp",0)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(img,cv2.RETR_LIST,cv2.CHAIN_APPROX_SIMPLE)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n1=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开运算前，图像中色块的数量为：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",n1)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o=cv2.cv2.morphologyEx(img,cv2.MORPH_ERODE,k)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(o,cv2.RETR_LIST,cv2.CHAIN_APPROX_SIMPLE)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n2=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开运算后，图像中色块的数量为：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32" y="121482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0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343472" y="1675822"/>
            <a:ext cx="7488832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=cv2.imread("image/opening2.bmp",0)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(img,cv2.RETR_LIST,cv2.CHAIN_APPROX_SIMPLE)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n1=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开运算前，图像中色块的数量为：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o=cv2.cv2.morphologyEx(img,cv2.MORPH_ERODE,k)</a:t>
            </a:r>
          </a:p>
          <a:p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(o,cv2.RETR_LIST,cv2.CHAIN_APPROX_SIMPLE)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n2=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开运算后，图像中色块的数量为：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32" y="121482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343472" y="1675822"/>
            <a:ext cx="7488832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=cv2.imread("image/opening2.bmp",0)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(img,cv2.RETR_LIST,cv2.CHAIN_APPROX_SIMPLE)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n1=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开运算前，图像中色块的数量为：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o=cv2.cv2.morphologyEx(img,cv2.MORPH_ERODE,k)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(o,cv2.RETR_LIST,cv2.CHAIN_APPROX_SIMPLE)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n2=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开运算后，图像中色块的数量为：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",n2)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32" y="121482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737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1343472" y="1675822"/>
            <a:ext cx="7488832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=cv2.imread("image/opening2.bmp",0)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(img,cv2.RETR_LIST,cv2.CHAIN_APPROX_SIMPLE)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n1=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开运算前，图像中色块的数量为：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o=cv2.cv2.morphologyEx(img,cv2.MORPH_ERODE,k)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(o,cv2.RETR_LIST,cv2.CHAIN_APPROX_SIMPLE)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n2=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开运算后，图像中色块的数量为：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",n2)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32" y="121482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4113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68300" y="1988840"/>
            <a:ext cx="5295652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=cv2.imread("image/opening2.bmp",0)</a:t>
            </a: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(img,cv2.RETR_LIST,cv2.CHAIN_APPROX_SIMPLE)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n1=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开运算前，图像中色块的数量为：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",n1)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((10,10),np.uint8)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o=cv2.cv2.morphologyEx(img,cv2.MORPH_ERODE,k)</a:t>
            </a: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contours,hierarchy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=cv2.findContours\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(o,cv2.RETR_LIST,cv2.CHAIN_APPROX_SIMPLE)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n2=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(contours)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开运算后，图像中色块的数量为：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",n2)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cv2.imshow("result1",o)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580" y="1527844"/>
            <a:ext cx="926744" cy="9219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E5200B-6B92-4EA1-9D2A-6032AA3AD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978" y="1772816"/>
            <a:ext cx="2301971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E48C0B-2C63-45FB-B148-077DA4FDB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4312" y="1772816"/>
            <a:ext cx="2301971" cy="216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AED9F5-282F-493A-B7E4-479DE84BD3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312" y="4581128"/>
            <a:ext cx="6000000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34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形态学操作的组合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开运算的使用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轮廓函数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案例：使用开运算去除图像内噪声，并计算色块个数。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BEB19E-9949-425D-90EA-C123D5232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99" y="2924944"/>
            <a:ext cx="2742973" cy="23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389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09B53FD-567E-412D-BCA3-C36C90D4A4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3" y="2276872"/>
            <a:ext cx="10534714" cy="2544792"/>
          </a:xfrm>
          <a:prstGeom prst="rect">
            <a:avLst/>
          </a:prstGeom>
          <a:noFill/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BB7D055-86FE-41A8-806B-573A43F9EDAA}"/>
              </a:ext>
            </a:extLst>
          </p:cNvPr>
          <p:cNvSpPr txBox="1"/>
          <p:nvPr/>
        </p:nvSpPr>
        <p:spPr>
          <a:xfrm>
            <a:off x="1775520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1D21D5-BDF3-4EFA-9151-ADE960DEDAAF}"/>
              </a:ext>
            </a:extLst>
          </p:cNvPr>
          <p:cNvSpPr txBox="1"/>
          <p:nvPr/>
        </p:nvSpPr>
        <p:spPr>
          <a:xfrm>
            <a:off x="5465961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腐蚀图像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85A3CC-F438-4B0B-A0F9-B153EF804E74}"/>
              </a:ext>
            </a:extLst>
          </p:cNvPr>
          <p:cNvSpPr txBox="1"/>
          <p:nvPr/>
        </p:nvSpPr>
        <p:spPr>
          <a:xfrm>
            <a:off x="8976320" y="523548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膨胀图像</a:t>
            </a:r>
          </a:p>
        </p:txBody>
      </p:sp>
    </p:spTree>
    <p:extLst>
      <p:ext uri="{BB962C8B-B14F-4D97-AF65-F5344CB8AC3E}">
        <p14:creationId xmlns:p14="http://schemas.microsoft.com/office/powerpoint/2010/main" val="4044109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B7D055-86FE-41A8-806B-573A43F9EDAA}"/>
              </a:ext>
            </a:extLst>
          </p:cNvPr>
          <p:cNvSpPr txBox="1"/>
          <p:nvPr/>
        </p:nvSpPr>
        <p:spPr>
          <a:xfrm>
            <a:off x="2783632" y="4409725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1D21D5-BDF3-4EFA-9151-ADE960DEDAAF}"/>
              </a:ext>
            </a:extLst>
          </p:cNvPr>
          <p:cNvSpPr txBox="1"/>
          <p:nvPr/>
        </p:nvSpPr>
        <p:spPr>
          <a:xfrm>
            <a:off x="5361143" y="4409725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腐蚀图像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85A3CC-F438-4B0B-A0F9-B153EF804E74}"/>
              </a:ext>
            </a:extLst>
          </p:cNvPr>
          <p:cNvSpPr txBox="1"/>
          <p:nvPr/>
        </p:nvSpPr>
        <p:spPr>
          <a:xfrm>
            <a:off x="7824192" y="4409725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膨胀图像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B7F081-DD0D-485F-96F9-D606BFDA3E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132856"/>
            <a:ext cx="7567228" cy="2078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24681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612775" y="2060848"/>
            <a:ext cx="1098756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542D85B-8409-47D7-9EB5-04F17851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23404"/>
              </p:ext>
            </p:extLst>
          </p:nvPr>
        </p:nvGraphicFramePr>
        <p:xfrm>
          <a:off x="339000" y="2767718"/>
          <a:ext cx="11392177" cy="3332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5553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6654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11918884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hierarchy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9696234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开运算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hierarchy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186724"/>
            <a:ext cx="8374102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555B76-407D-47A8-9841-FD04BD2D2B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73" y="3929877"/>
            <a:ext cx="5088388" cy="2160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652821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2627</Words>
  <Application>Microsoft Office PowerPoint</Application>
  <PresentationFormat>宽屏</PresentationFormat>
  <Paragraphs>317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Wingdings</vt:lpstr>
      <vt:lpstr>Office 主题</vt:lpstr>
      <vt:lpstr>形态学操作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647</cp:revision>
  <cp:lastPrinted>2020-06-27T02:18:36Z</cp:lastPrinted>
  <dcterms:created xsi:type="dcterms:W3CDTF">2017-06-22T11:40:54Z</dcterms:created>
  <dcterms:modified xsi:type="dcterms:W3CDTF">2020-06-27T02:32:54Z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